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5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7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8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9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10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11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12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13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14.xml" ContentType="application/vnd.openxmlformats-officedocument.theme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5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16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theme/theme17.xml" ContentType="application/vnd.openxmlformats-officedocument.theme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theme/theme18.xml" ContentType="application/vnd.openxmlformats-officedocument.theme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theme/theme19.xml" ContentType="application/vnd.openxmlformats-officedocument.theme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theme/theme23.xml" ContentType="application/vnd.openxmlformats-officedocument.theme+xml"/>
  <Override PartName="/ppt/theme/themeOverride1.xml" ContentType="application/vnd.openxmlformats-officedocument.themeOverride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theme/theme24.xml" ContentType="application/vnd.openxmlformats-officedocument.theme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theme/theme25.xml" ContentType="application/vnd.openxmlformats-officedocument.theme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theme/theme26.xml" ContentType="application/vnd.openxmlformats-officedocument.theme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theme/theme27.xml" ContentType="application/vnd.openxmlformats-officedocument.theme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theme/theme28.xml" ContentType="application/vnd.openxmlformats-officedocument.theme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theme/theme29.xml" ContentType="application/vnd.openxmlformats-officedocument.theme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theme/theme30.xml" ContentType="application/vnd.openxmlformats-officedocument.theme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theme/theme31.xml" ContentType="application/vnd.openxmlformats-officedocument.theme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theme/theme32.xml" ContentType="application/vnd.openxmlformats-officedocument.theme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theme/theme33.xml" ContentType="application/vnd.openxmlformats-officedocument.theme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theme/theme34.xml" ContentType="application/vnd.openxmlformats-officedocument.theme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theme/theme35.xml" ContentType="application/vnd.openxmlformats-officedocument.theme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theme/theme36.xml" ContentType="application/vnd.openxmlformats-officedocument.theme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theme/theme37.xml" ContentType="application/vnd.openxmlformats-officedocument.theme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theme/theme38.xml" ContentType="application/vnd.openxmlformats-officedocument.theme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theme/theme39.xml" ContentType="application/vnd.openxmlformats-officedocument.theme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theme/theme40.xml" ContentType="application/vnd.openxmlformats-officedocument.theme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theme/theme41.xml" ContentType="application/vnd.openxmlformats-officedocument.theme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theme/theme42.xml" ContentType="application/vnd.openxmlformats-officedocument.theme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theme/theme43.xml" ContentType="application/vnd.openxmlformats-officedocument.theme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theme/theme44.xml" ContentType="application/vnd.openxmlformats-officedocument.theme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theme/theme45.xml" ContentType="application/vnd.openxmlformats-officedocument.theme+xml"/>
  <Override PartName="/ppt/slideLayouts/slideLayout481.xml" ContentType="application/vnd.openxmlformats-officedocument.presentationml.slideLayout+xml"/>
  <Override PartName="/ppt/theme/theme46.xml" ContentType="application/vnd.openxmlformats-officedocument.theme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theme/theme47.xml" ContentType="application/vnd.openxmlformats-officedocument.theme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theme/theme48.xml" ContentType="application/vnd.openxmlformats-officedocument.theme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theme/theme49.xml" ContentType="application/vnd.openxmlformats-officedocument.theme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theme/theme50.xml" ContentType="application/vnd.openxmlformats-officedocument.theme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theme/theme51.xml" ContentType="application/vnd.openxmlformats-officedocument.theme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theme/theme52.xml" ContentType="application/vnd.openxmlformats-officedocument.theme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theme/theme53.xml" ContentType="application/vnd.openxmlformats-officedocument.theme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theme/theme54.xml" ContentType="application/vnd.openxmlformats-officedocument.theme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theme/theme55.xml" ContentType="application/vnd.openxmlformats-officedocument.theme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theme/theme56.xml" ContentType="application/vnd.openxmlformats-officedocument.theme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theme/theme57.xml" ContentType="application/vnd.openxmlformats-officedocument.theme+xml"/>
  <Override PartName="/ppt/slideLayouts/slideLayout600.xml" ContentType="application/vnd.openxmlformats-officedocument.presentationml.slideLayout+xml"/>
  <Override PartName="/ppt/theme/theme58.xml" ContentType="application/vnd.openxmlformats-officedocument.theme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theme/theme59.xml" ContentType="application/vnd.openxmlformats-officedocument.theme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theme/theme60.xml" ContentType="application/vnd.openxmlformats-officedocument.theme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theme/theme61.xml" ContentType="application/vnd.openxmlformats-officedocument.theme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theme/theme62.xml" ContentType="application/vnd.openxmlformats-officedocument.theme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theme/theme63.xml" ContentType="application/vnd.openxmlformats-officedocument.them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theme/theme64.xml" ContentType="application/vnd.openxmlformats-officedocument.theme+xml"/>
  <Override PartName="/ppt/slideLayouts/slideLayout659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theme/themeOverride4.xml" ContentType="application/vnd.openxmlformats-officedocument.themeOverr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notesSlides/notesSlide13.xml" ContentType="application/vnd.openxmlformats-officedocument.presentationml.notesSlide+xml"/>
  <Override PartName="/ppt/tags/tag2.xml" ContentType="application/vnd.openxmlformats-officedocument.presentationml.tags+xml"/>
  <Override PartName="/ppt/notesSlides/notesSlide14.xml" ContentType="application/vnd.openxmlformats-officedocument.presentationml.notesSlide+xml"/>
  <Override PartName="/ppt/tags/tag3.xml" ContentType="application/vnd.openxmlformats-officedocument.presentationml.tags+xml"/>
  <Override PartName="/ppt/notesSlides/notesSlide15.xml" ContentType="application/vnd.openxmlformats-officedocument.presentationml.notesSlide+xml"/>
  <Override PartName="/ppt/tags/tag4.xml" ContentType="application/vnd.openxmlformats-officedocument.presentationml.tags+xml"/>
  <Override PartName="/ppt/notesSlides/notesSlide16.xml" ContentType="application/vnd.openxmlformats-officedocument.presentationml.notesSlide+xml"/>
  <Override PartName="/ppt/tags/tag5.xml" ContentType="application/vnd.openxmlformats-officedocument.presentationml.tags+xml"/>
  <Override PartName="/ppt/notesSlides/notesSlide17.xml" ContentType="application/vnd.openxmlformats-officedocument.presentationml.notesSlide+xml"/>
  <Override PartName="/ppt/tags/tag6.xml" ContentType="application/vnd.openxmlformats-officedocument.presentationml.tags+xml"/>
  <Override PartName="/ppt/notesSlides/notesSlide18.xml" ContentType="application/vnd.openxmlformats-officedocument.presentationml.notesSlide+xml"/>
  <Override PartName="/ppt/tags/tag7.xml" ContentType="application/vnd.openxmlformats-officedocument.presentationml.tags+xml"/>
  <Override PartName="/ppt/notesSlides/notesSlide19.xml" ContentType="application/vnd.openxmlformats-officedocument.presentationml.notesSlide+xml"/>
  <Override PartName="/ppt/tags/tag8.xml" ContentType="application/vnd.openxmlformats-officedocument.presentationml.tags+xml"/>
  <Override PartName="/ppt/notesSlides/notesSlide20.xml" ContentType="application/vnd.openxmlformats-officedocument.presentationml.notesSlide+xml"/>
  <Override PartName="/ppt/charts/chart2.xml" ContentType="application/vnd.openxmlformats-officedocument.drawingml.chart+xml"/>
  <Override PartName="/ppt/theme/themeOverride5.xml" ContentType="application/vnd.openxmlformats-officedocument.themeOverride+xml"/>
  <Override PartName="/ppt/tags/tag9.xml" ContentType="application/vnd.openxmlformats-officedocument.presentationml.tags+xml"/>
  <Override PartName="/ppt/notesSlides/notesSlide21.xml" ContentType="application/vnd.openxmlformats-officedocument.presentationml.notesSlide+xml"/>
  <Override PartName="/ppt/charts/chart3.xml" ContentType="application/vnd.openxmlformats-officedocument.drawingml.chart+xml"/>
  <Override PartName="/ppt/theme/themeOverride6.xml" ContentType="application/vnd.openxmlformats-officedocument.themeOverride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theme/themeOverride7.xml" ContentType="application/vnd.openxmlformats-officedocument.themeOverride+xml"/>
  <Override PartName="/ppt/drawings/drawing2.xml" ContentType="application/vnd.openxmlformats-officedocument.drawingml.chartshapes+xml"/>
  <Override PartName="/ppt/notesSlides/notesSlide22.xml" ContentType="application/vnd.openxmlformats-officedocument.presentationml.notesSlide+xml"/>
  <Override PartName="/ppt/charts/chart5.xml" ContentType="application/vnd.openxmlformats-officedocument.drawingml.chart+xml"/>
  <Override PartName="/ppt/theme/themeOverride8.xml" ContentType="application/vnd.openxmlformats-officedocument.themeOverride+xml"/>
  <Override PartName="/ppt/drawings/drawing3.xml" ContentType="application/vnd.openxmlformats-officedocument.drawingml.chartshapes+xml"/>
  <Override PartName="/ppt/charts/chart6.xml" ContentType="application/vnd.openxmlformats-officedocument.drawingml.chart+xml"/>
  <Override PartName="/ppt/theme/themeOverride9.xml" ContentType="application/vnd.openxmlformats-officedocument.themeOverride+xml"/>
  <Override PartName="/ppt/drawings/drawing4.xml" ContentType="application/vnd.openxmlformats-officedocument.drawingml.chartshapes+xml"/>
  <Override PartName="/ppt/tags/tag10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harts/chart7.xml" ContentType="application/vnd.openxmlformats-officedocument.drawingml.chart+xml"/>
  <Override PartName="/ppt/theme/themeOverride10.xml" ContentType="application/vnd.openxmlformats-officedocument.themeOverride+xml"/>
  <Override PartName="/ppt/charts/chart8.xml" ContentType="application/vnd.openxmlformats-officedocument.drawingml.chart+xml"/>
  <Override PartName="/ppt/theme/themeOverride11.xml" ContentType="application/vnd.openxmlformats-officedocument.themeOverride+xml"/>
  <Override PartName="/ppt/notesSlides/notesSlide51.xml" ContentType="application/vnd.openxmlformats-officedocument.presentationml.notesSlide+xml"/>
  <Override PartName="/ppt/charts/chart9.xml" ContentType="application/vnd.openxmlformats-officedocument.drawingml.chart+xml"/>
  <Override PartName="/ppt/theme/themeOverride12.xml" ContentType="application/vnd.openxmlformats-officedocument.themeOverride+xml"/>
  <Override PartName="/ppt/charts/chart10.xml" ContentType="application/vnd.openxmlformats-officedocument.drawingml.chart+xml"/>
  <Override PartName="/ppt/theme/themeOverride13.xml" ContentType="application/vnd.openxmlformats-officedocument.themeOverride+xml"/>
  <Override PartName="/ppt/notesSlides/notesSlide52.xml" ContentType="application/vnd.openxmlformats-officedocument.presentationml.notesSlide+xml"/>
  <Override PartName="/ppt/charts/chart11.xml" ContentType="application/vnd.openxmlformats-officedocument.drawingml.chart+xml"/>
  <Override PartName="/ppt/theme/themeOverride14.xml" ContentType="application/vnd.openxmlformats-officedocument.themeOverride+xml"/>
  <Override PartName="/ppt/charts/chart12.xml" ContentType="application/vnd.openxmlformats-officedocument.drawingml.chart+xml"/>
  <Override PartName="/ppt/theme/themeOverride15.xml" ContentType="application/vnd.openxmlformats-officedocument.themeOverr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charts/chart13.xml" ContentType="application/vnd.openxmlformats-officedocument.drawingml.chart+xml"/>
  <Override PartName="/ppt/theme/themeOverride16.xml" ContentType="application/vnd.openxmlformats-officedocument.themeOverride+xml"/>
  <Override PartName="/ppt/drawings/drawing5.xml" ContentType="application/vnd.openxmlformats-officedocument.drawingml.chartshapes+xml"/>
  <Override PartName="/ppt/notesSlides/notesSlide87.xml" ContentType="application/vnd.openxmlformats-officedocument.presentationml.notesSlide+xml"/>
  <Override PartName="/ppt/charts/chart14.xml" ContentType="application/vnd.openxmlformats-officedocument.drawingml.chart+xml"/>
  <Override PartName="/ppt/theme/themeOverride17.xml" ContentType="application/vnd.openxmlformats-officedocument.themeOverride+xml"/>
  <Override PartName="/ppt/notesSlides/notesSlide88.xml" ContentType="application/vnd.openxmlformats-officedocument.presentationml.notesSlide+xml"/>
  <Override PartName="/ppt/charts/chart15.xml" ContentType="application/vnd.openxmlformats-officedocument.drawingml.chart+xml"/>
  <Override PartName="/ppt/theme/themeOverride18.xml" ContentType="application/vnd.openxmlformats-officedocument.themeOverride+xml"/>
  <Override PartName="/ppt/charts/chart16.xml" ContentType="application/vnd.openxmlformats-officedocument.drawingml.chart+xml"/>
  <Override PartName="/ppt/theme/themeOverride19.xml" ContentType="application/vnd.openxmlformats-officedocument.themeOverride+xml"/>
  <Override PartName="/ppt/charts/chart17.xml" ContentType="application/vnd.openxmlformats-officedocument.drawingml.chart+xml"/>
  <Override PartName="/ppt/theme/themeOverride20.xml" ContentType="application/vnd.openxmlformats-officedocument.themeOverride+xml"/>
  <Override PartName="/ppt/notesSlides/notesSlide89.xml" ContentType="application/vnd.openxmlformats-officedocument.presentationml.notesSlide+xml"/>
  <Override PartName="/ppt/charts/chart18.xml" ContentType="application/vnd.openxmlformats-officedocument.drawingml.chart+xml"/>
  <Override PartName="/ppt/theme/themeOverride21.xml" ContentType="application/vnd.openxmlformats-officedocument.themeOverride+xml"/>
  <Override PartName="/ppt/notesSlides/notesSlide90.xml" ContentType="application/vnd.openxmlformats-officedocument.presentationml.notesSlide+xml"/>
  <Override PartName="/ppt/charts/chart19.xml" ContentType="application/vnd.openxmlformats-officedocument.drawingml.chart+xml"/>
  <Override PartName="/ppt/theme/themeOverride22.xml" ContentType="application/vnd.openxmlformats-officedocument.themeOverride+xml"/>
  <Override PartName="/ppt/charts/chart20.xml" ContentType="application/vnd.openxmlformats-officedocument.drawingml.chart+xml"/>
  <Override PartName="/ppt/theme/themeOverride23.xml" ContentType="application/vnd.openxmlformats-officedocument.themeOverr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charts/chart21.xml" ContentType="application/vnd.openxmlformats-officedocument.drawingml.chart+xml"/>
  <Override PartName="/ppt/notesSlides/notesSlide155.xml" ContentType="application/vnd.openxmlformats-officedocument.presentationml.notesSlide+xml"/>
  <Override PartName="/ppt/charts/chart22.xml" ContentType="application/vnd.openxmlformats-officedocument.drawingml.chart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charts/chart23.xml" ContentType="application/vnd.openxmlformats-officedocument.drawingml.chart+xml"/>
  <Override PartName="/ppt/notesSlides/notesSlide169.xml" ContentType="application/vnd.openxmlformats-officedocument.presentationml.notesSlide+xml"/>
  <Override PartName="/ppt/charts/chart24.xml" ContentType="application/vnd.openxmlformats-officedocument.drawingml.chart+xml"/>
  <Override PartName="/ppt/notesSlides/notesSlide170.xml" ContentType="application/vnd.openxmlformats-officedocument.presentationml.notesSlide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notesSlides/notesSlide171.xml" ContentType="application/vnd.openxmlformats-officedocument.presentationml.notesSlide+xml"/>
  <Override PartName="/ppt/charts/chart27.xml" ContentType="application/vnd.openxmlformats-officedocument.drawingml.chart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tags/tag11.xml" ContentType="application/vnd.openxmlformats-officedocument.presentationml.tags+xml"/>
  <Override PartName="/ppt/notesSlides/notesSlide175.xml" ContentType="application/vnd.openxmlformats-officedocument.presentationml.notesSlide+xml"/>
  <Override PartName="/ppt/tags/tag12.xml" ContentType="application/vnd.openxmlformats-officedocument.presentationml.tags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tags/tag13.xml" ContentType="application/vnd.openxmlformats-officedocument.presentationml.tags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tags/tag14.xml" ContentType="application/vnd.openxmlformats-officedocument.presentationml.tags+xml"/>
  <Override PartName="/ppt/notesSlides/notesSlide180.xml" ContentType="application/vnd.openxmlformats-officedocument.presentationml.notesSlide+xml"/>
  <Override PartName="/ppt/tags/tag15.xml" ContentType="application/vnd.openxmlformats-officedocument.presentationml.tags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tags/tag16.xml" ContentType="application/vnd.openxmlformats-officedocument.presentationml.tags+xml"/>
  <Override PartName="/ppt/notesSlides/notesSlide183.xml" ContentType="application/vnd.openxmlformats-officedocument.presentationml.notesSlide+xml"/>
  <Override PartName="/ppt/charts/chart28.xml" ContentType="application/vnd.openxmlformats-officedocument.drawingml.chart+xml"/>
  <Override PartName="/ppt/theme/themeOverride24.xml" ContentType="application/vnd.openxmlformats-officedocument.themeOverride+xml"/>
  <Override PartName="/ppt/notesSlides/notesSlide184.xml" ContentType="application/vnd.openxmlformats-officedocument.presentationml.notesSlide+xml"/>
  <Override PartName="/ppt/charts/chart29.xml" ContentType="application/vnd.openxmlformats-officedocument.drawingml.chart+xml"/>
  <Override PartName="/ppt/theme/themeOverride25.xml" ContentType="application/vnd.openxmlformats-officedocument.themeOverride+xml"/>
  <Override PartName="/ppt/notesSlides/notesSlide185.xml" ContentType="application/vnd.openxmlformats-officedocument.presentationml.notesSlide+xml"/>
  <Override PartName="/ppt/charts/chart30.xml" ContentType="application/vnd.openxmlformats-officedocument.drawingml.chart+xml"/>
  <Override PartName="/ppt/theme/themeOverride26.xml" ContentType="application/vnd.openxmlformats-officedocument.themeOverride+xml"/>
  <Override PartName="/ppt/tags/tag17.xml" ContentType="application/vnd.openxmlformats-officedocument.presentationml.tags+xml"/>
  <Override PartName="/ppt/notesSlides/notesSlide186.xml" ContentType="application/vnd.openxmlformats-officedocument.presentationml.notesSlide+xml"/>
  <Override PartName="/ppt/charts/chart31.xml" ContentType="application/vnd.openxmlformats-officedocument.drawingml.chart+xml"/>
  <Override PartName="/ppt/theme/themeOverride27.xml" ContentType="application/vnd.openxmlformats-officedocument.themeOverride+xml"/>
  <Override PartName="/ppt/notesSlides/notesSlide187.xml" ContentType="application/vnd.openxmlformats-officedocument.presentationml.notesSlide+xml"/>
  <Override PartName="/ppt/tags/tag18.xml" ContentType="application/vnd.openxmlformats-officedocument.presentationml.tags+xml"/>
  <Override PartName="/ppt/notesSlides/notesSlide188.xml" ContentType="application/vnd.openxmlformats-officedocument.presentationml.notesSlide+xml"/>
  <Override PartName="/ppt/tags/tag19.xml" ContentType="application/vnd.openxmlformats-officedocument.presentationml.tags+xml"/>
  <Override PartName="/ppt/notesSlides/notesSlide189.xml" ContentType="application/vnd.openxmlformats-officedocument.presentationml.notesSlide+xml"/>
  <Override PartName="/ppt/tags/tag20.xml" ContentType="application/vnd.openxmlformats-officedocument.presentationml.tags+xml"/>
  <Override PartName="/ppt/notesSlides/notesSlide190.xml" ContentType="application/vnd.openxmlformats-officedocument.presentationml.notesSlide+xml"/>
  <Override PartName="/ppt/tags/tag21.xml" ContentType="application/vnd.openxmlformats-officedocument.presentationml.tags+xml"/>
  <Override PartName="/ppt/notesSlides/notesSlide191.xml" ContentType="application/vnd.openxmlformats-officedocument.presentationml.notesSlide+xml"/>
  <Override PartName="/ppt/tags/tag22.xml" ContentType="application/vnd.openxmlformats-officedocument.presentationml.tags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tags/tag23.xml" ContentType="application/vnd.openxmlformats-officedocument.presentationml.tags+xml"/>
  <Override PartName="/ppt/notesSlides/notesSlide195.xml" ContentType="application/vnd.openxmlformats-officedocument.presentationml.notesSlide+xml"/>
  <Override PartName="/ppt/tags/tag24.xml" ContentType="application/vnd.openxmlformats-officedocument.presentationml.tags+xml"/>
  <Override PartName="/ppt/notesSlides/notesSlide196.xml" ContentType="application/vnd.openxmlformats-officedocument.presentationml.notesSlide+xml"/>
  <Override PartName="/ppt/charts/chart32.xml" ContentType="application/vnd.openxmlformats-officedocument.drawingml.chart+xml"/>
  <Override PartName="/ppt/theme/themeOverride28.xml" ContentType="application/vnd.openxmlformats-officedocument.themeOverride+xml"/>
  <Override PartName="/ppt/tags/tag25.xml" ContentType="application/vnd.openxmlformats-officedocument.presentationml.tags+xml"/>
  <Override PartName="/ppt/notesSlides/notesSlide197.xml" ContentType="application/vnd.openxmlformats-officedocument.presentationml.notesSlide+xml"/>
  <Override PartName="/ppt/charts/chart33.xml" ContentType="application/vnd.openxmlformats-officedocument.drawingml.chart+xml"/>
  <Override PartName="/ppt/theme/themeOverride29.xml" ContentType="application/vnd.openxmlformats-officedocument.themeOverride+xml"/>
  <Override PartName="/ppt/tags/tag26.xml" ContentType="application/vnd.openxmlformats-officedocument.presentationml.tags+xml"/>
  <Override PartName="/ppt/notesSlides/notesSlide19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  <p:sldMasterId id="2147483812" r:id="rId3"/>
    <p:sldMasterId id="2147483848" r:id="rId4"/>
    <p:sldMasterId id="2147483872" r:id="rId5"/>
    <p:sldMasterId id="2147483909" r:id="rId6"/>
    <p:sldMasterId id="2147483936" r:id="rId7"/>
    <p:sldMasterId id="2147484099" r:id="rId8"/>
    <p:sldMasterId id="2147484281" r:id="rId9"/>
    <p:sldMasterId id="2147484450" r:id="rId10"/>
    <p:sldMasterId id="2147484546" r:id="rId11"/>
    <p:sldMasterId id="2147484704" r:id="rId12"/>
    <p:sldMasterId id="2147484768" r:id="rId13"/>
    <p:sldMasterId id="2147484804" r:id="rId14"/>
    <p:sldMasterId id="2147484828" r:id="rId15"/>
    <p:sldMasterId id="2147484840" r:id="rId16"/>
    <p:sldMasterId id="2147484853" r:id="rId17"/>
    <p:sldMasterId id="2147484865" r:id="rId18"/>
    <p:sldMasterId id="2147484877" r:id="rId19"/>
    <p:sldMasterId id="2147484903" r:id="rId20"/>
    <p:sldMasterId id="2147484917" r:id="rId21"/>
    <p:sldMasterId id="2147484920" r:id="rId22"/>
    <p:sldMasterId id="2147485014" r:id="rId23"/>
    <p:sldMasterId id="2147485027" r:id="rId24"/>
    <p:sldMasterId id="2147485199" r:id="rId25"/>
    <p:sldMasterId id="2147485224" r:id="rId26"/>
    <p:sldMasterId id="2147485236" r:id="rId27"/>
    <p:sldMasterId id="2147485273" r:id="rId28"/>
    <p:sldMasterId id="2147485297" r:id="rId29"/>
    <p:sldMasterId id="2147485312" r:id="rId30"/>
    <p:sldMasterId id="2147485324" r:id="rId31"/>
    <p:sldMasterId id="2147485337" r:id="rId32"/>
    <p:sldMasterId id="2147485364" r:id="rId33"/>
    <p:sldMasterId id="2147485376" r:id="rId34"/>
    <p:sldMasterId id="2147485402" r:id="rId35"/>
    <p:sldMasterId id="2147485418" r:id="rId36"/>
    <p:sldMasterId id="2147485431" r:id="rId37"/>
    <p:sldMasterId id="2147485444" r:id="rId38"/>
    <p:sldMasterId id="2147485457" r:id="rId39"/>
    <p:sldMasterId id="2147485507" r:id="rId40"/>
    <p:sldMasterId id="2147485520" r:id="rId41"/>
    <p:sldMasterId id="2147485833" r:id="rId42"/>
    <p:sldMasterId id="2147485861" r:id="rId43"/>
    <p:sldMasterId id="2147485905" r:id="rId44"/>
    <p:sldMasterId id="2147485917" r:id="rId45"/>
    <p:sldMasterId id="2147485988" r:id="rId46"/>
    <p:sldMasterId id="2147486019" r:id="rId47"/>
    <p:sldMasterId id="2147486031" r:id="rId48"/>
    <p:sldMasterId id="2147486044" r:id="rId49"/>
    <p:sldMasterId id="2147486057" r:id="rId50"/>
    <p:sldMasterId id="2147486060" r:id="rId51"/>
    <p:sldMasterId id="2147486073" r:id="rId52"/>
    <p:sldMasterId id="2147486124" r:id="rId53"/>
    <p:sldMasterId id="2147486136" r:id="rId54"/>
    <p:sldMasterId id="2147486228" r:id="rId55"/>
    <p:sldMasterId id="2147486240" r:id="rId56"/>
    <p:sldMasterId id="2147486252" r:id="rId57"/>
    <p:sldMasterId id="2147486269" r:id="rId58"/>
    <p:sldMasterId id="2147486271" r:id="rId59"/>
    <p:sldMasterId id="2147486274" r:id="rId60"/>
    <p:sldMasterId id="2147486286" r:id="rId61"/>
    <p:sldMasterId id="2147486299" r:id="rId62"/>
    <p:sldMasterId id="2147486325" r:id="rId63"/>
    <p:sldMasterId id="2147486337" r:id="rId64"/>
    <p:sldMasterId id="2147486349" r:id="rId65"/>
  </p:sldMasterIdLst>
  <p:notesMasterIdLst>
    <p:notesMasterId r:id="rId386"/>
  </p:notesMasterIdLst>
  <p:handoutMasterIdLst>
    <p:handoutMasterId r:id="rId387"/>
  </p:handoutMasterIdLst>
  <p:sldIdLst>
    <p:sldId id="4950" r:id="rId66"/>
    <p:sldId id="2958" r:id="rId67"/>
    <p:sldId id="3077" r:id="rId68"/>
    <p:sldId id="3076" r:id="rId69"/>
    <p:sldId id="2972" r:id="rId70"/>
    <p:sldId id="2973" r:id="rId71"/>
    <p:sldId id="2974" r:id="rId72"/>
    <p:sldId id="2975" r:id="rId73"/>
    <p:sldId id="2976" r:id="rId74"/>
    <p:sldId id="2977" r:id="rId75"/>
    <p:sldId id="2978" r:id="rId76"/>
    <p:sldId id="2979" r:id="rId77"/>
    <p:sldId id="2980" r:id="rId78"/>
    <p:sldId id="2981" r:id="rId79"/>
    <p:sldId id="2982" r:id="rId80"/>
    <p:sldId id="2983" r:id="rId81"/>
    <p:sldId id="2984" r:id="rId82"/>
    <p:sldId id="2985" r:id="rId83"/>
    <p:sldId id="2986" r:id="rId84"/>
    <p:sldId id="2987" r:id="rId85"/>
    <p:sldId id="2988" r:id="rId86"/>
    <p:sldId id="2989" r:id="rId87"/>
    <p:sldId id="2990" r:id="rId88"/>
    <p:sldId id="2991" r:id="rId89"/>
    <p:sldId id="2992" r:id="rId90"/>
    <p:sldId id="2993" r:id="rId91"/>
    <p:sldId id="2994" r:id="rId92"/>
    <p:sldId id="2995" r:id="rId93"/>
    <p:sldId id="2996" r:id="rId94"/>
    <p:sldId id="2997" r:id="rId95"/>
    <p:sldId id="2998" r:id="rId96"/>
    <p:sldId id="2999" r:id="rId97"/>
    <p:sldId id="3000" r:id="rId98"/>
    <p:sldId id="3001" r:id="rId99"/>
    <p:sldId id="3002" r:id="rId100"/>
    <p:sldId id="3003" r:id="rId101"/>
    <p:sldId id="3004" r:id="rId102"/>
    <p:sldId id="3005" r:id="rId103"/>
    <p:sldId id="3006" r:id="rId104"/>
    <p:sldId id="3007" r:id="rId105"/>
    <p:sldId id="3008" r:id="rId106"/>
    <p:sldId id="3009" r:id="rId107"/>
    <p:sldId id="3010" r:id="rId108"/>
    <p:sldId id="3011" r:id="rId109"/>
    <p:sldId id="3012" r:id="rId110"/>
    <p:sldId id="3013" r:id="rId111"/>
    <p:sldId id="3014" r:id="rId112"/>
    <p:sldId id="3015" r:id="rId113"/>
    <p:sldId id="3016" r:id="rId114"/>
    <p:sldId id="3017" r:id="rId115"/>
    <p:sldId id="3018" r:id="rId116"/>
    <p:sldId id="3019" r:id="rId117"/>
    <p:sldId id="3020" r:id="rId118"/>
    <p:sldId id="3021" r:id="rId119"/>
    <p:sldId id="3022" r:id="rId120"/>
    <p:sldId id="3023" r:id="rId121"/>
    <p:sldId id="3024" r:id="rId122"/>
    <p:sldId id="3025" r:id="rId123"/>
    <p:sldId id="3026" r:id="rId124"/>
    <p:sldId id="3027" r:id="rId125"/>
    <p:sldId id="3028" r:id="rId126"/>
    <p:sldId id="3029" r:id="rId127"/>
    <p:sldId id="3078" r:id="rId128"/>
    <p:sldId id="3030" r:id="rId129"/>
    <p:sldId id="3031" r:id="rId130"/>
    <p:sldId id="3032" r:id="rId131"/>
    <p:sldId id="3033" r:id="rId132"/>
    <p:sldId id="3034" r:id="rId133"/>
    <p:sldId id="3035" r:id="rId134"/>
    <p:sldId id="3036" r:id="rId135"/>
    <p:sldId id="3037" r:id="rId136"/>
    <p:sldId id="3038" r:id="rId137"/>
    <p:sldId id="3039" r:id="rId138"/>
    <p:sldId id="3040" r:id="rId139"/>
    <p:sldId id="3041" r:id="rId140"/>
    <p:sldId id="3042" r:id="rId141"/>
    <p:sldId id="3043" r:id="rId142"/>
    <p:sldId id="3044" r:id="rId143"/>
    <p:sldId id="3045" r:id="rId144"/>
    <p:sldId id="3046" r:id="rId145"/>
    <p:sldId id="3047" r:id="rId146"/>
    <p:sldId id="3048" r:id="rId147"/>
    <p:sldId id="3049" r:id="rId148"/>
    <p:sldId id="3050" r:id="rId149"/>
    <p:sldId id="3051" r:id="rId150"/>
    <p:sldId id="3052" r:id="rId151"/>
    <p:sldId id="3053" r:id="rId152"/>
    <p:sldId id="3054" r:id="rId153"/>
    <p:sldId id="3055" r:id="rId154"/>
    <p:sldId id="3056" r:id="rId155"/>
    <p:sldId id="3057" r:id="rId156"/>
    <p:sldId id="3280" r:id="rId157"/>
    <p:sldId id="3058" r:id="rId158"/>
    <p:sldId id="3059" r:id="rId159"/>
    <p:sldId id="3060" r:id="rId160"/>
    <p:sldId id="3079" r:id="rId161"/>
    <p:sldId id="3080" r:id="rId162"/>
    <p:sldId id="3081" r:id="rId163"/>
    <p:sldId id="3082" r:id="rId164"/>
    <p:sldId id="3083" r:id="rId165"/>
    <p:sldId id="3084" r:id="rId166"/>
    <p:sldId id="3085" r:id="rId167"/>
    <p:sldId id="3086" r:id="rId168"/>
    <p:sldId id="3061" r:id="rId169"/>
    <p:sldId id="3276" r:id="rId170"/>
    <p:sldId id="3275" r:id="rId171"/>
    <p:sldId id="3284" r:id="rId172"/>
    <p:sldId id="3285" r:id="rId173"/>
    <p:sldId id="3286" r:id="rId174"/>
    <p:sldId id="3287" r:id="rId175"/>
    <p:sldId id="3288" r:id="rId176"/>
    <p:sldId id="3289" r:id="rId177"/>
    <p:sldId id="3290" r:id="rId178"/>
    <p:sldId id="3291" r:id="rId179"/>
    <p:sldId id="3292" r:id="rId180"/>
    <p:sldId id="3293" r:id="rId181"/>
    <p:sldId id="3294" r:id="rId182"/>
    <p:sldId id="3295" r:id="rId183"/>
    <p:sldId id="3296" r:id="rId184"/>
    <p:sldId id="3297" r:id="rId185"/>
    <p:sldId id="3298" r:id="rId186"/>
    <p:sldId id="3299" r:id="rId187"/>
    <p:sldId id="3300" r:id="rId188"/>
    <p:sldId id="3301" r:id="rId189"/>
    <p:sldId id="3302" r:id="rId190"/>
    <p:sldId id="3303" r:id="rId191"/>
    <p:sldId id="3304" r:id="rId192"/>
    <p:sldId id="3305" r:id="rId193"/>
    <p:sldId id="3306" r:id="rId194"/>
    <p:sldId id="3307" r:id="rId195"/>
    <p:sldId id="3308" r:id="rId196"/>
    <p:sldId id="3309" r:id="rId197"/>
    <p:sldId id="3310" r:id="rId198"/>
    <p:sldId id="3311" r:id="rId199"/>
    <p:sldId id="3312" r:id="rId200"/>
    <p:sldId id="3313" r:id="rId201"/>
    <p:sldId id="3314" r:id="rId202"/>
    <p:sldId id="3315" r:id="rId203"/>
    <p:sldId id="4952" r:id="rId204"/>
    <p:sldId id="3316" r:id="rId205"/>
    <p:sldId id="3319" r:id="rId206"/>
    <p:sldId id="3320" r:id="rId207"/>
    <p:sldId id="3317" r:id="rId208"/>
    <p:sldId id="4953" r:id="rId209"/>
    <p:sldId id="3279" r:id="rId210"/>
    <p:sldId id="4955" r:id="rId211"/>
    <p:sldId id="4954" r:id="rId212"/>
    <p:sldId id="4822" r:id="rId213"/>
    <p:sldId id="4981" r:id="rId214"/>
    <p:sldId id="4982" r:id="rId215"/>
    <p:sldId id="4983" r:id="rId216"/>
    <p:sldId id="4984" r:id="rId217"/>
    <p:sldId id="4985" r:id="rId218"/>
    <p:sldId id="4986" r:id="rId219"/>
    <p:sldId id="4987" r:id="rId220"/>
    <p:sldId id="4988" r:id="rId221"/>
    <p:sldId id="4989" r:id="rId222"/>
    <p:sldId id="4990" r:id="rId223"/>
    <p:sldId id="4991" r:id="rId224"/>
    <p:sldId id="4992" r:id="rId225"/>
    <p:sldId id="4993" r:id="rId226"/>
    <p:sldId id="4994" r:id="rId227"/>
    <p:sldId id="4995" r:id="rId228"/>
    <p:sldId id="4996" r:id="rId229"/>
    <p:sldId id="4997" r:id="rId230"/>
    <p:sldId id="4998" r:id="rId231"/>
    <p:sldId id="4999" r:id="rId232"/>
    <p:sldId id="5000" r:id="rId233"/>
    <p:sldId id="5001" r:id="rId234"/>
    <p:sldId id="5002" r:id="rId235"/>
    <p:sldId id="5003" r:id="rId236"/>
    <p:sldId id="5004" r:id="rId237"/>
    <p:sldId id="5005" r:id="rId238"/>
    <p:sldId id="5006" r:id="rId239"/>
    <p:sldId id="5007" r:id="rId240"/>
    <p:sldId id="5008" r:id="rId241"/>
    <p:sldId id="5009" r:id="rId242"/>
    <p:sldId id="5010" r:id="rId243"/>
    <p:sldId id="5011" r:id="rId244"/>
    <p:sldId id="5012" r:id="rId245"/>
    <p:sldId id="5013" r:id="rId246"/>
    <p:sldId id="5014" r:id="rId247"/>
    <p:sldId id="5015" r:id="rId248"/>
    <p:sldId id="5016" r:id="rId249"/>
    <p:sldId id="4956" r:id="rId250"/>
    <p:sldId id="3062" r:id="rId251"/>
    <p:sldId id="3063" r:id="rId252"/>
    <p:sldId id="3064" r:id="rId253"/>
    <p:sldId id="3065" r:id="rId254"/>
    <p:sldId id="3066" r:id="rId255"/>
    <p:sldId id="3067" r:id="rId256"/>
    <p:sldId id="3068" r:id="rId257"/>
    <p:sldId id="3069" r:id="rId258"/>
    <p:sldId id="3070" r:id="rId259"/>
    <p:sldId id="3071" r:id="rId260"/>
    <p:sldId id="3072" r:id="rId261"/>
    <p:sldId id="3073" r:id="rId262"/>
    <p:sldId id="3074" r:id="rId263"/>
    <p:sldId id="3075" r:id="rId264"/>
    <p:sldId id="3321" r:id="rId265"/>
    <p:sldId id="3322" r:id="rId266"/>
    <p:sldId id="3323" r:id="rId267"/>
    <p:sldId id="4963" r:id="rId268"/>
    <p:sldId id="4964" r:id="rId269"/>
    <p:sldId id="4965" r:id="rId270"/>
    <p:sldId id="4966" r:id="rId271"/>
    <p:sldId id="4967" r:id="rId272"/>
    <p:sldId id="4968" r:id="rId273"/>
    <p:sldId id="4969" r:id="rId274"/>
    <p:sldId id="4970" r:id="rId275"/>
    <p:sldId id="4971" r:id="rId276"/>
    <p:sldId id="4972" r:id="rId277"/>
    <p:sldId id="4973" r:id="rId278"/>
    <p:sldId id="4974" r:id="rId279"/>
    <p:sldId id="4975" r:id="rId280"/>
    <p:sldId id="4976" r:id="rId281"/>
    <p:sldId id="4977" r:id="rId282"/>
    <p:sldId id="4978" r:id="rId283"/>
    <p:sldId id="4979" r:id="rId284"/>
    <p:sldId id="4980" r:id="rId285"/>
    <p:sldId id="3231" r:id="rId286"/>
    <p:sldId id="3232" r:id="rId287"/>
    <p:sldId id="3233" r:id="rId288"/>
    <p:sldId id="3234" r:id="rId289"/>
    <p:sldId id="3235" r:id="rId290"/>
    <p:sldId id="3236" r:id="rId291"/>
    <p:sldId id="3237" r:id="rId292"/>
    <p:sldId id="3238" r:id="rId293"/>
    <p:sldId id="3239" r:id="rId294"/>
    <p:sldId id="3240" r:id="rId295"/>
    <p:sldId id="3241" r:id="rId296"/>
    <p:sldId id="3242" r:id="rId297"/>
    <p:sldId id="3243" r:id="rId298"/>
    <p:sldId id="3244" r:id="rId299"/>
    <p:sldId id="3245" r:id="rId300"/>
    <p:sldId id="3246" r:id="rId301"/>
    <p:sldId id="3247" r:id="rId302"/>
    <p:sldId id="3248" r:id="rId303"/>
    <p:sldId id="3249" r:id="rId304"/>
    <p:sldId id="3250" r:id="rId305"/>
    <p:sldId id="3251" r:id="rId306"/>
    <p:sldId id="3252" r:id="rId307"/>
    <p:sldId id="3253" r:id="rId308"/>
    <p:sldId id="3254" r:id="rId309"/>
    <p:sldId id="3255" r:id="rId310"/>
    <p:sldId id="3256" r:id="rId311"/>
    <p:sldId id="3257" r:id="rId312"/>
    <p:sldId id="4961" r:id="rId313"/>
    <p:sldId id="4810" r:id="rId314"/>
    <p:sldId id="4806" r:id="rId315"/>
    <p:sldId id="4807" r:id="rId316"/>
    <p:sldId id="4808" r:id="rId317"/>
    <p:sldId id="4809" r:id="rId318"/>
    <p:sldId id="4957" r:id="rId319"/>
    <p:sldId id="4820" r:id="rId320"/>
    <p:sldId id="4821" r:id="rId321"/>
    <p:sldId id="4817" r:id="rId322"/>
    <p:sldId id="4811" r:id="rId323"/>
    <p:sldId id="4812" r:id="rId324"/>
    <p:sldId id="4813" r:id="rId325"/>
    <p:sldId id="4814" r:id="rId326"/>
    <p:sldId id="4815" r:id="rId327"/>
    <p:sldId id="4816" r:id="rId328"/>
    <p:sldId id="4818" r:id="rId329"/>
    <p:sldId id="4819" r:id="rId330"/>
    <p:sldId id="4951" r:id="rId331"/>
    <p:sldId id="3153" r:id="rId332"/>
    <p:sldId id="3154" r:id="rId333"/>
    <p:sldId id="3155" r:id="rId334"/>
    <p:sldId id="3156" r:id="rId335"/>
    <p:sldId id="3157" r:id="rId336"/>
    <p:sldId id="3158" r:id="rId337"/>
    <p:sldId id="3159" r:id="rId338"/>
    <p:sldId id="3160" r:id="rId339"/>
    <p:sldId id="3161" r:id="rId340"/>
    <p:sldId id="3162" r:id="rId341"/>
    <p:sldId id="3163" r:id="rId342"/>
    <p:sldId id="3164" r:id="rId343"/>
    <p:sldId id="3165" r:id="rId344"/>
    <p:sldId id="3166" r:id="rId345"/>
    <p:sldId id="3167" r:id="rId346"/>
    <p:sldId id="3168" r:id="rId347"/>
    <p:sldId id="3169" r:id="rId348"/>
    <p:sldId id="3170" r:id="rId349"/>
    <p:sldId id="3171" r:id="rId350"/>
    <p:sldId id="3172" r:id="rId351"/>
    <p:sldId id="3173" r:id="rId352"/>
    <p:sldId id="3174" r:id="rId353"/>
    <p:sldId id="3175" r:id="rId354"/>
    <p:sldId id="3176" r:id="rId355"/>
    <p:sldId id="3177" r:id="rId356"/>
    <p:sldId id="3178" r:id="rId357"/>
    <p:sldId id="3179" r:id="rId358"/>
    <p:sldId id="4959" r:id="rId359"/>
    <p:sldId id="3206" r:id="rId360"/>
    <p:sldId id="3207" r:id="rId361"/>
    <p:sldId id="3208" r:id="rId362"/>
    <p:sldId id="3209" r:id="rId363"/>
    <p:sldId id="3210" r:id="rId364"/>
    <p:sldId id="3211" r:id="rId365"/>
    <p:sldId id="3212" r:id="rId366"/>
    <p:sldId id="3213" r:id="rId367"/>
    <p:sldId id="3214" r:id="rId368"/>
    <p:sldId id="3215" r:id="rId369"/>
    <p:sldId id="3216" r:id="rId370"/>
    <p:sldId id="3217" r:id="rId371"/>
    <p:sldId id="3218" r:id="rId372"/>
    <p:sldId id="3219" r:id="rId373"/>
    <p:sldId id="3220" r:id="rId374"/>
    <p:sldId id="3221" r:id="rId375"/>
    <p:sldId id="3222" r:id="rId376"/>
    <p:sldId id="3223" r:id="rId377"/>
    <p:sldId id="3224" r:id="rId378"/>
    <p:sldId id="3225" r:id="rId379"/>
    <p:sldId id="3226" r:id="rId380"/>
    <p:sldId id="3227" r:id="rId381"/>
    <p:sldId id="3228" r:id="rId382"/>
    <p:sldId id="3229" r:id="rId383"/>
    <p:sldId id="3230" r:id="rId384"/>
    <p:sldId id="4960" r:id="rId385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2A55D6"/>
    <a:srgbClr val="8C0000"/>
    <a:srgbClr val="663D63"/>
    <a:srgbClr val="66FF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317" autoAdjust="0"/>
    <p:restoredTop sz="91544" autoAdjust="0"/>
  </p:normalViewPr>
  <p:slideViewPr>
    <p:cSldViewPr>
      <p:cViewPr varScale="1">
        <p:scale>
          <a:sx n="84" d="100"/>
          <a:sy n="84" d="100"/>
        </p:scale>
        <p:origin x="31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147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0064"/>
    </p:cViewPr>
  </p:sorterViewPr>
  <p:notesViewPr>
    <p:cSldViewPr>
      <p:cViewPr varScale="1">
        <p:scale>
          <a:sx n="101" d="100"/>
          <a:sy n="101" d="100"/>
        </p:scale>
        <p:origin x="-3228" y="-108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52.xml"/><Relationship Id="rId299" Type="http://schemas.openxmlformats.org/officeDocument/2006/relationships/slide" Target="slides/slide234.xml"/><Relationship Id="rId21" Type="http://schemas.openxmlformats.org/officeDocument/2006/relationships/slideMaster" Target="slideMasters/slideMaster21.xml"/><Relationship Id="rId63" Type="http://schemas.openxmlformats.org/officeDocument/2006/relationships/slideMaster" Target="slideMasters/slideMaster63.xml"/><Relationship Id="rId159" Type="http://schemas.openxmlformats.org/officeDocument/2006/relationships/slide" Target="slides/slide94.xml"/><Relationship Id="rId324" Type="http://schemas.openxmlformats.org/officeDocument/2006/relationships/slide" Target="slides/slide259.xml"/><Relationship Id="rId366" Type="http://schemas.openxmlformats.org/officeDocument/2006/relationships/slide" Target="slides/slide301.xml"/><Relationship Id="rId170" Type="http://schemas.openxmlformats.org/officeDocument/2006/relationships/slide" Target="slides/slide105.xml"/><Relationship Id="rId226" Type="http://schemas.openxmlformats.org/officeDocument/2006/relationships/slide" Target="slides/slide161.xml"/><Relationship Id="rId268" Type="http://schemas.openxmlformats.org/officeDocument/2006/relationships/slide" Target="slides/slide203.xml"/><Relationship Id="rId32" Type="http://schemas.openxmlformats.org/officeDocument/2006/relationships/slideMaster" Target="slideMasters/slideMaster32.xml"/><Relationship Id="rId74" Type="http://schemas.openxmlformats.org/officeDocument/2006/relationships/slide" Target="slides/slide9.xml"/><Relationship Id="rId128" Type="http://schemas.openxmlformats.org/officeDocument/2006/relationships/slide" Target="slides/slide63.xml"/><Relationship Id="rId335" Type="http://schemas.openxmlformats.org/officeDocument/2006/relationships/slide" Target="slides/slide270.xml"/><Relationship Id="rId377" Type="http://schemas.openxmlformats.org/officeDocument/2006/relationships/slide" Target="slides/slide312.xml"/><Relationship Id="rId5" Type="http://schemas.openxmlformats.org/officeDocument/2006/relationships/slideMaster" Target="slideMasters/slideMaster5.xml"/><Relationship Id="rId181" Type="http://schemas.openxmlformats.org/officeDocument/2006/relationships/slide" Target="slides/slide116.xml"/><Relationship Id="rId237" Type="http://schemas.openxmlformats.org/officeDocument/2006/relationships/slide" Target="slides/slide172.xml"/><Relationship Id="rId279" Type="http://schemas.openxmlformats.org/officeDocument/2006/relationships/slide" Target="slides/slide214.xml"/><Relationship Id="rId43" Type="http://schemas.openxmlformats.org/officeDocument/2006/relationships/slideMaster" Target="slideMasters/slideMaster43.xml"/><Relationship Id="rId139" Type="http://schemas.openxmlformats.org/officeDocument/2006/relationships/slide" Target="slides/slide74.xml"/><Relationship Id="rId290" Type="http://schemas.openxmlformats.org/officeDocument/2006/relationships/slide" Target="slides/slide225.xml"/><Relationship Id="rId304" Type="http://schemas.openxmlformats.org/officeDocument/2006/relationships/slide" Target="slides/slide239.xml"/><Relationship Id="rId346" Type="http://schemas.openxmlformats.org/officeDocument/2006/relationships/slide" Target="slides/slide281.xml"/><Relationship Id="rId388" Type="http://schemas.openxmlformats.org/officeDocument/2006/relationships/presProps" Target="presProps.xml"/><Relationship Id="rId85" Type="http://schemas.openxmlformats.org/officeDocument/2006/relationships/slide" Target="slides/slide20.xml"/><Relationship Id="rId150" Type="http://schemas.openxmlformats.org/officeDocument/2006/relationships/slide" Target="slides/slide85.xml"/><Relationship Id="rId192" Type="http://schemas.openxmlformats.org/officeDocument/2006/relationships/slide" Target="slides/slide127.xml"/><Relationship Id="rId206" Type="http://schemas.openxmlformats.org/officeDocument/2006/relationships/slide" Target="slides/slide141.xml"/><Relationship Id="rId248" Type="http://schemas.openxmlformats.org/officeDocument/2006/relationships/slide" Target="slides/slide183.xml"/><Relationship Id="rId12" Type="http://schemas.openxmlformats.org/officeDocument/2006/relationships/slideMaster" Target="slideMasters/slideMaster12.xml"/><Relationship Id="rId108" Type="http://schemas.openxmlformats.org/officeDocument/2006/relationships/slide" Target="slides/slide43.xml"/><Relationship Id="rId315" Type="http://schemas.openxmlformats.org/officeDocument/2006/relationships/slide" Target="slides/slide250.xml"/><Relationship Id="rId357" Type="http://schemas.openxmlformats.org/officeDocument/2006/relationships/slide" Target="slides/slide292.xml"/><Relationship Id="rId54" Type="http://schemas.openxmlformats.org/officeDocument/2006/relationships/slideMaster" Target="slideMasters/slideMaster54.xml"/><Relationship Id="rId96" Type="http://schemas.openxmlformats.org/officeDocument/2006/relationships/slide" Target="slides/slide31.xml"/><Relationship Id="rId161" Type="http://schemas.openxmlformats.org/officeDocument/2006/relationships/slide" Target="slides/slide96.xml"/><Relationship Id="rId217" Type="http://schemas.openxmlformats.org/officeDocument/2006/relationships/slide" Target="slides/slide152.xml"/><Relationship Id="rId259" Type="http://schemas.openxmlformats.org/officeDocument/2006/relationships/slide" Target="slides/slide194.xml"/><Relationship Id="rId23" Type="http://schemas.openxmlformats.org/officeDocument/2006/relationships/slideMaster" Target="slideMasters/slideMaster23.xml"/><Relationship Id="rId119" Type="http://schemas.openxmlformats.org/officeDocument/2006/relationships/slide" Target="slides/slide54.xml"/><Relationship Id="rId270" Type="http://schemas.openxmlformats.org/officeDocument/2006/relationships/slide" Target="slides/slide205.xml"/><Relationship Id="rId326" Type="http://schemas.openxmlformats.org/officeDocument/2006/relationships/slide" Target="slides/slide261.xml"/><Relationship Id="rId65" Type="http://schemas.openxmlformats.org/officeDocument/2006/relationships/slideMaster" Target="slideMasters/slideMaster65.xml"/><Relationship Id="rId130" Type="http://schemas.openxmlformats.org/officeDocument/2006/relationships/slide" Target="slides/slide65.xml"/><Relationship Id="rId368" Type="http://schemas.openxmlformats.org/officeDocument/2006/relationships/slide" Target="slides/slide303.xml"/><Relationship Id="rId172" Type="http://schemas.openxmlformats.org/officeDocument/2006/relationships/slide" Target="slides/slide107.xml"/><Relationship Id="rId228" Type="http://schemas.openxmlformats.org/officeDocument/2006/relationships/slide" Target="slides/slide163.xml"/><Relationship Id="rId281" Type="http://schemas.openxmlformats.org/officeDocument/2006/relationships/slide" Target="slides/slide216.xml"/><Relationship Id="rId337" Type="http://schemas.openxmlformats.org/officeDocument/2006/relationships/slide" Target="slides/slide272.xml"/><Relationship Id="rId34" Type="http://schemas.openxmlformats.org/officeDocument/2006/relationships/slideMaster" Target="slideMasters/slideMaster34.xml"/><Relationship Id="rId76" Type="http://schemas.openxmlformats.org/officeDocument/2006/relationships/slide" Target="slides/slide11.xml"/><Relationship Id="rId141" Type="http://schemas.openxmlformats.org/officeDocument/2006/relationships/slide" Target="slides/slide76.xml"/><Relationship Id="rId379" Type="http://schemas.openxmlformats.org/officeDocument/2006/relationships/slide" Target="slides/slide314.xml"/><Relationship Id="rId7" Type="http://schemas.openxmlformats.org/officeDocument/2006/relationships/slideMaster" Target="slideMasters/slideMaster7.xml"/><Relationship Id="rId183" Type="http://schemas.openxmlformats.org/officeDocument/2006/relationships/slide" Target="slides/slide118.xml"/><Relationship Id="rId239" Type="http://schemas.openxmlformats.org/officeDocument/2006/relationships/slide" Target="slides/slide174.xml"/><Relationship Id="rId390" Type="http://schemas.openxmlformats.org/officeDocument/2006/relationships/theme" Target="theme/theme1.xml"/><Relationship Id="rId250" Type="http://schemas.openxmlformats.org/officeDocument/2006/relationships/slide" Target="slides/slide185.xml"/><Relationship Id="rId292" Type="http://schemas.openxmlformats.org/officeDocument/2006/relationships/slide" Target="slides/slide227.xml"/><Relationship Id="rId306" Type="http://schemas.openxmlformats.org/officeDocument/2006/relationships/slide" Target="slides/slide241.xml"/><Relationship Id="rId45" Type="http://schemas.openxmlformats.org/officeDocument/2006/relationships/slideMaster" Target="slideMasters/slideMaster45.xml"/><Relationship Id="rId87" Type="http://schemas.openxmlformats.org/officeDocument/2006/relationships/slide" Target="slides/slide22.xml"/><Relationship Id="rId110" Type="http://schemas.openxmlformats.org/officeDocument/2006/relationships/slide" Target="slides/slide45.xml"/><Relationship Id="rId348" Type="http://schemas.openxmlformats.org/officeDocument/2006/relationships/slide" Target="slides/slide283.xml"/><Relationship Id="rId152" Type="http://schemas.openxmlformats.org/officeDocument/2006/relationships/slide" Target="slides/slide87.xml"/><Relationship Id="rId194" Type="http://schemas.openxmlformats.org/officeDocument/2006/relationships/slide" Target="slides/slide129.xml"/><Relationship Id="rId208" Type="http://schemas.openxmlformats.org/officeDocument/2006/relationships/slide" Target="slides/slide143.xml"/><Relationship Id="rId261" Type="http://schemas.openxmlformats.org/officeDocument/2006/relationships/slide" Target="slides/slide196.xml"/><Relationship Id="rId14" Type="http://schemas.openxmlformats.org/officeDocument/2006/relationships/slideMaster" Target="slideMasters/slideMaster14.xml"/><Relationship Id="rId56" Type="http://schemas.openxmlformats.org/officeDocument/2006/relationships/slideMaster" Target="slideMasters/slideMaster56.xml"/><Relationship Id="rId317" Type="http://schemas.openxmlformats.org/officeDocument/2006/relationships/slide" Target="slides/slide252.xml"/><Relationship Id="rId359" Type="http://schemas.openxmlformats.org/officeDocument/2006/relationships/slide" Target="slides/slide294.xml"/><Relationship Id="rId98" Type="http://schemas.openxmlformats.org/officeDocument/2006/relationships/slide" Target="slides/slide33.xml"/><Relationship Id="rId121" Type="http://schemas.openxmlformats.org/officeDocument/2006/relationships/slide" Target="slides/slide56.xml"/><Relationship Id="rId163" Type="http://schemas.openxmlformats.org/officeDocument/2006/relationships/slide" Target="slides/slide98.xml"/><Relationship Id="rId219" Type="http://schemas.openxmlformats.org/officeDocument/2006/relationships/slide" Target="slides/slide154.xml"/><Relationship Id="rId370" Type="http://schemas.openxmlformats.org/officeDocument/2006/relationships/slide" Target="slides/slide305.xml"/><Relationship Id="rId230" Type="http://schemas.openxmlformats.org/officeDocument/2006/relationships/slide" Target="slides/slide165.xml"/><Relationship Id="rId25" Type="http://schemas.openxmlformats.org/officeDocument/2006/relationships/slideMaster" Target="slideMasters/slideMaster25.xml"/><Relationship Id="rId67" Type="http://schemas.openxmlformats.org/officeDocument/2006/relationships/slide" Target="slides/slide2.xml"/><Relationship Id="rId272" Type="http://schemas.openxmlformats.org/officeDocument/2006/relationships/slide" Target="slides/slide207.xml"/><Relationship Id="rId328" Type="http://schemas.openxmlformats.org/officeDocument/2006/relationships/slide" Target="slides/slide263.xml"/><Relationship Id="rId132" Type="http://schemas.openxmlformats.org/officeDocument/2006/relationships/slide" Target="slides/slide67.xml"/><Relationship Id="rId174" Type="http://schemas.openxmlformats.org/officeDocument/2006/relationships/slide" Target="slides/slide109.xml"/><Relationship Id="rId381" Type="http://schemas.openxmlformats.org/officeDocument/2006/relationships/slide" Target="slides/slide316.xml"/><Relationship Id="rId241" Type="http://schemas.openxmlformats.org/officeDocument/2006/relationships/slide" Target="slides/slide176.xml"/><Relationship Id="rId36" Type="http://schemas.openxmlformats.org/officeDocument/2006/relationships/slideMaster" Target="slideMasters/slideMaster36.xml"/><Relationship Id="rId283" Type="http://schemas.openxmlformats.org/officeDocument/2006/relationships/slide" Target="slides/slide218.xml"/><Relationship Id="rId339" Type="http://schemas.openxmlformats.org/officeDocument/2006/relationships/slide" Target="slides/slide274.xml"/><Relationship Id="rId78" Type="http://schemas.openxmlformats.org/officeDocument/2006/relationships/slide" Target="slides/slide13.xml"/><Relationship Id="rId101" Type="http://schemas.openxmlformats.org/officeDocument/2006/relationships/slide" Target="slides/slide36.xml"/><Relationship Id="rId143" Type="http://schemas.openxmlformats.org/officeDocument/2006/relationships/slide" Target="slides/slide78.xml"/><Relationship Id="rId185" Type="http://schemas.openxmlformats.org/officeDocument/2006/relationships/slide" Target="slides/slide120.xml"/><Relationship Id="rId350" Type="http://schemas.openxmlformats.org/officeDocument/2006/relationships/slide" Target="slides/slide285.xml"/><Relationship Id="rId9" Type="http://schemas.openxmlformats.org/officeDocument/2006/relationships/slideMaster" Target="slideMasters/slideMaster9.xml"/><Relationship Id="rId210" Type="http://schemas.openxmlformats.org/officeDocument/2006/relationships/slide" Target="slides/slide145.xml"/><Relationship Id="rId252" Type="http://schemas.openxmlformats.org/officeDocument/2006/relationships/slide" Target="slides/slide187.xml"/><Relationship Id="rId294" Type="http://schemas.openxmlformats.org/officeDocument/2006/relationships/slide" Target="slides/slide229.xml"/><Relationship Id="rId308" Type="http://schemas.openxmlformats.org/officeDocument/2006/relationships/slide" Target="slides/slide243.xml"/><Relationship Id="rId47" Type="http://schemas.openxmlformats.org/officeDocument/2006/relationships/slideMaster" Target="slideMasters/slideMaster47.xml"/><Relationship Id="rId89" Type="http://schemas.openxmlformats.org/officeDocument/2006/relationships/slide" Target="slides/slide24.xml"/><Relationship Id="rId112" Type="http://schemas.openxmlformats.org/officeDocument/2006/relationships/slide" Target="slides/slide47.xml"/><Relationship Id="rId154" Type="http://schemas.openxmlformats.org/officeDocument/2006/relationships/slide" Target="slides/slide89.xml"/><Relationship Id="rId361" Type="http://schemas.openxmlformats.org/officeDocument/2006/relationships/slide" Target="slides/slide296.xml"/><Relationship Id="rId196" Type="http://schemas.openxmlformats.org/officeDocument/2006/relationships/slide" Target="slides/slide131.xml"/><Relationship Id="rId200" Type="http://schemas.openxmlformats.org/officeDocument/2006/relationships/slide" Target="slides/slide135.xml"/><Relationship Id="rId382" Type="http://schemas.openxmlformats.org/officeDocument/2006/relationships/slide" Target="slides/slide317.xml"/><Relationship Id="rId16" Type="http://schemas.openxmlformats.org/officeDocument/2006/relationships/slideMaster" Target="slideMasters/slideMaster16.xml"/><Relationship Id="rId221" Type="http://schemas.openxmlformats.org/officeDocument/2006/relationships/slide" Target="slides/slide156.xml"/><Relationship Id="rId242" Type="http://schemas.openxmlformats.org/officeDocument/2006/relationships/slide" Target="slides/slide177.xml"/><Relationship Id="rId263" Type="http://schemas.openxmlformats.org/officeDocument/2006/relationships/slide" Target="slides/slide198.xml"/><Relationship Id="rId284" Type="http://schemas.openxmlformats.org/officeDocument/2006/relationships/slide" Target="slides/slide219.xml"/><Relationship Id="rId319" Type="http://schemas.openxmlformats.org/officeDocument/2006/relationships/slide" Target="slides/slide254.xml"/><Relationship Id="rId37" Type="http://schemas.openxmlformats.org/officeDocument/2006/relationships/slideMaster" Target="slideMasters/slideMaster37.xml"/><Relationship Id="rId58" Type="http://schemas.openxmlformats.org/officeDocument/2006/relationships/slideMaster" Target="slideMasters/slideMaster58.xml"/><Relationship Id="rId79" Type="http://schemas.openxmlformats.org/officeDocument/2006/relationships/slide" Target="slides/slide14.xml"/><Relationship Id="rId102" Type="http://schemas.openxmlformats.org/officeDocument/2006/relationships/slide" Target="slides/slide37.xml"/><Relationship Id="rId123" Type="http://schemas.openxmlformats.org/officeDocument/2006/relationships/slide" Target="slides/slide58.xml"/><Relationship Id="rId144" Type="http://schemas.openxmlformats.org/officeDocument/2006/relationships/slide" Target="slides/slide79.xml"/><Relationship Id="rId330" Type="http://schemas.openxmlformats.org/officeDocument/2006/relationships/slide" Target="slides/slide265.xml"/><Relationship Id="rId90" Type="http://schemas.openxmlformats.org/officeDocument/2006/relationships/slide" Target="slides/slide25.xml"/><Relationship Id="rId165" Type="http://schemas.openxmlformats.org/officeDocument/2006/relationships/slide" Target="slides/slide100.xml"/><Relationship Id="rId186" Type="http://schemas.openxmlformats.org/officeDocument/2006/relationships/slide" Target="slides/slide121.xml"/><Relationship Id="rId351" Type="http://schemas.openxmlformats.org/officeDocument/2006/relationships/slide" Target="slides/slide286.xml"/><Relationship Id="rId372" Type="http://schemas.openxmlformats.org/officeDocument/2006/relationships/slide" Target="slides/slide307.xml"/><Relationship Id="rId211" Type="http://schemas.openxmlformats.org/officeDocument/2006/relationships/slide" Target="slides/slide146.xml"/><Relationship Id="rId232" Type="http://schemas.openxmlformats.org/officeDocument/2006/relationships/slide" Target="slides/slide167.xml"/><Relationship Id="rId253" Type="http://schemas.openxmlformats.org/officeDocument/2006/relationships/slide" Target="slides/slide188.xml"/><Relationship Id="rId274" Type="http://schemas.openxmlformats.org/officeDocument/2006/relationships/slide" Target="slides/slide209.xml"/><Relationship Id="rId295" Type="http://schemas.openxmlformats.org/officeDocument/2006/relationships/slide" Target="slides/slide230.xml"/><Relationship Id="rId309" Type="http://schemas.openxmlformats.org/officeDocument/2006/relationships/slide" Target="slides/slide244.xml"/><Relationship Id="rId27" Type="http://schemas.openxmlformats.org/officeDocument/2006/relationships/slideMaster" Target="slideMasters/slideMaster27.xml"/><Relationship Id="rId48" Type="http://schemas.openxmlformats.org/officeDocument/2006/relationships/slideMaster" Target="slideMasters/slideMaster48.xml"/><Relationship Id="rId69" Type="http://schemas.openxmlformats.org/officeDocument/2006/relationships/slide" Target="slides/slide4.xml"/><Relationship Id="rId113" Type="http://schemas.openxmlformats.org/officeDocument/2006/relationships/slide" Target="slides/slide48.xml"/><Relationship Id="rId134" Type="http://schemas.openxmlformats.org/officeDocument/2006/relationships/slide" Target="slides/slide69.xml"/><Relationship Id="rId320" Type="http://schemas.openxmlformats.org/officeDocument/2006/relationships/slide" Target="slides/slide255.xml"/><Relationship Id="rId80" Type="http://schemas.openxmlformats.org/officeDocument/2006/relationships/slide" Target="slides/slide15.xml"/><Relationship Id="rId155" Type="http://schemas.openxmlformats.org/officeDocument/2006/relationships/slide" Target="slides/slide90.xml"/><Relationship Id="rId176" Type="http://schemas.openxmlformats.org/officeDocument/2006/relationships/slide" Target="slides/slide111.xml"/><Relationship Id="rId197" Type="http://schemas.openxmlformats.org/officeDocument/2006/relationships/slide" Target="slides/slide132.xml"/><Relationship Id="rId341" Type="http://schemas.openxmlformats.org/officeDocument/2006/relationships/slide" Target="slides/slide276.xml"/><Relationship Id="rId362" Type="http://schemas.openxmlformats.org/officeDocument/2006/relationships/slide" Target="slides/slide297.xml"/><Relationship Id="rId383" Type="http://schemas.openxmlformats.org/officeDocument/2006/relationships/slide" Target="slides/slide318.xml"/><Relationship Id="rId201" Type="http://schemas.openxmlformats.org/officeDocument/2006/relationships/slide" Target="slides/slide136.xml"/><Relationship Id="rId222" Type="http://schemas.openxmlformats.org/officeDocument/2006/relationships/slide" Target="slides/slide157.xml"/><Relationship Id="rId243" Type="http://schemas.openxmlformats.org/officeDocument/2006/relationships/slide" Target="slides/slide178.xml"/><Relationship Id="rId264" Type="http://schemas.openxmlformats.org/officeDocument/2006/relationships/slide" Target="slides/slide199.xml"/><Relationship Id="rId285" Type="http://schemas.openxmlformats.org/officeDocument/2006/relationships/slide" Target="slides/slide220.xml"/><Relationship Id="rId17" Type="http://schemas.openxmlformats.org/officeDocument/2006/relationships/slideMaster" Target="slideMasters/slideMaster17.xml"/><Relationship Id="rId38" Type="http://schemas.openxmlformats.org/officeDocument/2006/relationships/slideMaster" Target="slideMasters/slideMaster38.xml"/><Relationship Id="rId59" Type="http://schemas.openxmlformats.org/officeDocument/2006/relationships/slideMaster" Target="slideMasters/slideMaster59.xml"/><Relationship Id="rId103" Type="http://schemas.openxmlformats.org/officeDocument/2006/relationships/slide" Target="slides/slide38.xml"/><Relationship Id="rId124" Type="http://schemas.openxmlformats.org/officeDocument/2006/relationships/slide" Target="slides/slide59.xml"/><Relationship Id="rId310" Type="http://schemas.openxmlformats.org/officeDocument/2006/relationships/slide" Target="slides/slide245.xml"/><Relationship Id="rId70" Type="http://schemas.openxmlformats.org/officeDocument/2006/relationships/slide" Target="slides/slide5.xml"/><Relationship Id="rId91" Type="http://schemas.openxmlformats.org/officeDocument/2006/relationships/slide" Target="slides/slide26.xml"/><Relationship Id="rId145" Type="http://schemas.openxmlformats.org/officeDocument/2006/relationships/slide" Target="slides/slide80.xml"/><Relationship Id="rId166" Type="http://schemas.openxmlformats.org/officeDocument/2006/relationships/slide" Target="slides/slide101.xml"/><Relationship Id="rId187" Type="http://schemas.openxmlformats.org/officeDocument/2006/relationships/slide" Target="slides/slide122.xml"/><Relationship Id="rId331" Type="http://schemas.openxmlformats.org/officeDocument/2006/relationships/slide" Target="slides/slide266.xml"/><Relationship Id="rId352" Type="http://schemas.openxmlformats.org/officeDocument/2006/relationships/slide" Target="slides/slide287.xml"/><Relationship Id="rId373" Type="http://schemas.openxmlformats.org/officeDocument/2006/relationships/slide" Target="slides/slide308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147.xml"/><Relationship Id="rId233" Type="http://schemas.openxmlformats.org/officeDocument/2006/relationships/slide" Target="slides/slide168.xml"/><Relationship Id="rId254" Type="http://schemas.openxmlformats.org/officeDocument/2006/relationships/slide" Target="slides/slide189.xml"/><Relationship Id="rId28" Type="http://schemas.openxmlformats.org/officeDocument/2006/relationships/slideMaster" Target="slideMasters/slideMaster28.xml"/><Relationship Id="rId49" Type="http://schemas.openxmlformats.org/officeDocument/2006/relationships/slideMaster" Target="slideMasters/slideMaster49.xml"/><Relationship Id="rId114" Type="http://schemas.openxmlformats.org/officeDocument/2006/relationships/slide" Target="slides/slide49.xml"/><Relationship Id="rId275" Type="http://schemas.openxmlformats.org/officeDocument/2006/relationships/slide" Target="slides/slide210.xml"/><Relationship Id="rId296" Type="http://schemas.openxmlformats.org/officeDocument/2006/relationships/slide" Target="slides/slide231.xml"/><Relationship Id="rId300" Type="http://schemas.openxmlformats.org/officeDocument/2006/relationships/slide" Target="slides/slide235.xml"/><Relationship Id="rId60" Type="http://schemas.openxmlformats.org/officeDocument/2006/relationships/slideMaster" Target="slideMasters/slideMaster60.xml"/><Relationship Id="rId81" Type="http://schemas.openxmlformats.org/officeDocument/2006/relationships/slide" Target="slides/slide16.xml"/><Relationship Id="rId135" Type="http://schemas.openxmlformats.org/officeDocument/2006/relationships/slide" Target="slides/slide70.xml"/><Relationship Id="rId156" Type="http://schemas.openxmlformats.org/officeDocument/2006/relationships/slide" Target="slides/slide91.xml"/><Relationship Id="rId177" Type="http://schemas.openxmlformats.org/officeDocument/2006/relationships/slide" Target="slides/slide112.xml"/><Relationship Id="rId198" Type="http://schemas.openxmlformats.org/officeDocument/2006/relationships/slide" Target="slides/slide133.xml"/><Relationship Id="rId321" Type="http://schemas.openxmlformats.org/officeDocument/2006/relationships/slide" Target="slides/slide256.xml"/><Relationship Id="rId342" Type="http://schemas.openxmlformats.org/officeDocument/2006/relationships/slide" Target="slides/slide277.xml"/><Relationship Id="rId363" Type="http://schemas.openxmlformats.org/officeDocument/2006/relationships/slide" Target="slides/slide298.xml"/><Relationship Id="rId384" Type="http://schemas.openxmlformats.org/officeDocument/2006/relationships/slide" Target="slides/slide319.xml"/><Relationship Id="rId202" Type="http://schemas.openxmlformats.org/officeDocument/2006/relationships/slide" Target="slides/slide137.xml"/><Relationship Id="rId223" Type="http://schemas.openxmlformats.org/officeDocument/2006/relationships/slide" Target="slides/slide158.xml"/><Relationship Id="rId244" Type="http://schemas.openxmlformats.org/officeDocument/2006/relationships/slide" Target="slides/slide179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265" Type="http://schemas.openxmlformats.org/officeDocument/2006/relationships/slide" Target="slides/slide200.xml"/><Relationship Id="rId286" Type="http://schemas.openxmlformats.org/officeDocument/2006/relationships/slide" Target="slides/slide221.xml"/><Relationship Id="rId50" Type="http://schemas.openxmlformats.org/officeDocument/2006/relationships/slideMaster" Target="slideMasters/slideMaster50.xml"/><Relationship Id="rId104" Type="http://schemas.openxmlformats.org/officeDocument/2006/relationships/slide" Target="slides/slide39.xml"/><Relationship Id="rId125" Type="http://schemas.openxmlformats.org/officeDocument/2006/relationships/slide" Target="slides/slide60.xml"/><Relationship Id="rId146" Type="http://schemas.openxmlformats.org/officeDocument/2006/relationships/slide" Target="slides/slide81.xml"/><Relationship Id="rId167" Type="http://schemas.openxmlformats.org/officeDocument/2006/relationships/slide" Target="slides/slide102.xml"/><Relationship Id="rId188" Type="http://schemas.openxmlformats.org/officeDocument/2006/relationships/slide" Target="slides/slide123.xml"/><Relationship Id="rId311" Type="http://schemas.openxmlformats.org/officeDocument/2006/relationships/slide" Target="slides/slide246.xml"/><Relationship Id="rId332" Type="http://schemas.openxmlformats.org/officeDocument/2006/relationships/slide" Target="slides/slide267.xml"/><Relationship Id="rId353" Type="http://schemas.openxmlformats.org/officeDocument/2006/relationships/slide" Target="slides/slide288.xml"/><Relationship Id="rId374" Type="http://schemas.openxmlformats.org/officeDocument/2006/relationships/slide" Target="slides/slide309.xml"/><Relationship Id="rId71" Type="http://schemas.openxmlformats.org/officeDocument/2006/relationships/slide" Target="slides/slide6.xml"/><Relationship Id="rId92" Type="http://schemas.openxmlformats.org/officeDocument/2006/relationships/slide" Target="slides/slide27.xml"/><Relationship Id="rId213" Type="http://schemas.openxmlformats.org/officeDocument/2006/relationships/slide" Target="slides/slide148.xml"/><Relationship Id="rId234" Type="http://schemas.openxmlformats.org/officeDocument/2006/relationships/slide" Target="slides/slide169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55" Type="http://schemas.openxmlformats.org/officeDocument/2006/relationships/slide" Target="slides/slide190.xml"/><Relationship Id="rId276" Type="http://schemas.openxmlformats.org/officeDocument/2006/relationships/slide" Target="slides/slide211.xml"/><Relationship Id="rId297" Type="http://schemas.openxmlformats.org/officeDocument/2006/relationships/slide" Target="slides/slide232.xml"/><Relationship Id="rId40" Type="http://schemas.openxmlformats.org/officeDocument/2006/relationships/slideMaster" Target="slideMasters/slideMaster40.xml"/><Relationship Id="rId115" Type="http://schemas.openxmlformats.org/officeDocument/2006/relationships/slide" Target="slides/slide50.xml"/><Relationship Id="rId136" Type="http://schemas.openxmlformats.org/officeDocument/2006/relationships/slide" Target="slides/slide71.xml"/><Relationship Id="rId157" Type="http://schemas.openxmlformats.org/officeDocument/2006/relationships/slide" Target="slides/slide92.xml"/><Relationship Id="rId178" Type="http://schemas.openxmlformats.org/officeDocument/2006/relationships/slide" Target="slides/slide113.xml"/><Relationship Id="rId301" Type="http://schemas.openxmlformats.org/officeDocument/2006/relationships/slide" Target="slides/slide236.xml"/><Relationship Id="rId322" Type="http://schemas.openxmlformats.org/officeDocument/2006/relationships/slide" Target="slides/slide257.xml"/><Relationship Id="rId343" Type="http://schemas.openxmlformats.org/officeDocument/2006/relationships/slide" Target="slides/slide278.xml"/><Relationship Id="rId364" Type="http://schemas.openxmlformats.org/officeDocument/2006/relationships/slide" Target="slides/slide299.xml"/><Relationship Id="rId61" Type="http://schemas.openxmlformats.org/officeDocument/2006/relationships/slideMaster" Target="slideMasters/slideMaster61.xml"/><Relationship Id="rId82" Type="http://schemas.openxmlformats.org/officeDocument/2006/relationships/slide" Target="slides/slide17.xml"/><Relationship Id="rId199" Type="http://schemas.openxmlformats.org/officeDocument/2006/relationships/slide" Target="slides/slide134.xml"/><Relationship Id="rId203" Type="http://schemas.openxmlformats.org/officeDocument/2006/relationships/slide" Target="slides/slide138.xml"/><Relationship Id="rId385" Type="http://schemas.openxmlformats.org/officeDocument/2006/relationships/slide" Target="slides/slide320.xml"/><Relationship Id="rId19" Type="http://schemas.openxmlformats.org/officeDocument/2006/relationships/slideMaster" Target="slideMasters/slideMaster19.xml"/><Relationship Id="rId224" Type="http://schemas.openxmlformats.org/officeDocument/2006/relationships/slide" Target="slides/slide159.xml"/><Relationship Id="rId245" Type="http://schemas.openxmlformats.org/officeDocument/2006/relationships/slide" Target="slides/slide180.xml"/><Relationship Id="rId266" Type="http://schemas.openxmlformats.org/officeDocument/2006/relationships/slide" Target="slides/slide201.xml"/><Relationship Id="rId287" Type="http://schemas.openxmlformats.org/officeDocument/2006/relationships/slide" Target="slides/slide222.xml"/><Relationship Id="rId30" Type="http://schemas.openxmlformats.org/officeDocument/2006/relationships/slideMaster" Target="slideMasters/slideMaster30.xml"/><Relationship Id="rId105" Type="http://schemas.openxmlformats.org/officeDocument/2006/relationships/slide" Target="slides/slide40.xml"/><Relationship Id="rId126" Type="http://schemas.openxmlformats.org/officeDocument/2006/relationships/slide" Target="slides/slide61.xml"/><Relationship Id="rId147" Type="http://schemas.openxmlformats.org/officeDocument/2006/relationships/slide" Target="slides/slide82.xml"/><Relationship Id="rId168" Type="http://schemas.openxmlformats.org/officeDocument/2006/relationships/slide" Target="slides/slide103.xml"/><Relationship Id="rId312" Type="http://schemas.openxmlformats.org/officeDocument/2006/relationships/slide" Target="slides/slide247.xml"/><Relationship Id="rId333" Type="http://schemas.openxmlformats.org/officeDocument/2006/relationships/slide" Target="slides/slide268.xml"/><Relationship Id="rId354" Type="http://schemas.openxmlformats.org/officeDocument/2006/relationships/slide" Target="slides/slide289.xml"/><Relationship Id="rId51" Type="http://schemas.openxmlformats.org/officeDocument/2006/relationships/slideMaster" Target="slideMasters/slideMaster51.xml"/><Relationship Id="rId72" Type="http://schemas.openxmlformats.org/officeDocument/2006/relationships/slide" Target="slides/slide7.xml"/><Relationship Id="rId93" Type="http://schemas.openxmlformats.org/officeDocument/2006/relationships/slide" Target="slides/slide28.xml"/><Relationship Id="rId189" Type="http://schemas.openxmlformats.org/officeDocument/2006/relationships/slide" Target="slides/slide124.xml"/><Relationship Id="rId375" Type="http://schemas.openxmlformats.org/officeDocument/2006/relationships/slide" Target="slides/slide310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149.xml"/><Relationship Id="rId235" Type="http://schemas.openxmlformats.org/officeDocument/2006/relationships/slide" Target="slides/slide170.xml"/><Relationship Id="rId256" Type="http://schemas.openxmlformats.org/officeDocument/2006/relationships/slide" Target="slides/slide191.xml"/><Relationship Id="rId277" Type="http://schemas.openxmlformats.org/officeDocument/2006/relationships/slide" Target="slides/slide212.xml"/><Relationship Id="rId298" Type="http://schemas.openxmlformats.org/officeDocument/2006/relationships/slide" Target="slides/slide233.xml"/><Relationship Id="rId116" Type="http://schemas.openxmlformats.org/officeDocument/2006/relationships/slide" Target="slides/slide51.xml"/><Relationship Id="rId137" Type="http://schemas.openxmlformats.org/officeDocument/2006/relationships/slide" Target="slides/slide72.xml"/><Relationship Id="rId158" Type="http://schemas.openxmlformats.org/officeDocument/2006/relationships/slide" Target="slides/slide93.xml"/><Relationship Id="rId302" Type="http://schemas.openxmlformats.org/officeDocument/2006/relationships/slide" Target="slides/slide237.xml"/><Relationship Id="rId323" Type="http://schemas.openxmlformats.org/officeDocument/2006/relationships/slide" Target="slides/slide258.xml"/><Relationship Id="rId344" Type="http://schemas.openxmlformats.org/officeDocument/2006/relationships/slide" Target="slides/slide279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62" Type="http://schemas.openxmlformats.org/officeDocument/2006/relationships/slideMaster" Target="slideMasters/slideMaster62.xml"/><Relationship Id="rId83" Type="http://schemas.openxmlformats.org/officeDocument/2006/relationships/slide" Target="slides/slide18.xml"/><Relationship Id="rId179" Type="http://schemas.openxmlformats.org/officeDocument/2006/relationships/slide" Target="slides/slide114.xml"/><Relationship Id="rId365" Type="http://schemas.openxmlformats.org/officeDocument/2006/relationships/slide" Target="slides/slide300.xml"/><Relationship Id="rId386" Type="http://schemas.openxmlformats.org/officeDocument/2006/relationships/notesMaster" Target="notesMasters/notesMaster1.xml"/><Relationship Id="rId190" Type="http://schemas.openxmlformats.org/officeDocument/2006/relationships/slide" Target="slides/slide125.xml"/><Relationship Id="rId204" Type="http://schemas.openxmlformats.org/officeDocument/2006/relationships/slide" Target="slides/slide139.xml"/><Relationship Id="rId225" Type="http://schemas.openxmlformats.org/officeDocument/2006/relationships/slide" Target="slides/slide160.xml"/><Relationship Id="rId246" Type="http://schemas.openxmlformats.org/officeDocument/2006/relationships/slide" Target="slides/slide181.xml"/><Relationship Id="rId267" Type="http://schemas.openxmlformats.org/officeDocument/2006/relationships/slide" Target="slides/slide202.xml"/><Relationship Id="rId288" Type="http://schemas.openxmlformats.org/officeDocument/2006/relationships/slide" Target="slides/slide223.xml"/><Relationship Id="rId106" Type="http://schemas.openxmlformats.org/officeDocument/2006/relationships/slide" Target="slides/slide41.xml"/><Relationship Id="rId127" Type="http://schemas.openxmlformats.org/officeDocument/2006/relationships/slide" Target="slides/slide62.xml"/><Relationship Id="rId313" Type="http://schemas.openxmlformats.org/officeDocument/2006/relationships/slide" Target="slides/slide248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52" Type="http://schemas.openxmlformats.org/officeDocument/2006/relationships/slideMaster" Target="slideMasters/slideMaster52.xml"/><Relationship Id="rId73" Type="http://schemas.openxmlformats.org/officeDocument/2006/relationships/slide" Target="slides/slide8.xml"/><Relationship Id="rId94" Type="http://schemas.openxmlformats.org/officeDocument/2006/relationships/slide" Target="slides/slide29.xml"/><Relationship Id="rId148" Type="http://schemas.openxmlformats.org/officeDocument/2006/relationships/slide" Target="slides/slide83.xml"/><Relationship Id="rId169" Type="http://schemas.openxmlformats.org/officeDocument/2006/relationships/slide" Target="slides/slide104.xml"/><Relationship Id="rId334" Type="http://schemas.openxmlformats.org/officeDocument/2006/relationships/slide" Target="slides/slide269.xml"/><Relationship Id="rId355" Type="http://schemas.openxmlformats.org/officeDocument/2006/relationships/slide" Target="slides/slide290.xml"/><Relationship Id="rId376" Type="http://schemas.openxmlformats.org/officeDocument/2006/relationships/slide" Target="slides/slide311.xml"/><Relationship Id="rId4" Type="http://schemas.openxmlformats.org/officeDocument/2006/relationships/slideMaster" Target="slideMasters/slideMaster4.xml"/><Relationship Id="rId180" Type="http://schemas.openxmlformats.org/officeDocument/2006/relationships/slide" Target="slides/slide115.xml"/><Relationship Id="rId215" Type="http://schemas.openxmlformats.org/officeDocument/2006/relationships/slide" Target="slides/slide150.xml"/><Relationship Id="rId236" Type="http://schemas.openxmlformats.org/officeDocument/2006/relationships/slide" Target="slides/slide171.xml"/><Relationship Id="rId257" Type="http://schemas.openxmlformats.org/officeDocument/2006/relationships/slide" Target="slides/slide192.xml"/><Relationship Id="rId278" Type="http://schemas.openxmlformats.org/officeDocument/2006/relationships/slide" Target="slides/slide213.xml"/><Relationship Id="rId303" Type="http://schemas.openxmlformats.org/officeDocument/2006/relationships/slide" Target="slides/slide238.xml"/><Relationship Id="rId42" Type="http://schemas.openxmlformats.org/officeDocument/2006/relationships/slideMaster" Target="slideMasters/slideMaster42.xml"/><Relationship Id="rId84" Type="http://schemas.openxmlformats.org/officeDocument/2006/relationships/slide" Target="slides/slide19.xml"/><Relationship Id="rId138" Type="http://schemas.openxmlformats.org/officeDocument/2006/relationships/slide" Target="slides/slide73.xml"/><Relationship Id="rId345" Type="http://schemas.openxmlformats.org/officeDocument/2006/relationships/slide" Target="slides/slide280.xml"/><Relationship Id="rId387" Type="http://schemas.openxmlformats.org/officeDocument/2006/relationships/handoutMaster" Target="handoutMasters/handoutMaster1.xml"/><Relationship Id="rId191" Type="http://schemas.openxmlformats.org/officeDocument/2006/relationships/slide" Target="slides/slide126.xml"/><Relationship Id="rId205" Type="http://schemas.openxmlformats.org/officeDocument/2006/relationships/slide" Target="slides/slide140.xml"/><Relationship Id="rId247" Type="http://schemas.openxmlformats.org/officeDocument/2006/relationships/slide" Target="slides/slide182.xml"/><Relationship Id="rId107" Type="http://schemas.openxmlformats.org/officeDocument/2006/relationships/slide" Target="slides/slide42.xml"/><Relationship Id="rId289" Type="http://schemas.openxmlformats.org/officeDocument/2006/relationships/slide" Target="slides/slide224.xml"/><Relationship Id="rId11" Type="http://schemas.openxmlformats.org/officeDocument/2006/relationships/slideMaster" Target="slideMasters/slideMaster11.xml"/><Relationship Id="rId53" Type="http://schemas.openxmlformats.org/officeDocument/2006/relationships/slideMaster" Target="slideMasters/slideMaster53.xml"/><Relationship Id="rId149" Type="http://schemas.openxmlformats.org/officeDocument/2006/relationships/slide" Target="slides/slide84.xml"/><Relationship Id="rId314" Type="http://schemas.openxmlformats.org/officeDocument/2006/relationships/slide" Target="slides/slide249.xml"/><Relationship Id="rId356" Type="http://schemas.openxmlformats.org/officeDocument/2006/relationships/slide" Target="slides/slide291.xml"/><Relationship Id="rId95" Type="http://schemas.openxmlformats.org/officeDocument/2006/relationships/slide" Target="slides/slide30.xml"/><Relationship Id="rId160" Type="http://schemas.openxmlformats.org/officeDocument/2006/relationships/slide" Target="slides/slide95.xml"/><Relationship Id="rId216" Type="http://schemas.openxmlformats.org/officeDocument/2006/relationships/slide" Target="slides/slide151.xml"/><Relationship Id="rId258" Type="http://schemas.openxmlformats.org/officeDocument/2006/relationships/slide" Target="slides/slide193.xml"/><Relationship Id="rId22" Type="http://schemas.openxmlformats.org/officeDocument/2006/relationships/slideMaster" Target="slideMasters/slideMaster22.xml"/><Relationship Id="rId64" Type="http://schemas.openxmlformats.org/officeDocument/2006/relationships/slideMaster" Target="slideMasters/slideMaster64.xml"/><Relationship Id="rId118" Type="http://schemas.openxmlformats.org/officeDocument/2006/relationships/slide" Target="slides/slide53.xml"/><Relationship Id="rId325" Type="http://schemas.openxmlformats.org/officeDocument/2006/relationships/slide" Target="slides/slide260.xml"/><Relationship Id="rId367" Type="http://schemas.openxmlformats.org/officeDocument/2006/relationships/slide" Target="slides/slide302.xml"/><Relationship Id="rId171" Type="http://schemas.openxmlformats.org/officeDocument/2006/relationships/slide" Target="slides/slide106.xml"/><Relationship Id="rId227" Type="http://schemas.openxmlformats.org/officeDocument/2006/relationships/slide" Target="slides/slide162.xml"/><Relationship Id="rId269" Type="http://schemas.openxmlformats.org/officeDocument/2006/relationships/slide" Target="slides/slide204.xml"/><Relationship Id="rId33" Type="http://schemas.openxmlformats.org/officeDocument/2006/relationships/slideMaster" Target="slideMasters/slideMaster33.xml"/><Relationship Id="rId129" Type="http://schemas.openxmlformats.org/officeDocument/2006/relationships/slide" Target="slides/slide64.xml"/><Relationship Id="rId280" Type="http://schemas.openxmlformats.org/officeDocument/2006/relationships/slide" Target="slides/slide215.xml"/><Relationship Id="rId336" Type="http://schemas.openxmlformats.org/officeDocument/2006/relationships/slide" Target="slides/slide271.xml"/><Relationship Id="rId75" Type="http://schemas.openxmlformats.org/officeDocument/2006/relationships/slide" Target="slides/slide10.xml"/><Relationship Id="rId140" Type="http://schemas.openxmlformats.org/officeDocument/2006/relationships/slide" Target="slides/slide75.xml"/><Relationship Id="rId182" Type="http://schemas.openxmlformats.org/officeDocument/2006/relationships/slide" Target="slides/slide117.xml"/><Relationship Id="rId378" Type="http://schemas.openxmlformats.org/officeDocument/2006/relationships/slide" Target="slides/slide313.xml"/><Relationship Id="rId6" Type="http://schemas.openxmlformats.org/officeDocument/2006/relationships/slideMaster" Target="slideMasters/slideMaster6.xml"/><Relationship Id="rId238" Type="http://schemas.openxmlformats.org/officeDocument/2006/relationships/slide" Target="slides/slide173.xml"/><Relationship Id="rId291" Type="http://schemas.openxmlformats.org/officeDocument/2006/relationships/slide" Target="slides/slide226.xml"/><Relationship Id="rId305" Type="http://schemas.openxmlformats.org/officeDocument/2006/relationships/slide" Target="slides/slide240.xml"/><Relationship Id="rId347" Type="http://schemas.openxmlformats.org/officeDocument/2006/relationships/slide" Target="slides/slide282.xml"/><Relationship Id="rId44" Type="http://schemas.openxmlformats.org/officeDocument/2006/relationships/slideMaster" Target="slideMasters/slideMaster44.xml"/><Relationship Id="rId86" Type="http://schemas.openxmlformats.org/officeDocument/2006/relationships/slide" Target="slides/slide21.xml"/><Relationship Id="rId151" Type="http://schemas.openxmlformats.org/officeDocument/2006/relationships/slide" Target="slides/slide86.xml"/><Relationship Id="rId389" Type="http://schemas.openxmlformats.org/officeDocument/2006/relationships/viewProps" Target="viewProps.xml"/><Relationship Id="rId193" Type="http://schemas.openxmlformats.org/officeDocument/2006/relationships/slide" Target="slides/slide128.xml"/><Relationship Id="rId207" Type="http://schemas.openxmlformats.org/officeDocument/2006/relationships/slide" Target="slides/slide142.xml"/><Relationship Id="rId249" Type="http://schemas.openxmlformats.org/officeDocument/2006/relationships/slide" Target="slides/slide184.xml"/><Relationship Id="rId13" Type="http://schemas.openxmlformats.org/officeDocument/2006/relationships/slideMaster" Target="slideMasters/slideMaster13.xml"/><Relationship Id="rId109" Type="http://schemas.openxmlformats.org/officeDocument/2006/relationships/slide" Target="slides/slide44.xml"/><Relationship Id="rId260" Type="http://schemas.openxmlformats.org/officeDocument/2006/relationships/slide" Target="slides/slide195.xml"/><Relationship Id="rId316" Type="http://schemas.openxmlformats.org/officeDocument/2006/relationships/slide" Target="slides/slide251.xml"/><Relationship Id="rId55" Type="http://schemas.openxmlformats.org/officeDocument/2006/relationships/slideMaster" Target="slideMasters/slideMaster55.xml"/><Relationship Id="rId97" Type="http://schemas.openxmlformats.org/officeDocument/2006/relationships/slide" Target="slides/slide32.xml"/><Relationship Id="rId120" Type="http://schemas.openxmlformats.org/officeDocument/2006/relationships/slide" Target="slides/slide55.xml"/><Relationship Id="rId358" Type="http://schemas.openxmlformats.org/officeDocument/2006/relationships/slide" Target="slides/slide293.xml"/><Relationship Id="rId162" Type="http://schemas.openxmlformats.org/officeDocument/2006/relationships/slide" Target="slides/slide97.xml"/><Relationship Id="rId218" Type="http://schemas.openxmlformats.org/officeDocument/2006/relationships/slide" Target="slides/slide153.xml"/><Relationship Id="rId271" Type="http://schemas.openxmlformats.org/officeDocument/2006/relationships/slide" Target="slides/slide206.xml"/><Relationship Id="rId24" Type="http://schemas.openxmlformats.org/officeDocument/2006/relationships/slideMaster" Target="slideMasters/slideMaster24.xml"/><Relationship Id="rId66" Type="http://schemas.openxmlformats.org/officeDocument/2006/relationships/slide" Target="slides/slide1.xml"/><Relationship Id="rId131" Type="http://schemas.openxmlformats.org/officeDocument/2006/relationships/slide" Target="slides/slide66.xml"/><Relationship Id="rId327" Type="http://schemas.openxmlformats.org/officeDocument/2006/relationships/slide" Target="slides/slide262.xml"/><Relationship Id="rId369" Type="http://schemas.openxmlformats.org/officeDocument/2006/relationships/slide" Target="slides/slide304.xml"/><Relationship Id="rId173" Type="http://schemas.openxmlformats.org/officeDocument/2006/relationships/slide" Target="slides/slide108.xml"/><Relationship Id="rId229" Type="http://schemas.openxmlformats.org/officeDocument/2006/relationships/slide" Target="slides/slide164.xml"/><Relationship Id="rId380" Type="http://schemas.openxmlformats.org/officeDocument/2006/relationships/slide" Target="slides/slide315.xml"/><Relationship Id="rId240" Type="http://schemas.openxmlformats.org/officeDocument/2006/relationships/slide" Target="slides/slide175.xml"/><Relationship Id="rId35" Type="http://schemas.openxmlformats.org/officeDocument/2006/relationships/slideMaster" Target="slideMasters/slideMaster35.xml"/><Relationship Id="rId77" Type="http://schemas.openxmlformats.org/officeDocument/2006/relationships/slide" Target="slides/slide12.xml"/><Relationship Id="rId100" Type="http://schemas.openxmlformats.org/officeDocument/2006/relationships/slide" Target="slides/slide35.xml"/><Relationship Id="rId282" Type="http://schemas.openxmlformats.org/officeDocument/2006/relationships/slide" Target="slides/slide217.xml"/><Relationship Id="rId338" Type="http://schemas.openxmlformats.org/officeDocument/2006/relationships/slide" Target="slides/slide273.xml"/><Relationship Id="rId8" Type="http://schemas.openxmlformats.org/officeDocument/2006/relationships/slideMaster" Target="slideMasters/slideMaster8.xml"/><Relationship Id="rId142" Type="http://schemas.openxmlformats.org/officeDocument/2006/relationships/slide" Target="slides/slide77.xml"/><Relationship Id="rId184" Type="http://schemas.openxmlformats.org/officeDocument/2006/relationships/slide" Target="slides/slide119.xml"/><Relationship Id="rId391" Type="http://schemas.openxmlformats.org/officeDocument/2006/relationships/tableStyles" Target="tableStyles.xml"/><Relationship Id="rId251" Type="http://schemas.openxmlformats.org/officeDocument/2006/relationships/slide" Target="slides/slide186.xml"/><Relationship Id="rId46" Type="http://schemas.openxmlformats.org/officeDocument/2006/relationships/slideMaster" Target="slideMasters/slideMaster46.xml"/><Relationship Id="rId293" Type="http://schemas.openxmlformats.org/officeDocument/2006/relationships/slide" Target="slides/slide228.xml"/><Relationship Id="rId307" Type="http://schemas.openxmlformats.org/officeDocument/2006/relationships/slide" Target="slides/slide242.xml"/><Relationship Id="rId349" Type="http://schemas.openxmlformats.org/officeDocument/2006/relationships/slide" Target="slides/slide284.xml"/><Relationship Id="rId88" Type="http://schemas.openxmlformats.org/officeDocument/2006/relationships/slide" Target="slides/slide23.xml"/><Relationship Id="rId111" Type="http://schemas.openxmlformats.org/officeDocument/2006/relationships/slide" Target="slides/slide46.xml"/><Relationship Id="rId153" Type="http://schemas.openxmlformats.org/officeDocument/2006/relationships/slide" Target="slides/slide88.xml"/><Relationship Id="rId195" Type="http://schemas.openxmlformats.org/officeDocument/2006/relationships/slide" Target="slides/slide130.xml"/><Relationship Id="rId209" Type="http://schemas.openxmlformats.org/officeDocument/2006/relationships/slide" Target="slides/slide144.xml"/><Relationship Id="rId360" Type="http://schemas.openxmlformats.org/officeDocument/2006/relationships/slide" Target="slides/slide295.xml"/><Relationship Id="rId220" Type="http://schemas.openxmlformats.org/officeDocument/2006/relationships/slide" Target="slides/slide155.xml"/><Relationship Id="rId15" Type="http://schemas.openxmlformats.org/officeDocument/2006/relationships/slideMaster" Target="slideMasters/slideMaster15.xml"/><Relationship Id="rId57" Type="http://schemas.openxmlformats.org/officeDocument/2006/relationships/slideMaster" Target="slideMasters/slideMaster57.xml"/><Relationship Id="rId262" Type="http://schemas.openxmlformats.org/officeDocument/2006/relationships/slide" Target="slides/slide197.xml"/><Relationship Id="rId318" Type="http://schemas.openxmlformats.org/officeDocument/2006/relationships/slide" Target="slides/slide253.xml"/><Relationship Id="rId99" Type="http://schemas.openxmlformats.org/officeDocument/2006/relationships/slide" Target="slides/slide34.xml"/><Relationship Id="rId122" Type="http://schemas.openxmlformats.org/officeDocument/2006/relationships/slide" Target="slides/slide57.xml"/><Relationship Id="rId164" Type="http://schemas.openxmlformats.org/officeDocument/2006/relationships/slide" Target="slides/slide99.xml"/><Relationship Id="rId371" Type="http://schemas.openxmlformats.org/officeDocument/2006/relationships/slide" Target="slides/slide306.xml"/><Relationship Id="rId26" Type="http://schemas.openxmlformats.org/officeDocument/2006/relationships/slideMaster" Target="slideMasters/slideMaster26.xml"/><Relationship Id="rId231" Type="http://schemas.openxmlformats.org/officeDocument/2006/relationships/slide" Target="slides/slide166.xml"/><Relationship Id="rId273" Type="http://schemas.openxmlformats.org/officeDocument/2006/relationships/slide" Target="slides/slide208.xml"/><Relationship Id="rId329" Type="http://schemas.openxmlformats.org/officeDocument/2006/relationships/slide" Target="slides/slide264.xml"/><Relationship Id="rId68" Type="http://schemas.openxmlformats.org/officeDocument/2006/relationships/slide" Target="slides/slide3.xml"/><Relationship Id="rId133" Type="http://schemas.openxmlformats.org/officeDocument/2006/relationships/slide" Target="slides/slide68.xml"/><Relationship Id="rId175" Type="http://schemas.openxmlformats.org/officeDocument/2006/relationships/slide" Target="slides/slide110.xml"/><Relationship Id="rId340" Type="http://schemas.openxmlformats.org/officeDocument/2006/relationships/slide" Target="slides/slide275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Workbook5" TargetMode="External"/><Relationship Id="rId1" Type="http://schemas.openxmlformats.org/officeDocument/2006/relationships/themeOverride" Target="../theme/themeOverride4.xml"/></Relationships>
</file>

<file path=ppt/charts/_rels/chart10.xml.rels><?xml version="1.0" encoding="UTF-8" standalone="yes"?>
<Relationships xmlns="http://schemas.openxmlformats.org/package/2006/relationships"><Relationship Id="rId2" Type="http://schemas.openxmlformats.org/officeDocument/2006/relationships/oleObject" Target="file:////vboxsvr\cfallin\Research\CHIPPER\hpca17-presentation\data.xlsx" TargetMode="External"/><Relationship Id="rId1" Type="http://schemas.openxmlformats.org/officeDocument/2006/relationships/themeOverride" Target="../theme/themeOverride13.xml"/></Relationships>
</file>

<file path=ppt/charts/_rels/chart11.xml.rels><?xml version="1.0" encoding="UTF-8" standalone="yes"?>
<Relationships xmlns="http://schemas.openxmlformats.org/package/2006/relationships"><Relationship Id="rId2" Type="http://schemas.openxmlformats.org/officeDocument/2006/relationships/oleObject" Target="file:////vboxsvr\cfallin\Research\CHIPPER\hpca17-presentation\data_v2.xlsx" TargetMode="External"/><Relationship Id="rId1" Type="http://schemas.openxmlformats.org/officeDocument/2006/relationships/themeOverride" Target="../theme/themeOverride14.xml"/></Relationships>
</file>

<file path=ppt/charts/_rels/chart12.xml.rels><?xml version="1.0" encoding="UTF-8" standalone="yes"?>
<Relationships xmlns="http://schemas.openxmlformats.org/package/2006/relationships"><Relationship Id="rId2" Type="http://schemas.openxmlformats.org/officeDocument/2006/relationships/oleObject" Target="file:////vboxsvr\cfallin\Research\CHIPPER\hpca17-presentation\data_v2.xlsx" TargetMode="External"/><Relationship Id="rId1" Type="http://schemas.openxmlformats.org/officeDocument/2006/relationships/themeOverride" Target="../theme/themeOverride15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5.xml"/><Relationship Id="rId2" Type="http://schemas.openxmlformats.org/officeDocument/2006/relationships/oleObject" Target="file:////vboxsvr\cfallin\Research\MinBD\conf\conf-may2012\minbd-poster-data.xlsx" TargetMode="External"/><Relationship Id="rId1" Type="http://schemas.openxmlformats.org/officeDocument/2006/relationships/themeOverride" Target="../theme/themeOverride16.xml"/></Relationships>
</file>

<file path=ppt/charts/_rels/chart14.xml.rels><?xml version="1.0" encoding="UTF-8" standalone="yes"?>
<Relationships xmlns="http://schemas.openxmlformats.org/package/2006/relationships"><Relationship Id="rId2" Type="http://schemas.openxmlformats.org/officeDocument/2006/relationships/oleObject" Target="file:////vboxsvr\cfallin\Research\MinBD\conf\poster-mar2012\minbd-poster-data.xlsx" TargetMode="External"/><Relationship Id="rId1" Type="http://schemas.openxmlformats.org/officeDocument/2006/relationships/themeOverride" Target="../theme/themeOverride17.xml"/></Relationships>
</file>

<file path=ppt/charts/_rels/chart15.xml.rels><?xml version="1.0" encoding="UTF-8" standalone="yes"?>
<Relationships xmlns="http://schemas.openxmlformats.org/package/2006/relationships"><Relationship Id="rId2" Type="http://schemas.openxmlformats.org/officeDocument/2006/relationships/oleObject" Target="pax:Users:cfallin:Documents:minbd-conf:conf-may2012:data:minbd-poster-data.xlsx" TargetMode="External"/><Relationship Id="rId1" Type="http://schemas.openxmlformats.org/officeDocument/2006/relationships/themeOverride" Target="../theme/themeOverride18.xml"/></Relationships>
</file>

<file path=ppt/charts/_rels/chart16.xml.rels><?xml version="1.0" encoding="UTF-8" standalone="yes"?>
<Relationships xmlns="http://schemas.openxmlformats.org/package/2006/relationships"><Relationship Id="rId2" Type="http://schemas.openxmlformats.org/officeDocument/2006/relationships/oleObject" Target="pax:Users:cfallin:Documents:minbd-conf:conf-may2012:data:minbd-poster-data.xlsx" TargetMode="External"/><Relationship Id="rId1" Type="http://schemas.openxmlformats.org/officeDocument/2006/relationships/themeOverride" Target="../theme/themeOverride19.xml"/></Relationships>
</file>

<file path=ppt/charts/_rels/chart17.xml.rels><?xml version="1.0" encoding="UTF-8" standalone="yes"?>
<Relationships xmlns="http://schemas.openxmlformats.org/package/2006/relationships"><Relationship Id="rId2" Type="http://schemas.openxmlformats.org/officeDocument/2006/relationships/oleObject" Target="pax:Users:cfallin:Documents:minbd-conf:conf-may2012:data:minbd-poster-data.xlsx" TargetMode="External"/><Relationship Id="rId1" Type="http://schemas.openxmlformats.org/officeDocument/2006/relationships/themeOverride" Target="../theme/themeOverride20.xml"/></Relationships>
</file>

<file path=ppt/charts/_rels/chart18.xml.rels><?xml version="1.0" encoding="UTF-8" standalone="yes"?>
<Relationships xmlns="http://schemas.openxmlformats.org/package/2006/relationships"><Relationship Id="rId2" Type="http://schemas.openxmlformats.org/officeDocument/2006/relationships/oleObject" Target="file:////vboxsvr\cfallin\Research\MinBD\conf\poster-mar2012\minbd-poster-data.xlsx" TargetMode="External"/><Relationship Id="rId1" Type="http://schemas.openxmlformats.org/officeDocument/2006/relationships/themeOverride" Target="../theme/themeOverride21.xml"/></Relationships>
</file>

<file path=ppt/charts/_rels/chart19.xml.rels><?xml version="1.0" encoding="UTF-8" standalone="yes"?>
<Relationships xmlns="http://schemas.openxmlformats.org/package/2006/relationships"><Relationship Id="rId2" Type="http://schemas.openxmlformats.org/officeDocument/2006/relationships/oleObject" Target="pax:Users:cfallin:Documents:minbd-conf:conf-may2012:data:minbd-poster-data.xlsx" TargetMode="External"/><Relationship Id="rId1" Type="http://schemas.openxmlformats.org/officeDocument/2006/relationships/themeOverride" Target="../theme/themeOverride22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file:////C:\Users\moscitho\Desktop\Papers\ISCA_2009\FinalVersion\Excel\SYNTH_Standard_Comparison.xlsx" TargetMode="External"/><Relationship Id="rId1" Type="http://schemas.openxmlformats.org/officeDocument/2006/relationships/themeOverride" Target="../theme/themeOverride5.xml"/></Relationships>
</file>

<file path=ppt/charts/_rels/chart20.xml.rels><?xml version="1.0" encoding="UTF-8" standalone="yes"?>
<Relationships xmlns="http://schemas.openxmlformats.org/package/2006/relationships"><Relationship Id="rId2" Type="http://schemas.openxmlformats.org/officeDocument/2006/relationships/oleObject" Target="pax:Users:cfallin:Documents:minbd-conf:conf-may2012:data:minbd-poster-data.xlsx" TargetMode="External"/><Relationship Id="rId1" Type="http://schemas.openxmlformats.org/officeDocument/2006/relationships/themeOverride" Target="../theme/themeOverride23.xml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kevincha:Dropbox:sbacpad-presentation:motivation-app.xlsx" TargetMode="External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kevincha:Dropbox:sbacpad-presentation:motivation-throttle.xlsx" TargetMode="External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kevincha:Dropbox:sbacpad-presentation:motivation-app.xlsx" TargetMode="External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kevincha:Dropbox:sbacpad-presentation:motivation-app.xlsx" TargetMode="External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kevincha:Dropbox:sbacpad-presentation:motivation-app.xlsx" TargetMode="External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kevincha:Dropbox:sbacpad-presentation:motivation-app.xlsx" TargetMode="External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kevincha:Dropbox:sbacpad-presentation:motivation-app.xlsx" TargetMode="External"/></Relationships>
</file>

<file path=ppt/charts/_rels/chart28.xml.rels><?xml version="1.0" encoding="UTF-8" standalone="yes"?>
<Relationships xmlns="http://schemas.openxmlformats.org/package/2006/relationships"><Relationship Id="rId2" Type="http://schemas.openxmlformats.org/officeDocument/2006/relationships/oleObject" Target="file:////CIFS\HPCL\rdas\amazon%20backup\fairness-Noc\results\SlackBucket.xlsx" TargetMode="External"/><Relationship Id="rId1" Type="http://schemas.openxmlformats.org/officeDocument/2006/relationships/themeOverride" Target="../theme/themeOverride24.xml"/></Relationships>
</file>

<file path=ppt/charts/_rels/chart29.xml.rels><?xml version="1.0" encoding="UTF-8" standalone="yes"?>
<Relationships xmlns="http://schemas.openxmlformats.org/package/2006/relationships"><Relationship Id="rId2" Type="http://schemas.openxmlformats.org/officeDocument/2006/relationships/oleObject" Target="file:////CIFS\HPCL\rdas\amazon%20backup\fairness-Noc\results\SlackBucket.xlsx" TargetMode="External"/><Relationship Id="rId1" Type="http://schemas.openxmlformats.org/officeDocument/2006/relationships/themeOverride" Target="../theme/themeOverride25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oleObject" Target="file:////C:\Users\moscitho\Desktop\Papers\ISCA_2009\FinalVersion\Excel\Homo-milc-noMEMLat.xlsx" TargetMode="External"/><Relationship Id="rId1" Type="http://schemas.openxmlformats.org/officeDocument/2006/relationships/themeOverride" Target="../theme/themeOverride6.xml"/></Relationships>
</file>

<file path=ppt/charts/_rels/chart30.xml.rels><?xml version="1.0" encoding="UTF-8" standalone="yes"?>
<Relationships xmlns="http://schemas.openxmlformats.org/package/2006/relationships"><Relationship Id="rId2" Type="http://schemas.openxmlformats.org/officeDocument/2006/relationships/oleObject" Target="file:////CIFS\HPCL\rdas\amazon%20backup\fairness-Noc\results\SlackBucket.xlsx" TargetMode="External"/><Relationship Id="rId1" Type="http://schemas.openxmlformats.org/officeDocument/2006/relationships/themeOverride" Target="../theme/themeOverride26.xml"/></Relationships>
</file>

<file path=ppt/charts/_rels/chart31.xml.rels><?xml version="1.0" encoding="UTF-8" standalone="yes"?>
<Relationships xmlns="http://schemas.openxmlformats.org/package/2006/relationships"><Relationship Id="rId2" Type="http://schemas.openxmlformats.org/officeDocument/2006/relationships/oleObject" Target="file:////CIFS\HPCL\rdas\amazon%20backup\fairness-Noc\results\SlackBucket.xlsx" TargetMode="External"/><Relationship Id="rId1" Type="http://schemas.openxmlformats.org/officeDocument/2006/relationships/themeOverride" Target="../theme/themeOverride27.xml"/></Relationships>
</file>

<file path=ppt/charts/_rels/chart32.xml.rels><?xml version="1.0" encoding="UTF-8" standalone="yes"?>
<Relationships xmlns="http://schemas.openxmlformats.org/package/2006/relationships"><Relationship Id="rId2" Type="http://schemas.openxmlformats.org/officeDocument/2006/relationships/oleObject" Target="file:////C:\Documents%20and%20Settings\Reetuparna%20Das\Desktop\job-talk\aergia\formatted-case-studies.xlsx" TargetMode="External"/><Relationship Id="rId1" Type="http://schemas.openxmlformats.org/officeDocument/2006/relationships/themeOverride" Target="../theme/themeOverride28.xml"/></Relationships>
</file>

<file path=ppt/charts/_rels/chart33.xml.rels><?xml version="1.0" encoding="UTF-8" standalone="yes"?>
<Relationships xmlns="http://schemas.openxmlformats.org/package/2006/relationships"><Relationship Id="rId2" Type="http://schemas.openxmlformats.org/officeDocument/2006/relationships/oleObject" Target="file:////C:\Documents%20and%20Settings\Reetuparna%20Das\Desktop\job-talk\aergia\formatted-case-studies.xlsx" TargetMode="External"/><Relationship Id="rId1" Type="http://schemas.openxmlformats.org/officeDocument/2006/relationships/themeOverride" Target="../theme/themeOverride29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2.xml"/><Relationship Id="rId2" Type="http://schemas.openxmlformats.org/officeDocument/2006/relationships/oleObject" Target="file:////C:\Users\moscitho\Desktop\Papers\ISCA_2009\FinalVersion\Excel\Homo-milc-noMEMLat.xlsx" TargetMode="External"/><Relationship Id="rId1" Type="http://schemas.openxmlformats.org/officeDocument/2006/relationships/themeOverride" Target="../theme/themeOverride7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3.xml"/><Relationship Id="rId2" Type="http://schemas.openxmlformats.org/officeDocument/2006/relationships/oleObject" Target="file:////C:\Users\moscitho\Desktop\Papers\ISCA_2009\FinalVersion\Excel\Homo-milc-noMEMLat.xlsx" TargetMode="External"/><Relationship Id="rId1" Type="http://schemas.openxmlformats.org/officeDocument/2006/relationships/themeOverride" Target="../theme/themeOverride8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4.xml"/><Relationship Id="rId2" Type="http://schemas.openxmlformats.org/officeDocument/2006/relationships/oleObject" Target="file:////C:\Users\moscitho\Desktop\Papers\ISCA_2009\FinalVersion\Excel\Homo-milc-noMEMLat.xlsx" TargetMode="External"/><Relationship Id="rId1" Type="http://schemas.openxmlformats.org/officeDocument/2006/relationships/themeOverride" Target="../theme/themeOverride9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oleObject" Target="file:////vboxsvr\cfallin\Research\CHIPPER\hpca17-presentation\data_v2.xlsx" TargetMode="External"/><Relationship Id="rId1" Type="http://schemas.openxmlformats.org/officeDocument/2006/relationships/themeOverride" Target="../theme/themeOverride10.xm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oleObject" Target="file:////vboxsvr\cfallin\Research\CHIPPER\hpca17-presentation\data_v2.xlsx" TargetMode="External"/><Relationship Id="rId1" Type="http://schemas.openxmlformats.org/officeDocument/2006/relationships/themeOverride" Target="../theme/themeOverride11.xml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oleObject" Target="file:////vboxsvr\cfallin\Research\CHIPPER\hpca17-presentation\data_v2.xlsx" TargetMode="External"/><Relationship Id="rId1" Type="http://schemas.openxmlformats.org/officeDocument/2006/relationships/themeOverride" Target="../theme/themeOverride1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3156905246394801"/>
          <c:y val="3.7435897435897501E-2"/>
          <c:w val="0.78971379279837295"/>
          <c:h val="0.66964324651726304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Ideal</c:v>
                </c:pt>
              </c:strCache>
            </c:strRef>
          </c:tx>
          <c:marker>
            <c:symbol val="none"/>
          </c:marker>
          <c:xVal>
            <c:numRef>
              <c:f>Sheet1!$B$1:$X$1</c:f>
              <c:numCache>
                <c:formatCode>General</c:formatCode>
                <c:ptCount val="23"/>
                <c:pt idx="0">
                  <c:v>0.01</c:v>
                </c:pt>
                <c:pt idx="1">
                  <c:v>0.02</c:v>
                </c:pt>
                <c:pt idx="2">
                  <c:v>0.05</c:v>
                </c:pt>
                <c:pt idx="3">
                  <c:v>0.1</c:v>
                </c:pt>
                <c:pt idx="4">
                  <c:v>0.12</c:v>
                </c:pt>
                <c:pt idx="5">
                  <c:v>0.15</c:v>
                </c:pt>
                <c:pt idx="6">
                  <c:v>0.2</c:v>
                </c:pt>
                <c:pt idx="7">
                  <c:v>0.25</c:v>
                </c:pt>
                <c:pt idx="8">
                  <c:v>0.3</c:v>
                </c:pt>
                <c:pt idx="9">
                  <c:v>0.35</c:v>
                </c:pt>
                <c:pt idx="10">
                  <c:v>0.4</c:v>
                </c:pt>
                <c:pt idx="11">
                  <c:v>0.45</c:v>
                </c:pt>
                <c:pt idx="12">
                  <c:v>0.5</c:v>
                </c:pt>
                <c:pt idx="13">
                  <c:v>0.55000000000000004</c:v>
                </c:pt>
                <c:pt idx="14">
                  <c:v>0.60000000000000098</c:v>
                </c:pt>
                <c:pt idx="15">
                  <c:v>0.65000000000000102</c:v>
                </c:pt>
                <c:pt idx="16">
                  <c:v>0.70000000000000095</c:v>
                </c:pt>
                <c:pt idx="17">
                  <c:v>0.750000000000001</c:v>
                </c:pt>
                <c:pt idx="18">
                  <c:v>0.76000000000000101</c:v>
                </c:pt>
                <c:pt idx="19">
                  <c:v>0.85000000000000098</c:v>
                </c:pt>
                <c:pt idx="20">
                  <c:v>0.9</c:v>
                </c:pt>
                <c:pt idx="21">
                  <c:v>0.95000000000000095</c:v>
                </c:pt>
                <c:pt idx="22">
                  <c:v>1</c:v>
                </c:pt>
              </c:numCache>
            </c:numRef>
          </c:xVal>
          <c:yVal>
            <c:numRef>
              <c:f>Sheet1!$B$2:$X$2</c:f>
              <c:numCache>
                <c:formatCode>General</c:formatCode>
                <c:ptCount val="23"/>
                <c:pt idx="0">
                  <c:v>13</c:v>
                </c:pt>
                <c:pt idx="1">
                  <c:v>13</c:v>
                </c:pt>
                <c:pt idx="2">
                  <c:v>13</c:v>
                </c:pt>
                <c:pt idx="3">
                  <c:v>13</c:v>
                </c:pt>
                <c:pt idx="4">
                  <c:v>13</c:v>
                </c:pt>
                <c:pt idx="5">
                  <c:v>13</c:v>
                </c:pt>
                <c:pt idx="6">
                  <c:v>13</c:v>
                </c:pt>
                <c:pt idx="7">
                  <c:v>13</c:v>
                </c:pt>
                <c:pt idx="8">
                  <c:v>13</c:v>
                </c:pt>
                <c:pt idx="9">
                  <c:v>13</c:v>
                </c:pt>
                <c:pt idx="10">
                  <c:v>13</c:v>
                </c:pt>
                <c:pt idx="11">
                  <c:v>13</c:v>
                </c:pt>
                <c:pt idx="12">
                  <c:v>13</c:v>
                </c:pt>
                <c:pt idx="13">
                  <c:v>13</c:v>
                </c:pt>
                <c:pt idx="14">
                  <c:v>13</c:v>
                </c:pt>
                <c:pt idx="15">
                  <c:v>13</c:v>
                </c:pt>
                <c:pt idx="16">
                  <c:v>13</c:v>
                </c:pt>
                <c:pt idx="17">
                  <c:v>13</c:v>
                </c:pt>
                <c:pt idx="18">
                  <c:v>13</c:v>
                </c:pt>
                <c:pt idx="19">
                  <c:v>13</c:v>
                </c:pt>
                <c:pt idx="20">
                  <c:v>13</c:v>
                </c:pt>
                <c:pt idx="21">
                  <c:v>13</c:v>
                </c:pt>
                <c:pt idx="22">
                  <c:v>13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83C-BD46-944E-8AD2A017A342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On-chip Network</c:v>
                </c:pt>
              </c:strCache>
            </c:strRef>
          </c:tx>
          <c:marker>
            <c:symbol val="none"/>
          </c:marker>
          <c:xVal>
            <c:numRef>
              <c:f>Sheet1!$B$1:$X$1</c:f>
              <c:numCache>
                <c:formatCode>General</c:formatCode>
                <c:ptCount val="23"/>
                <c:pt idx="0">
                  <c:v>0.01</c:v>
                </c:pt>
                <c:pt idx="1">
                  <c:v>0.02</c:v>
                </c:pt>
                <c:pt idx="2">
                  <c:v>0.05</c:v>
                </c:pt>
                <c:pt idx="3">
                  <c:v>0.1</c:v>
                </c:pt>
                <c:pt idx="4">
                  <c:v>0.12</c:v>
                </c:pt>
                <c:pt idx="5">
                  <c:v>0.15</c:v>
                </c:pt>
                <c:pt idx="6">
                  <c:v>0.2</c:v>
                </c:pt>
                <c:pt idx="7">
                  <c:v>0.25</c:v>
                </c:pt>
                <c:pt idx="8">
                  <c:v>0.3</c:v>
                </c:pt>
                <c:pt idx="9">
                  <c:v>0.35</c:v>
                </c:pt>
                <c:pt idx="10">
                  <c:v>0.4</c:v>
                </c:pt>
                <c:pt idx="11">
                  <c:v>0.45</c:v>
                </c:pt>
                <c:pt idx="12">
                  <c:v>0.5</c:v>
                </c:pt>
                <c:pt idx="13">
                  <c:v>0.55000000000000004</c:v>
                </c:pt>
                <c:pt idx="14">
                  <c:v>0.60000000000000098</c:v>
                </c:pt>
                <c:pt idx="15">
                  <c:v>0.65000000000000102</c:v>
                </c:pt>
                <c:pt idx="16">
                  <c:v>0.70000000000000095</c:v>
                </c:pt>
                <c:pt idx="17">
                  <c:v>0.750000000000001</c:v>
                </c:pt>
                <c:pt idx="18">
                  <c:v>0.76000000000000101</c:v>
                </c:pt>
                <c:pt idx="19">
                  <c:v>0.85000000000000098</c:v>
                </c:pt>
                <c:pt idx="20">
                  <c:v>0.9</c:v>
                </c:pt>
                <c:pt idx="21">
                  <c:v>0.95000000000000095</c:v>
                </c:pt>
                <c:pt idx="22">
                  <c:v>1</c:v>
                </c:pt>
              </c:numCache>
            </c:numRef>
          </c:xVal>
          <c:yVal>
            <c:numRef>
              <c:f>Sheet1!$B$3:$X$3</c:f>
              <c:numCache>
                <c:formatCode>General</c:formatCode>
                <c:ptCount val="23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20.100000000000001</c:v>
                </c:pt>
                <c:pt idx="5">
                  <c:v>20.3</c:v>
                </c:pt>
                <c:pt idx="6">
                  <c:v>20.399999999999999</c:v>
                </c:pt>
                <c:pt idx="7">
                  <c:v>20.7</c:v>
                </c:pt>
                <c:pt idx="8">
                  <c:v>21</c:v>
                </c:pt>
                <c:pt idx="9">
                  <c:v>21.6</c:v>
                </c:pt>
                <c:pt idx="10">
                  <c:v>22.5</c:v>
                </c:pt>
                <c:pt idx="11">
                  <c:v>23.8</c:v>
                </c:pt>
                <c:pt idx="12">
                  <c:v>25</c:v>
                </c:pt>
                <c:pt idx="13">
                  <c:v>27</c:v>
                </c:pt>
                <c:pt idx="14">
                  <c:v>29</c:v>
                </c:pt>
                <c:pt idx="15">
                  <c:v>33</c:v>
                </c:pt>
                <c:pt idx="16">
                  <c:v>39</c:v>
                </c:pt>
                <c:pt idx="17">
                  <c:v>50</c:v>
                </c:pt>
                <c:pt idx="18">
                  <c:v>60</c:v>
                </c:pt>
                <c:pt idx="19">
                  <c:v>100</c:v>
                </c:pt>
                <c:pt idx="20">
                  <c:v>100</c:v>
                </c:pt>
                <c:pt idx="21">
                  <c:v>100</c:v>
                </c:pt>
                <c:pt idx="22">
                  <c:v>100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983C-BD46-944E-8AD2A017A3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099098800"/>
        <c:axId val="-1099091616"/>
      </c:scatterChart>
      <c:valAx>
        <c:axId val="-1099098800"/>
        <c:scaling>
          <c:orientation val="minMax"/>
          <c:max val="1.05"/>
          <c:min val="0.1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Injected load (fraction of capacity)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1099091616"/>
        <c:crosses val="autoZero"/>
        <c:crossBetween val="midCat"/>
      </c:valAx>
      <c:valAx>
        <c:axId val="-1099091616"/>
        <c:scaling>
          <c:orientation val="minMax"/>
          <c:max val="6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Latency (cycles)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1099098800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162921348314607"/>
          <c:y val="0.87864163133454798"/>
          <c:w val="0.66104868913857895"/>
          <c:h val="9.1434686048859307E-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2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/>
              <a:t>Multithreaded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12200291630212901"/>
          <c:y val="0.100184664416948"/>
          <c:w val="0.83725634295713003"/>
          <c:h val="0.641783652043501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Sheet1!$G$36</c:f>
              <c:strCache>
                <c:ptCount val="1"/>
                <c:pt idx="0">
                  <c:v>Buffered</c:v>
                </c:pt>
              </c:strCache>
            </c:strRef>
          </c:tx>
          <c:invertIfNegative val="0"/>
          <c:cat>
            <c:strRef>
              <c:f>Sheet1!$A$37:$A$42</c:f>
              <c:strCache>
                <c:ptCount val="6"/>
                <c:pt idx="0">
                  <c:v>luc</c:v>
                </c:pt>
                <c:pt idx="1">
                  <c:v>cholesky</c:v>
                </c:pt>
                <c:pt idx="2">
                  <c:v>radix</c:v>
                </c:pt>
                <c:pt idx="3">
                  <c:v>fft</c:v>
                </c:pt>
                <c:pt idx="4">
                  <c:v>lun</c:v>
                </c:pt>
                <c:pt idx="5">
                  <c:v>AVG</c:v>
                </c:pt>
              </c:strCache>
            </c:strRef>
          </c:cat>
          <c:val>
            <c:numRef>
              <c:f>Sheet1!$G$37:$G$42</c:f>
              <c:numCache>
                <c:formatCode>General</c:formatCode>
                <c:ptCount val="6"/>
                <c:pt idx="0">
                  <c:v>1.5231361490499951</c:v>
                </c:pt>
                <c:pt idx="1">
                  <c:v>1.49741690586</c:v>
                </c:pt>
                <c:pt idx="2">
                  <c:v>1.652043438630008</c:v>
                </c:pt>
                <c:pt idx="3">
                  <c:v>1.6945224895600051</c:v>
                </c:pt>
                <c:pt idx="4">
                  <c:v>2.0545191145100001</c:v>
                </c:pt>
                <c:pt idx="5">
                  <c:v>1.6843276195200001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0B-8549-8D1B-4D3D4B373DFA}"/>
            </c:ext>
          </c:extLst>
        </c:ser>
        <c:ser>
          <c:idx val="1"/>
          <c:order val="1"/>
          <c:tx>
            <c:strRef>
              <c:f>Sheet1!$H$36</c:f>
              <c:strCache>
                <c:ptCount val="1"/>
                <c:pt idx="0">
                  <c:v>BLESS</c:v>
                </c:pt>
              </c:strCache>
            </c:strRef>
          </c:tx>
          <c:invertIfNegative val="0"/>
          <c:cat>
            <c:strRef>
              <c:f>Sheet1!$A$37:$A$42</c:f>
              <c:strCache>
                <c:ptCount val="6"/>
                <c:pt idx="0">
                  <c:v>luc</c:v>
                </c:pt>
                <c:pt idx="1">
                  <c:v>cholesky</c:v>
                </c:pt>
                <c:pt idx="2">
                  <c:v>radix</c:v>
                </c:pt>
                <c:pt idx="3">
                  <c:v>fft</c:v>
                </c:pt>
                <c:pt idx="4">
                  <c:v>lun</c:v>
                </c:pt>
                <c:pt idx="5">
                  <c:v>AVG</c:v>
                </c:pt>
              </c:strCache>
            </c:strRef>
          </c:cat>
          <c:val>
            <c:numRef>
              <c:f>Sheet1!$H$37:$H$42</c:f>
              <c:numCache>
                <c:formatCode>General</c:formatCode>
                <c:ptCount val="6"/>
                <c:pt idx="0">
                  <c:v>0.33073372993900102</c:v>
                </c:pt>
                <c:pt idx="1">
                  <c:v>0.31290542211900102</c:v>
                </c:pt>
                <c:pt idx="2">
                  <c:v>0.51824326768700002</c:v>
                </c:pt>
                <c:pt idx="3">
                  <c:v>0.55498753544300095</c:v>
                </c:pt>
                <c:pt idx="4">
                  <c:v>0.81791373111599996</c:v>
                </c:pt>
                <c:pt idx="5">
                  <c:v>0.50695673726099999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B0B-8549-8D1B-4D3D4B373DFA}"/>
            </c:ext>
          </c:extLst>
        </c:ser>
        <c:ser>
          <c:idx val="2"/>
          <c:order val="2"/>
          <c:tx>
            <c:strRef>
              <c:f>Sheet1!$I$36</c:f>
              <c:strCache>
                <c:ptCount val="1"/>
                <c:pt idx="0">
                  <c:v>CHIPPER</c:v>
                </c:pt>
              </c:strCache>
            </c:strRef>
          </c:tx>
          <c:invertIfNegative val="0"/>
          <c:cat>
            <c:strRef>
              <c:f>Sheet1!$A$37:$A$42</c:f>
              <c:strCache>
                <c:ptCount val="6"/>
                <c:pt idx="0">
                  <c:v>luc</c:v>
                </c:pt>
                <c:pt idx="1">
                  <c:v>cholesky</c:v>
                </c:pt>
                <c:pt idx="2">
                  <c:v>radix</c:v>
                </c:pt>
                <c:pt idx="3">
                  <c:v>fft</c:v>
                </c:pt>
                <c:pt idx="4">
                  <c:v>lun</c:v>
                </c:pt>
                <c:pt idx="5">
                  <c:v>AVG</c:v>
                </c:pt>
              </c:strCache>
            </c:strRef>
          </c:cat>
          <c:val>
            <c:numRef>
              <c:f>Sheet1!$I$37:$I$42</c:f>
              <c:numCache>
                <c:formatCode>General</c:formatCode>
                <c:ptCount val="6"/>
                <c:pt idx="0">
                  <c:v>0.27642737736700401</c:v>
                </c:pt>
                <c:pt idx="1">
                  <c:v>0.25857022351600001</c:v>
                </c:pt>
                <c:pt idx="2">
                  <c:v>0.478969553439</c:v>
                </c:pt>
                <c:pt idx="3">
                  <c:v>0.52078491507400004</c:v>
                </c:pt>
                <c:pt idx="4">
                  <c:v>0.77465678980999997</c:v>
                </c:pt>
                <c:pt idx="5">
                  <c:v>0.46188177184100099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B0B-8549-8D1B-4D3D4B373D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07109648"/>
        <c:axId val="-107120320"/>
      </c:barChart>
      <c:catAx>
        <c:axId val="-1071096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5400000" vert="horz"/>
          <a:lstStyle/>
          <a:p>
            <a:pPr>
              <a:defRPr sz="1600"/>
            </a:pPr>
            <a:endParaRPr lang="en-US"/>
          </a:p>
        </c:txPr>
        <c:crossAx val="-107120320"/>
        <c:crosses val="autoZero"/>
        <c:auto val="1"/>
        <c:lblAlgn val="ctr"/>
        <c:lblOffset val="100"/>
        <c:noMultiLvlLbl val="0"/>
      </c:catAx>
      <c:valAx>
        <c:axId val="-10712032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107109648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/>
              <a:t>Normalized Router Area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Sheet3!$E$1</c:f>
              <c:strCache>
                <c:ptCount val="1"/>
                <c:pt idx="0">
                  <c:v>Area</c:v>
                </c:pt>
              </c:strCache>
            </c:strRef>
          </c:tx>
          <c:invertIfNegative val="0"/>
          <c:cat>
            <c:strRef>
              <c:f>Sheet3!$A$2:$A$4</c:f>
              <c:strCache>
                <c:ptCount val="3"/>
                <c:pt idx="0">
                  <c:v>Buffered</c:v>
                </c:pt>
                <c:pt idx="1">
                  <c:v>BLESS</c:v>
                </c:pt>
                <c:pt idx="2">
                  <c:v>CHIPPER</c:v>
                </c:pt>
              </c:strCache>
            </c:strRef>
          </c:cat>
          <c:val>
            <c:numRef>
              <c:f>Sheet3!$E$2:$E$4</c:f>
              <c:numCache>
                <c:formatCode>General</c:formatCode>
                <c:ptCount val="3"/>
                <c:pt idx="0">
                  <c:v>1</c:v>
                </c:pt>
                <c:pt idx="1">
                  <c:v>0.64780475410996996</c:v>
                </c:pt>
                <c:pt idx="2">
                  <c:v>0.63761261542690895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67-B248-9F09-9CFFBBD6C8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24858672"/>
        <c:axId val="-125443328"/>
      </c:barChart>
      <c:catAx>
        <c:axId val="-12485867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-125443328"/>
        <c:crosses val="autoZero"/>
        <c:auto val="1"/>
        <c:lblAlgn val="ctr"/>
        <c:lblOffset val="100"/>
        <c:noMultiLvlLbl val="0"/>
      </c:catAx>
      <c:valAx>
        <c:axId val="-125443328"/>
        <c:scaling>
          <c:orientation val="minMax"/>
          <c:max val="1.5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124858672"/>
        <c:crosses val="autoZero"/>
        <c:crossBetween val="between"/>
        <c:majorUnit val="0.25"/>
      </c:valAx>
    </c:plotArea>
    <c:plotVisOnly val="1"/>
    <c:dispBlanksAs val="gap"/>
    <c:showDLblsOverMax val="0"/>
  </c:chart>
  <c:externalData r:id="rId2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Normalized Critical Path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Sheet3!$F$1</c:f>
              <c:strCache>
                <c:ptCount val="1"/>
                <c:pt idx="0">
                  <c:v>Critical Path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Sheet3!$A$2:$A$4</c:f>
              <c:strCache>
                <c:ptCount val="3"/>
                <c:pt idx="0">
                  <c:v>Buffered</c:v>
                </c:pt>
                <c:pt idx="1">
                  <c:v>BLESS</c:v>
                </c:pt>
                <c:pt idx="2">
                  <c:v>CHIPPER</c:v>
                </c:pt>
              </c:strCache>
            </c:strRef>
          </c:cat>
          <c:val>
            <c:numRef>
              <c:f>Sheet3!$F$2:$F$4</c:f>
              <c:numCache>
                <c:formatCode>General</c:formatCode>
                <c:ptCount val="3"/>
                <c:pt idx="0">
                  <c:v>1</c:v>
                </c:pt>
                <c:pt idx="1">
                  <c:v>1.425531914893617</c:v>
                </c:pt>
                <c:pt idx="2">
                  <c:v>1.0106382978723321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BF-1A40-849A-18519EAC31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29026944"/>
        <c:axId val="-129022928"/>
      </c:barChart>
      <c:catAx>
        <c:axId val="-12902694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-129022928"/>
        <c:crosses val="autoZero"/>
        <c:auto val="1"/>
        <c:lblAlgn val="ctr"/>
        <c:lblOffset val="100"/>
        <c:noMultiLvlLbl val="0"/>
      </c:catAx>
      <c:valAx>
        <c:axId val="-129022928"/>
        <c:scaling>
          <c:orientation val="minMax"/>
          <c:max val="1.5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129026944"/>
        <c:crosses val="autoZero"/>
        <c:crossBetween val="between"/>
        <c:majorUnit val="0.25"/>
      </c:valAx>
    </c:plotArea>
    <c:plotVisOnly val="1"/>
    <c:dispBlanksAs val="gap"/>
    <c:showDLblsOverMax val="0"/>
  </c:chart>
  <c:externalData r:id="rId2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4224179790026201"/>
          <c:y val="4.6747018464797001E-2"/>
          <c:w val="0.65715190288713998"/>
          <c:h val="0.906505963070405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Sheet3!$B$1</c:f>
              <c:strCache>
                <c:ptCount val="1"/>
                <c:pt idx="0">
                  <c:v>Baseline</c:v>
                </c:pt>
              </c:strCache>
            </c:strRef>
          </c:tx>
          <c:invertIfNegative val="0"/>
          <c:cat>
            <c:strRef>
              <c:f>Sheet3!$A$7</c:f>
              <c:strCache>
                <c:ptCount val="1"/>
                <c:pt idx="0">
                  <c:v>AVG</c:v>
                </c:pt>
              </c:strCache>
            </c:strRef>
          </c:cat>
          <c:val>
            <c:numRef>
              <c:f>Sheet3!$B$7</c:f>
              <c:numCache>
                <c:formatCode>General</c:formatCode>
                <c:ptCount val="1"/>
                <c:pt idx="0">
                  <c:v>13.31044124460001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02A-064A-9467-2E3CBD63B4AC}"/>
            </c:ext>
          </c:extLst>
        </c:ser>
        <c:ser>
          <c:idx val="4"/>
          <c:order val="1"/>
          <c:tx>
            <c:strRef>
              <c:f>Sheet3!$F$1</c:f>
              <c:strCache>
                <c:ptCount val="1"/>
                <c:pt idx="0">
                  <c:v>B (Side-Buf)</c:v>
                </c:pt>
              </c:strCache>
            </c:strRef>
          </c:tx>
          <c:invertIfNegative val="0"/>
          <c:cat>
            <c:strRef>
              <c:f>Sheet3!$A$7</c:f>
              <c:strCache>
                <c:ptCount val="1"/>
                <c:pt idx="0">
                  <c:v>AVG</c:v>
                </c:pt>
              </c:strCache>
            </c:strRef>
          </c:cat>
          <c:val>
            <c:numRef>
              <c:f>Sheet3!$F$7</c:f>
              <c:numCache>
                <c:formatCode>General</c:formatCode>
                <c:ptCount val="1"/>
                <c:pt idx="0">
                  <c:v>12.7311924676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02A-064A-9467-2E3CBD63B4AC}"/>
            </c:ext>
          </c:extLst>
        </c:ser>
        <c:ser>
          <c:idx val="1"/>
          <c:order val="2"/>
          <c:tx>
            <c:strRef>
              <c:f>Sheet3!$C$1</c:f>
              <c:strCache>
                <c:ptCount val="1"/>
                <c:pt idx="0">
                  <c:v>D (Dual-Eject)</c:v>
                </c:pt>
              </c:strCache>
            </c:strRef>
          </c:tx>
          <c:invertIfNegative val="0"/>
          <c:cat>
            <c:strRef>
              <c:f>Sheet3!$A$7</c:f>
              <c:strCache>
                <c:ptCount val="1"/>
                <c:pt idx="0">
                  <c:v>AVG</c:v>
                </c:pt>
              </c:strCache>
            </c:strRef>
          </c:cat>
          <c:val>
            <c:numRef>
              <c:f>Sheet3!$C$7</c:f>
              <c:numCache>
                <c:formatCode>General</c:formatCode>
                <c:ptCount val="1"/>
                <c:pt idx="0">
                  <c:v>13.807541365400001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02A-064A-9467-2E3CBD63B4AC}"/>
            </c:ext>
          </c:extLst>
        </c:ser>
        <c:ser>
          <c:idx val="2"/>
          <c:order val="3"/>
          <c:tx>
            <c:strRef>
              <c:f>Sheet3!$D$1</c:f>
              <c:strCache>
                <c:ptCount val="1"/>
                <c:pt idx="0">
                  <c:v>S (Silver Flits)</c:v>
                </c:pt>
              </c:strCache>
            </c:strRef>
          </c:tx>
          <c:invertIfNegative val="0"/>
          <c:cat>
            <c:strRef>
              <c:f>Sheet3!$A$7</c:f>
              <c:strCache>
                <c:ptCount val="1"/>
                <c:pt idx="0">
                  <c:v>AVG</c:v>
                </c:pt>
              </c:strCache>
            </c:strRef>
          </c:cat>
          <c:val>
            <c:numRef>
              <c:f>Sheet3!$D$7</c:f>
              <c:numCache>
                <c:formatCode>General</c:formatCode>
                <c:ptCount val="1"/>
                <c:pt idx="0">
                  <c:v>13.40200352580001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02A-064A-9467-2E3CBD63B4AC}"/>
            </c:ext>
          </c:extLst>
        </c:ser>
        <c:ser>
          <c:idx val="5"/>
          <c:order val="4"/>
          <c:tx>
            <c:strRef>
              <c:f>Sheet3!$G$1</c:f>
              <c:strCache>
                <c:ptCount val="1"/>
                <c:pt idx="0">
                  <c:v>B+D</c:v>
                </c:pt>
              </c:strCache>
            </c:strRef>
          </c:tx>
          <c:invertIfNegative val="0"/>
          <c:cat>
            <c:strRef>
              <c:f>Sheet3!$A$7</c:f>
              <c:strCache>
                <c:ptCount val="1"/>
                <c:pt idx="0">
                  <c:v>AVG</c:v>
                </c:pt>
              </c:strCache>
            </c:strRef>
          </c:cat>
          <c:val>
            <c:numRef>
              <c:f>Sheet3!$G$7</c:f>
              <c:numCache>
                <c:formatCode>General</c:formatCode>
                <c:ptCount val="1"/>
                <c:pt idx="0">
                  <c:v>14.0867297492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02A-064A-9467-2E3CBD63B4AC}"/>
            </c:ext>
          </c:extLst>
        </c:ser>
        <c:ser>
          <c:idx val="7"/>
          <c:order val="5"/>
          <c:tx>
            <c:strRef>
              <c:f>Sheet3!$I$1</c:f>
              <c:strCache>
                <c:ptCount val="1"/>
                <c:pt idx="0">
                  <c:v>B+S+D (MinBD)</c:v>
                </c:pt>
              </c:strCache>
            </c:strRef>
          </c:tx>
          <c:invertIfNegative val="0"/>
          <c:cat>
            <c:strRef>
              <c:f>Sheet3!$A$7</c:f>
              <c:strCache>
                <c:ptCount val="1"/>
                <c:pt idx="0">
                  <c:v>AVG</c:v>
                </c:pt>
              </c:strCache>
            </c:strRef>
          </c:cat>
          <c:val>
            <c:numRef>
              <c:f>Sheet3!$I$7</c:f>
              <c:numCache>
                <c:formatCode>General</c:formatCode>
                <c:ptCount val="1"/>
                <c:pt idx="0">
                  <c:v>14.184739904500001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02A-064A-9467-2E3CBD63B4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92254672"/>
        <c:axId val="-92250656"/>
      </c:barChart>
      <c:catAx>
        <c:axId val="-9225467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one"/>
        <c:crossAx val="-92250656"/>
        <c:crosses val="autoZero"/>
        <c:auto val="1"/>
        <c:lblAlgn val="ctr"/>
        <c:lblOffset val="100"/>
        <c:noMultiLvlLbl val="0"/>
      </c:catAx>
      <c:valAx>
        <c:axId val="-92250656"/>
        <c:scaling>
          <c:orientation val="minMax"/>
          <c:max val="15"/>
          <c:min val="12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400"/>
                </a:pPr>
                <a:r>
                  <a:rPr lang="en-US" sz="2400"/>
                  <a:t>Weighted Speedup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/>
            </a:pPr>
            <a:endParaRPr lang="en-US"/>
          </a:p>
        </c:txPr>
        <c:crossAx val="-9225467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4405623976490098"/>
          <c:y val="0.38518833172169298"/>
          <c:w val="0.25594376023509902"/>
          <c:h val="0.48693327807708198"/>
        </c:manualLayout>
      </c:layout>
      <c:overlay val="0"/>
      <c:spPr>
        <a:solidFill>
          <a:srgbClr val="FFFFFF"/>
        </a:solidFill>
      </c:spPr>
      <c:txPr>
        <a:bodyPr/>
        <a:lstStyle/>
        <a:p>
          <a:pPr>
            <a:defRPr sz="24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  <c:userShapes r:id="rId3"/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results!$B$1</c:f>
              <c:strCache>
                <c:ptCount val="1"/>
                <c:pt idx="0">
                  <c:v>Buffered (8,8)</c:v>
                </c:pt>
              </c:strCache>
            </c:strRef>
          </c:tx>
          <c:spPr>
            <a:solidFill>
              <a:srgbClr val="004080"/>
            </a:solidFill>
          </c:spPr>
          <c:invertIfNegative val="0"/>
          <c:cat>
            <c:strRef>
              <c:f>results!$A$2:$A$7</c:f>
              <c:strCache>
                <c:ptCount val="6"/>
                <c:pt idx="0">
                  <c:v>0.0 - 0.15</c:v>
                </c:pt>
                <c:pt idx="1">
                  <c:v>0.15 - 0.30</c:v>
                </c:pt>
                <c:pt idx="2">
                  <c:v>0.30 - 0.40</c:v>
                </c:pt>
                <c:pt idx="3">
                  <c:v>0.40 - 0.50</c:v>
                </c:pt>
                <c:pt idx="4">
                  <c:v>&gt; 0.50</c:v>
                </c:pt>
                <c:pt idx="5">
                  <c:v>AVG</c:v>
                </c:pt>
              </c:strCache>
            </c:strRef>
          </c:cat>
          <c:val>
            <c:numRef>
              <c:f>results!$B$2:$B$7</c:f>
              <c:numCache>
                <c:formatCode>General</c:formatCode>
                <c:ptCount val="6"/>
                <c:pt idx="0">
                  <c:v>16.005090827</c:v>
                </c:pt>
                <c:pt idx="1">
                  <c:v>15.861708048500001</c:v>
                </c:pt>
                <c:pt idx="2">
                  <c:v>15.191877861</c:v>
                </c:pt>
                <c:pt idx="3">
                  <c:v>14.21184253990001</c:v>
                </c:pt>
                <c:pt idx="4">
                  <c:v>11.87684141470001</c:v>
                </c:pt>
                <c:pt idx="5">
                  <c:v>14.629472138200001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0E-6C42-A491-298C1F100367}"/>
            </c:ext>
          </c:extLst>
        </c:ser>
        <c:ser>
          <c:idx val="1"/>
          <c:order val="1"/>
          <c:tx>
            <c:strRef>
              <c:f>results!$C$1</c:f>
              <c:strCache>
                <c:ptCount val="1"/>
                <c:pt idx="0">
                  <c:v>Buffered (4,4)</c:v>
                </c:pt>
              </c:strCache>
            </c:strRef>
          </c:tx>
          <c:spPr>
            <a:solidFill>
              <a:srgbClr val="0000FF"/>
            </a:solidFill>
          </c:spPr>
          <c:invertIfNegative val="0"/>
          <c:cat>
            <c:strRef>
              <c:f>results!$A$2:$A$7</c:f>
              <c:strCache>
                <c:ptCount val="6"/>
                <c:pt idx="0">
                  <c:v>0.0 - 0.15</c:v>
                </c:pt>
                <c:pt idx="1">
                  <c:v>0.15 - 0.30</c:v>
                </c:pt>
                <c:pt idx="2">
                  <c:v>0.30 - 0.40</c:v>
                </c:pt>
                <c:pt idx="3">
                  <c:v>0.40 - 0.50</c:v>
                </c:pt>
                <c:pt idx="4">
                  <c:v>&gt; 0.50</c:v>
                </c:pt>
                <c:pt idx="5">
                  <c:v>AVG</c:v>
                </c:pt>
              </c:strCache>
            </c:strRef>
          </c:cat>
          <c:val>
            <c:numRef>
              <c:f>results!$C$2:$C$7</c:f>
              <c:numCache>
                <c:formatCode>General</c:formatCode>
                <c:ptCount val="6"/>
                <c:pt idx="0">
                  <c:v>16.004866549900001</c:v>
                </c:pt>
                <c:pt idx="1">
                  <c:v>15.860174054100019</c:v>
                </c:pt>
                <c:pt idx="2">
                  <c:v>15.1611856448</c:v>
                </c:pt>
                <c:pt idx="3">
                  <c:v>14.1470600927</c:v>
                </c:pt>
                <c:pt idx="4">
                  <c:v>11.707330478999999</c:v>
                </c:pt>
                <c:pt idx="5">
                  <c:v>14.576123364100001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F0E-6C42-A491-298C1F100367}"/>
            </c:ext>
          </c:extLst>
        </c:ser>
        <c:ser>
          <c:idx val="2"/>
          <c:order val="2"/>
          <c:tx>
            <c:strRef>
              <c:f>results!$D$1</c:f>
              <c:strCache>
                <c:ptCount val="1"/>
                <c:pt idx="0">
                  <c:v>Buffered (4,1)</c:v>
                </c:pt>
              </c:strCache>
            </c:strRef>
          </c:tx>
          <c:spPr>
            <a:solidFill>
              <a:srgbClr val="0080FF"/>
            </a:solidFill>
          </c:spPr>
          <c:invertIfNegative val="0"/>
          <c:cat>
            <c:strRef>
              <c:f>results!$A$2:$A$7</c:f>
              <c:strCache>
                <c:ptCount val="6"/>
                <c:pt idx="0">
                  <c:v>0.0 - 0.15</c:v>
                </c:pt>
                <c:pt idx="1">
                  <c:v>0.15 - 0.30</c:v>
                </c:pt>
                <c:pt idx="2">
                  <c:v>0.30 - 0.40</c:v>
                </c:pt>
                <c:pt idx="3">
                  <c:v>0.40 - 0.50</c:v>
                </c:pt>
                <c:pt idx="4">
                  <c:v>&gt; 0.50</c:v>
                </c:pt>
                <c:pt idx="5">
                  <c:v>AVG</c:v>
                </c:pt>
              </c:strCache>
            </c:strRef>
          </c:cat>
          <c:val>
            <c:numRef>
              <c:f>results!$D$2:$D$7</c:f>
              <c:numCache>
                <c:formatCode>General</c:formatCode>
                <c:ptCount val="6"/>
                <c:pt idx="0">
                  <c:v>15.99828401830001</c:v>
                </c:pt>
                <c:pt idx="1">
                  <c:v>15.80265534220001</c:v>
                </c:pt>
                <c:pt idx="2">
                  <c:v>14.87479647660003</c:v>
                </c:pt>
                <c:pt idx="3">
                  <c:v>13.5042767368</c:v>
                </c:pt>
                <c:pt idx="4">
                  <c:v>10.4798212496</c:v>
                </c:pt>
                <c:pt idx="5">
                  <c:v>14.1319667647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F0E-6C42-A491-298C1F100367}"/>
            </c:ext>
          </c:extLst>
        </c:ser>
        <c:ser>
          <c:idx val="3"/>
          <c:order val="3"/>
          <c:tx>
            <c:strRef>
              <c:f>results!$E$1</c:f>
              <c:strCache>
                <c:ptCount val="1"/>
                <c:pt idx="0">
                  <c:v>CHIPPER</c:v>
                </c:pt>
              </c:strCache>
            </c:strRef>
          </c:tx>
          <c:spPr>
            <a:solidFill>
              <a:srgbClr val="3B812F"/>
            </a:solidFill>
            <a:ln w="25400" cap="flat" cmpd="sng" algn="ctr">
              <a:solidFill>
                <a:srgbClr val="3B812F">
                  <a:shade val="50000"/>
                </a:srgbClr>
              </a:solidFill>
              <a:prstDash val="solid"/>
            </a:ln>
            <a:effectLst/>
          </c:spPr>
          <c:invertIfNegative val="0"/>
          <c:cat>
            <c:strRef>
              <c:f>results!$A$2:$A$7</c:f>
              <c:strCache>
                <c:ptCount val="6"/>
                <c:pt idx="0">
                  <c:v>0.0 - 0.15</c:v>
                </c:pt>
                <c:pt idx="1">
                  <c:v>0.15 - 0.30</c:v>
                </c:pt>
                <c:pt idx="2">
                  <c:v>0.30 - 0.40</c:v>
                </c:pt>
                <c:pt idx="3">
                  <c:v>0.40 - 0.50</c:v>
                </c:pt>
                <c:pt idx="4">
                  <c:v>&gt; 0.50</c:v>
                </c:pt>
                <c:pt idx="5">
                  <c:v>AVG</c:v>
                </c:pt>
              </c:strCache>
            </c:strRef>
          </c:cat>
          <c:val>
            <c:numRef>
              <c:f>results!$E$2:$E$7</c:f>
              <c:numCache>
                <c:formatCode>General</c:formatCode>
                <c:ptCount val="6"/>
                <c:pt idx="0">
                  <c:v>15.9451410113</c:v>
                </c:pt>
                <c:pt idx="1">
                  <c:v>15.4841257901</c:v>
                </c:pt>
                <c:pt idx="2">
                  <c:v>14.514449587300019</c:v>
                </c:pt>
                <c:pt idx="3">
                  <c:v>13.1601170082</c:v>
                </c:pt>
                <c:pt idx="4">
                  <c:v>9.9338734304099976</c:v>
                </c:pt>
                <c:pt idx="5">
                  <c:v>13.807541365400001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F0E-6C42-A491-298C1F100367}"/>
            </c:ext>
          </c:extLst>
        </c:ser>
        <c:ser>
          <c:idx val="4"/>
          <c:order val="4"/>
          <c:tx>
            <c:strRef>
              <c:f>results!$F$1</c:f>
              <c:strCache>
                <c:ptCount val="1"/>
                <c:pt idx="0">
                  <c:v>AFC (4,4)</c:v>
                </c:pt>
              </c:strCache>
            </c:strRef>
          </c:tx>
          <c:spPr>
            <a:solidFill>
              <a:srgbClr val="5F5F5F">
                <a:lumMod val="60000"/>
                <a:lumOff val="40000"/>
              </a:srgbClr>
            </a:solidFill>
          </c:spPr>
          <c:invertIfNegative val="0"/>
          <c:cat>
            <c:strRef>
              <c:f>results!$A$2:$A$7</c:f>
              <c:strCache>
                <c:ptCount val="6"/>
                <c:pt idx="0">
                  <c:v>0.0 - 0.15</c:v>
                </c:pt>
                <c:pt idx="1">
                  <c:v>0.15 - 0.30</c:v>
                </c:pt>
                <c:pt idx="2">
                  <c:v>0.30 - 0.40</c:v>
                </c:pt>
                <c:pt idx="3">
                  <c:v>0.40 - 0.50</c:v>
                </c:pt>
                <c:pt idx="4">
                  <c:v>&gt; 0.50</c:v>
                </c:pt>
                <c:pt idx="5">
                  <c:v>AVG</c:v>
                </c:pt>
              </c:strCache>
            </c:strRef>
          </c:cat>
          <c:val>
            <c:numRef>
              <c:f>results!$F$2:$F$7</c:f>
              <c:numCache>
                <c:formatCode>General</c:formatCode>
                <c:ptCount val="6"/>
                <c:pt idx="0">
                  <c:v>15.99066920490001</c:v>
                </c:pt>
                <c:pt idx="1">
                  <c:v>15.82486689260001</c:v>
                </c:pt>
                <c:pt idx="2">
                  <c:v>15.13735374749999</c:v>
                </c:pt>
                <c:pt idx="3">
                  <c:v>14.1131858652</c:v>
                </c:pt>
                <c:pt idx="4">
                  <c:v>10.87198786670001</c:v>
                </c:pt>
                <c:pt idx="5">
                  <c:v>14.38761271540001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F0E-6C42-A491-298C1F100367}"/>
            </c:ext>
          </c:extLst>
        </c:ser>
        <c:ser>
          <c:idx val="5"/>
          <c:order val="5"/>
          <c:tx>
            <c:strRef>
              <c:f>results!$G$1</c:f>
              <c:strCache>
                <c:ptCount val="1"/>
                <c:pt idx="0">
                  <c:v>MinBD-4</c:v>
                </c:pt>
              </c:strCache>
            </c:strRef>
          </c:tx>
          <c:spPr>
            <a:solidFill>
              <a:srgbClr val="8C0000"/>
            </a:solidFill>
          </c:spPr>
          <c:invertIfNegative val="0"/>
          <c:cat>
            <c:strRef>
              <c:f>results!$A$2:$A$7</c:f>
              <c:strCache>
                <c:ptCount val="6"/>
                <c:pt idx="0">
                  <c:v>0.0 - 0.15</c:v>
                </c:pt>
                <c:pt idx="1">
                  <c:v>0.15 - 0.30</c:v>
                </c:pt>
                <c:pt idx="2">
                  <c:v>0.30 - 0.40</c:v>
                </c:pt>
                <c:pt idx="3">
                  <c:v>0.40 - 0.50</c:v>
                </c:pt>
                <c:pt idx="4">
                  <c:v>&gt; 0.50</c:v>
                </c:pt>
                <c:pt idx="5">
                  <c:v>AVG</c:v>
                </c:pt>
              </c:strCache>
            </c:strRef>
          </c:cat>
          <c:val>
            <c:numRef>
              <c:f>results!$G$2:$G$7</c:f>
              <c:numCache>
                <c:formatCode>General</c:formatCode>
                <c:ptCount val="6"/>
                <c:pt idx="0">
                  <c:v>15.9189943278</c:v>
                </c:pt>
                <c:pt idx="1">
                  <c:v>15.589847406900001</c:v>
                </c:pt>
                <c:pt idx="2">
                  <c:v>14.8930133078</c:v>
                </c:pt>
                <c:pt idx="3">
                  <c:v>13.7517954806</c:v>
                </c:pt>
                <c:pt idx="4">
                  <c:v>10.7398830548</c:v>
                </c:pt>
                <c:pt idx="5">
                  <c:v>14.178706715600001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F0E-6C42-A491-298C1F1003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75536032"/>
        <c:axId val="-75528816"/>
      </c:barChart>
      <c:catAx>
        <c:axId val="-7553603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/>
                  <a:t>Injection Rate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txPr>
          <a:bodyPr rot="-2700000" vert="horz"/>
          <a:lstStyle/>
          <a:p>
            <a:pPr>
              <a:defRPr sz="1800"/>
            </a:pPr>
            <a:endParaRPr lang="en-US"/>
          </a:p>
        </c:txPr>
        <c:crossAx val="-75528816"/>
        <c:crosses val="autoZero"/>
        <c:auto val="1"/>
        <c:lblAlgn val="ctr"/>
        <c:lblOffset val="100"/>
        <c:noMultiLvlLbl val="0"/>
      </c:catAx>
      <c:valAx>
        <c:axId val="-75528816"/>
        <c:scaling>
          <c:orientation val="minMax"/>
          <c:max val="16"/>
          <c:min val="8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800"/>
                </a:pPr>
                <a:r>
                  <a:rPr lang="en-US" sz="1800"/>
                  <a:t>Weighted Speedup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75536032"/>
        <c:crosses val="autoZero"/>
        <c:crossBetween val="between"/>
        <c:majorUnit val="2"/>
      </c:valAx>
    </c:plotArea>
    <c:legend>
      <c:legendPos val="r"/>
      <c:overlay val="0"/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1884872345502299"/>
          <c:y val="3.02564102564102E-2"/>
          <c:w val="0.86324494045682398"/>
          <c:h val="0.768513224308501"/>
        </c:manualLayout>
      </c:layout>
      <c:barChart>
        <c:barDir val="col"/>
        <c:grouping val="stacked"/>
        <c:varyColors val="0"/>
        <c:ser>
          <c:idx val="2"/>
          <c:order val="0"/>
          <c:tx>
            <c:strRef>
              <c:f>results!$H$9</c:f>
              <c:strCache>
                <c:ptCount val="1"/>
                <c:pt idx="0">
                  <c:v>static</c:v>
                </c:pt>
              </c:strCache>
            </c:strRef>
          </c:tx>
          <c:spPr>
            <a:solidFill>
              <a:srgbClr val="C0504D"/>
            </a:solidFill>
          </c:spPr>
          <c:invertIfNegative val="0"/>
          <c:cat>
            <c:strRef>
              <c:f>results!$A$46:$A$51</c:f>
              <c:strCache>
                <c:ptCount val="6"/>
                <c:pt idx="0">
                  <c:v>Buffered (8,8)</c:v>
                </c:pt>
                <c:pt idx="1">
                  <c:v>Buffered (4,4)</c:v>
                </c:pt>
                <c:pt idx="2">
                  <c:v>Buffered (4,1)</c:v>
                </c:pt>
                <c:pt idx="3">
                  <c:v>CHIPPER</c:v>
                </c:pt>
                <c:pt idx="4">
                  <c:v>AFC(4,4)</c:v>
                </c:pt>
                <c:pt idx="5">
                  <c:v>MinBD-4</c:v>
                </c:pt>
              </c:strCache>
            </c:strRef>
          </c:cat>
          <c:val>
            <c:numRef>
              <c:f>results!$H$46:$H$51</c:f>
              <c:numCache>
                <c:formatCode>General</c:formatCode>
                <c:ptCount val="6"/>
                <c:pt idx="0">
                  <c:v>1.62906</c:v>
                </c:pt>
                <c:pt idx="1">
                  <c:v>1.04702096</c:v>
                </c:pt>
                <c:pt idx="2">
                  <c:v>0.74594320000000103</c:v>
                </c:pt>
                <c:pt idx="3">
                  <c:v>0.52767136000000003</c:v>
                </c:pt>
                <c:pt idx="4">
                  <c:v>0.86901841926800105</c:v>
                </c:pt>
                <c:pt idx="5">
                  <c:v>0.55325904000000004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29-F64B-9704-5D8E22333199}"/>
            </c:ext>
          </c:extLst>
        </c:ser>
        <c:ser>
          <c:idx val="3"/>
          <c:order val="1"/>
          <c:tx>
            <c:strRef>
              <c:f>results!$I$9</c:f>
              <c:strCache>
                <c:ptCount val="1"/>
                <c:pt idx="0">
                  <c:v>dynamic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results!$A$46:$A$51</c:f>
              <c:strCache>
                <c:ptCount val="6"/>
                <c:pt idx="0">
                  <c:v>Buffered (8,8)</c:v>
                </c:pt>
                <c:pt idx="1">
                  <c:v>Buffered (4,4)</c:v>
                </c:pt>
                <c:pt idx="2">
                  <c:v>Buffered (4,1)</c:v>
                </c:pt>
                <c:pt idx="3">
                  <c:v>CHIPPER</c:v>
                </c:pt>
                <c:pt idx="4">
                  <c:v>AFC(4,4)</c:v>
                </c:pt>
                <c:pt idx="5">
                  <c:v>MinBD-4</c:v>
                </c:pt>
              </c:strCache>
            </c:strRef>
          </c:cat>
          <c:val>
            <c:numRef>
              <c:f>results!$I$46:$I$51</c:f>
              <c:numCache>
                <c:formatCode>General</c:formatCode>
                <c:ptCount val="6"/>
                <c:pt idx="0">
                  <c:v>0.92052415000400001</c:v>
                </c:pt>
                <c:pt idx="1">
                  <c:v>0.79869331509270003</c:v>
                </c:pt>
                <c:pt idx="2">
                  <c:v>0.70840740728020002</c:v>
                </c:pt>
                <c:pt idx="3">
                  <c:v>0.92607066441900099</c:v>
                </c:pt>
                <c:pt idx="4">
                  <c:v>0.847450182542</c:v>
                </c:pt>
                <c:pt idx="5">
                  <c:v>0.70553405094940003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A29-F64B-9704-5D8E223331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24979200"/>
        <c:axId val="-124975024"/>
      </c:barChart>
      <c:catAx>
        <c:axId val="-12497920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5400000" vert="horz"/>
          <a:lstStyle/>
          <a:p>
            <a:pPr>
              <a:defRPr sz="1800">
                <a:solidFill>
                  <a:schemeClr val="tx1"/>
                </a:solidFill>
              </a:defRPr>
            </a:pPr>
            <a:endParaRPr lang="en-US"/>
          </a:p>
        </c:txPr>
        <c:crossAx val="-124975024"/>
        <c:crosses val="autoZero"/>
        <c:auto val="1"/>
        <c:lblAlgn val="ctr"/>
        <c:lblOffset val="100"/>
        <c:noMultiLvlLbl val="0"/>
      </c:catAx>
      <c:valAx>
        <c:axId val="-12497502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400"/>
                </a:pPr>
                <a:r>
                  <a:rPr lang="en-US" sz="2400"/>
                  <a:t>Network</a:t>
                </a:r>
                <a:r>
                  <a:rPr lang="en-US" sz="2400" baseline="0"/>
                  <a:t> Power (W)</a:t>
                </a:r>
                <a:endParaRPr lang="en-US" sz="2400"/>
              </a:p>
            </c:rich>
          </c:tx>
          <c:overlay val="0"/>
        </c:title>
        <c:numFmt formatCode="#,##0.0" sourceLinked="0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12497920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58619491976968896"/>
          <c:y val="3.8447924123121001E-2"/>
          <c:w val="0.35915702047029102"/>
          <c:h val="0.12992233357194"/>
        </c:manualLayout>
      </c:layout>
      <c:overlay val="1"/>
      <c:txPr>
        <a:bodyPr/>
        <a:lstStyle/>
        <a:p>
          <a:pPr>
            <a:defRPr sz="24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19190364634173"/>
          <c:y val="2.95454545454545E-2"/>
          <c:w val="0.86538404806837299"/>
          <c:h val="0.74713009754377901"/>
        </c:manualLayout>
      </c:layout>
      <c:barChart>
        <c:barDir val="col"/>
        <c:grouping val="stacked"/>
        <c:varyColors val="0"/>
        <c:ser>
          <c:idx val="2"/>
          <c:order val="0"/>
          <c:tx>
            <c:strRef>
              <c:f>results!$J$9</c:f>
              <c:strCache>
                <c:ptCount val="1"/>
                <c:pt idx="0">
                  <c:v>buffer</c:v>
                </c:pt>
              </c:strCache>
            </c:strRef>
          </c:tx>
          <c:invertIfNegative val="0"/>
          <c:cat>
            <c:strRef>
              <c:f>results!$A$46:$A$51</c:f>
              <c:strCache>
                <c:ptCount val="6"/>
                <c:pt idx="0">
                  <c:v>Buffered (8,8)</c:v>
                </c:pt>
                <c:pt idx="1">
                  <c:v>Buffered (4,4)</c:v>
                </c:pt>
                <c:pt idx="2">
                  <c:v>Buffered (4,1)</c:v>
                </c:pt>
                <c:pt idx="3">
                  <c:v>CHIPPER</c:v>
                </c:pt>
                <c:pt idx="4">
                  <c:v>AFC(4,4)</c:v>
                </c:pt>
                <c:pt idx="5">
                  <c:v>MinBD-4</c:v>
                </c:pt>
              </c:strCache>
            </c:strRef>
          </c:cat>
          <c:val>
            <c:numRef>
              <c:f>results!$J$46:$J$51</c:f>
              <c:numCache>
                <c:formatCode>General</c:formatCode>
                <c:ptCount val="6"/>
                <c:pt idx="0">
                  <c:v>1.0993550299000041</c:v>
                </c:pt>
                <c:pt idx="1">
                  <c:v>0.40037008120670098</c:v>
                </c:pt>
                <c:pt idx="2">
                  <c:v>4.9309506398199997E-2</c:v>
                </c:pt>
                <c:pt idx="3">
                  <c:v>0</c:v>
                </c:pt>
                <c:pt idx="4">
                  <c:v>0.24432166625499999</c:v>
                </c:pt>
                <c:pt idx="5">
                  <c:v>2.3553112195399999E-2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2B-9441-8F06-D56F8FAA6627}"/>
            </c:ext>
          </c:extLst>
        </c:ser>
        <c:ser>
          <c:idx val="3"/>
          <c:order val="1"/>
          <c:tx>
            <c:strRef>
              <c:f>results!$K$9</c:f>
              <c:strCache>
                <c:ptCount val="1"/>
                <c:pt idx="0">
                  <c:v>non-buffer</c:v>
                </c:pt>
              </c:strCache>
            </c:strRef>
          </c:tx>
          <c:invertIfNegative val="0"/>
          <c:cat>
            <c:strRef>
              <c:f>results!$A$46:$A$51</c:f>
              <c:strCache>
                <c:ptCount val="6"/>
                <c:pt idx="0">
                  <c:v>Buffered (8,8)</c:v>
                </c:pt>
                <c:pt idx="1">
                  <c:v>Buffered (4,4)</c:v>
                </c:pt>
                <c:pt idx="2">
                  <c:v>Buffered (4,1)</c:v>
                </c:pt>
                <c:pt idx="3">
                  <c:v>CHIPPER</c:v>
                </c:pt>
                <c:pt idx="4">
                  <c:v>AFC(4,4)</c:v>
                </c:pt>
                <c:pt idx="5">
                  <c:v>MinBD-4</c:v>
                </c:pt>
              </c:strCache>
            </c:strRef>
          </c:cat>
          <c:val>
            <c:numRef>
              <c:f>results!$K$46:$K$51</c:f>
              <c:numCache>
                <c:formatCode>General</c:formatCode>
                <c:ptCount val="6"/>
                <c:pt idx="0">
                  <c:v>1.4502291201040001</c:v>
                </c:pt>
                <c:pt idx="1">
                  <c:v>1.445344193885999</c:v>
                </c:pt>
                <c:pt idx="2">
                  <c:v>1.4050411008820001</c:v>
                </c:pt>
                <c:pt idx="3">
                  <c:v>1.453742024419</c:v>
                </c:pt>
                <c:pt idx="4">
                  <c:v>1.4721469355550001</c:v>
                </c:pt>
                <c:pt idx="5">
                  <c:v>1.235239978754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2B-9441-8F06-D56F8FAA66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25095936"/>
        <c:axId val="-125127360"/>
      </c:barChart>
      <c:catAx>
        <c:axId val="-1250959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5400000" vert="horz"/>
          <a:lstStyle/>
          <a:p>
            <a:pPr>
              <a:defRPr sz="1800">
                <a:solidFill>
                  <a:schemeClr val="tx1"/>
                </a:solidFill>
              </a:defRPr>
            </a:pPr>
            <a:endParaRPr lang="en-US"/>
          </a:p>
        </c:txPr>
        <c:crossAx val="-125127360"/>
        <c:crosses val="autoZero"/>
        <c:auto val="1"/>
        <c:lblAlgn val="ctr"/>
        <c:lblOffset val="100"/>
        <c:noMultiLvlLbl val="0"/>
      </c:catAx>
      <c:valAx>
        <c:axId val="-12512736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400"/>
                </a:pPr>
                <a:r>
                  <a:rPr lang="en-US" sz="2400"/>
                  <a:t>Network</a:t>
                </a:r>
                <a:r>
                  <a:rPr lang="en-US" sz="2400" baseline="0"/>
                  <a:t> Power (W)</a:t>
                </a:r>
                <a:endParaRPr lang="en-US" sz="2400"/>
              </a:p>
            </c:rich>
          </c:tx>
          <c:overlay val="0"/>
        </c:title>
        <c:numFmt formatCode="#,##0.0" sourceLinked="0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12509593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54339558794820098"/>
          <c:y val="6.14578681396169E-2"/>
          <c:w val="0.32311792531194999"/>
          <c:h val="9.1285969935576194E-2"/>
        </c:manualLayout>
      </c:layout>
      <c:overlay val="0"/>
      <c:txPr>
        <a:bodyPr/>
        <a:lstStyle/>
        <a:p>
          <a:pPr>
            <a:defRPr sz="24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19839129483815"/>
          <c:y val="3.28205128205128E-2"/>
          <c:w val="0.87184908136482997"/>
          <c:h val="0.7674363012315770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results!$B$9</c:f>
              <c:strCache>
                <c:ptCount val="1"/>
                <c:pt idx="0">
                  <c:v>static buffer</c:v>
                </c:pt>
              </c:strCache>
            </c:strRef>
          </c:tx>
          <c:invertIfNegative val="0"/>
          <c:cat>
            <c:strRef>
              <c:f>results!$A$46:$A$51</c:f>
              <c:strCache>
                <c:ptCount val="6"/>
                <c:pt idx="0">
                  <c:v>Buffered (8,8)</c:v>
                </c:pt>
                <c:pt idx="1">
                  <c:v>Buffered (4,4)</c:v>
                </c:pt>
                <c:pt idx="2">
                  <c:v>Buffered (4,1)</c:v>
                </c:pt>
                <c:pt idx="3">
                  <c:v>CHIPPER</c:v>
                </c:pt>
                <c:pt idx="4">
                  <c:v>AFC(4,4)</c:v>
                </c:pt>
                <c:pt idx="5">
                  <c:v>MinBD-4</c:v>
                </c:pt>
              </c:strCache>
            </c:strRef>
          </c:cat>
          <c:val>
            <c:numRef>
              <c:f>results!$B$46:$B$51</c:f>
              <c:numCache>
                <c:formatCode>General</c:formatCode>
                <c:ptCount val="6"/>
                <c:pt idx="0">
                  <c:v>0.91433471999999905</c:v>
                </c:pt>
                <c:pt idx="1">
                  <c:v>0.33229567999999998</c:v>
                </c:pt>
                <c:pt idx="2">
                  <c:v>3.121792E-2</c:v>
                </c:pt>
                <c:pt idx="3">
                  <c:v>0</c:v>
                </c:pt>
                <c:pt idx="4">
                  <c:v>0.13325153926800001</c:v>
                </c:pt>
                <c:pt idx="5">
                  <c:v>2.0768479999999999E-2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EF-074A-A7D5-6C0CAF1CF446}"/>
            </c:ext>
          </c:extLst>
        </c:ser>
        <c:ser>
          <c:idx val="1"/>
          <c:order val="1"/>
          <c:tx>
            <c:strRef>
              <c:f>results!$C$9</c:f>
              <c:strCache>
                <c:ptCount val="1"/>
                <c:pt idx="0">
                  <c:v>static link</c:v>
                </c:pt>
              </c:strCache>
            </c:strRef>
          </c:tx>
          <c:invertIfNegative val="0"/>
          <c:cat>
            <c:strRef>
              <c:f>results!$A$46:$A$51</c:f>
              <c:strCache>
                <c:ptCount val="6"/>
                <c:pt idx="0">
                  <c:v>Buffered (8,8)</c:v>
                </c:pt>
                <c:pt idx="1">
                  <c:v>Buffered (4,4)</c:v>
                </c:pt>
                <c:pt idx="2">
                  <c:v>Buffered (4,1)</c:v>
                </c:pt>
                <c:pt idx="3">
                  <c:v>CHIPPER</c:v>
                </c:pt>
                <c:pt idx="4">
                  <c:v>AFC(4,4)</c:v>
                </c:pt>
                <c:pt idx="5">
                  <c:v>MinBD-4</c:v>
                </c:pt>
              </c:strCache>
            </c:strRef>
          </c:cat>
          <c:val>
            <c:numRef>
              <c:f>results!$C$46:$C$51</c:f>
              <c:numCache>
                <c:formatCode>General</c:formatCode>
                <c:ptCount val="6"/>
                <c:pt idx="0">
                  <c:v>0.11149728</c:v>
                </c:pt>
                <c:pt idx="1">
                  <c:v>0.11149728</c:v>
                </c:pt>
                <c:pt idx="2">
                  <c:v>0.11149728</c:v>
                </c:pt>
                <c:pt idx="3">
                  <c:v>0.11149728</c:v>
                </c:pt>
                <c:pt idx="4">
                  <c:v>0.11149728</c:v>
                </c:pt>
                <c:pt idx="5">
                  <c:v>0.11149728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8EF-074A-A7D5-6C0CAF1CF446}"/>
            </c:ext>
          </c:extLst>
        </c:ser>
        <c:ser>
          <c:idx val="2"/>
          <c:order val="2"/>
          <c:tx>
            <c:strRef>
              <c:f>results!$D$9</c:f>
              <c:strCache>
                <c:ptCount val="1"/>
                <c:pt idx="0">
                  <c:v>static other</c:v>
                </c:pt>
              </c:strCache>
            </c:strRef>
          </c:tx>
          <c:invertIfNegative val="0"/>
          <c:cat>
            <c:strRef>
              <c:f>results!$A$46:$A$51</c:f>
              <c:strCache>
                <c:ptCount val="6"/>
                <c:pt idx="0">
                  <c:v>Buffered (8,8)</c:v>
                </c:pt>
                <c:pt idx="1">
                  <c:v>Buffered (4,4)</c:v>
                </c:pt>
                <c:pt idx="2">
                  <c:v>Buffered (4,1)</c:v>
                </c:pt>
                <c:pt idx="3">
                  <c:v>CHIPPER</c:v>
                </c:pt>
                <c:pt idx="4">
                  <c:v>AFC(4,4)</c:v>
                </c:pt>
                <c:pt idx="5">
                  <c:v>MinBD-4</c:v>
                </c:pt>
              </c:strCache>
            </c:strRef>
          </c:cat>
          <c:val>
            <c:numRef>
              <c:f>results!$D$46:$D$51</c:f>
              <c:numCache>
                <c:formatCode>General</c:formatCode>
                <c:ptCount val="6"/>
                <c:pt idx="0">
                  <c:v>0.60322800000000099</c:v>
                </c:pt>
                <c:pt idx="1">
                  <c:v>0.60322800000000099</c:v>
                </c:pt>
                <c:pt idx="2">
                  <c:v>0.60322800000000099</c:v>
                </c:pt>
                <c:pt idx="3">
                  <c:v>0.41617408</c:v>
                </c:pt>
                <c:pt idx="4">
                  <c:v>0.62426960000000098</c:v>
                </c:pt>
                <c:pt idx="5">
                  <c:v>0.42099328000000003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8EF-074A-A7D5-6C0CAF1CF446}"/>
            </c:ext>
          </c:extLst>
        </c:ser>
        <c:ser>
          <c:idx val="3"/>
          <c:order val="3"/>
          <c:tx>
            <c:strRef>
              <c:f>results!$E$9</c:f>
              <c:strCache>
                <c:ptCount val="1"/>
                <c:pt idx="0">
                  <c:v>dynamic buffer</c:v>
                </c:pt>
              </c:strCache>
            </c:strRef>
          </c:tx>
          <c:invertIfNegative val="0"/>
          <c:cat>
            <c:strRef>
              <c:f>results!$A$46:$A$51</c:f>
              <c:strCache>
                <c:ptCount val="6"/>
                <c:pt idx="0">
                  <c:v>Buffered (8,8)</c:v>
                </c:pt>
                <c:pt idx="1">
                  <c:v>Buffered (4,4)</c:v>
                </c:pt>
                <c:pt idx="2">
                  <c:v>Buffered (4,1)</c:v>
                </c:pt>
                <c:pt idx="3">
                  <c:v>CHIPPER</c:v>
                </c:pt>
                <c:pt idx="4">
                  <c:v>AFC(4,4)</c:v>
                </c:pt>
                <c:pt idx="5">
                  <c:v>MinBD-4</c:v>
                </c:pt>
              </c:strCache>
            </c:strRef>
          </c:cat>
          <c:val>
            <c:numRef>
              <c:f>results!$E$46:$E$51</c:f>
              <c:numCache>
                <c:formatCode>General</c:formatCode>
                <c:ptCount val="6"/>
                <c:pt idx="0">
                  <c:v>0.18502030990000001</c:v>
                </c:pt>
                <c:pt idx="1">
                  <c:v>6.8074401206699997E-2</c:v>
                </c:pt>
                <c:pt idx="2">
                  <c:v>1.8091586398200001E-2</c:v>
                </c:pt>
                <c:pt idx="3">
                  <c:v>0</c:v>
                </c:pt>
                <c:pt idx="4">
                  <c:v>0.111070126987</c:v>
                </c:pt>
                <c:pt idx="5">
                  <c:v>2.7846321954E-3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8EF-074A-A7D5-6C0CAF1CF446}"/>
            </c:ext>
          </c:extLst>
        </c:ser>
        <c:ser>
          <c:idx val="4"/>
          <c:order val="4"/>
          <c:tx>
            <c:strRef>
              <c:f>results!$F$9</c:f>
              <c:strCache>
                <c:ptCount val="1"/>
                <c:pt idx="0">
                  <c:v>dynamic link</c:v>
                </c:pt>
              </c:strCache>
            </c:strRef>
          </c:tx>
          <c:invertIfNegative val="0"/>
          <c:cat>
            <c:strRef>
              <c:f>results!$A$46:$A$51</c:f>
              <c:strCache>
                <c:ptCount val="6"/>
                <c:pt idx="0">
                  <c:v>Buffered (8,8)</c:v>
                </c:pt>
                <c:pt idx="1">
                  <c:v>Buffered (4,4)</c:v>
                </c:pt>
                <c:pt idx="2">
                  <c:v>Buffered (4,1)</c:v>
                </c:pt>
                <c:pt idx="3">
                  <c:v>CHIPPER</c:v>
                </c:pt>
                <c:pt idx="4">
                  <c:v>AFC(4,4)</c:v>
                </c:pt>
                <c:pt idx="5">
                  <c:v>MinBD-4</c:v>
                </c:pt>
              </c:strCache>
            </c:strRef>
          </c:cat>
          <c:val>
            <c:numRef>
              <c:f>results!$F$46:$F$51</c:f>
              <c:numCache>
                <c:formatCode>General</c:formatCode>
                <c:ptCount val="6"/>
                <c:pt idx="0">
                  <c:v>0.59768845031100004</c:v>
                </c:pt>
                <c:pt idx="1">
                  <c:v>0.59371883951900095</c:v>
                </c:pt>
                <c:pt idx="2">
                  <c:v>0.56096755817099997</c:v>
                </c:pt>
                <c:pt idx="3">
                  <c:v>0.71132099719300101</c:v>
                </c:pt>
                <c:pt idx="4">
                  <c:v>0.59768737018200002</c:v>
                </c:pt>
                <c:pt idx="5">
                  <c:v>0.53926810718999996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8EF-074A-A7D5-6C0CAF1CF446}"/>
            </c:ext>
          </c:extLst>
        </c:ser>
        <c:ser>
          <c:idx val="5"/>
          <c:order val="5"/>
          <c:tx>
            <c:strRef>
              <c:f>results!$G$9</c:f>
              <c:strCache>
                <c:ptCount val="1"/>
                <c:pt idx="0">
                  <c:v>dynamic other</c:v>
                </c:pt>
              </c:strCache>
            </c:strRef>
          </c:tx>
          <c:invertIfNegative val="0"/>
          <c:cat>
            <c:strRef>
              <c:f>results!$A$46:$A$51</c:f>
              <c:strCache>
                <c:ptCount val="6"/>
                <c:pt idx="0">
                  <c:v>Buffered (8,8)</c:v>
                </c:pt>
                <c:pt idx="1">
                  <c:v>Buffered (4,4)</c:v>
                </c:pt>
                <c:pt idx="2">
                  <c:v>Buffered (4,1)</c:v>
                </c:pt>
                <c:pt idx="3">
                  <c:v>CHIPPER</c:v>
                </c:pt>
                <c:pt idx="4">
                  <c:v>AFC(4,4)</c:v>
                </c:pt>
                <c:pt idx="5">
                  <c:v>MinBD-4</c:v>
                </c:pt>
              </c:strCache>
            </c:strRef>
          </c:cat>
          <c:val>
            <c:numRef>
              <c:f>results!$G$46:$G$51</c:f>
              <c:numCache>
                <c:formatCode>General</c:formatCode>
                <c:ptCount val="6"/>
                <c:pt idx="0">
                  <c:v>0.13781538979300001</c:v>
                </c:pt>
                <c:pt idx="1">
                  <c:v>0.136900074367</c:v>
                </c:pt>
                <c:pt idx="2">
                  <c:v>0.129348262711</c:v>
                </c:pt>
                <c:pt idx="3">
                  <c:v>0.214749667226</c:v>
                </c:pt>
                <c:pt idx="4">
                  <c:v>0.138692685373</c:v>
                </c:pt>
                <c:pt idx="5">
                  <c:v>0.163481311564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8EF-074A-A7D5-6C0CAF1CF4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25314112"/>
        <c:axId val="-125321024"/>
      </c:barChart>
      <c:catAx>
        <c:axId val="-12531411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5400000" vert="horz"/>
          <a:lstStyle/>
          <a:p>
            <a:pPr>
              <a:defRPr sz="1800">
                <a:solidFill>
                  <a:schemeClr val="tx1"/>
                </a:solidFill>
              </a:defRPr>
            </a:pPr>
            <a:endParaRPr lang="en-US"/>
          </a:p>
        </c:txPr>
        <c:crossAx val="-125321024"/>
        <c:crosses val="autoZero"/>
        <c:auto val="1"/>
        <c:lblAlgn val="ctr"/>
        <c:lblOffset val="100"/>
        <c:noMultiLvlLbl val="0"/>
      </c:catAx>
      <c:valAx>
        <c:axId val="-12532102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400"/>
                </a:pPr>
                <a:r>
                  <a:rPr lang="en-US" sz="2400"/>
                  <a:t>Network</a:t>
                </a:r>
                <a:r>
                  <a:rPr lang="en-US" sz="2400" baseline="0"/>
                  <a:t> Power (W)</a:t>
                </a:r>
                <a:endParaRPr lang="en-US" sz="2400"/>
              </a:p>
            </c:rich>
          </c:tx>
          <c:overlay val="0"/>
        </c:title>
        <c:numFmt formatCode="#,##0.0" sourceLinked="0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12531411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20696598862642199"/>
          <c:y val="1.73109226731274E-2"/>
          <c:w val="0.79164512248468999"/>
          <c:h val="0.15255764183323201"/>
        </c:manualLayout>
      </c:layout>
      <c:overlay val="0"/>
      <c:txPr>
        <a:bodyPr/>
        <a:lstStyle/>
        <a:p>
          <a:pPr>
            <a:defRPr sz="24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diamond"/>
            <c:size val="11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D82-D64C-872B-492B133E5EE5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D82-D64C-872B-492B133E5EE5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D82-D64C-872B-492B133E5EE5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D82-D64C-872B-492B133E5EE5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D82-D64C-872B-492B133E5EE5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D82-D64C-872B-492B133E5EE5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8D82-D64C-872B-492B133E5EE5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D82-D64C-872B-492B133E5EE5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8D82-D64C-872B-492B133E5EE5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D82-D64C-872B-492B133E5EE5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8D82-D64C-872B-492B133E5EE5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8D82-D64C-872B-492B133E5EE5}"/>
                </c:ext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8D82-D64C-872B-492B133E5EE5}"/>
                </c:ext>
              </c:extLst>
            </c:dLbl>
            <c:dLbl>
              <c:idx val="1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8D82-D64C-872B-492B133E5EE5}"/>
                </c:ext>
              </c:extLst>
            </c:dLbl>
            <c:dLbl>
              <c:idx val="1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8D82-D64C-872B-492B133E5EE5}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r>
                      <a:rPr lang="en-US" sz="2400" dirty="0" err="1">
                        <a:solidFill>
                          <a:srgbClr val="0080FF"/>
                        </a:solidFill>
                      </a:rPr>
                      <a:t>Buf</a:t>
                    </a:r>
                    <a:r>
                      <a:rPr lang="en-US" sz="2400" baseline="0" dirty="0">
                        <a:solidFill>
                          <a:srgbClr val="0080FF"/>
                        </a:solidFill>
                      </a:rPr>
                      <a:t> (1,1)</a:t>
                    </a:r>
                    <a:endParaRPr lang="en-US" sz="2400" dirty="0">
                      <a:solidFill>
                        <a:srgbClr val="0080FF"/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8D82-D64C-872B-492B133E5EE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4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'perf-power'!$C$4:$C$19</c:f>
              <c:numCache>
                <c:formatCode>General</c:formatCode>
                <c:ptCount val="16"/>
                <c:pt idx="0">
                  <c:v>2.5495840000000012</c:v>
                </c:pt>
                <c:pt idx="1">
                  <c:v>2.2484410000000001</c:v>
                </c:pt>
                <c:pt idx="2">
                  <c:v>2.0851260000000011</c:v>
                </c:pt>
                <c:pt idx="3">
                  <c:v>1.522975</c:v>
                </c:pt>
                <c:pt idx="4">
                  <c:v>2.0001210000000058</c:v>
                </c:pt>
                <c:pt idx="5">
                  <c:v>1.8457140000000001</c:v>
                </c:pt>
                <c:pt idx="6">
                  <c:v>1.753193</c:v>
                </c:pt>
                <c:pt idx="7">
                  <c:v>1.4543509999999999</c:v>
                </c:pt>
                <c:pt idx="8">
                  <c:v>1.723579</c:v>
                </c:pt>
                <c:pt idx="9">
                  <c:v>1.6376170000000001</c:v>
                </c:pt>
                <c:pt idx="10">
                  <c:v>1.5749899999999999</c:v>
                </c:pt>
                <c:pt idx="11">
                  <c:v>1.401160999999997</c:v>
                </c:pt>
                <c:pt idx="12">
                  <c:v>1.5788709999999999</c:v>
                </c:pt>
                <c:pt idx="13">
                  <c:v>1.463406</c:v>
                </c:pt>
                <c:pt idx="14">
                  <c:v>1.520311</c:v>
                </c:pt>
                <c:pt idx="15">
                  <c:v>1.3443639999999999</c:v>
                </c:pt>
              </c:numCache>
            </c:numRef>
          </c:xVal>
          <c:yVal>
            <c:numRef>
              <c:f>'perf-power'!$D$4:$D$19</c:f>
              <c:numCache>
                <c:formatCode>General</c:formatCode>
                <c:ptCount val="16"/>
                <c:pt idx="0">
                  <c:v>14.629472</c:v>
                </c:pt>
                <c:pt idx="1">
                  <c:v>14.61204</c:v>
                </c:pt>
                <c:pt idx="2">
                  <c:v>14.528802000000001</c:v>
                </c:pt>
                <c:pt idx="3">
                  <c:v>14.311728</c:v>
                </c:pt>
                <c:pt idx="4">
                  <c:v>14.625888</c:v>
                </c:pt>
                <c:pt idx="5">
                  <c:v>14.576123000000001</c:v>
                </c:pt>
                <c:pt idx="6">
                  <c:v>14.43040600000001</c:v>
                </c:pt>
                <c:pt idx="7">
                  <c:v>14.131967</c:v>
                </c:pt>
                <c:pt idx="8">
                  <c:v>14.604488</c:v>
                </c:pt>
                <c:pt idx="9">
                  <c:v>14.488269000000001</c:v>
                </c:pt>
                <c:pt idx="10">
                  <c:v>14.247009</c:v>
                </c:pt>
                <c:pt idx="11">
                  <c:v>13.830292999999999</c:v>
                </c:pt>
                <c:pt idx="12">
                  <c:v>14.522999</c:v>
                </c:pt>
                <c:pt idx="13">
                  <c:v>13.90623400000001</c:v>
                </c:pt>
                <c:pt idx="14">
                  <c:v>14.303971000000001</c:v>
                </c:pt>
                <c:pt idx="15">
                  <c:v>13.326879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0-8D82-D64C-872B-492B133E5EE5}"/>
            </c:ext>
          </c:extLst>
        </c:ser>
        <c:ser>
          <c:idx val="1"/>
          <c:order val="1"/>
          <c:spPr>
            <a:ln w="28575">
              <a:solidFill>
                <a:srgbClr val="FFFFFF">
                  <a:lumMod val="75000"/>
                </a:srgbClr>
              </a:solidFill>
            </a:ln>
          </c:spPr>
          <c:marker>
            <c:symbol val="square"/>
            <c:size val="13"/>
            <c:spPr>
              <a:solidFill>
                <a:srgbClr val="FFFFFF">
                  <a:lumMod val="50000"/>
                </a:srgbClr>
              </a:solidFill>
              <a:ln>
                <a:solidFill>
                  <a:srgbClr val="FFFFFF">
                    <a:lumMod val="75000"/>
                  </a:srgbClr>
                </a:solidFill>
              </a:ln>
            </c:spPr>
          </c:marker>
          <c:dPt>
            <c:idx val="0"/>
            <c:marker>
              <c:spPr>
                <a:solidFill>
                  <a:srgbClr val="FFFFFF">
                    <a:lumMod val="50000"/>
                  </a:srgbClr>
                </a:solidFill>
                <a:ln>
                  <a:solidFill>
                    <a:srgbClr val="7F7F7F"/>
                  </a:solidFill>
                </a:ln>
              </c:spPr>
            </c:marker>
            <c:bubble3D val="0"/>
            <c:spPr>
              <a:ln w="28575">
                <a:solidFill>
                  <a:srgbClr val="7F7F7F"/>
                </a:solidFill>
              </a:ln>
            </c:spPr>
            <c:extLst>
              <c:ext xmlns:c16="http://schemas.microsoft.com/office/drawing/2014/chart" uri="{C3380CC4-5D6E-409C-BE32-E72D297353CC}">
                <c16:uniqueId val="{00000012-8D82-D64C-872B-492B133E5EE5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8D82-D64C-872B-492B133E5EE5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'perf-power'!$C$3</c:f>
              <c:numCache>
                <c:formatCode>General</c:formatCode>
                <c:ptCount val="1"/>
                <c:pt idx="0">
                  <c:v>1.716469</c:v>
                </c:pt>
              </c:numCache>
            </c:numRef>
          </c:xVal>
          <c:yVal>
            <c:numRef>
              <c:f>'perf-power'!$D$3</c:f>
              <c:numCache>
                <c:formatCode>General</c:formatCode>
                <c:ptCount val="1"/>
                <c:pt idx="0">
                  <c:v>14.387613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3-8D82-D64C-872B-492B133E5EE5}"/>
            </c:ext>
          </c:extLst>
        </c:ser>
        <c:ser>
          <c:idx val="2"/>
          <c:order val="2"/>
          <c:spPr>
            <a:ln w="28575">
              <a:noFill/>
            </a:ln>
          </c:spPr>
          <c:marker>
            <c:symbol val="triangle"/>
            <c:size val="13"/>
            <c:spPr>
              <a:solidFill>
                <a:srgbClr val="008000"/>
              </a:solidFill>
            </c:spPr>
          </c:marker>
          <c:dLbls>
            <c:delete val="1"/>
          </c:dLbls>
          <c:xVal>
            <c:numRef>
              <c:f>'perf-power'!$C$2</c:f>
              <c:numCache>
                <c:formatCode>General</c:formatCode>
                <c:ptCount val="1"/>
                <c:pt idx="0">
                  <c:v>1.453741999999997</c:v>
                </c:pt>
              </c:numCache>
            </c:numRef>
          </c:xVal>
          <c:yVal>
            <c:numRef>
              <c:f>'perf-power'!$D$2</c:f>
              <c:numCache>
                <c:formatCode>General</c:formatCode>
                <c:ptCount val="1"/>
                <c:pt idx="0">
                  <c:v>13.807541000000001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4-8D82-D64C-872B-492B133E5EE5}"/>
            </c:ext>
          </c:extLst>
        </c:ser>
        <c:ser>
          <c:idx val="3"/>
          <c:order val="3"/>
          <c:spPr>
            <a:ln w="28575">
              <a:noFill/>
            </a:ln>
          </c:spPr>
          <c:marker>
            <c:symbol val="square"/>
            <c:size val="12"/>
            <c:spPr>
              <a:solidFill>
                <a:srgbClr val="800000"/>
              </a:solidFill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8D82-D64C-872B-492B133E5EE5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>
                <a:solidFill>
                  <a:schemeClr val="tx1"/>
                </a:solidFill>
              </a:ln>
            </c:spPr>
            <c:trendlineType val="linear"/>
            <c:forward val="0.2"/>
            <c:backward val="0.2"/>
            <c:intercept val="0"/>
            <c:dispRSqr val="0"/>
            <c:dispEq val="0"/>
          </c:trendline>
          <c:xVal>
            <c:numRef>
              <c:f>'perf-power'!$C$1</c:f>
              <c:numCache>
                <c:formatCode>General</c:formatCode>
                <c:ptCount val="1"/>
                <c:pt idx="0">
                  <c:v>1.2587930000000001</c:v>
                </c:pt>
              </c:numCache>
            </c:numRef>
          </c:xVal>
          <c:yVal>
            <c:numRef>
              <c:f>'perf-power'!$D$1</c:f>
              <c:numCache>
                <c:formatCode>General</c:formatCode>
                <c:ptCount val="1"/>
                <c:pt idx="0">
                  <c:v>14.178706999999999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7-8D82-D64C-872B-492B133E5EE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-125383984"/>
        <c:axId val="-125447728"/>
      </c:scatterChart>
      <c:valAx>
        <c:axId val="-125383984"/>
        <c:scaling>
          <c:orientation val="minMax"/>
          <c:max val="3"/>
          <c:min val="0.5"/>
        </c:scaling>
        <c:delete val="0"/>
        <c:axPos val="b"/>
        <c:title>
          <c:tx>
            <c:rich>
              <a:bodyPr/>
              <a:lstStyle/>
              <a:p>
                <a:pPr>
                  <a:defRPr sz="2400"/>
                </a:pPr>
                <a:r>
                  <a:rPr lang="en-US" sz="2400"/>
                  <a:t>Network Power (W)</a:t>
                </a:r>
              </a:p>
            </c:rich>
          </c:tx>
          <c:overlay val="0"/>
        </c:title>
        <c:numFmt formatCode="#,##0.0" sourceLinked="0"/>
        <c:majorTickMark val="out"/>
        <c:minorTickMark val="none"/>
        <c:tickLblPos val="nextTo"/>
        <c:txPr>
          <a:bodyPr/>
          <a:lstStyle/>
          <a:p>
            <a:pPr>
              <a:defRPr sz="2400"/>
            </a:pPr>
            <a:endParaRPr lang="en-US"/>
          </a:p>
        </c:txPr>
        <c:crossAx val="-125447728"/>
        <c:crosses val="autoZero"/>
        <c:crossBetween val="midCat"/>
      </c:valAx>
      <c:valAx>
        <c:axId val="-125447728"/>
        <c:scaling>
          <c:orientation val="minMax"/>
          <c:max val="15"/>
          <c:min val="13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400"/>
                </a:pPr>
                <a:r>
                  <a:rPr lang="en-US" sz="2400"/>
                  <a:t>Weighted Speedup</a:t>
                </a:r>
              </a:p>
            </c:rich>
          </c:tx>
          <c:overlay val="0"/>
        </c:title>
        <c:numFmt formatCode="#,##0.0" sourceLinked="0"/>
        <c:majorTickMark val="out"/>
        <c:minorTickMark val="none"/>
        <c:tickLblPos val="nextTo"/>
        <c:txPr>
          <a:bodyPr/>
          <a:lstStyle/>
          <a:p>
            <a:pPr>
              <a:defRPr sz="2400"/>
            </a:pPr>
            <a:endParaRPr lang="en-US"/>
          </a:p>
        </c:txPr>
        <c:crossAx val="-125383984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Normalized Die Area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Area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004080"/>
              </a:solidFill>
            </c:spPr>
            <c:extLst>
              <c:ext xmlns:c16="http://schemas.microsoft.com/office/drawing/2014/chart" uri="{C3380CC4-5D6E-409C-BE32-E72D297353CC}">
                <c16:uniqueId val="{00000001-6EFB-E44A-835D-162AECF0C307}"/>
              </c:ext>
            </c:extLst>
          </c:dPt>
          <c:dPt>
            <c:idx val="1"/>
            <c:invertIfNegative val="0"/>
            <c:bubble3D val="0"/>
            <c:spPr>
              <a:solidFill>
                <a:srgbClr val="0000FF"/>
              </a:solidFill>
            </c:spPr>
            <c:extLst>
              <c:ext xmlns:c16="http://schemas.microsoft.com/office/drawing/2014/chart" uri="{C3380CC4-5D6E-409C-BE32-E72D297353CC}">
                <c16:uniqueId val="{00000003-6EFB-E44A-835D-162AECF0C307}"/>
              </c:ext>
            </c:extLst>
          </c:dPt>
          <c:dPt>
            <c:idx val="2"/>
            <c:invertIfNegative val="0"/>
            <c:bubble3D val="0"/>
            <c:spPr>
              <a:solidFill>
                <a:srgbClr val="0080FF"/>
              </a:solidFill>
            </c:spPr>
            <c:extLst>
              <c:ext xmlns:c16="http://schemas.microsoft.com/office/drawing/2014/chart" uri="{C3380CC4-5D6E-409C-BE32-E72D297353CC}">
                <c16:uniqueId val="{00000005-6EFB-E44A-835D-162AECF0C307}"/>
              </c:ext>
            </c:extLst>
          </c:dPt>
          <c:dPt>
            <c:idx val="3"/>
            <c:invertIfNegative val="0"/>
            <c:bubble3D val="0"/>
            <c:spPr>
              <a:solidFill>
                <a:srgbClr val="3B812F"/>
              </a:solidFill>
              <a:ln w="25400" cap="flat" cmpd="sng" algn="ctr">
                <a:solidFill>
                  <a:srgbClr val="3B812F">
                    <a:shade val="50000"/>
                  </a:srgbClr>
                </a:solidFill>
                <a:prstDash val="solid"/>
              </a:ln>
              <a:effectLst/>
            </c:spPr>
            <c:extLst>
              <c:ext xmlns:c16="http://schemas.microsoft.com/office/drawing/2014/chart" uri="{C3380CC4-5D6E-409C-BE32-E72D297353CC}">
                <c16:uniqueId val="{00000007-6EFB-E44A-835D-162AECF0C307}"/>
              </c:ext>
            </c:extLst>
          </c:dPt>
          <c:dPt>
            <c:idx val="4"/>
            <c:invertIfNegative val="0"/>
            <c:bubble3D val="0"/>
            <c:spPr>
              <a:solidFill>
                <a:srgbClr val="8C0000"/>
              </a:solidFill>
            </c:spPr>
            <c:extLst>
              <c:ext xmlns:c16="http://schemas.microsoft.com/office/drawing/2014/chart" uri="{C3380CC4-5D6E-409C-BE32-E72D297353CC}">
                <c16:uniqueId val="{00000009-6EFB-E44A-835D-162AECF0C307}"/>
              </c:ext>
            </c:extLst>
          </c:dPt>
          <c:cat>
            <c:strRef>
              <c:f>Sheet1!$A$8:$A$12</c:f>
              <c:strCache>
                <c:ptCount val="5"/>
                <c:pt idx="0">
                  <c:v>Buffered (8,8)</c:v>
                </c:pt>
                <c:pt idx="1">
                  <c:v>Buffered (4,4)</c:v>
                </c:pt>
                <c:pt idx="2">
                  <c:v>Buffered (4,1)</c:v>
                </c:pt>
                <c:pt idx="3">
                  <c:v>CHIPPER</c:v>
                </c:pt>
                <c:pt idx="4">
                  <c:v>MinBD</c:v>
                </c:pt>
              </c:strCache>
            </c:strRef>
          </c:cat>
          <c:val>
            <c:numRef>
              <c:f>Sheet1!$B$8:$B$12</c:f>
              <c:numCache>
                <c:formatCode>General</c:formatCode>
                <c:ptCount val="5"/>
                <c:pt idx="0">
                  <c:v>2.06</c:v>
                </c:pt>
                <c:pt idx="1">
                  <c:v>1.6900000000000011</c:v>
                </c:pt>
                <c:pt idx="2">
                  <c:v>1.6</c:v>
                </c:pt>
                <c:pt idx="3">
                  <c:v>1</c:v>
                </c:pt>
                <c:pt idx="4">
                  <c:v>1.03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EFB-E44A-835D-162AECF0C3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75699936"/>
        <c:axId val="-84611904"/>
      </c:barChart>
      <c:catAx>
        <c:axId val="-756999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5400000" vert="horz"/>
          <a:lstStyle/>
          <a:p>
            <a:pPr>
              <a:defRPr sz="2400"/>
            </a:pPr>
            <a:endParaRPr lang="en-US"/>
          </a:p>
        </c:txPr>
        <c:crossAx val="-84611904"/>
        <c:crosses val="autoZero"/>
        <c:auto val="1"/>
        <c:lblAlgn val="ctr"/>
        <c:lblOffset val="100"/>
        <c:noMultiLvlLbl val="0"/>
      </c:catAx>
      <c:valAx>
        <c:axId val="-8461190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75699936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3102013796947901"/>
          <c:y val="4.2141294838145403E-2"/>
          <c:w val="0.83391029661115501"/>
          <c:h val="0.69973875833614196"/>
        </c:manualLayout>
      </c:layout>
      <c:lineChart>
        <c:grouping val="standard"/>
        <c:varyColors val="0"/>
        <c:ser>
          <c:idx val="0"/>
          <c:order val="0"/>
          <c:tx>
            <c:strRef>
              <c:f>'Comparison-uni'!$N$5</c:f>
              <c:strCache>
                <c:ptCount val="1"/>
                <c:pt idx="0">
                  <c:v>FLIT-2</c:v>
                </c:pt>
              </c:strCache>
            </c:strRef>
          </c:tx>
          <c:spPr>
            <a:ln>
              <a:solidFill>
                <a:schemeClr val="accent1">
                  <a:lumMod val="40000"/>
                  <a:lumOff val="60000"/>
                </a:schemeClr>
              </a:solidFill>
            </a:ln>
          </c:spPr>
          <c:marker>
            <c:symbol val="none"/>
          </c:marker>
          <c:cat>
            <c:numRef>
              <c:f>'Comparison-uni'!$J$6:$J$51</c:f>
              <c:numCache>
                <c:formatCode>General</c:formatCode>
                <c:ptCount val="46"/>
                <c:pt idx="0">
                  <c:v>0</c:v>
                </c:pt>
                <c:pt idx="1">
                  <c:v>0.08</c:v>
                </c:pt>
                <c:pt idx="2">
                  <c:v>0.16</c:v>
                </c:pt>
                <c:pt idx="3">
                  <c:v>7.0000000000000007E-2</c:v>
                </c:pt>
                <c:pt idx="4">
                  <c:v>0.08</c:v>
                </c:pt>
                <c:pt idx="5">
                  <c:v>0.09</c:v>
                </c:pt>
                <c:pt idx="6">
                  <c:v>0.1</c:v>
                </c:pt>
                <c:pt idx="7">
                  <c:v>0.11</c:v>
                </c:pt>
                <c:pt idx="8">
                  <c:v>0.12</c:v>
                </c:pt>
                <c:pt idx="9">
                  <c:v>0.13</c:v>
                </c:pt>
                <c:pt idx="10">
                  <c:v>0.14000000000000001</c:v>
                </c:pt>
                <c:pt idx="11">
                  <c:v>0.15</c:v>
                </c:pt>
                <c:pt idx="12">
                  <c:v>0.16</c:v>
                </c:pt>
                <c:pt idx="13">
                  <c:v>0.17</c:v>
                </c:pt>
                <c:pt idx="14">
                  <c:v>0.18</c:v>
                </c:pt>
                <c:pt idx="15">
                  <c:v>0.19</c:v>
                </c:pt>
                <c:pt idx="16">
                  <c:v>0.2</c:v>
                </c:pt>
                <c:pt idx="17">
                  <c:v>0.21</c:v>
                </c:pt>
                <c:pt idx="18">
                  <c:v>0.22</c:v>
                </c:pt>
                <c:pt idx="19">
                  <c:v>0.23</c:v>
                </c:pt>
                <c:pt idx="20">
                  <c:v>0.24</c:v>
                </c:pt>
                <c:pt idx="21">
                  <c:v>0.25</c:v>
                </c:pt>
                <c:pt idx="22">
                  <c:v>0.26</c:v>
                </c:pt>
                <c:pt idx="23">
                  <c:v>0.27</c:v>
                </c:pt>
                <c:pt idx="24">
                  <c:v>0.28000000000000003</c:v>
                </c:pt>
                <c:pt idx="25">
                  <c:v>0.28999999999999998</c:v>
                </c:pt>
                <c:pt idx="26">
                  <c:v>0.3</c:v>
                </c:pt>
                <c:pt idx="27">
                  <c:v>0.31</c:v>
                </c:pt>
                <c:pt idx="28">
                  <c:v>0.32</c:v>
                </c:pt>
                <c:pt idx="29">
                  <c:v>0.33</c:v>
                </c:pt>
                <c:pt idx="30">
                  <c:v>0.34</c:v>
                </c:pt>
                <c:pt idx="31">
                  <c:v>0.35</c:v>
                </c:pt>
                <c:pt idx="32">
                  <c:v>0.36</c:v>
                </c:pt>
                <c:pt idx="33">
                  <c:v>0.37</c:v>
                </c:pt>
                <c:pt idx="34">
                  <c:v>0.38</c:v>
                </c:pt>
                <c:pt idx="35">
                  <c:v>0.39</c:v>
                </c:pt>
                <c:pt idx="36">
                  <c:v>0.4</c:v>
                </c:pt>
                <c:pt idx="37">
                  <c:v>0.41</c:v>
                </c:pt>
                <c:pt idx="38">
                  <c:v>0.42</c:v>
                </c:pt>
                <c:pt idx="39">
                  <c:v>0.43</c:v>
                </c:pt>
                <c:pt idx="40">
                  <c:v>0.44</c:v>
                </c:pt>
                <c:pt idx="41">
                  <c:v>0.45</c:v>
                </c:pt>
                <c:pt idx="42">
                  <c:v>0.46</c:v>
                </c:pt>
                <c:pt idx="43">
                  <c:v>0.47</c:v>
                </c:pt>
                <c:pt idx="44">
                  <c:v>0.48</c:v>
                </c:pt>
                <c:pt idx="45">
                  <c:v>0.49</c:v>
                </c:pt>
              </c:numCache>
            </c:numRef>
          </c:cat>
          <c:val>
            <c:numRef>
              <c:f>'Comparison-uni'!$N$6:$N$51</c:f>
              <c:numCache>
                <c:formatCode>General</c:formatCode>
                <c:ptCount val="46"/>
                <c:pt idx="0">
                  <c:v>29.0346716041281</c:v>
                </c:pt>
                <c:pt idx="1">
                  <c:v>29.0346716041281</c:v>
                </c:pt>
                <c:pt idx="2">
                  <c:v>29.0346716041281</c:v>
                </c:pt>
                <c:pt idx="3">
                  <c:v>29.0346716041281</c:v>
                </c:pt>
                <c:pt idx="4">
                  <c:v>29.0346716041281</c:v>
                </c:pt>
                <c:pt idx="5">
                  <c:v>29.314199206950001</c:v>
                </c:pt>
                <c:pt idx="6">
                  <c:v>29.584773940325679</c:v>
                </c:pt>
                <c:pt idx="7">
                  <c:v>29.882875665479201</c:v>
                </c:pt>
                <c:pt idx="8">
                  <c:v>30.264137873563492</c:v>
                </c:pt>
                <c:pt idx="9">
                  <c:v>30.647817307692321</c:v>
                </c:pt>
                <c:pt idx="10">
                  <c:v>31.03713839285712</c:v>
                </c:pt>
                <c:pt idx="11">
                  <c:v>31.52908309097419</c:v>
                </c:pt>
                <c:pt idx="12">
                  <c:v>32.048507433535697</c:v>
                </c:pt>
                <c:pt idx="13">
                  <c:v>32.514036558285888</c:v>
                </c:pt>
                <c:pt idx="14">
                  <c:v>33.042409427711988</c:v>
                </c:pt>
                <c:pt idx="15">
                  <c:v>33.621374201485501</c:v>
                </c:pt>
                <c:pt idx="16">
                  <c:v>34.245392983146928</c:v>
                </c:pt>
                <c:pt idx="17">
                  <c:v>34.864675997988101</c:v>
                </c:pt>
                <c:pt idx="18">
                  <c:v>35.534907571284982</c:v>
                </c:pt>
                <c:pt idx="19">
                  <c:v>36.3327418478261</c:v>
                </c:pt>
                <c:pt idx="20">
                  <c:v>37.187382812500012</c:v>
                </c:pt>
                <c:pt idx="21">
                  <c:v>38.054469455304812</c:v>
                </c:pt>
                <c:pt idx="22">
                  <c:v>39.13274391592396</c:v>
                </c:pt>
                <c:pt idx="23">
                  <c:v>40.268643967750201</c:v>
                </c:pt>
                <c:pt idx="24">
                  <c:v>41.859507323627987</c:v>
                </c:pt>
                <c:pt idx="25">
                  <c:v>43.841797754745791</c:v>
                </c:pt>
                <c:pt idx="26">
                  <c:v>48.211160740327202</c:v>
                </c:pt>
                <c:pt idx="27">
                  <c:v>101</c:v>
                </c:pt>
                <c:pt idx="28">
                  <c:v>101</c:v>
                </c:pt>
                <c:pt idx="29">
                  <c:v>101</c:v>
                </c:pt>
                <c:pt idx="30">
                  <c:v>101</c:v>
                </c:pt>
                <c:pt idx="31">
                  <c:v>101</c:v>
                </c:pt>
                <c:pt idx="32">
                  <c:v>101</c:v>
                </c:pt>
                <c:pt idx="33">
                  <c:v>101</c:v>
                </c:pt>
                <c:pt idx="34">
                  <c:v>101</c:v>
                </c:pt>
                <c:pt idx="35">
                  <c:v>101</c:v>
                </c:pt>
                <c:pt idx="36">
                  <c:v>101</c:v>
                </c:pt>
                <c:pt idx="37">
                  <c:v>101</c:v>
                </c:pt>
                <c:pt idx="38">
                  <c:v>101</c:v>
                </c:pt>
                <c:pt idx="39">
                  <c:v>101</c:v>
                </c:pt>
                <c:pt idx="40">
                  <c:v>101</c:v>
                </c:pt>
                <c:pt idx="41">
                  <c:v>101</c:v>
                </c:pt>
                <c:pt idx="42">
                  <c:v>101</c:v>
                </c:pt>
                <c:pt idx="43">
                  <c:v>101</c:v>
                </c:pt>
                <c:pt idx="44">
                  <c:v>101</c:v>
                </c:pt>
                <c:pt idx="45">
                  <c:v>101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4B6-9E4D-825A-697E0B3DDCA5}"/>
            </c:ext>
          </c:extLst>
        </c:ser>
        <c:ser>
          <c:idx val="1"/>
          <c:order val="1"/>
          <c:tx>
            <c:strRef>
              <c:f>'Comparison-uni'!$O$5</c:f>
              <c:strCache>
                <c:ptCount val="1"/>
                <c:pt idx="0">
                  <c:v>WORM-2</c:v>
                </c:pt>
              </c:strCache>
            </c:strRef>
          </c:tx>
          <c:spPr>
            <a:ln>
              <a:solidFill>
                <a:schemeClr val="accent4"/>
              </a:solidFill>
            </a:ln>
          </c:spPr>
          <c:marker>
            <c:symbol val="none"/>
          </c:marker>
          <c:cat>
            <c:numRef>
              <c:f>'Comparison-uni'!$J$6:$J$51</c:f>
              <c:numCache>
                <c:formatCode>General</c:formatCode>
                <c:ptCount val="46"/>
                <c:pt idx="0">
                  <c:v>0</c:v>
                </c:pt>
                <c:pt idx="1">
                  <c:v>0.08</c:v>
                </c:pt>
                <c:pt idx="2">
                  <c:v>0.16</c:v>
                </c:pt>
                <c:pt idx="3">
                  <c:v>7.0000000000000007E-2</c:v>
                </c:pt>
                <c:pt idx="4">
                  <c:v>0.08</c:v>
                </c:pt>
                <c:pt idx="5">
                  <c:v>0.09</c:v>
                </c:pt>
                <c:pt idx="6">
                  <c:v>0.1</c:v>
                </c:pt>
                <c:pt idx="7">
                  <c:v>0.11</c:v>
                </c:pt>
                <c:pt idx="8">
                  <c:v>0.12</c:v>
                </c:pt>
                <c:pt idx="9">
                  <c:v>0.13</c:v>
                </c:pt>
                <c:pt idx="10">
                  <c:v>0.14000000000000001</c:v>
                </c:pt>
                <c:pt idx="11">
                  <c:v>0.15</c:v>
                </c:pt>
                <c:pt idx="12">
                  <c:v>0.16</c:v>
                </c:pt>
                <c:pt idx="13">
                  <c:v>0.17</c:v>
                </c:pt>
                <c:pt idx="14">
                  <c:v>0.18</c:v>
                </c:pt>
                <c:pt idx="15">
                  <c:v>0.19</c:v>
                </c:pt>
                <c:pt idx="16">
                  <c:v>0.2</c:v>
                </c:pt>
                <c:pt idx="17">
                  <c:v>0.21</c:v>
                </c:pt>
                <c:pt idx="18">
                  <c:v>0.22</c:v>
                </c:pt>
                <c:pt idx="19">
                  <c:v>0.23</c:v>
                </c:pt>
                <c:pt idx="20">
                  <c:v>0.24</c:v>
                </c:pt>
                <c:pt idx="21">
                  <c:v>0.25</c:v>
                </c:pt>
                <c:pt idx="22">
                  <c:v>0.26</c:v>
                </c:pt>
                <c:pt idx="23">
                  <c:v>0.27</c:v>
                </c:pt>
                <c:pt idx="24">
                  <c:v>0.28000000000000003</c:v>
                </c:pt>
                <c:pt idx="25">
                  <c:v>0.28999999999999998</c:v>
                </c:pt>
                <c:pt idx="26">
                  <c:v>0.3</c:v>
                </c:pt>
                <c:pt idx="27">
                  <c:v>0.31</c:v>
                </c:pt>
                <c:pt idx="28">
                  <c:v>0.32</c:v>
                </c:pt>
                <c:pt idx="29">
                  <c:v>0.33</c:v>
                </c:pt>
                <c:pt idx="30">
                  <c:v>0.34</c:v>
                </c:pt>
                <c:pt idx="31">
                  <c:v>0.35</c:v>
                </c:pt>
                <c:pt idx="32">
                  <c:v>0.36</c:v>
                </c:pt>
                <c:pt idx="33">
                  <c:v>0.37</c:v>
                </c:pt>
                <c:pt idx="34">
                  <c:v>0.38</c:v>
                </c:pt>
                <c:pt idx="35">
                  <c:v>0.39</c:v>
                </c:pt>
                <c:pt idx="36">
                  <c:v>0.4</c:v>
                </c:pt>
                <c:pt idx="37">
                  <c:v>0.41</c:v>
                </c:pt>
                <c:pt idx="38">
                  <c:v>0.42</c:v>
                </c:pt>
                <c:pt idx="39">
                  <c:v>0.43</c:v>
                </c:pt>
                <c:pt idx="40">
                  <c:v>0.44</c:v>
                </c:pt>
                <c:pt idx="41">
                  <c:v>0.45</c:v>
                </c:pt>
                <c:pt idx="42">
                  <c:v>0.46</c:v>
                </c:pt>
                <c:pt idx="43">
                  <c:v>0.47</c:v>
                </c:pt>
                <c:pt idx="44">
                  <c:v>0.48</c:v>
                </c:pt>
                <c:pt idx="45">
                  <c:v>0.49</c:v>
                </c:pt>
              </c:numCache>
            </c:numRef>
          </c:cat>
          <c:val>
            <c:numRef>
              <c:f>'Comparison-uni'!$O$6:$O$51</c:f>
              <c:numCache>
                <c:formatCode>General</c:formatCode>
                <c:ptCount val="46"/>
                <c:pt idx="0">
                  <c:v>29.113514738166099</c:v>
                </c:pt>
                <c:pt idx="1">
                  <c:v>29.113514738166099</c:v>
                </c:pt>
                <c:pt idx="2">
                  <c:v>29.113514738166099</c:v>
                </c:pt>
                <c:pt idx="3">
                  <c:v>29.113514738166099</c:v>
                </c:pt>
                <c:pt idx="4">
                  <c:v>29.113514738166099</c:v>
                </c:pt>
                <c:pt idx="5">
                  <c:v>29.388886188290421</c:v>
                </c:pt>
                <c:pt idx="6">
                  <c:v>29.660704241196981</c:v>
                </c:pt>
                <c:pt idx="7">
                  <c:v>29.960210453349681</c:v>
                </c:pt>
                <c:pt idx="8">
                  <c:v>30.329368076207899</c:v>
                </c:pt>
                <c:pt idx="9">
                  <c:v>30.70910576923082</c:v>
                </c:pt>
                <c:pt idx="10">
                  <c:v>31.106828449492031</c:v>
                </c:pt>
                <c:pt idx="11">
                  <c:v>31.610053249556309</c:v>
                </c:pt>
                <c:pt idx="12">
                  <c:v>32.166473311068103</c:v>
                </c:pt>
                <c:pt idx="13">
                  <c:v>32.645296725759401</c:v>
                </c:pt>
                <c:pt idx="14">
                  <c:v>33.312335721056499</c:v>
                </c:pt>
                <c:pt idx="15">
                  <c:v>33.941141834593203</c:v>
                </c:pt>
                <c:pt idx="16">
                  <c:v>34.7541359116506</c:v>
                </c:pt>
                <c:pt idx="17">
                  <c:v>35.530060922437698</c:v>
                </c:pt>
                <c:pt idx="18">
                  <c:v>36.508025568181829</c:v>
                </c:pt>
                <c:pt idx="19">
                  <c:v>37.664865041127598</c:v>
                </c:pt>
                <c:pt idx="20">
                  <c:v>38.947526724912343</c:v>
                </c:pt>
                <c:pt idx="21">
                  <c:v>40.364007269945191</c:v>
                </c:pt>
                <c:pt idx="22">
                  <c:v>42.0964748019856</c:v>
                </c:pt>
                <c:pt idx="23">
                  <c:v>44.246945044363102</c:v>
                </c:pt>
                <c:pt idx="24">
                  <c:v>47.751872197284342</c:v>
                </c:pt>
                <c:pt idx="25">
                  <c:v>57.84508902978839</c:v>
                </c:pt>
                <c:pt idx="26">
                  <c:v>101</c:v>
                </c:pt>
                <c:pt idx="27">
                  <c:v>101</c:v>
                </c:pt>
                <c:pt idx="28">
                  <c:v>101</c:v>
                </c:pt>
                <c:pt idx="29">
                  <c:v>101</c:v>
                </c:pt>
                <c:pt idx="30">
                  <c:v>101</c:v>
                </c:pt>
                <c:pt idx="31">
                  <c:v>101</c:v>
                </c:pt>
                <c:pt idx="32">
                  <c:v>101</c:v>
                </c:pt>
                <c:pt idx="33">
                  <c:v>101</c:v>
                </c:pt>
                <c:pt idx="34">
                  <c:v>101</c:v>
                </c:pt>
                <c:pt idx="35">
                  <c:v>101</c:v>
                </c:pt>
                <c:pt idx="36">
                  <c:v>101</c:v>
                </c:pt>
                <c:pt idx="37">
                  <c:v>101</c:v>
                </c:pt>
                <c:pt idx="38">
                  <c:v>101</c:v>
                </c:pt>
                <c:pt idx="39">
                  <c:v>101</c:v>
                </c:pt>
                <c:pt idx="40">
                  <c:v>101</c:v>
                </c:pt>
                <c:pt idx="41">
                  <c:v>101</c:v>
                </c:pt>
                <c:pt idx="42">
                  <c:v>101</c:v>
                </c:pt>
                <c:pt idx="43">
                  <c:v>101</c:v>
                </c:pt>
                <c:pt idx="44">
                  <c:v>101</c:v>
                </c:pt>
                <c:pt idx="45">
                  <c:v>101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4B6-9E4D-825A-697E0B3DDCA5}"/>
            </c:ext>
          </c:extLst>
        </c:ser>
        <c:ser>
          <c:idx val="2"/>
          <c:order val="2"/>
          <c:tx>
            <c:strRef>
              <c:f>'Comparison-uni'!$P$5</c:f>
              <c:strCache>
                <c:ptCount val="1"/>
                <c:pt idx="0">
                  <c:v>FLIT-1</c:v>
                </c:pt>
              </c:strCache>
            </c:strRef>
          </c:tx>
          <c:spPr>
            <a:ln>
              <a:solidFill>
                <a:schemeClr val="accent3"/>
              </a:solidFill>
            </a:ln>
          </c:spPr>
          <c:marker>
            <c:symbol val="none"/>
          </c:marker>
          <c:cat>
            <c:numRef>
              <c:f>'Comparison-uni'!$J$6:$J$51</c:f>
              <c:numCache>
                <c:formatCode>General</c:formatCode>
                <c:ptCount val="46"/>
                <c:pt idx="0">
                  <c:v>0</c:v>
                </c:pt>
                <c:pt idx="1">
                  <c:v>0.08</c:v>
                </c:pt>
                <c:pt idx="2">
                  <c:v>0.16</c:v>
                </c:pt>
                <c:pt idx="3">
                  <c:v>7.0000000000000007E-2</c:v>
                </c:pt>
                <c:pt idx="4">
                  <c:v>0.08</c:v>
                </c:pt>
                <c:pt idx="5">
                  <c:v>0.09</c:v>
                </c:pt>
                <c:pt idx="6">
                  <c:v>0.1</c:v>
                </c:pt>
                <c:pt idx="7">
                  <c:v>0.11</c:v>
                </c:pt>
                <c:pt idx="8">
                  <c:v>0.12</c:v>
                </c:pt>
                <c:pt idx="9">
                  <c:v>0.13</c:v>
                </c:pt>
                <c:pt idx="10">
                  <c:v>0.14000000000000001</c:v>
                </c:pt>
                <c:pt idx="11">
                  <c:v>0.15</c:v>
                </c:pt>
                <c:pt idx="12">
                  <c:v>0.16</c:v>
                </c:pt>
                <c:pt idx="13">
                  <c:v>0.17</c:v>
                </c:pt>
                <c:pt idx="14">
                  <c:v>0.18</c:v>
                </c:pt>
                <c:pt idx="15">
                  <c:v>0.19</c:v>
                </c:pt>
                <c:pt idx="16">
                  <c:v>0.2</c:v>
                </c:pt>
                <c:pt idx="17">
                  <c:v>0.21</c:v>
                </c:pt>
                <c:pt idx="18">
                  <c:v>0.22</c:v>
                </c:pt>
                <c:pt idx="19">
                  <c:v>0.23</c:v>
                </c:pt>
                <c:pt idx="20">
                  <c:v>0.24</c:v>
                </c:pt>
                <c:pt idx="21">
                  <c:v>0.25</c:v>
                </c:pt>
                <c:pt idx="22">
                  <c:v>0.26</c:v>
                </c:pt>
                <c:pt idx="23">
                  <c:v>0.27</c:v>
                </c:pt>
                <c:pt idx="24">
                  <c:v>0.28000000000000003</c:v>
                </c:pt>
                <c:pt idx="25">
                  <c:v>0.28999999999999998</c:v>
                </c:pt>
                <c:pt idx="26">
                  <c:v>0.3</c:v>
                </c:pt>
                <c:pt idx="27">
                  <c:v>0.31</c:v>
                </c:pt>
                <c:pt idx="28">
                  <c:v>0.32</c:v>
                </c:pt>
                <c:pt idx="29">
                  <c:v>0.33</c:v>
                </c:pt>
                <c:pt idx="30">
                  <c:v>0.34</c:v>
                </c:pt>
                <c:pt idx="31">
                  <c:v>0.35</c:v>
                </c:pt>
                <c:pt idx="32">
                  <c:v>0.36</c:v>
                </c:pt>
                <c:pt idx="33">
                  <c:v>0.37</c:v>
                </c:pt>
                <c:pt idx="34">
                  <c:v>0.38</c:v>
                </c:pt>
                <c:pt idx="35">
                  <c:v>0.39</c:v>
                </c:pt>
                <c:pt idx="36">
                  <c:v>0.4</c:v>
                </c:pt>
                <c:pt idx="37">
                  <c:v>0.41</c:v>
                </c:pt>
                <c:pt idx="38">
                  <c:v>0.42</c:v>
                </c:pt>
                <c:pt idx="39">
                  <c:v>0.43</c:v>
                </c:pt>
                <c:pt idx="40">
                  <c:v>0.44</c:v>
                </c:pt>
                <c:pt idx="41">
                  <c:v>0.45</c:v>
                </c:pt>
                <c:pt idx="42">
                  <c:v>0.46</c:v>
                </c:pt>
                <c:pt idx="43">
                  <c:v>0.47</c:v>
                </c:pt>
                <c:pt idx="44">
                  <c:v>0.48</c:v>
                </c:pt>
                <c:pt idx="45">
                  <c:v>0.49</c:v>
                </c:pt>
              </c:numCache>
            </c:numRef>
          </c:cat>
          <c:val>
            <c:numRef>
              <c:f>'Comparison-uni'!$P$6:$P$51</c:f>
              <c:numCache>
                <c:formatCode>General</c:formatCode>
                <c:ptCount val="46"/>
                <c:pt idx="0">
                  <c:v>22.248115249099602</c:v>
                </c:pt>
                <c:pt idx="1">
                  <c:v>22.248115249099602</c:v>
                </c:pt>
                <c:pt idx="2">
                  <c:v>22.248115249099602</c:v>
                </c:pt>
                <c:pt idx="3">
                  <c:v>22.248115249099602</c:v>
                </c:pt>
                <c:pt idx="4">
                  <c:v>22.248115249099602</c:v>
                </c:pt>
                <c:pt idx="5">
                  <c:v>22.450500000000002</c:v>
                </c:pt>
                <c:pt idx="6">
                  <c:v>22.668218750000001</c:v>
                </c:pt>
                <c:pt idx="7">
                  <c:v>22.883835227272701</c:v>
                </c:pt>
                <c:pt idx="8">
                  <c:v>23.161385416666722</c:v>
                </c:pt>
                <c:pt idx="9">
                  <c:v>23.445923076922799</c:v>
                </c:pt>
                <c:pt idx="10">
                  <c:v>23.73816188320589</c:v>
                </c:pt>
                <c:pt idx="11">
                  <c:v>24.126815609869901</c:v>
                </c:pt>
                <c:pt idx="12">
                  <c:v>24.515458923988621</c:v>
                </c:pt>
                <c:pt idx="13">
                  <c:v>24.859923309105501</c:v>
                </c:pt>
                <c:pt idx="14">
                  <c:v>25.26101388888889</c:v>
                </c:pt>
                <c:pt idx="15">
                  <c:v>25.691465845619419</c:v>
                </c:pt>
                <c:pt idx="16">
                  <c:v>26.145440170499491</c:v>
                </c:pt>
                <c:pt idx="17">
                  <c:v>26.6054494047616</c:v>
                </c:pt>
                <c:pt idx="18">
                  <c:v>27.153393579031981</c:v>
                </c:pt>
                <c:pt idx="19">
                  <c:v>27.790910894263881</c:v>
                </c:pt>
                <c:pt idx="20">
                  <c:v>28.492333373263399</c:v>
                </c:pt>
                <c:pt idx="21">
                  <c:v>29.2032669918325</c:v>
                </c:pt>
                <c:pt idx="22">
                  <c:v>30.041336339728879</c:v>
                </c:pt>
                <c:pt idx="23">
                  <c:v>31.150525462963</c:v>
                </c:pt>
                <c:pt idx="24">
                  <c:v>32.5741648474784</c:v>
                </c:pt>
                <c:pt idx="25">
                  <c:v>34.470155301054753</c:v>
                </c:pt>
                <c:pt idx="26">
                  <c:v>39.804677490254882</c:v>
                </c:pt>
                <c:pt idx="27">
                  <c:v>101</c:v>
                </c:pt>
                <c:pt idx="28">
                  <c:v>101</c:v>
                </c:pt>
                <c:pt idx="29">
                  <c:v>101</c:v>
                </c:pt>
                <c:pt idx="30">
                  <c:v>101</c:v>
                </c:pt>
                <c:pt idx="31">
                  <c:v>101</c:v>
                </c:pt>
                <c:pt idx="32">
                  <c:v>101</c:v>
                </c:pt>
                <c:pt idx="33">
                  <c:v>101</c:v>
                </c:pt>
                <c:pt idx="34">
                  <c:v>101</c:v>
                </c:pt>
                <c:pt idx="35">
                  <c:v>101</c:v>
                </c:pt>
                <c:pt idx="36">
                  <c:v>101</c:v>
                </c:pt>
                <c:pt idx="37">
                  <c:v>101</c:v>
                </c:pt>
                <c:pt idx="38">
                  <c:v>101</c:v>
                </c:pt>
                <c:pt idx="39">
                  <c:v>101</c:v>
                </c:pt>
                <c:pt idx="40">
                  <c:v>101</c:v>
                </c:pt>
                <c:pt idx="41">
                  <c:v>101</c:v>
                </c:pt>
                <c:pt idx="42">
                  <c:v>101</c:v>
                </c:pt>
                <c:pt idx="43">
                  <c:v>101</c:v>
                </c:pt>
                <c:pt idx="44">
                  <c:v>101</c:v>
                </c:pt>
                <c:pt idx="45">
                  <c:v>101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4B6-9E4D-825A-697E0B3DDCA5}"/>
            </c:ext>
          </c:extLst>
        </c:ser>
        <c:ser>
          <c:idx val="3"/>
          <c:order val="3"/>
          <c:tx>
            <c:strRef>
              <c:f>'Comparison-uni'!$Q$5</c:f>
              <c:strCache>
                <c:ptCount val="1"/>
                <c:pt idx="0">
                  <c:v>WORM-1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none"/>
          </c:marker>
          <c:cat>
            <c:numRef>
              <c:f>'Comparison-uni'!$J$6:$J$51</c:f>
              <c:numCache>
                <c:formatCode>General</c:formatCode>
                <c:ptCount val="46"/>
                <c:pt idx="0">
                  <c:v>0</c:v>
                </c:pt>
                <c:pt idx="1">
                  <c:v>0.08</c:v>
                </c:pt>
                <c:pt idx="2">
                  <c:v>0.16</c:v>
                </c:pt>
                <c:pt idx="3">
                  <c:v>7.0000000000000007E-2</c:v>
                </c:pt>
                <c:pt idx="4">
                  <c:v>0.08</c:v>
                </c:pt>
                <c:pt idx="5">
                  <c:v>0.09</c:v>
                </c:pt>
                <c:pt idx="6">
                  <c:v>0.1</c:v>
                </c:pt>
                <c:pt idx="7">
                  <c:v>0.11</c:v>
                </c:pt>
                <c:pt idx="8">
                  <c:v>0.12</c:v>
                </c:pt>
                <c:pt idx="9">
                  <c:v>0.13</c:v>
                </c:pt>
                <c:pt idx="10">
                  <c:v>0.14000000000000001</c:v>
                </c:pt>
                <c:pt idx="11">
                  <c:v>0.15</c:v>
                </c:pt>
                <c:pt idx="12">
                  <c:v>0.16</c:v>
                </c:pt>
                <c:pt idx="13">
                  <c:v>0.17</c:v>
                </c:pt>
                <c:pt idx="14">
                  <c:v>0.18</c:v>
                </c:pt>
                <c:pt idx="15">
                  <c:v>0.19</c:v>
                </c:pt>
                <c:pt idx="16">
                  <c:v>0.2</c:v>
                </c:pt>
                <c:pt idx="17">
                  <c:v>0.21</c:v>
                </c:pt>
                <c:pt idx="18">
                  <c:v>0.22</c:v>
                </c:pt>
                <c:pt idx="19">
                  <c:v>0.23</c:v>
                </c:pt>
                <c:pt idx="20">
                  <c:v>0.24</c:v>
                </c:pt>
                <c:pt idx="21">
                  <c:v>0.25</c:v>
                </c:pt>
                <c:pt idx="22">
                  <c:v>0.26</c:v>
                </c:pt>
                <c:pt idx="23">
                  <c:v>0.27</c:v>
                </c:pt>
                <c:pt idx="24">
                  <c:v>0.28000000000000003</c:v>
                </c:pt>
                <c:pt idx="25">
                  <c:v>0.28999999999999998</c:v>
                </c:pt>
                <c:pt idx="26">
                  <c:v>0.3</c:v>
                </c:pt>
                <c:pt idx="27">
                  <c:v>0.31</c:v>
                </c:pt>
                <c:pt idx="28">
                  <c:v>0.32</c:v>
                </c:pt>
                <c:pt idx="29">
                  <c:v>0.33</c:v>
                </c:pt>
                <c:pt idx="30">
                  <c:v>0.34</c:v>
                </c:pt>
                <c:pt idx="31">
                  <c:v>0.35</c:v>
                </c:pt>
                <c:pt idx="32">
                  <c:v>0.36</c:v>
                </c:pt>
                <c:pt idx="33">
                  <c:v>0.37</c:v>
                </c:pt>
                <c:pt idx="34">
                  <c:v>0.38</c:v>
                </c:pt>
                <c:pt idx="35">
                  <c:v>0.39</c:v>
                </c:pt>
                <c:pt idx="36">
                  <c:v>0.4</c:v>
                </c:pt>
                <c:pt idx="37">
                  <c:v>0.41</c:v>
                </c:pt>
                <c:pt idx="38">
                  <c:v>0.42</c:v>
                </c:pt>
                <c:pt idx="39">
                  <c:v>0.43</c:v>
                </c:pt>
                <c:pt idx="40">
                  <c:v>0.44</c:v>
                </c:pt>
                <c:pt idx="41">
                  <c:v>0.45</c:v>
                </c:pt>
                <c:pt idx="42">
                  <c:v>0.46</c:v>
                </c:pt>
                <c:pt idx="43">
                  <c:v>0.47</c:v>
                </c:pt>
                <c:pt idx="44">
                  <c:v>0.48</c:v>
                </c:pt>
                <c:pt idx="45">
                  <c:v>0.49</c:v>
                </c:pt>
              </c:numCache>
            </c:numRef>
          </c:cat>
          <c:val>
            <c:numRef>
              <c:f>'Comparison-uni'!$Q$6:$Q$51</c:f>
              <c:numCache>
                <c:formatCode>General</c:formatCode>
                <c:ptCount val="46"/>
                <c:pt idx="0">
                  <c:v>22.364705238980591</c:v>
                </c:pt>
                <c:pt idx="1">
                  <c:v>22.364705238980591</c:v>
                </c:pt>
                <c:pt idx="2">
                  <c:v>22.364705238980591</c:v>
                </c:pt>
                <c:pt idx="3">
                  <c:v>22.364705238980591</c:v>
                </c:pt>
                <c:pt idx="4">
                  <c:v>22.364705238980591</c:v>
                </c:pt>
                <c:pt idx="5">
                  <c:v>22.585006944444402</c:v>
                </c:pt>
                <c:pt idx="6">
                  <c:v>22.807901200617518</c:v>
                </c:pt>
                <c:pt idx="7">
                  <c:v>23.030340736700381</c:v>
                </c:pt>
                <c:pt idx="8">
                  <c:v>23.320125000000001</c:v>
                </c:pt>
                <c:pt idx="9">
                  <c:v>23.631384615384619</c:v>
                </c:pt>
                <c:pt idx="10">
                  <c:v>23.937933035714291</c:v>
                </c:pt>
                <c:pt idx="11">
                  <c:v>24.3374985937559</c:v>
                </c:pt>
                <c:pt idx="12">
                  <c:v>24.766340756481402</c:v>
                </c:pt>
                <c:pt idx="13">
                  <c:v>25.139558823529399</c:v>
                </c:pt>
                <c:pt idx="14">
                  <c:v>25.641069444444419</c:v>
                </c:pt>
                <c:pt idx="15">
                  <c:v>26.168638157894701</c:v>
                </c:pt>
                <c:pt idx="16">
                  <c:v>26.783818749999991</c:v>
                </c:pt>
                <c:pt idx="17">
                  <c:v>27.443883928571381</c:v>
                </c:pt>
                <c:pt idx="18">
                  <c:v>28.22362720560449</c:v>
                </c:pt>
                <c:pt idx="19">
                  <c:v>29.158387295755691</c:v>
                </c:pt>
                <c:pt idx="20">
                  <c:v>30.24414977005328</c:v>
                </c:pt>
                <c:pt idx="21">
                  <c:v>31.45522044779549</c:v>
                </c:pt>
                <c:pt idx="22">
                  <c:v>32.935680597689142</c:v>
                </c:pt>
                <c:pt idx="23">
                  <c:v>35.035036874829331</c:v>
                </c:pt>
                <c:pt idx="24">
                  <c:v>38.700670979147397</c:v>
                </c:pt>
                <c:pt idx="25">
                  <c:v>61.991443983956898</c:v>
                </c:pt>
                <c:pt idx="26">
                  <c:v>101</c:v>
                </c:pt>
                <c:pt idx="27">
                  <c:v>101</c:v>
                </c:pt>
                <c:pt idx="28">
                  <c:v>101</c:v>
                </c:pt>
                <c:pt idx="29">
                  <c:v>101</c:v>
                </c:pt>
                <c:pt idx="30">
                  <c:v>101</c:v>
                </c:pt>
                <c:pt idx="31">
                  <c:v>101</c:v>
                </c:pt>
                <c:pt idx="32">
                  <c:v>101</c:v>
                </c:pt>
                <c:pt idx="33">
                  <c:v>101</c:v>
                </c:pt>
                <c:pt idx="34">
                  <c:v>101</c:v>
                </c:pt>
                <c:pt idx="35">
                  <c:v>101</c:v>
                </c:pt>
                <c:pt idx="36">
                  <c:v>101</c:v>
                </c:pt>
                <c:pt idx="37">
                  <c:v>101</c:v>
                </c:pt>
                <c:pt idx="38">
                  <c:v>101</c:v>
                </c:pt>
                <c:pt idx="39">
                  <c:v>101</c:v>
                </c:pt>
                <c:pt idx="40">
                  <c:v>101</c:v>
                </c:pt>
                <c:pt idx="41">
                  <c:v>101</c:v>
                </c:pt>
                <c:pt idx="42">
                  <c:v>101</c:v>
                </c:pt>
                <c:pt idx="43">
                  <c:v>101</c:v>
                </c:pt>
                <c:pt idx="44">
                  <c:v>101</c:v>
                </c:pt>
                <c:pt idx="45">
                  <c:v>101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4B6-9E4D-825A-697E0B3DDCA5}"/>
            </c:ext>
          </c:extLst>
        </c:ser>
        <c:ser>
          <c:idx val="4"/>
          <c:order val="4"/>
          <c:tx>
            <c:strRef>
              <c:f>'Comparison-uni'!$R$5</c:f>
              <c:strCache>
                <c:ptCount val="1"/>
                <c:pt idx="0">
                  <c:v>MIN-AD</c:v>
                </c:pt>
              </c:strCache>
            </c:strRef>
          </c:tx>
          <c:spPr>
            <a:ln>
              <a:solidFill>
                <a:schemeClr val="tx1"/>
              </a:solidFill>
              <a:prstDash val="sysDash"/>
            </a:ln>
          </c:spPr>
          <c:marker>
            <c:symbol val="none"/>
          </c:marker>
          <c:cat>
            <c:numRef>
              <c:f>'Comparison-uni'!$J$6:$J$51</c:f>
              <c:numCache>
                <c:formatCode>General</c:formatCode>
                <c:ptCount val="46"/>
                <c:pt idx="0">
                  <c:v>0</c:v>
                </c:pt>
                <c:pt idx="1">
                  <c:v>0.08</c:v>
                </c:pt>
                <c:pt idx="2">
                  <c:v>0.16</c:v>
                </c:pt>
                <c:pt idx="3">
                  <c:v>7.0000000000000007E-2</c:v>
                </c:pt>
                <c:pt idx="4">
                  <c:v>0.08</c:v>
                </c:pt>
                <c:pt idx="5">
                  <c:v>0.09</c:v>
                </c:pt>
                <c:pt idx="6">
                  <c:v>0.1</c:v>
                </c:pt>
                <c:pt idx="7">
                  <c:v>0.11</c:v>
                </c:pt>
                <c:pt idx="8">
                  <c:v>0.12</c:v>
                </c:pt>
                <c:pt idx="9">
                  <c:v>0.13</c:v>
                </c:pt>
                <c:pt idx="10">
                  <c:v>0.14000000000000001</c:v>
                </c:pt>
                <c:pt idx="11">
                  <c:v>0.15</c:v>
                </c:pt>
                <c:pt idx="12">
                  <c:v>0.16</c:v>
                </c:pt>
                <c:pt idx="13">
                  <c:v>0.17</c:v>
                </c:pt>
                <c:pt idx="14">
                  <c:v>0.18</c:v>
                </c:pt>
                <c:pt idx="15">
                  <c:v>0.19</c:v>
                </c:pt>
                <c:pt idx="16">
                  <c:v>0.2</c:v>
                </c:pt>
                <c:pt idx="17">
                  <c:v>0.21</c:v>
                </c:pt>
                <c:pt idx="18">
                  <c:v>0.22</c:v>
                </c:pt>
                <c:pt idx="19">
                  <c:v>0.23</c:v>
                </c:pt>
                <c:pt idx="20">
                  <c:v>0.24</c:v>
                </c:pt>
                <c:pt idx="21">
                  <c:v>0.25</c:v>
                </c:pt>
                <c:pt idx="22">
                  <c:v>0.26</c:v>
                </c:pt>
                <c:pt idx="23">
                  <c:v>0.27</c:v>
                </c:pt>
                <c:pt idx="24">
                  <c:v>0.28000000000000003</c:v>
                </c:pt>
                <c:pt idx="25">
                  <c:v>0.28999999999999998</c:v>
                </c:pt>
                <c:pt idx="26">
                  <c:v>0.3</c:v>
                </c:pt>
                <c:pt idx="27">
                  <c:v>0.31</c:v>
                </c:pt>
                <c:pt idx="28">
                  <c:v>0.32</c:v>
                </c:pt>
                <c:pt idx="29">
                  <c:v>0.33</c:v>
                </c:pt>
                <c:pt idx="30">
                  <c:v>0.34</c:v>
                </c:pt>
                <c:pt idx="31">
                  <c:v>0.35</c:v>
                </c:pt>
                <c:pt idx="32">
                  <c:v>0.36</c:v>
                </c:pt>
                <c:pt idx="33">
                  <c:v>0.37</c:v>
                </c:pt>
                <c:pt idx="34">
                  <c:v>0.38</c:v>
                </c:pt>
                <c:pt idx="35">
                  <c:v>0.39</c:v>
                </c:pt>
                <c:pt idx="36">
                  <c:v>0.4</c:v>
                </c:pt>
                <c:pt idx="37">
                  <c:v>0.41</c:v>
                </c:pt>
                <c:pt idx="38">
                  <c:v>0.42</c:v>
                </c:pt>
                <c:pt idx="39">
                  <c:v>0.43</c:v>
                </c:pt>
                <c:pt idx="40">
                  <c:v>0.44</c:v>
                </c:pt>
                <c:pt idx="41">
                  <c:v>0.45</c:v>
                </c:pt>
                <c:pt idx="42">
                  <c:v>0.46</c:v>
                </c:pt>
                <c:pt idx="43">
                  <c:v>0.47</c:v>
                </c:pt>
                <c:pt idx="44">
                  <c:v>0.48</c:v>
                </c:pt>
                <c:pt idx="45">
                  <c:v>0.49</c:v>
                </c:pt>
              </c:numCache>
            </c:numRef>
          </c:cat>
          <c:val>
            <c:numRef>
              <c:f>'Comparison-uni'!$R$6:$R$51</c:f>
              <c:numCache>
                <c:formatCode>General</c:formatCode>
                <c:ptCount val="46"/>
                <c:pt idx="0">
                  <c:v>28.369937499999999</c:v>
                </c:pt>
                <c:pt idx="1">
                  <c:v>28.369937499999999</c:v>
                </c:pt>
                <c:pt idx="2">
                  <c:v>28.369937499999999</c:v>
                </c:pt>
                <c:pt idx="3">
                  <c:v>28.369937499999999</c:v>
                </c:pt>
                <c:pt idx="4">
                  <c:v>28.369937499999999</c:v>
                </c:pt>
                <c:pt idx="5">
                  <c:v>28.53875</c:v>
                </c:pt>
                <c:pt idx="6">
                  <c:v>28.645889713189302</c:v>
                </c:pt>
                <c:pt idx="7">
                  <c:v>28.86399018192979</c:v>
                </c:pt>
                <c:pt idx="8">
                  <c:v>29.026312499999989</c:v>
                </c:pt>
                <c:pt idx="9">
                  <c:v>29.202878832313289</c:v>
                </c:pt>
                <c:pt idx="10">
                  <c:v>29.410571428571401</c:v>
                </c:pt>
                <c:pt idx="11">
                  <c:v>29.60545745452119</c:v>
                </c:pt>
                <c:pt idx="12">
                  <c:v>29.785520369060979</c:v>
                </c:pt>
                <c:pt idx="13">
                  <c:v>30.05677941176469</c:v>
                </c:pt>
                <c:pt idx="14">
                  <c:v>30.296502442699889</c:v>
                </c:pt>
                <c:pt idx="15">
                  <c:v>30.556613300614099</c:v>
                </c:pt>
                <c:pt idx="16">
                  <c:v>30.85373887119809</c:v>
                </c:pt>
                <c:pt idx="17">
                  <c:v>31.066987895869389</c:v>
                </c:pt>
                <c:pt idx="18">
                  <c:v>31.340409030604881</c:v>
                </c:pt>
                <c:pt idx="19">
                  <c:v>31.63286984073499</c:v>
                </c:pt>
                <c:pt idx="20">
                  <c:v>31.969127764959602</c:v>
                </c:pt>
                <c:pt idx="21">
                  <c:v>32.280995392534628</c:v>
                </c:pt>
                <c:pt idx="22">
                  <c:v>32.587300061057192</c:v>
                </c:pt>
                <c:pt idx="23">
                  <c:v>33.022414248082228</c:v>
                </c:pt>
                <c:pt idx="24">
                  <c:v>33.387873768984143</c:v>
                </c:pt>
                <c:pt idx="25">
                  <c:v>33.787160858873811</c:v>
                </c:pt>
                <c:pt idx="26">
                  <c:v>34.2208053299779</c:v>
                </c:pt>
                <c:pt idx="27">
                  <c:v>34.646696989125012</c:v>
                </c:pt>
                <c:pt idx="28">
                  <c:v>35.204152303200203</c:v>
                </c:pt>
                <c:pt idx="29">
                  <c:v>35.849370459314223</c:v>
                </c:pt>
                <c:pt idx="30">
                  <c:v>36.331808213587799</c:v>
                </c:pt>
                <c:pt idx="31">
                  <c:v>36.953398463936743</c:v>
                </c:pt>
                <c:pt idx="32">
                  <c:v>37.788681656171903</c:v>
                </c:pt>
                <c:pt idx="33">
                  <c:v>38.460601484454394</c:v>
                </c:pt>
                <c:pt idx="34">
                  <c:v>39.501754928437698</c:v>
                </c:pt>
                <c:pt idx="35">
                  <c:v>40.469242085762183</c:v>
                </c:pt>
                <c:pt idx="36">
                  <c:v>41.639650126640007</c:v>
                </c:pt>
                <c:pt idx="37">
                  <c:v>43.061205419479201</c:v>
                </c:pt>
                <c:pt idx="38">
                  <c:v>44.615853477062231</c:v>
                </c:pt>
                <c:pt idx="39">
                  <c:v>46.626914417524311</c:v>
                </c:pt>
                <c:pt idx="40">
                  <c:v>49.546243410894292</c:v>
                </c:pt>
                <c:pt idx="41">
                  <c:v>54.278174843473153</c:v>
                </c:pt>
                <c:pt idx="42">
                  <c:v>61.288781823962402</c:v>
                </c:pt>
                <c:pt idx="43">
                  <c:v>82.574799568618701</c:v>
                </c:pt>
                <c:pt idx="44">
                  <c:v>101</c:v>
                </c:pt>
                <c:pt idx="45">
                  <c:v>101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4B6-9E4D-825A-697E0B3DDC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26253536"/>
        <c:axId val="-126246224"/>
      </c:lineChart>
      <c:catAx>
        <c:axId val="-12625353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en-US" sz="1200"/>
                  <a:t>Injection Rate (flits per cycle per node)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-126246224"/>
        <c:crosses val="autoZero"/>
        <c:auto val="1"/>
        <c:lblAlgn val="ctr"/>
        <c:lblOffset val="0"/>
        <c:noMultiLvlLbl val="0"/>
      </c:catAx>
      <c:valAx>
        <c:axId val="-126246224"/>
        <c:scaling>
          <c:orientation val="minMax"/>
          <c:max val="10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/>
                </a:pPr>
                <a:r>
                  <a:rPr lang="en-US" sz="1200"/>
                  <a:t>Average Latency 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-126253536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139026548672566"/>
          <c:y val="5.79388665910925E-2"/>
          <c:w val="0.26848094209462797"/>
          <c:h val="0.37103873688940697"/>
        </c:manualLayout>
      </c:layout>
      <c:overlay val="0"/>
      <c:spPr>
        <a:solidFill>
          <a:schemeClr val="bg1"/>
        </a:solidFill>
      </c:spPr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2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2400"/>
            </a:pPr>
            <a:r>
              <a:rPr lang="en-US" sz="2400"/>
              <a:t>Normalized Critical Path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Critical Path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004080"/>
              </a:solidFill>
            </c:spPr>
            <c:extLst>
              <c:ext xmlns:c16="http://schemas.microsoft.com/office/drawing/2014/chart" uri="{C3380CC4-5D6E-409C-BE32-E72D297353CC}">
                <c16:uniqueId val="{00000001-5005-804E-AEBE-23C47704F34D}"/>
              </c:ext>
            </c:extLst>
          </c:dPt>
          <c:dPt>
            <c:idx val="1"/>
            <c:invertIfNegative val="0"/>
            <c:bubble3D val="0"/>
            <c:spPr>
              <a:solidFill>
                <a:srgbClr val="0000FF"/>
              </a:solidFill>
            </c:spPr>
            <c:extLst>
              <c:ext xmlns:c16="http://schemas.microsoft.com/office/drawing/2014/chart" uri="{C3380CC4-5D6E-409C-BE32-E72D297353CC}">
                <c16:uniqueId val="{00000003-5005-804E-AEBE-23C47704F34D}"/>
              </c:ext>
            </c:extLst>
          </c:dPt>
          <c:dPt>
            <c:idx val="2"/>
            <c:invertIfNegative val="0"/>
            <c:bubble3D val="0"/>
            <c:spPr>
              <a:solidFill>
                <a:srgbClr val="0080FF"/>
              </a:solidFill>
            </c:spPr>
            <c:extLst>
              <c:ext xmlns:c16="http://schemas.microsoft.com/office/drawing/2014/chart" uri="{C3380CC4-5D6E-409C-BE32-E72D297353CC}">
                <c16:uniqueId val="{00000005-5005-804E-AEBE-23C47704F34D}"/>
              </c:ext>
            </c:extLst>
          </c:dPt>
          <c:dPt>
            <c:idx val="3"/>
            <c:invertIfNegative val="0"/>
            <c:bubble3D val="0"/>
            <c:spPr>
              <a:solidFill>
                <a:srgbClr val="3B812F"/>
              </a:solidFill>
              <a:ln w="25400" cap="flat" cmpd="sng" algn="ctr">
                <a:solidFill>
                  <a:srgbClr val="3B812F">
                    <a:shade val="50000"/>
                  </a:srgbClr>
                </a:solidFill>
                <a:prstDash val="solid"/>
              </a:ln>
              <a:effectLst/>
            </c:spPr>
            <c:extLst>
              <c:ext xmlns:c16="http://schemas.microsoft.com/office/drawing/2014/chart" uri="{C3380CC4-5D6E-409C-BE32-E72D297353CC}">
                <c16:uniqueId val="{00000007-5005-804E-AEBE-23C47704F34D}"/>
              </c:ext>
            </c:extLst>
          </c:dPt>
          <c:dPt>
            <c:idx val="4"/>
            <c:invertIfNegative val="0"/>
            <c:bubble3D val="0"/>
            <c:spPr>
              <a:solidFill>
                <a:srgbClr val="800000"/>
              </a:solidFill>
            </c:spPr>
            <c:extLst>
              <c:ext xmlns:c16="http://schemas.microsoft.com/office/drawing/2014/chart" uri="{C3380CC4-5D6E-409C-BE32-E72D297353CC}">
                <c16:uniqueId val="{00000009-5005-804E-AEBE-23C47704F34D}"/>
              </c:ext>
            </c:extLst>
          </c:dPt>
          <c:cat>
            <c:strRef>
              <c:f>Sheet1!$A$8:$A$12</c:f>
              <c:strCache>
                <c:ptCount val="5"/>
                <c:pt idx="0">
                  <c:v>Buffered (8,8)</c:v>
                </c:pt>
                <c:pt idx="1">
                  <c:v>Buffered (4,4)</c:v>
                </c:pt>
                <c:pt idx="2">
                  <c:v>Buffered (4,1)</c:v>
                </c:pt>
                <c:pt idx="3">
                  <c:v>CHIPPER</c:v>
                </c:pt>
                <c:pt idx="4">
                  <c:v>MinBD</c:v>
                </c:pt>
              </c:strCache>
            </c:strRef>
          </c:cat>
          <c:val>
            <c:numRef>
              <c:f>Sheet1!$C$8:$C$12</c:f>
              <c:numCache>
                <c:formatCode>General</c:formatCode>
                <c:ptCount val="5"/>
                <c:pt idx="0">
                  <c:v>0.99</c:v>
                </c:pt>
                <c:pt idx="1">
                  <c:v>0.99</c:v>
                </c:pt>
                <c:pt idx="2">
                  <c:v>0.99</c:v>
                </c:pt>
                <c:pt idx="3">
                  <c:v>1</c:v>
                </c:pt>
                <c:pt idx="4">
                  <c:v>1.07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005-804E-AEBE-23C47704F3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20293232"/>
        <c:axId val="-80859712"/>
      </c:barChart>
      <c:catAx>
        <c:axId val="-1202932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5400000" vert="horz"/>
          <a:lstStyle/>
          <a:p>
            <a:pPr>
              <a:defRPr sz="2400"/>
            </a:pPr>
            <a:endParaRPr lang="en-US"/>
          </a:p>
        </c:txPr>
        <c:crossAx val="-80859712"/>
        <c:crosses val="autoZero"/>
        <c:auto val="1"/>
        <c:lblAlgn val="ctr"/>
        <c:lblOffset val="100"/>
        <c:noMultiLvlLbl val="0"/>
      </c:catAx>
      <c:valAx>
        <c:axId val="-80859712"/>
        <c:scaling>
          <c:orientation val="minMax"/>
          <c:min val="0"/>
        </c:scaling>
        <c:delete val="0"/>
        <c:axPos val="l"/>
        <c:majorGridlines/>
        <c:numFmt formatCode="#,##0.0" sourceLinked="0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120293232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7010135451818501"/>
          <c:y val="5.0925925925925902E-2"/>
          <c:w val="0.57140958942632203"/>
          <c:h val="0.79327686898916205"/>
        </c:manualLayout>
      </c:layout>
      <c:barChart>
        <c:barDir val="col"/>
        <c:grouping val="clustered"/>
        <c:varyColors val="0"/>
        <c:ser>
          <c:idx val="0"/>
          <c:order val="0"/>
          <c:tx>
            <c:v>Throttle gromacs</c:v>
          </c:tx>
          <c:spPr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Sheet1!$A$12:$C$12</c:f>
              <c:strCache>
                <c:ptCount val="3"/>
                <c:pt idx="0">
                  <c:v>mcf</c:v>
                </c:pt>
                <c:pt idx="1">
                  <c:v>gromacs</c:v>
                </c:pt>
                <c:pt idx="2">
                  <c:v>system</c:v>
                </c:pt>
              </c:strCache>
            </c:strRef>
          </c:cat>
          <c:val>
            <c:numRef>
              <c:f>Sheet1!$A$13:$C$13</c:f>
              <c:numCache>
                <c:formatCode>General</c:formatCode>
                <c:ptCount val="3"/>
                <c:pt idx="0">
                  <c:v>1</c:v>
                </c:pt>
                <c:pt idx="1">
                  <c:v>0.96</c:v>
                </c:pt>
                <c:pt idx="2">
                  <c:v>0.98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06-2540-A5C0-72CC0F395C87}"/>
            </c:ext>
          </c:extLst>
        </c:ser>
        <c:ser>
          <c:idx val="1"/>
          <c:order val="1"/>
          <c:tx>
            <c:v>Throttle mcf</c:v>
          </c:tx>
          <c:spPr>
            <a:solidFill>
              <a:srgbClr val="D36461"/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Sheet1!$A$12:$C$12</c:f>
              <c:strCache>
                <c:ptCount val="3"/>
                <c:pt idx="0">
                  <c:v>mcf</c:v>
                </c:pt>
                <c:pt idx="1">
                  <c:v>gromacs</c:v>
                </c:pt>
                <c:pt idx="2">
                  <c:v>system</c:v>
                </c:pt>
              </c:strCache>
            </c:strRef>
          </c:cat>
          <c:val>
            <c:numRef>
              <c:f>Sheet1!$A$14:$C$14</c:f>
              <c:numCache>
                <c:formatCode>General</c:formatCode>
                <c:ptCount val="3"/>
                <c:pt idx="0">
                  <c:v>1.05</c:v>
                </c:pt>
                <c:pt idx="1">
                  <c:v>1.1399999999999999</c:v>
                </c:pt>
                <c:pt idx="2">
                  <c:v>1.0900000000000001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06-2540-A5C0-72CC0F395C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77238640"/>
        <c:axId val="-77234656"/>
      </c:barChart>
      <c:catAx>
        <c:axId val="-7723864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77234656"/>
        <c:crosses val="autoZero"/>
        <c:auto val="1"/>
        <c:lblAlgn val="ctr"/>
        <c:lblOffset val="100"/>
        <c:noMultiLvlLbl val="0"/>
      </c:catAx>
      <c:valAx>
        <c:axId val="-77234656"/>
        <c:scaling>
          <c:orientation val="minMax"/>
          <c:min val="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/>
                  <a:t>Normalized Performance</a:t>
                </a:r>
              </a:p>
            </c:rich>
          </c:tx>
          <c:layout>
            <c:manualLayout>
              <c:xMode val="edge"/>
              <c:yMode val="edge"/>
              <c:x val="1.14596222347207E-2"/>
              <c:y val="0.141443194600675"/>
            </c:manualLayout>
          </c:layout>
          <c:overlay val="0"/>
        </c:title>
        <c:numFmt formatCode="0.0" sourceLinked="0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7723864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4912706224222003"/>
          <c:y val="0.28106074240719903"/>
          <c:w val="0.242919704481384"/>
          <c:h val="0.21395356945695401"/>
        </c:manualLayout>
      </c:layout>
      <c:overlay val="0"/>
      <c:spPr>
        <a:ln>
          <a:solidFill>
            <a:schemeClr val="tx1"/>
          </a:solidFill>
        </a:ln>
      </c:spPr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63903063799717"/>
          <c:y val="4.0475337739973097E-2"/>
          <c:w val="0.80008720221447704"/>
          <c:h val="0.76389799036314499"/>
        </c:manualLayout>
      </c:layout>
      <c:lineChart>
        <c:grouping val="standard"/>
        <c:varyColors val="0"/>
        <c:ser>
          <c:idx val="0"/>
          <c:order val="0"/>
          <c:tx>
            <c:v>Workload 1</c:v>
          </c:tx>
          <c:spPr>
            <a:ln w="44450"/>
          </c:spPr>
          <c:marker>
            <c:symbol val="none"/>
          </c:marker>
          <c:cat>
            <c:numRef>
              <c:f>'throttle_sweep.dat'!$A$1:$A$11</c:f>
              <c:numCache>
                <c:formatCode>General</c:formatCode>
                <c:ptCount val="11"/>
                <c:pt idx="0">
                  <c:v>80</c:v>
                </c:pt>
                <c:pt idx="1">
                  <c:v>82</c:v>
                </c:pt>
                <c:pt idx="2">
                  <c:v>84</c:v>
                </c:pt>
                <c:pt idx="3">
                  <c:v>86</c:v>
                </c:pt>
                <c:pt idx="4">
                  <c:v>88</c:v>
                </c:pt>
                <c:pt idx="5">
                  <c:v>90</c:v>
                </c:pt>
                <c:pt idx="6">
                  <c:v>92</c:v>
                </c:pt>
                <c:pt idx="7">
                  <c:v>94</c:v>
                </c:pt>
                <c:pt idx="8">
                  <c:v>96</c:v>
                </c:pt>
                <c:pt idx="9">
                  <c:v>98</c:v>
                </c:pt>
                <c:pt idx="10">
                  <c:v>100</c:v>
                </c:pt>
              </c:numCache>
            </c:numRef>
          </c:cat>
          <c:val>
            <c:numRef>
              <c:f>'throttle_sweep.dat'!$B$1:$B$11</c:f>
              <c:numCache>
                <c:formatCode>General</c:formatCode>
                <c:ptCount val="11"/>
                <c:pt idx="0">
                  <c:v>9.6783283309999977</c:v>
                </c:pt>
                <c:pt idx="1">
                  <c:v>9.6962072240000001</c:v>
                </c:pt>
                <c:pt idx="2">
                  <c:v>9.7272913639999725</c:v>
                </c:pt>
                <c:pt idx="3">
                  <c:v>9.7829403389999996</c:v>
                </c:pt>
                <c:pt idx="4">
                  <c:v>9.8606895849999994</c:v>
                </c:pt>
                <c:pt idx="5">
                  <c:v>9.9987282729999993</c:v>
                </c:pt>
                <c:pt idx="6">
                  <c:v>10.2860245</c:v>
                </c:pt>
                <c:pt idx="7">
                  <c:v>10.71299647</c:v>
                </c:pt>
                <c:pt idx="8">
                  <c:v>9.5420837590000005</c:v>
                </c:pt>
                <c:pt idx="9">
                  <c:v>7.5360580319999997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3D9-4E4A-94B1-4F96C88D9DE9}"/>
            </c:ext>
          </c:extLst>
        </c:ser>
        <c:ser>
          <c:idx val="1"/>
          <c:order val="1"/>
          <c:tx>
            <c:v>Workload 2</c:v>
          </c:tx>
          <c:spPr>
            <a:ln w="44450"/>
          </c:spPr>
          <c:marker>
            <c:symbol val="none"/>
          </c:marker>
          <c:cat>
            <c:numRef>
              <c:f>'throttle_sweep.dat'!$A$1:$A$11</c:f>
              <c:numCache>
                <c:formatCode>General</c:formatCode>
                <c:ptCount val="11"/>
                <c:pt idx="0">
                  <c:v>80</c:v>
                </c:pt>
                <c:pt idx="1">
                  <c:v>82</c:v>
                </c:pt>
                <c:pt idx="2">
                  <c:v>84</c:v>
                </c:pt>
                <c:pt idx="3">
                  <c:v>86</c:v>
                </c:pt>
                <c:pt idx="4">
                  <c:v>88</c:v>
                </c:pt>
                <c:pt idx="5">
                  <c:v>90</c:v>
                </c:pt>
                <c:pt idx="6">
                  <c:v>92</c:v>
                </c:pt>
                <c:pt idx="7">
                  <c:v>94</c:v>
                </c:pt>
                <c:pt idx="8">
                  <c:v>96</c:v>
                </c:pt>
                <c:pt idx="9">
                  <c:v>98</c:v>
                </c:pt>
                <c:pt idx="10">
                  <c:v>100</c:v>
                </c:pt>
              </c:numCache>
            </c:numRef>
          </c:cat>
          <c:val>
            <c:numRef>
              <c:f>'throttle_sweep.dat'!$C$1:$C$11</c:f>
              <c:numCache>
                <c:formatCode>General</c:formatCode>
                <c:ptCount val="11"/>
                <c:pt idx="0">
                  <c:v>10.31981989</c:v>
                </c:pt>
                <c:pt idx="1">
                  <c:v>10.349722890000001</c:v>
                </c:pt>
                <c:pt idx="2">
                  <c:v>10.39352343</c:v>
                </c:pt>
                <c:pt idx="3">
                  <c:v>10.463218400000001</c:v>
                </c:pt>
                <c:pt idx="4">
                  <c:v>10.608771129999999</c:v>
                </c:pt>
                <c:pt idx="5">
                  <c:v>10.843221229999999</c:v>
                </c:pt>
                <c:pt idx="6">
                  <c:v>11.15229991</c:v>
                </c:pt>
                <c:pt idx="7">
                  <c:v>10.98587474</c:v>
                </c:pt>
                <c:pt idx="8">
                  <c:v>9.6724193469999999</c:v>
                </c:pt>
                <c:pt idx="9">
                  <c:v>7.6214267079999853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3D9-4E4A-94B1-4F96C88D9DE9}"/>
            </c:ext>
          </c:extLst>
        </c:ser>
        <c:ser>
          <c:idx val="2"/>
          <c:order val="2"/>
          <c:tx>
            <c:v>Workload 3</c:v>
          </c:tx>
          <c:spPr>
            <a:ln w="44450"/>
          </c:spPr>
          <c:marker>
            <c:symbol val="none"/>
          </c:marker>
          <c:cat>
            <c:numRef>
              <c:f>'throttle_sweep.dat'!$A$1:$A$11</c:f>
              <c:numCache>
                <c:formatCode>General</c:formatCode>
                <c:ptCount val="11"/>
                <c:pt idx="0">
                  <c:v>80</c:v>
                </c:pt>
                <c:pt idx="1">
                  <c:v>82</c:v>
                </c:pt>
                <c:pt idx="2">
                  <c:v>84</c:v>
                </c:pt>
                <c:pt idx="3">
                  <c:v>86</c:v>
                </c:pt>
                <c:pt idx="4">
                  <c:v>88</c:v>
                </c:pt>
                <c:pt idx="5">
                  <c:v>90</c:v>
                </c:pt>
                <c:pt idx="6">
                  <c:v>92</c:v>
                </c:pt>
                <c:pt idx="7">
                  <c:v>94</c:v>
                </c:pt>
                <c:pt idx="8">
                  <c:v>96</c:v>
                </c:pt>
                <c:pt idx="9">
                  <c:v>98</c:v>
                </c:pt>
                <c:pt idx="10">
                  <c:v>100</c:v>
                </c:pt>
              </c:numCache>
            </c:numRef>
          </c:cat>
          <c:val>
            <c:numRef>
              <c:f>'throttle_sweep.dat'!$D$1:$D$11</c:f>
              <c:numCache>
                <c:formatCode>General</c:formatCode>
                <c:ptCount val="11"/>
                <c:pt idx="0">
                  <c:v>14.55018911</c:v>
                </c:pt>
                <c:pt idx="1">
                  <c:v>14.583690280000001</c:v>
                </c:pt>
                <c:pt idx="2">
                  <c:v>14.656475260000001</c:v>
                </c:pt>
                <c:pt idx="3">
                  <c:v>14.787207670000001</c:v>
                </c:pt>
                <c:pt idx="4">
                  <c:v>15.007621090000001</c:v>
                </c:pt>
                <c:pt idx="5">
                  <c:v>15.25560971</c:v>
                </c:pt>
                <c:pt idx="6">
                  <c:v>15.192748229999999</c:v>
                </c:pt>
                <c:pt idx="7">
                  <c:v>14.4138926</c:v>
                </c:pt>
                <c:pt idx="8">
                  <c:v>12.87677279</c:v>
                </c:pt>
                <c:pt idx="9">
                  <c:v>10.76846505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3D9-4E4A-94B1-4F96C88D9D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77047872"/>
        <c:axId val="-77040432"/>
      </c:lineChart>
      <c:catAx>
        <c:axId val="-770478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/>
                  <a:t>Throttling Rate (%)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77040432"/>
        <c:crosses val="autoZero"/>
        <c:auto val="1"/>
        <c:lblAlgn val="ctr"/>
        <c:lblOffset val="100"/>
        <c:noMultiLvlLbl val="0"/>
      </c:catAx>
      <c:valAx>
        <c:axId val="-77040432"/>
        <c:scaling>
          <c:orientation val="minMax"/>
          <c:min val="6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/>
                  <a:t>Performance </a:t>
                </a:r>
              </a:p>
              <a:p>
                <a:pPr>
                  <a:defRPr sz="2000"/>
                </a:pPr>
                <a:r>
                  <a:rPr lang="en-US" sz="2000"/>
                  <a:t>(Weighted Speedup)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7704787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19018487443168"/>
          <c:y val="0.56484686802209405"/>
          <c:w val="0.24845510164887899"/>
          <c:h val="0.231335762134211"/>
        </c:manualLayout>
      </c:layout>
      <c:overlay val="0"/>
      <c:spPr>
        <a:ln>
          <a:solidFill>
            <a:schemeClr val="tx1"/>
          </a:solidFill>
        </a:ln>
      </c:spPr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3887276548201699"/>
          <c:y val="5.0925925925925902E-2"/>
          <c:w val="0.81426872738880596"/>
          <c:h val="0.74712295578437304"/>
        </c:manualLayout>
      </c:layout>
      <c:barChart>
        <c:barDir val="col"/>
        <c:grouping val="clustered"/>
        <c:varyColors val="0"/>
        <c:ser>
          <c:idx val="0"/>
          <c:order val="0"/>
          <c:tx>
            <c:v>BLESS</c:v>
          </c:tx>
          <c:spPr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Sheet1!$G$2:$G$6</c:f>
              <c:strCache>
                <c:ptCount val="5"/>
                <c:pt idx="0">
                  <c:v>HL</c:v>
                </c:pt>
                <c:pt idx="1">
                  <c:v>HML</c:v>
                </c:pt>
                <c:pt idx="2">
                  <c:v>HM</c:v>
                </c:pt>
                <c:pt idx="3">
                  <c:v>H</c:v>
                </c:pt>
                <c:pt idx="4">
                  <c:v>amean</c:v>
                </c:pt>
              </c:strCache>
            </c:strRef>
          </c:cat>
          <c:val>
            <c:numRef>
              <c:f>Sheet1!$H$2:$H$6</c:f>
              <c:numCache>
                <c:formatCode>General</c:formatCode>
                <c:ptCount val="5"/>
                <c:pt idx="0">
                  <c:v>39.512310785799997</c:v>
                </c:pt>
                <c:pt idx="1">
                  <c:v>38.9302577132</c:v>
                </c:pt>
                <c:pt idx="2">
                  <c:v>25.2613819655</c:v>
                </c:pt>
                <c:pt idx="3">
                  <c:v>15.094555554599999</c:v>
                </c:pt>
                <c:pt idx="4">
                  <c:v>29.21274738169998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3B-4D41-9BAB-0947545B341E}"/>
            </c:ext>
          </c:extLst>
        </c:ser>
        <c:ser>
          <c:idx val="1"/>
          <c:order val="1"/>
          <c:tx>
            <c:v>Hetero.</c:v>
          </c:tx>
          <c:spPr>
            <a:solidFill>
              <a:srgbClr val="D36461"/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Sheet1!$G$2:$G$6</c:f>
              <c:strCache>
                <c:ptCount val="5"/>
                <c:pt idx="0">
                  <c:v>HL</c:v>
                </c:pt>
                <c:pt idx="1">
                  <c:v>HML</c:v>
                </c:pt>
                <c:pt idx="2">
                  <c:v>HM</c:v>
                </c:pt>
                <c:pt idx="3">
                  <c:v>H</c:v>
                </c:pt>
                <c:pt idx="4">
                  <c:v>amean</c:v>
                </c:pt>
              </c:strCache>
            </c:strRef>
          </c:cat>
          <c:val>
            <c:numRef>
              <c:f>Sheet1!$I$2:$I$6</c:f>
              <c:numCache>
                <c:formatCode>General</c:formatCode>
                <c:ptCount val="5"/>
                <c:pt idx="0">
                  <c:v>40.578581886099997</c:v>
                </c:pt>
                <c:pt idx="1">
                  <c:v>40.113458744399999</c:v>
                </c:pt>
                <c:pt idx="2">
                  <c:v>26.125752635200001</c:v>
                </c:pt>
                <c:pt idx="3">
                  <c:v>15.321892765999999</c:v>
                </c:pt>
                <c:pt idx="4">
                  <c:v>30.034349024200001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A3B-4D41-9BAB-0947545B341E}"/>
            </c:ext>
          </c:extLst>
        </c:ser>
        <c:ser>
          <c:idx val="2"/>
          <c:order val="2"/>
          <c:tx>
            <c:v>HAT</c:v>
          </c:tx>
          <c:spPr>
            <a:solidFill>
              <a:srgbClr val="55D660"/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Sheet1!$G$2:$G$6</c:f>
              <c:strCache>
                <c:ptCount val="5"/>
                <c:pt idx="0">
                  <c:v>HL</c:v>
                </c:pt>
                <c:pt idx="1">
                  <c:v>HML</c:v>
                </c:pt>
                <c:pt idx="2">
                  <c:v>HM</c:v>
                </c:pt>
                <c:pt idx="3">
                  <c:v>H</c:v>
                </c:pt>
                <c:pt idx="4">
                  <c:v>amean</c:v>
                </c:pt>
              </c:strCache>
            </c:strRef>
          </c:cat>
          <c:val>
            <c:numRef>
              <c:f>Sheet1!$J$2:$J$6</c:f>
              <c:numCache>
                <c:formatCode>General</c:formatCode>
                <c:ptCount val="5"/>
                <c:pt idx="0">
                  <c:v>43.252224440100001</c:v>
                </c:pt>
                <c:pt idx="1">
                  <c:v>43.397391330700003</c:v>
                </c:pt>
                <c:pt idx="2">
                  <c:v>28.114349810499998</c:v>
                </c:pt>
                <c:pt idx="3">
                  <c:v>16.3916802852</c:v>
                </c:pt>
                <c:pt idx="4">
                  <c:v>32.251388327800001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A3B-4D41-9BAB-0947545B34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76639744"/>
        <c:axId val="-76632384"/>
      </c:barChart>
      <c:catAx>
        <c:axId val="-7663974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/>
                  <a:t>Workload Categories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76632384"/>
        <c:crosses val="autoZero"/>
        <c:auto val="1"/>
        <c:lblAlgn val="ctr"/>
        <c:lblOffset val="100"/>
        <c:noMultiLvlLbl val="0"/>
      </c:catAx>
      <c:valAx>
        <c:axId val="-76632384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/>
                  <a:t>Weighted</a:t>
                </a:r>
                <a:r>
                  <a:rPr lang="en-US" sz="2000" baseline="0"/>
                  <a:t> Speedup</a:t>
                </a:r>
                <a:endParaRPr lang="en-US" sz="2000"/>
              </a:p>
            </c:rich>
          </c:tx>
          <c:layout>
            <c:manualLayout>
              <c:xMode val="edge"/>
              <c:yMode val="edge"/>
              <c:x val="1.54716664515296E-2"/>
              <c:y val="0.1266388855239249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7663974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63675728878484805"/>
          <c:y val="5.8643246517262299E-2"/>
          <c:w val="0.13624348265588401"/>
          <c:h val="0.25611096305269498"/>
        </c:manualLayout>
      </c:layout>
      <c:overlay val="0"/>
      <c:spPr>
        <a:ln>
          <a:solidFill>
            <a:schemeClr val="tx1"/>
          </a:solidFill>
        </a:ln>
      </c:spPr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3887276548201699"/>
          <c:y val="5.0925925925925902E-2"/>
          <c:w val="0.81426872738880596"/>
          <c:h val="0.74712295578437304"/>
        </c:manualLayout>
      </c:layout>
      <c:barChart>
        <c:barDir val="col"/>
        <c:grouping val="clustered"/>
        <c:varyColors val="0"/>
        <c:ser>
          <c:idx val="0"/>
          <c:order val="0"/>
          <c:tx>
            <c:v>Buffered</c:v>
          </c:tx>
          <c:spPr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Sheet1!$G$2:$G$6</c:f>
              <c:strCache>
                <c:ptCount val="5"/>
                <c:pt idx="0">
                  <c:v>HL</c:v>
                </c:pt>
                <c:pt idx="1">
                  <c:v>HML</c:v>
                </c:pt>
                <c:pt idx="2">
                  <c:v>HM</c:v>
                </c:pt>
                <c:pt idx="3">
                  <c:v>H</c:v>
                </c:pt>
                <c:pt idx="4">
                  <c:v>amean</c:v>
                </c:pt>
              </c:strCache>
            </c:strRef>
          </c:cat>
          <c:val>
            <c:numRef>
              <c:f>Sheet1!$S$2:$S$6</c:f>
              <c:numCache>
                <c:formatCode>General</c:formatCode>
                <c:ptCount val="5"/>
                <c:pt idx="0">
                  <c:v>43.4324375387</c:v>
                </c:pt>
                <c:pt idx="1">
                  <c:v>42.859888461099757</c:v>
                </c:pt>
                <c:pt idx="2">
                  <c:v>30.7186888329</c:v>
                </c:pt>
                <c:pt idx="3">
                  <c:v>20.707847054599998</c:v>
                </c:pt>
                <c:pt idx="4">
                  <c:v>33.865293906700003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B1-7248-ADBC-1E39DEA52F61}"/>
            </c:ext>
          </c:extLst>
        </c:ser>
        <c:ser>
          <c:idx val="1"/>
          <c:order val="1"/>
          <c:tx>
            <c:v>Self-Tuned</c:v>
          </c:tx>
          <c:spPr>
            <a:solidFill>
              <a:srgbClr val="70CDD7"/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Sheet1!$G$2:$G$6</c:f>
              <c:strCache>
                <c:ptCount val="5"/>
                <c:pt idx="0">
                  <c:v>HL</c:v>
                </c:pt>
                <c:pt idx="1">
                  <c:v>HML</c:v>
                </c:pt>
                <c:pt idx="2">
                  <c:v>HM</c:v>
                </c:pt>
                <c:pt idx="3">
                  <c:v>H</c:v>
                </c:pt>
                <c:pt idx="4">
                  <c:v>amean</c:v>
                </c:pt>
              </c:strCache>
            </c:strRef>
          </c:cat>
          <c:val>
            <c:numRef>
              <c:f>Sheet1!$T$2:$T$6</c:f>
              <c:numCache>
                <c:formatCode>General</c:formatCode>
                <c:ptCount val="5"/>
                <c:pt idx="0">
                  <c:v>43.317314709100003</c:v>
                </c:pt>
                <c:pt idx="1">
                  <c:v>42.766456463300003</c:v>
                </c:pt>
                <c:pt idx="2">
                  <c:v>29.921291350699999</c:v>
                </c:pt>
                <c:pt idx="3">
                  <c:v>20.453955841599999</c:v>
                </c:pt>
                <c:pt idx="4">
                  <c:v>33.555496319200003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B1-7248-ADBC-1E39DEA52F61}"/>
            </c:ext>
          </c:extLst>
        </c:ser>
        <c:ser>
          <c:idx val="2"/>
          <c:order val="2"/>
          <c:tx>
            <c:v>Hetero.</c:v>
          </c:tx>
          <c:spPr>
            <a:solidFill>
              <a:srgbClr val="D36461"/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Sheet1!$G$2:$G$6</c:f>
              <c:strCache>
                <c:ptCount val="5"/>
                <c:pt idx="0">
                  <c:v>HL</c:v>
                </c:pt>
                <c:pt idx="1">
                  <c:v>HML</c:v>
                </c:pt>
                <c:pt idx="2">
                  <c:v>HM</c:v>
                </c:pt>
                <c:pt idx="3">
                  <c:v>H</c:v>
                </c:pt>
                <c:pt idx="4">
                  <c:v>amean</c:v>
                </c:pt>
              </c:strCache>
            </c:strRef>
          </c:cat>
          <c:val>
            <c:numRef>
              <c:f>Sheet1!$V$2:$V$6</c:f>
              <c:numCache>
                <c:formatCode>General</c:formatCode>
                <c:ptCount val="5"/>
                <c:pt idx="0">
                  <c:v>43.704363844</c:v>
                </c:pt>
                <c:pt idx="1">
                  <c:v>43.0610492271</c:v>
                </c:pt>
                <c:pt idx="2">
                  <c:v>30.692753658800001</c:v>
                </c:pt>
                <c:pt idx="3">
                  <c:v>20.957721889199998</c:v>
                </c:pt>
                <c:pt idx="4">
                  <c:v>34.036693922700003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3B1-7248-ADBC-1E39DEA52F61}"/>
            </c:ext>
          </c:extLst>
        </c:ser>
        <c:ser>
          <c:idx val="3"/>
          <c:order val="3"/>
          <c:tx>
            <c:v>HAT</c:v>
          </c:tx>
          <c:spPr>
            <a:solidFill>
              <a:srgbClr val="55D660"/>
            </a:solidFill>
            <a:ln>
              <a:solidFill>
                <a:schemeClr val="tx1"/>
              </a:solidFill>
            </a:ln>
          </c:spPr>
          <c:invertIfNegative val="0"/>
          <c:val>
            <c:numRef>
              <c:f>Sheet1!$U$2:$U$6</c:f>
              <c:numCache>
                <c:formatCode>General</c:formatCode>
                <c:ptCount val="5"/>
                <c:pt idx="0">
                  <c:v>44.8544359992</c:v>
                </c:pt>
                <c:pt idx="1">
                  <c:v>44.857136692300003</c:v>
                </c:pt>
                <c:pt idx="2">
                  <c:v>32.387396767299862</c:v>
                </c:pt>
                <c:pt idx="3">
                  <c:v>20.994552536800001</c:v>
                </c:pt>
                <c:pt idx="4">
                  <c:v>35.186931638200001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3B1-7248-ADBC-1E39DEA52F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18003648"/>
        <c:axId val="-76572784"/>
      </c:barChart>
      <c:catAx>
        <c:axId val="-11800364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/>
                  <a:t>Workload Categories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76572784"/>
        <c:crosses val="autoZero"/>
        <c:auto val="1"/>
        <c:lblAlgn val="ctr"/>
        <c:lblOffset val="100"/>
        <c:noMultiLvlLbl val="0"/>
      </c:catAx>
      <c:valAx>
        <c:axId val="-76572784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/>
                  <a:t>Weighted</a:t>
                </a:r>
                <a:r>
                  <a:rPr lang="en-US" sz="2000" baseline="0"/>
                  <a:t> Speedup</a:t>
                </a:r>
                <a:endParaRPr lang="en-US" sz="2000"/>
              </a:p>
            </c:rich>
          </c:tx>
          <c:layout>
            <c:manualLayout>
              <c:xMode val="edge"/>
              <c:yMode val="edge"/>
              <c:x val="1.54716664515296E-2"/>
              <c:y val="0.1266388855239249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11800364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62155458608214498"/>
          <c:y val="6.1720169594185303E-2"/>
          <c:w val="0.17335949138114501"/>
          <c:h val="0.34148128407026002"/>
        </c:manualLayout>
      </c:layout>
      <c:overlay val="0"/>
      <c:spPr>
        <a:ln>
          <a:solidFill>
            <a:schemeClr val="tx1"/>
          </a:solidFill>
        </a:ln>
      </c:spPr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5186707593754198"/>
          <c:y val="0.14168770570345399"/>
          <c:w val="0.68446976349162902"/>
          <c:h val="0.74113194184060305"/>
        </c:manualLayout>
      </c:layout>
      <c:barChart>
        <c:barDir val="col"/>
        <c:grouping val="clustered"/>
        <c:varyColors val="0"/>
        <c:ser>
          <c:idx val="0"/>
          <c:order val="0"/>
          <c:tx>
            <c:v>BLESS</c:v>
          </c:tx>
          <c:spPr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Sheet1!$H$58</c:f>
              <c:strCache>
                <c:ptCount val="1"/>
                <c:pt idx="0">
                  <c:v>amean</c:v>
                </c:pt>
              </c:strCache>
            </c:strRef>
          </c:cat>
          <c:val>
            <c:numRef>
              <c:f>Sheet1!$N$108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25-DE4B-A5ED-1EC09E293627}"/>
            </c:ext>
          </c:extLst>
        </c:ser>
        <c:ser>
          <c:idx val="2"/>
          <c:order val="1"/>
          <c:tx>
            <c:v>Hetero.</c:v>
          </c:tx>
          <c:spPr>
            <a:solidFill>
              <a:srgbClr val="D36461"/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Sheet1!$H$58</c:f>
              <c:strCache>
                <c:ptCount val="1"/>
                <c:pt idx="0">
                  <c:v>amean</c:v>
                </c:pt>
              </c:strCache>
            </c:strRef>
          </c:cat>
          <c:val>
            <c:numRef>
              <c:f>Sheet1!$P$108</c:f>
              <c:numCache>
                <c:formatCode>General</c:formatCode>
                <c:ptCount val="1"/>
                <c:pt idx="0">
                  <c:v>1.117588057320164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125-DE4B-A5ED-1EC09E293627}"/>
            </c:ext>
          </c:extLst>
        </c:ser>
        <c:ser>
          <c:idx val="3"/>
          <c:order val="2"/>
          <c:tx>
            <c:v>HAT</c:v>
          </c:tx>
          <c:spPr>
            <a:solidFill>
              <a:srgbClr val="55D660"/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Sheet1!$H$58</c:f>
              <c:strCache>
                <c:ptCount val="1"/>
                <c:pt idx="0">
                  <c:v>amean</c:v>
                </c:pt>
              </c:strCache>
            </c:strRef>
          </c:cat>
          <c:val>
            <c:numRef>
              <c:f>Sheet1!$O$108</c:f>
              <c:numCache>
                <c:formatCode>General</c:formatCode>
                <c:ptCount val="1"/>
                <c:pt idx="0">
                  <c:v>0.85144062519574304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125-DE4B-A5ED-1EC09E2936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17906528"/>
        <c:axId val="-117902352"/>
      </c:barChart>
      <c:catAx>
        <c:axId val="-1179065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117902352"/>
        <c:crosses val="autoZero"/>
        <c:auto val="1"/>
        <c:lblAlgn val="ctr"/>
        <c:lblOffset val="100"/>
        <c:noMultiLvlLbl val="0"/>
      </c:catAx>
      <c:valAx>
        <c:axId val="-117902352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/>
                  <a:t>Normalized Maximum</a:t>
                </a:r>
                <a:r>
                  <a:rPr lang="en-US" sz="2000" baseline="0"/>
                  <a:t> Slowdwon</a:t>
                </a:r>
                <a:endParaRPr lang="en-US" sz="2000"/>
              </a:p>
            </c:rich>
          </c:tx>
          <c:layout>
            <c:manualLayout>
              <c:xMode val="edge"/>
              <c:yMode val="edge"/>
              <c:x val="1.54716664515296E-2"/>
              <c:y val="0.12663888552392499"/>
            </c:manualLayout>
          </c:layout>
          <c:overlay val="0"/>
        </c:title>
        <c:numFmt formatCode="0.0" sourceLinked="0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11790652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21889686583294701"/>
          <c:y val="1.5710536182977099E-3"/>
          <c:w val="0.55840273143823105"/>
          <c:h val="0.124250718660167"/>
        </c:manualLayout>
      </c:layout>
      <c:overlay val="0"/>
      <c:spPr>
        <a:ln>
          <a:solidFill>
            <a:schemeClr val="tx1"/>
          </a:solidFill>
        </a:ln>
      </c:spPr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45885946074922"/>
          <c:y val="0.165524337866858"/>
          <c:w val="0.65706218238677605"/>
          <c:h val="0.70828680505845898"/>
        </c:manualLayout>
      </c:layout>
      <c:barChart>
        <c:barDir val="col"/>
        <c:grouping val="clustered"/>
        <c:varyColors val="0"/>
        <c:ser>
          <c:idx val="0"/>
          <c:order val="0"/>
          <c:tx>
            <c:v>Buffered</c:v>
          </c:tx>
          <c:spPr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Sheet1!$H$58</c:f>
              <c:strCache>
                <c:ptCount val="1"/>
                <c:pt idx="0">
                  <c:v>amean</c:v>
                </c:pt>
              </c:strCache>
            </c:strRef>
          </c:cat>
          <c:val>
            <c:numRef>
              <c:f>Sheet1!$Q$109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01-BC49-8C1A-AEBA0E8B5E13}"/>
            </c:ext>
          </c:extLst>
        </c:ser>
        <c:ser>
          <c:idx val="1"/>
          <c:order val="1"/>
          <c:tx>
            <c:v>Self-Tuned</c:v>
          </c:tx>
          <c:spPr>
            <a:solidFill>
              <a:srgbClr val="70CDD7"/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Sheet1!$H$58</c:f>
              <c:strCache>
                <c:ptCount val="1"/>
                <c:pt idx="0">
                  <c:v>amean</c:v>
                </c:pt>
              </c:strCache>
            </c:strRef>
          </c:cat>
          <c:val>
            <c:numRef>
              <c:f>Sheet1!$T$109</c:f>
              <c:numCache>
                <c:formatCode>General</c:formatCode>
                <c:ptCount val="1"/>
                <c:pt idx="0">
                  <c:v>1.006587086152043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B01-BC49-8C1A-AEBA0E8B5E13}"/>
            </c:ext>
          </c:extLst>
        </c:ser>
        <c:ser>
          <c:idx val="2"/>
          <c:order val="2"/>
          <c:tx>
            <c:v>Hetero.</c:v>
          </c:tx>
          <c:spPr>
            <a:solidFill>
              <a:srgbClr val="D36461"/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Sheet1!$H$58</c:f>
              <c:strCache>
                <c:ptCount val="1"/>
                <c:pt idx="0">
                  <c:v>amean</c:v>
                </c:pt>
              </c:strCache>
            </c:strRef>
          </c:cat>
          <c:val>
            <c:numRef>
              <c:f>Sheet1!$S$109</c:f>
              <c:numCache>
                <c:formatCode>General</c:formatCode>
                <c:ptCount val="1"/>
                <c:pt idx="0">
                  <c:v>0.99669714039593604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B01-BC49-8C1A-AEBA0E8B5E13}"/>
            </c:ext>
          </c:extLst>
        </c:ser>
        <c:ser>
          <c:idx val="3"/>
          <c:order val="3"/>
          <c:tx>
            <c:v>HAT</c:v>
          </c:tx>
          <c:spPr>
            <a:solidFill>
              <a:srgbClr val="55D660"/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Sheet1!$H$58</c:f>
              <c:strCache>
                <c:ptCount val="1"/>
                <c:pt idx="0">
                  <c:v>amean</c:v>
                </c:pt>
              </c:strCache>
            </c:strRef>
          </c:cat>
          <c:val>
            <c:numRef>
              <c:f>Sheet1!$R$109</c:f>
              <c:numCache>
                <c:formatCode>General</c:formatCode>
                <c:ptCount val="1"/>
                <c:pt idx="0">
                  <c:v>0.95261438180293501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B01-BC49-8C1A-AEBA0E8B5E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17706592"/>
        <c:axId val="-64929344"/>
      </c:barChart>
      <c:catAx>
        <c:axId val="-11770659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64929344"/>
        <c:crosses val="autoZero"/>
        <c:auto val="1"/>
        <c:lblAlgn val="ctr"/>
        <c:lblOffset val="100"/>
        <c:noMultiLvlLbl val="0"/>
      </c:catAx>
      <c:valAx>
        <c:axId val="-64929344"/>
        <c:scaling>
          <c:orientation val="minMax"/>
          <c:min val="0"/>
        </c:scaling>
        <c:delete val="0"/>
        <c:axPos val="l"/>
        <c:majorGridlines/>
        <c:numFmt formatCode="0.0" sourceLinked="0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11770659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14342018611310001"/>
          <c:y val="1.6144231971003599E-2"/>
          <c:w val="0.69154139823431104"/>
          <c:h val="0.127195558888472"/>
        </c:manualLayout>
      </c:layout>
      <c:overlay val="0"/>
      <c:spPr>
        <a:ln>
          <a:solidFill>
            <a:schemeClr val="tx1"/>
          </a:solidFill>
        </a:ln>
      </c:spPr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1850858179244401"/>
          <c:y val="0.123374313850455"/>
          <c:w val="0.61337477552148101"/>
          <c:h val="0.75593306058674803"/>
        </c:manualLayout>
      </c:layout>
      <c:barChart>
        <c:barDir val="col"/>
        <c:grouping val="clustered"/>
        <c:varyColors val="0"/>
        <c:ser>
          <c:idx val="0"/>
          <c:order val="0"/>
          <c:tx>
            <c:v>Baseline</c:v>
          </c:tx>
          <c:spPr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Sheet1!$Y$78:$Z$78</c:f>
              <c:strCache>
                <c:ptCount val="2"/>
                <c:pt idx="0">
                  <c:v>BLESS</c:v>
                </c:pt>
                <c:pt idx="1">
                  <c:v>Buffered</c:v>
                </c:pt>
              </c:strCache>
            </c:strRef>
          </c:cat>
          <c:val>
            <c:numRef>
              <c:f>Sheet1!$Y$73:$Y$74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B9-A54B-B828-A194D718C409}"/>
            </c:ext>
          </c:extLst>
        </c:ser>
        <c:ser>
          <c:idx val="1"/>
          <c:order val="1"/>
          <c:tx>
            <c:v>HAT</c:v>
          </c:tx>
          <c:spPr>
            <a:solidFill>
              <a:srgbClr val="D36461"/>
            </a:solidFill>
            <a:ln>
              <a:solidFill>
                <a:schemeClr val="tx1"/>
              </a:solidFill>
            </a:ln>
          </c:spPr>
          <c:invertIfNegative val="0"/>
          <c:cat>
            <c:strRef>
              <c:f>Sheet1!$Y$78:$Z$78</c:f>
              <c:strCache>
                <c:ptCount val="2"/>
                <c:pt idx="0">
                  <c:v>BLESS</c:v>
                </c:pt>
                <c:pt idx="1">
                  <c:v>Buffered</c:v>
                </c:pt>
              </c:strCache>
            </c:strRef>
          </c:cat>
          <c:val>
            <c:numRef>
              <c:f>Sheet1!$Z$73:$Z$74</c:f>
              <c:numCache>
                <c:formatCode>General</c:formatCode>
                <c:ptCount val="2"/>
                <c:pt idx="0">
                  <c:v>1.085</c:v>
                </c:pt>
                <c:pt idx="1">
                  <c:v>1.05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1B9-A54B-B828-A194D718C4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64933552"/>
        <c:axId val="-117758176"/>
      </c:barChart>
      <c:catAx>
        <c:axId val="-649335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117758176"/>
        <c:crosses val="autoZero"/>
        <c:auto val="1"/>
        <c:lblAlgn val="ctr"/>
        <c:lblOffset val="100"/>
        <c:noMultiLvlLbl val="0"/>
      </c:catAx>
      <c:valAx>
        <c:axId val="-117758176"/>
        <c:scaling>
          <c:orientation val="minMax"/>
          <c:max val="1.2"/>
          <c:min val="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2200"/>
                </a:pPr>
                <a:r>
                  <a:rPr lang="en-US" sz="2200"/>
                  <a:t>Normalized Perf.</a:t>
                </a:r>
                <a:r>
                  <a:rPr lang="en-US" sz="2200" baseline="0"/>
                  <a:t> per Wat</a:t>
                </a:r>
                <a:endParaRPr lang="en-US" sz="2200"/>
              </a:p>
            </c:rich>
          </c:tx>
          <c:layout>
            <c:manualLayout>
              <c:xMode val="edge"/>
              <c:yMode val="edge"/>
              <c:x val="5.5594557259290002E-2"/>
              <c:y val="0.180103524663874"/>
            </c:manualLayout>
          </c:layout>
          <c:overlay val="0"/>
        </c:title>
        <c:numFmt formatCode="0.0" sourceLinked="0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-64933552"/>
        <c:crosses val="autoZero"/>
        <c:crossBetween val="between"/>
        <c:majorUnit val="0.2"/>
      </c:valAx>
    </c:plotArea>
    <c:legend>
      <c:legendPos val="r"/>
      <c:layout>
        <c:manualLayout>
          <c:xMode val="edge"/>
          <c:yMode val="edge"/>
          <c:x val="0.83942795966293704"/>
          <c:y val="0.34837124119930701"/>
          <c:w val="0.14829824561403501"/>
          <c:h val="0.20116377514092099"/>
        </c:manualLayout>
      </c:layout>
      <c:overlay val="0"/>
      <c:spPr>
        <a:ln>
          <a:solidFill>
            <a:schemeClr val="tx1"/>
          </a:solidFill>
        </a:ln>
      </c:spPr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9889022024421"/>
          <c:y val="5.7003062117235402E-2"/>
          <c:w val="0.67399146795897602"/>
          <c:h val="0.83250612423447101"/>
        </c:manualLayout>
      </c:layout>
      <c:lineChart>
        <c:grouping val="standard"/>
        <c:varyColors val="0"/>
        <c:ser>
          <c:idx val="1"/>
          <c:order val="0"/>
          <c:tx>
            <c:strRef>
              <c:f>Data!$A$21</c:f>
              <c:strCache>
                <c:ptCount val="1"/>
                <c:pt idx="0">
                  <c:v>Gems</c:v>
                </c:pt>
              </c:strCache>
            </c:strRef>
          </c:tx>
          <c:marker>
            <c:symbol val="square"/>
            <c:size val="4"/>
          </c:marker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Data!$B$21:$L$21</c:f>
              <c:numCache>
                <c:formatCode>0.00</c:formatCode>
                <c:ptCount val="11"/>
                <c:pt idx="0">
                  <c:v>7.7700000000000014</c:v>
                </c:pt>
                <c:pt idx="1">
                  <c:v>11.03</c:v>
                </c:pt>
                <c:pt idx="2">
                  <c:v>17.64</c:v>
                </c:pt>
                <c:pt idx="3">
                  <c:v>26.5</c:v>
                </c:pt>
                <c:pt idx="4">
                  <c:v>33.620000000000012</c:v>
                </c:pt>
                <c:pt idx="5">
                  <c:v>40.14</c:v>
                </c:pt>
                <c:pt idx="6">
                  <c:v>45.64</c:v>
                </c:pt>
                <c:pt idx="7">
                  <c:v>50.6</c:v>
                </c:pt>
                <c:pt idx="8">
                  <c:v>55.660000000000011</c:v>
                </c:pt>
                <c:pt idx="9">
                  <c:v>60.53</c:v>
                </c:pt>
                <c:pt idx="10">
                  <c:v>64.679999999999978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166-1E4B-A25D-AC839DA5B2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578322016"/>
        <c:axId val="-1578314192"/>
      </c:lineChart>
      <c:catAx>
        <c:axId val="-15783220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 b="0">
                    <a:latin typeface="Arial" pitchFamily="34" charset="0"/>
                    <a:cs typeface="Arial" pitchFamily="34" charset="0"/>
                  </a:rPr>
                  <a:t>Slack</a:t>
                </a:r>
                <a:r>
                  <a:rPr lang="en-US" sz="1600" b="0" baseline="0">
                    <a:latin typeface="Arial" pitchFamily="34" charset="0"/>
                    <a:cs typeface="Arial" pitchFamily="34" charset="0"/>
                  </a:rPr>
                  <a:t> in cycles</a:t>
                </a:r>
                <a:endParaRPr lang="en-US" sz="1600" b="0">
                  <a:latin typeface="Arial" pitchFamily="34" charset="0"/>
                  <a:cs typeface="Arial" pitchFamily="34" charset="0"/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-1578314192"/>
        <c:crosses val="autoZero"/>
        <c:auto val="1"/>
        <c:lblAlgn val="ctr"/>
        <c:lblOffset val="100"/>
        <c:noMultiLvlLbl val="0"/>
      </c:catAx>
      <c:valAx>
        <c:axId val="-1578314192"/>
        <c:scaling>
          <c:orientation val="minMax"/>
          <c:max val="10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600" b="0">
                    <a:latin typeface="Arial" pitchFamily="34" charset="0"/>
                    <a:cs typeface="Arial" pitchFamily="34" charset="0"/>
                  </a:defRPr>
                </a:pPr>
                <a:r>
                  <a:rPr lang="en-US" sz="1600" b="0" baseline="0" dirty="0">
                    <a:latin typeface="Arial" pitchFamily="34" charset="0"/>
                    <a:cs typeface="Arial" pitchFamily="34" charset="0"/>
                  </a:rPr>
                  <a:t>Percentage of all Packets (%)</a:t>
                </a:r>
                <a:endParaRPr lang="en-US" sz="1600" b="0" dirty="0">
                  <a:latin typeface="Arial" pitchFamily="34" charset="0"/>
                  <a:cs typeface="Arial" pitchFamily="34" charset="0"/>
                </a:endParaRPr>
              </a:p>
            </c:rich>
          </c:tx>
          <c:overlay val="0"/>
        </c:title>
        <c:numFmt formatCode="0" sourceLinked="0"/>
        <c:majorTickMark val="out"/>
        <c:minorTickMark val="none"/>
        <c:tickLblPos val="nextTo"/>
        <c:txPr>
          <a:bodyPr/>
          <a:lstStyle/>
          <a:p>
            <a:pPr>
              <a:defRPr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-1578322016"/>
        <c:crosses val="autoZero"/>
        <c:crossBetween val="midCat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81409715089961598"/>
          <c:y val="2.0953193350831099E-2"/>
          <c:w val="0.18158932163028699"/>
          <c:h val="0.96646126911980601"/>
        </c:manualLayout>
      </c:layout>
      <c:overlay val="0"/>
      <c:txPr>
        <a:bodyPr/>
        <a:lstStyle/>
        <a:p>
          <a:pPr>
            <a:defRPr sz="1300">
              <a:latin typeface="Arial" pitchFamily="34" charset="0"/>
              <a:cs typeface="Arial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2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787617483643301"/>
          <c:y val="3.4780937357465402E-2"/>
          <c:w val="0.67399146795897602"/>
          <c:h val="0.83250612423447101"/>
        </c:manualLayout>
      </c:layout>
      <c:lineChart>
        <c:grouping val="standard"/>
        <c:varyColors val="0"/>
        <c:ser>
          <c:idx val="1"/>
          <c:order val="0"/>
          <c:tx>
            <c:strRef>
              <c:f>Data!$A$21</c:f>
              <c:strCache>
                <c:ptCount val="1"/>
                <c:pt idx="0">
                  <c:v>Gems</c:v>
                </c:pt>
              </c:strCache>
            </c:strRef>
          </c:tx>
          <c:marker>
            <c:symbol val="square"/>
            <c:size val="4"/>
          </c:marker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Data!$B$21:$L$21</c:f>
              <c:numCache>
                <c:formatCode>0.00</c:formatCode>
                <c:ptCount val="11"/>
                <c:pt idx="0">
                  <c:v>7.7700000000000014</c:v>
                </c:pt>
                <c:pt idx="1">
                  <c:v>11.03</c:v>
                </c:pt>
                <c:pt idx="2">
                  <c:v>17.64</c:v>
                </c:pt>
                <c:pt idx="3">
                  <c:v>26.5</c:v>
                </c:pt>
                <c:pt idx="4">
                  <c:v>33.620000000000012</c:v>
                </c:pt>
                <c:pt idx="5">
                  <c:v>40.14</c:v>
                </c:pt>
                <c:pt idx="6">
                  <c:v>45.64</c:v>
                </c:pt>
                <c:pt idx="7">
                  <c:v>50.6</c:v>
                </c:pt>
                <c:pt idx="8">
                  <c:v>55.660000000000011</c:v>
                </c:pt>
                <c:pt idx="9">
                  <c:v>60.53</c:v>
                </c:pt>
                <c:pt idx="10">
                  <c:v>64.679999999999978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4A6-6648-8AEC-27F02EC102E9}"/>
            </c:ext>
          </c:extLst>
        </c:ser>
        <c:ser>
          <c:idx val="12"/>
          <c:order val="1"/>
          <c:tx>
            <c:strRef>
              <c:f>Data!$A$33</c:f>
              <c:strCache>
                <c:ptCount val="1"/>
                <c:pt idx="0">
                  <c:v>art</c:v>
                </c:pt>
              </c:strCache>
            </c:strRef>
          </c:tx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Data!$B$33:$L$33</c:f>
              <c:numCache>
                <c:formatCode>0.00</c:formatCode>
                <c:ptCount val="11"/>
                <c:pt idx="0">
                  <c:v>67.34</c:v>
                </c:pt>
                <c:pt idx="1">
                  <c:v>78.350000000000009</c:v>
                </c:pt>
                <c:pt idx="2">
                  <c:v>86.470000000000013</c:v>
                </c:pt>
                <c:pt idx="3">
                  <c:v>91.15</c:v>
                </c:pt>
                <c:pt idx="4">
                  <c:v>93.690000000000012</c:v>
                </c:pt>
                <c:pt idx="5">
                  <c:v>95.300000000000011</c:v>
                </c:pt>
                <c:pt idx="6">
                  <c:v>96.4</c:v>
                </c:pt>
                <c:pt idx="7">
                  <c:v>97.210000000000022</c:v>
                </c:pt>
                <c:pt idx="8">
                  <c:v>97.890000000000015</c:v>
                </c:pt>
                <c:pt idx="9">
                  <c:v>98.490000000000023</c:v>
                </c:pt>
                <c:pt idx="10">
                  <c:v>98.960000000000022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4A6-6648-8AEC-27F02EC102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578181312"/>
        <c:axId val="-1578173360"/>
      </c:lineChart>
      <c:catAx>
        <c:axId val="-15781813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 b="0" dirty="0">
                    <a:latin typeface="Arial" pitchFamily="34" charset="0"/>
                    <a:cs typeface="Arial" pitchFamily="34" charset="0"/>
                  </a:rPr>
                  <a:t>Slack</a:t>
                </a:r>
                <a:r>
                  <a:rPr lang="en-US" sz="1600" b="0" baseline="0" dirty="0">
                    <a:latin typeface="Arial" pitchFamily="34" charset="0"/>
                    <a:cs typeface="Arial" pitchFamily="34" charset="0"/>
                  </a:rPr>
                  <a:t> in cycles</a:t>
                </a:r>
                <a:endParaRPr lang="en-US" sz="1600" b="0" dirty="0">
                  <a:latin typeface="Arial" pitchFamily="34" charset="0"/>
                  <a:cs typeface="Arial" pitchFamily="34" charset="0"/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-1578173360"/>
        <c:crosses val="autoZero"/>
        <c:auto val="1"/>
        <c:lblAlgn val="ctr"/>
        <c:lblOffset val="100"/>
        <c:noMultiLvlLbl val="0"/>
      </c:catAx>
      <c:valAx>
        <c:axId val="-1578173360"/>
        <c:scaling>
          <c:orientation val="minMax"/>
          <c:max val="10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600" b="0">
                    <a:latin typeface="Arial" pitchFamily="34" charset="0"/>
                    <a:cs typeface="Arial" pitchFamily="34" charset="0"/>
                  </a:defRPr>
                </a:pPr>
                <a:r>
                  <a:rPr lang="en-US" sz="1600" b="0" baseline="0" dirty="0">
                    <a:latin typeface="Arial" pitchFamily="34" charset="0"/>
                    <a:cs typeface="Arial" pitchFamily="34" charset="0"/>
                  </a:rPr>
                  <a:t>Percentage of all Packets (%)</a:t>
                </a:r>
                <a:endParaRPr lang="en-US" sz="1600" b="0" dirty="0">
                  <a:latin typeface="Arial" pitchFamily="34" charset="0"/>
                  <a:cs typeface="Arial" pitchFamily="34" charset="0"/>
                </a:endParaRPr>
              </a:p>
            </c:rich>
          </c:tx>
          <c:overlay val="0"/>
        </c:title>
        <c:numFmt formatCode="0" sourceLinked="0"/>
        <c:majorTickMark val="out"/>
        <c:minorTickMark val="none"/>
        <c:tickLblPos val="nextTo"/>
        <c:txPr>
          <a:bodyPr/>
          <a:lstStyle/>
          <a:p>
            <a:pPr>
              <a:defRPr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-1578181312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80604567178560005"/>
          <c:y val="2.0953211796737901E-2"/>
          <c:w val="0.18158932163028699"/>
          <c:h val="0.96646126911980601"/>
        </c:manualLayout>
      </c:layout>
      <c:overlay val="0"/>
      <c:txPr>
        <a:bodyPr/>
        <a:lstStyle/>
        <a:p>
          <a:pPr>
            <a:defRPr sz="1300">
              <a:latin typeface="Arial" pitchFamily="34" charset="0"/>
              <a:cs typeface="Arial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25627699678901"/>
          <c:y val="7.7756648343485502E-2"/>
          <c:w val="0.84596574642829503"/>
          <c:h val="0.613067887790621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'Matlab-noMEMLAT'!$A$21</c:f>
              <c:strCache>
                <c:ptCount val="1"/>
                <c:pt idx="0">
                  <c:v>WeightedSpeedup</c:v>
                </c:pt>
              </c:strCache>
            </c:strRef>
          </c:tx>
          <c:spPr>
            <a:solidFill>
              <a:srgbClr val="002060"/>
            </a:solidFill>
          </c:spPr>
          <c:invertIfNegative val="0"/>
          <c:cat>
            <c:strRef>
              <c:f>'Matlab-noMEMLAT'!$B$7:$Z$7</c:f>
              <c:strCache>
                <c:ptCount val="25"/>
                <c:pt idx="0">
                  <c:v>DO</c:v>
                </c:pt>
                <c:pt idx="1">
                  <c:v>MIN-AD</c:v>
                </c:pt>
                <c:pt idx="2">
                  <c:v>ROMM</c:v>
                </c:pt>
                <c:pt idx="3">
                  <c:v>FLIT-2</c:v>
                </c:pt>
                <c:pt idx="4">
                  <c:v>WORM-2</c:v>
                </c:pt>
                <c:pt idx="5">
                  <c:v>FLIT-1</c:v>
                </c:pt>
                <c:pt idx="6">
                  <c:v>WORM-1</c:v>
                </c:pt>
                <c:pt idx="9">
                  <c:v>DO</c:v>
                </c:pt>
                <c:pt idx="10">
                  <c:v>MIN-AD</c:v>
                </c:pt>
                <c:pt idx="11">
                  <c:v>ROMM</c:v>
                </c:pt>
                <c:pt idx="12">
                  <c:v>FLIT-2</c:v>
                </c:pt>
                <c:pt idx="13">
                  <c:v>WORM-2</c:v>
                </c:pt>
                <c:pt idx="14">
                  <c:v>FLIT-1</c:v>
                </c:pt>
                <c:pt idx="15">
                  <c:v>WORM-1</c:v>
                </c:pt>
                <c:pt idx="18">
                  <c:v>DO</c:v>
                </c:pt>
                <c:pt idx="19">
                  <c:v>MIN-AD</c:v>
                </c:pt>
                <c:pt idx="20">
                  <c:v>ROMM</c:v>
                </c:pt>
                <c:pt idx="21">
                  <c:v>FLIT-2</c:v>
                </c:pt>
                <c:pt idx="22">
                  <c:v>WORM-2</c:v>
                </c:pt>
                <c:pt idx="23">
                  <c:v>FLIT-1</c:v>
                </c:pt>
                <c:pt idx="24">
                  <c:v>WORM-1</c:v>
                </c:pt>
              </c:strCache>
            </c:strRef>
          </c:cat>
          <c:val>
            <c:numRef>
              <c:f>'Matlab-noMEMLAT'!$B$21:$Z$21</c:f>
              <c:numCache>
                <c:formatCode>General</c:formatCode>
                <c:ptCount val="25"/>
                <c:pt idx="0">
                  <c:v>7.9909612348004364</c:v>
                </c:pt>
                <c:pt idx="1">
                  <c:v>7.9907483945915203</c:v>
                </c:pt>
                <c:pt idx="2">
                  <c:v>7.989240070550971</c:v>
                </c:pt>
                <c:pt idx="3">
                  <c:v>7.9789045820530724</c:v>
                </c:pt>
                <c:pt idx="4">
                  <c:v>7.9802017187173799</c:v>
                </c:pt>
                <c:pt idx="5">
                  <c:v>7.9918229314569711</c:v>
                </c:pt>
                <c:pt idx="6">
                  <c:v>7.9907440166069454</c:v>
                </c:pt>
                <c:pt idx="9">
                  <c:v>15.626836907152841</c:v>
                </c:pt>
                <c:pt idx="10">
                  <c:v>15.7797106779107</c:v>
                </c:pt>
                <c:pt idx="11">
                  <c:v>15.625287659776539</c:v>
                </c:pt>
                <c:pt idx="12">
                  <c:v>15.221617885403241</c:v>
                </c:pt>
                <c:pt idx="13">
                  <c:v>15.044158350387841</c:v>
                </c:pt>
                <c:pt idx="14">
                  <c:v>15.363755442338441</c:v>
                </c:pt>
                <c:pt idx="15">
                  <c:v>15.2072909791627</c:v>
                </c:pt>
                <c:pt idx="18">
                  <c:v>14.83088599242701</c:v>
                </c:pt>
                <c:pt idx="19">
                  <c:v>14.77523316066492</c:v>
                </c:pt>
                <c:pt idx="20">
                  <c:v>14.7081754140043</c:v>
                </c:pt>
                <c:pt idx="21">
                  <c:v>14.72060270419103</c:v>
                </c:pt>
                <c:pt idx="22">
                  <c:v>14.67742651673961</c:v>
                </c:pt>
                <c:pt idx="23">
                  <c:v>16.231713918608889</c:v>
                </c:pt>
                <c:pt idx="24">
                  <c:v>16.199195940929329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5C-EE4A-8A0E-851A31649B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2"/>
        <c:overlap val="100"/>
        <c:axId val="-129302448"/>
        <c:axId val="-129298272"/>
      </c:barChart>
      <c:catAx>
        <c:axId val="-1293024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/>
            </a:pPr>
            <a:endParaRPr lang="en-US"/>
          </a:p>
        </c:txPr>
        <c:crossAx val="-129298272"/>
        <c:crosses val="autoZero"/>
        <c:auto val="1"/>
        <c:lblAlgn val="ctr"/>
        <c:lblOffset val="0"/>
        <c:noMultiLvlLbl val="0"/>
      </c:catAx>
      <c:valAx>
        <c:axId val="-12929827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600" dirty="0"/>
                  <a:t>W-Speedup</a:t>
                </a:r>
              </a:p>
            </c:rich>
          </c:tx>
          <c:layout>
            <c:manualLayout>
              <c:xMode val="edge"/>
              <c:yMode val="edge"/>
              <c:x val="1.1453290737686901E-2"/>
              <c:y val="0.1639425701474339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-129302448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externalData r:id="rId2">
    <c:autoUpdate val="0"/>
  </c:externalData>
  <c:userShapes r:id="rId3"/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787617483643301"/>
          <c:y val="3.4780937357465402E-2"/>
          <c:w val="0.67399146795897602"/>
          <c:h val="0.83250612423447101"/>
        </c:manualLayout>
      </c:layout>
      <c:lineChart>
        <c:grouping val="standard"/>
        <c:varyColors val="0"/>
        <c:ser>
          <c:idx val="1"/>
          <c:order val="0"/>
          <c:tx>
            <c:strRef>
              <c:f>Data!$A$21</c:f>
              <c:strCache>
                <c:ptCount val="1"/>
                <c:pt idx="0">
                  <c:v>Gems</c:v>
                </c:pt>
              </c:strCache>
            </c:strRef>
          </c:tx>
          <c:marker>
            <c:symbol val="square"/>
            <c:size val="4"/>
          </c:marker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Data!$B$21:$L$21</c:f>
              <c:numCache>
                <c:formatCode>0.00</c:formatCode>
                <c:ptCount val="11"/>
                <c:pt idx="0">
                  <c:v>7.7700000000000014</c:v>
                </c:pt>
                <c:pt idx="1">
                  <c:v>11.03</c:v>
                </c:pt>
                <c:pt idx="2">
                  <c:v>17.64</c:v>
                </c:pt>
                <c:pt idx="3">
                  <c:v>26.5</c:v>
                </c:pt>
                <c:pt idx="4">
                  <c:v>33.620000000000012</c:v>
                </c:pt>
                <c:pt idx="5">
                  <c:v>40.14</c:v>
                </c:pt>
                <c:pt idx="6">
                  <c:v>45.64</c:v>
                </c:pt>
                <c:pt idx="7">
                  <c:v>50.6</c:v>
                </c:pt>
                <c:pt idx="8">
                  <c:v>55.660000000000011</c:v>
                </c:pt>
                <c:pt idx="9">
                  <c:v>60.53</c:v>
                </c:pt>
                <c:pt idx="10">
                  <c:v>64.679999999999978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C5F-E44D-BF9B-53C0DC167F6D}"/>
            </c:ext>
          </c:extLst>
        </c:ser>
        <c:ser>
          <c:idx val="0"/>
          <c:order val="1"/>
          <c:tx>
            <c:strRef>
              <c:f>Data!$A$22</c:f>
              <c:strCache>
                <c:ptCount val="1"/>
                <c:pt idx="0">
                  <c:v>omnet</c:v>
                </c:pt>
              </c:strCache>
            </c:strRef>
          </c:tx>
          <c:marker>
            <c:symbol val="diamond"/>
            <c:size val="4"/>
          </c:marker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Data!$B$22:$L$22</c:f>
              <c:numCache>
                <c:formatCode>0.00</c:formatCode>
                <c:ptCount val="11"/>
                <c:pt idx="0">
                  <c:v>18.260000000000002</c:v>
                </c:pt>
                <c:pt idx="1">
                  <c:v>22.6</c:v>
                </c:pt>
                <c:pt idx="2">
                  <c:v>27.38</c:v>
                </c:pt>
                <c:pt idx="3">
                  <c:v>31.830000000000009</c:v>
                </c:pt>
                <c:pt idx="4">
                  <c:v>35.94</c:v>
                </c:pt>
                <c:pt idx="5">
                  <c:v>39.760000000000012</c:v>
                </c:pt>
                <c:pt idx="6">
                  <c:v>43.34</c:v>
                </c:pt>
                <c:pt idx="7">
                  <c:v>46.760000000000012</c:v>
                </c:pt>
                <c:pt idx="8">
                  <c:v>50.070000000000007</c:v>
                </c:pt>
                <c:pt idx="9">
                  <c:v>53.290000000000013</c:v>
                </c:pt>
                <c:pt idx="10">
                  <c:v>56.34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C5F-E44D-BF9B-53C0DC167F6D}"/>
            </c:ext>
          </c:extLst>
        </c:ser>
        <c:ser>
          <c:idx val="2"/>
          <c:order val="2"/>
          <c:tx>
            <c:strRef>
              <c:f>Data!$A$23</c:f>
              <c:strCache>
                <c:ptCount val="1"/>
                <c:pt idx="0">
                  <c:v>tpcw</c:v>
                </c:pt>
              </c:strCache>
            </c:strRef>
          </c:tx>
          <c:marker>
            <c:symbol val="triangle"/>
            <c:size val="4"/>
          </c:marker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Data!$B$23:$L$23</c:f>
              <c:numCache>
                <c:formatCode>0.00</c:formatCode>
                <c:ptCount val="11"/>
                <c:pt idx="0">
                  <c:v>24.84</c:v>
                </c:pt>
                <c:pt idx="1">
                  <c:v>32.690000000000012</c:v>
                </c:pt>
                <c:pt idx="2">
                  <c:v>39.43</c:v>
                </c:pt>
                <c:pt idx="3">
                  <c:v>43.74</c:v>
                </c:pt>
                <c:pt idx="4">
                  <c:v>47.010000000000012</c:v>
                </c:pt>
                <c:pt idx="5">
                  <c:v>49.780000000000008</c:v>
                </c:pt>
                <c:pt idx="6">
                  <c:v>52.44</c:v>
                </c:pt>
                <c:pt idx="7">
                  <c:v>55.460000000000022</c:v>
                </c:pt>
                <c:pt idx="8">
                  <c:v>59.420000000000023</c:v>
                </c:pt>
                <c:pt idx="9">
                  <c:v>64.220000000000013</c:v>
                </c:pt>
                <c:pt idx="10">
                  <c:v>68.830000000000013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C5F-E44D-BF9B-53C0DC167F6D}"/>
            </c:ext>
          </c:extLst>
        </c:ser>
        <c:ser>
          <c:idx val="3"/>
          <c:order val="3"/>
          <c:tx>
            <c:strRef>
              <c:f>Data!$A$24</c:f>
              <c:strCache>
                <c:ptCount val="1"/>
                <c:pt idx="0">
                  <c:v>mcf</c:v>
                </c:pt>
              </c:strCache>
            </c:strRef>
          </c:tx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Data!$B$24:$L$24</c:f>
              <c:numCache>
                <c:formatCode>0.00</c:formatCode>
                <c:ptCount val="11"/>
                <c:pt idx="0">
                  <c:v>20.8</c:v>
                </c:pt>
                <c:pt idx="1">
                  <c:v>22.89</c:v>
                </c:pt>
                <c:pt idx="2">
                  <c:v>25.4</c:v>
                </c:pt>
                <c:pt idx="3">
                  <c:v>27.689999999999991</c:v>
                </c:pt>
                <c:pt idx="4">
                  <c:v>29.830000000000009</c:v>
                </c:pt>
                <c:pt idx="5">
                  <c:v>31.93</c:v>
                </c:pt>
                <c:pt idx="6">
                  <c:v>34.03</c:v>
                </c:pt>
                <c:pt idx="7">
                  <c:v>36.17</c:v>
                </c:pt>
                <c:pt idx="8">
                  <c:v>38.44</c:v>
                </c:pt>
                <c:pt idx="9">
                  <c:v>40.85</c:v>
                </c:pt>
                <c:pt idx="10">
                  <c:v>43.290000000000013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C5F-E44D-BF9B-53C0DC167F6D}"/>
            </c:ext>
          </c:extLst>
        </c:ser>
        <c:ser>
          <c:idx val="4"/>
          <c:order val="4"/>
          <c:tx>
            <c:strRef>
              <c:f>Data!$A$25</c:f>
              <c:strCache>
                <c:ptCount val="1"/>
                <c:pt idx="0">
                  <c:v>bzip2</c:v>
                </c:pt>
              </c:strCache>
            </c:strRef>
          </c:tx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Data!$B$25:$L$25</c:f>
              <c:numCache>
                <c:formatCode>0.00</c:formatCode>
                <c:ptCount val="11"/>
                <c:pt idx="0">
                  <c:v>16.610000000000031</c:v>
                </c:pt>
                <c:pt idx="1">
                  <c:v>26.43</c:v>
                </c:pt>
                <c:pt idx="2">
                  <c:v>43.7</c:v>
                </c:pt>
                <c:pt idx="3">
                  <c:v>52.13</c:v>
                </c:pt>
                <c:pt idx="4">
                  <c:v>57.330000000000013</c:v>
                </c:pt>
                <c:pt idx="5">
                  <c:v>61.220000000000013</c:v>
                </c:pt>
                <c:pt idx="6">
                  <c:v>64.5</c:v>
                </c:pt>
                <c:pt idx="7">
                  <c:v>67.73</c:v>
                </c:pt>
                <c:pt idx="8">
                  <c:v>71.62</c:v>
                </c:pt>
                <c:pt idx="9">
                  <c:v>75.760000000000005</c:v>
                </c:pt>
                <c:pt idx="10">
                  <c:v>79.069999999999993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4C5F-E44D-BF9B-53C0DC167F6D}"/>
            </c:ext>
          </c:extLst>
        </c:ser>
        <c:ser>
          <c:idx val="5"/>
          <c:order val="5"/>
          <c:tx>
            <c:strRef>
              <c:f>Data!$A$26</c:f>
              <c:strCache>
                <c:ptCount val="1"/>
                <c:pt idx="0">
                  <c:v>sjbb</c:v>
                </c:pt>
              </c:strCache>
            </c:strRef>
          </c:tx>
          <c:marker>
            <c:symbol val="circle"/>
            <c:size val="4"/>
          </c:marker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Data!$B$26:$L$26</c:f>
              <c:numCache>
                <c:formatCode>0.00</c:formatCode>
                <c:ptCount val="11"/>
                <c:pt idx="0">
                  <c:v>31.97</c:v>
                </c:pt>
                <c:pt idx="1">
                  <c:v>44.81</c:v>
                </c:pt>
                <c:pt idx="2">
                  <c:v>54.63</c:v>
                </c:pt>
                <c:pt idx="3">
                  <c:v>59.02</c:v>
                </c:pt>
                <c:pt idx="4">
                  <c:v>61.71</c:v>
                </c:pt>
                <c:pt idx="5">
                  <c:v>63.81</c:v>
                </c:pt>
                <c:pt idx="6">
                  <c:v>65.95</c:v>
                </c:pt>
                <c:pt idx="7">
                  <c:v>69.02</c:v>
                </c:pt>
                <c:pt idx="8">
                  <c:v>74.12</c:v>
                </c:pt>
                <c:pt idx="9">
                  <c:v>80.2</c:v>
                </c:pt>
                <c:pt idx="10">
                  <c:v>84.77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4C5F-E44D-BF9B-53C0DC167F6D}"/>
            </c:ext>
          </c:extLst>
        </c:ser>
        <c:ser>
          <c:idx val="6"/>
          <c:order val="6"/>
          <c:tx>
            <c:strRef>
              <c:f>Data!$A$27</c:f>
              <c:strCache>
                <c:ptCount val="1"/>
                <c:pt idx="0">
                  <c:v>sap</c:v>
                </c:pt>
              </c:strCache>
            </c:strRef>
          </c:tx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Data!$B$27:$L$27</c:f>
              <c:numCache>
                <c:formatCode>0.00</c:formatCode>
                <c:ptCount val="11"/>
                <c:pt idx="0">
                  <c:v>20.91</c:v>
                </c:pt>
                <c:pt idx="1">
                  <c:v>33.4</c:v>
                </c:pt>
                <c:pt idx="2">
                  <c:v>44.4</c:v>
                </c:pt>
                <c:pt idx="3">
                  <c:v>49.94</c:v>
                </c:pt>
                <c:pt idx="4">
                  <c:v>53.68</c:v>
                </c:pt>
                <c:pt idx="5">
                  <c:v>56.65</c:v>
                </c:pt>
                <c:pt idx="6">
                  <c:v>59.47</c:v>
                </c:pt>
                <c:pt idx="7">
                  <c:v>62.87</c:v>
                </c:pt>
                <c:pt idx="8">
                  <c:v>67.63</c:v>
                </c:pt>
                <c:pt idx="9">
                  <c:v>73.040000000000006</c:v>
                </c:pt>
                <c:pt idx="10">
                  <c:v>77.639999999999986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4C5F-E44D-BF9B-53C0DC167F6D}"/>
            </c:ext>
          </c:extLst>
        </c:ser>
        <c:ser>
          <c:idx val="7"/>
          <c:order val="7"/>
          <c:tx>
            <c:strRef>
              <c:f>Data!$A$28</c:f>
              <c:strCache>
                <c:ptCount val="1"/>
                <c:pt idx="0">
                  <c:v>sphinx</c:v>
                </c:pt>
              </c:strCache>
            </c:strRef>
          </c:tx>
          <c:marker>
            <c:symbol val="dot"/>
            <c:size val="7"/>
          </c:marker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Data!$B$28:$L$28</c:f>
              <c:numCache>
                <c:formatCode>0.00</c:formatCode>
                <c:ptCount val="11"/>
                <c:pt idx="0">
                  <c:v>33.799999999999997</c:v>
                </c:pt>
                <c:pt idx="1">
                  <c:v>46.89</c:v>
                </c:pt>
                <c:pt idx="2">
                  <c:v>57</c:v>
                </c:pt>
                <c:pt idx="3">
                  <c:v>62.2</c:v>
                </c:pt>
                <c:pt idx="4">
                  <c:v>65.55</c:v>
                </c:pt>
                <c:pt idx="5">
                  <c:v>68.25</c:v>
                </c:pt>
                <c:pt idx="6">
                  <c:v>70.75</c:v>
                </c:pt>
                <c:pt idx="7">
                  <c:v>73.510000000000005</c:v>
                </c:pt>
                <c:pt idx="8">
                  <c:v>77.02000000000001</c:v>
                </c:pt>
                <c:pt idx="9">
                  <c:v>81.169999999999973</c:v>
                </c:pt>
                <c:pt idx="10">
                  <c:v>84.850000000000009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4C5F-E44D-BF9B-53C0DC167F6D}"/>
            </c:ext>
          </c:extLst>
        </c:ser>
        <c:ser>
          <c:idx val="8"/>
          <c:order val="8"/>
          <c:tx>
            <c:strRef>
              <c:f>Data!$A$29</c:f>
              <c:strCache>
                <c:ptCount val="1"/>
                <c:pt idx="0">
                  <c:v>deal</c:v>
                </c:pt>
              </c:strCache>
            </c:strRef>
          </c:tx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Data!$B$29:$L$29</c:f>
              <c:numCache>
                <c:formatCode>0.00</c:formatCode>
                <c:ptCount val="11"/>
                <c:pt idx="0">
                  <c:v>48.38</c:v>
                </c:pt>
                <c:pt idx="1">
                  <c:v>63.98</c:v>
                </c:pt>
                <c:pt idx="2">
                  <c:v>81.27000000000001</c:v>
                </c:pt>
                <c:pt idx="3">
                  <c:v>87.300000000000011</c:v>
                </c:pt>
                <c:pt idx="4">
                  <c:v>89.679999999999978</c:v>
                </c:pt>
                <c:pt idx="5">
                  <c:v>91.160000000000011</c:v>
                </c:pt>
                <c:pt idx="6">
                  <c:v>92.32</c:v>
                </c:pt>
                <c:pt idx="7">
                  <c:v>93.4</c:v>
                </c:pt>
                <c:pt idx="8">
                  <c:v>94.56</c:v>
                </c:pt>
                <c:pt idx="9">
                  <c:v>95.75</c:v>
                </c:pt>
                <c:pt idx="10">
                  <c:v>96.79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4C5F-E44D-BF9B-53C0DC167F6D}"/>
            </c:ext>
          </c:extLst>
        </c:ser>
        <c:ser>
          <c:idx val="9"/>
          <c:order val="9"/>
          <c:tx>
            <c:strRef>
              <c:f>Data!$A$30</c:f>
              <c:strCache>
                <c:ptCount val="1"/>
                <c:pt idx="0">
                  <c:v>barnes</c:v>
                </c:pt>
              </c:strCache>
            </c:strRef>
          </c:tx>
          <c:marker>
            <c:symbol val="diamond"/>
            <c:size val="4"/>
          </c:marker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Data!$B$30:$L$30</c:f>
              <c:numCache>
                <c:formatCode>0.00</c:formatCode>
                <c:ptCount val="11"/>
                <c:pt idx="0">
                  <c:v>32.96</c:v>
                </c:pt>
                <c:pt idx="1">
                  <c:v>46.61</c:v>
                </c:pt>
                <c:pt idx="2">
                  <c:v>59.39</c:v>
                </c:pt>
                <c:pt idx="3">
                  <c:v>63.48</c:v>
                </c:pt>
                <c:pt idx="4">
                  <c:v>66.27000000000001</c:v>
                </c:pt>
                <c:pt idx="5">
                  <c:v>68.540000000000006</c:v>
                </c:pt>
                <c:pt idx="6">
                  <c:v>70.7</c:v>
                </c:pt>
                <c:pt idx="7">
                  <c:v>73.350000000000009</c:v>
                </c:pt>
                <c:pt idx="8">
                  <c:v>78.040000000000006</c:v>
                </c:pt>
                <c:pt idx="9">
                  <c:v>83.37</c:v>
                </c:pt>
                <c:pt idx="10">
                  <c:v>86.990000000000023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4C5F-E44D-BF9B-53C0DC167F6D}"/>
            </c:ext>
          </c:extLst>
        </c:ser>
        <c:ser>
          <c:idx val="10"/>
          <c:order val="10"/>
          <c:tx>
            <c:strRef>
              <c:f>Data!$A$31</c:f>
              <c:strCache>
                <c:ptCount val="1"/>
                <c:pt idx="0">
                  <c:v>astar</c:v>
                </c:pt>
              </c:strCache>
            </c:strRef>
          </c:tx>
          <c:marker>
            <c:symbol val="square"/>
            <c:size val="3"/>
          </c:marker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Data!$B$31:$L$31</c:f>
              <c:numCache>
                <c:formatCode>0.00</c:formatCode>
                <c:ptCount val="11"/>
                <c:pt idx="0">
                  <c:v>43.04</c:v>
                </c:pt>
                <c:pt idx="1">
                  <c:v>58.09</c:v>
                </c:pt>
                <c:pt idx="2">
                  <c:v>71.63</c:v>
                </c:pt>
                <c:pt idx="3">
                  <c:v>76.950000000000017</c:v>
                </c:pt>
                <c:pt idx="4">
                  <c:v>79.84</c:v>
                </c:pt>
                <c:pt idx="5">
                  <c:v>81.87</c:v>
                </c:pt>
                <c:pt idx="6">
                  <c:v>83.490000000000023</c:v>
                </c:pt>
                <c:pt idx="7">
                  <c:v>85.5</c:v>
                </c:pt>
                <c:pt idx="8">
                  <c:v>88.22</c:v>
                </c:pt>
                <c:pt idx="9">
                  <c:v>91.38</c:v>
                </c:pt>
                <c:pt idx="10">
                  <c:v>94.29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4C5F-E44D-BF9B-53C0DC167F6D}"/>
            </c:ext>
          </c:extLst>
        </c:ser>
        <c:ser>
          <c:idx val="11"/>
          <c:order val="11"/>
          <c:tx>
            <c:strRef>
              <c:f>Data!$A$32</c:f>
              <c:strCache>
                <c:ptCount val="1"/>
                <c:pt idx="0">
                  <c:v>calculix</c:v>
                </c:pt>
              </c:strCache>
            </c:strRef>
          </c:tx>
          <c:marker>
            <c:symbol val="triangle"/>
            <c:size val="3"/>
          </c:marker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Data!$B$32:$L$32</c:f>
              <c:numCache>
                <c:formatCode>0.00</c:formatCode>
                <c:ptCount val="11"/>
                <c:pt idx="0">
                  <c:v>55.87</c:v>
                </c:pt>
                <c:pt idx="1">
                  <c:v>78.450000000000017</c:v>
                </c:pt>
                <c:pt idx="2">
                  <c:v>90.5</c:v>
                </c:pt>
                <c:pt idx="3">
                  <c:v>91.950000000000017</c:v>
                </c:pt>
                <c:pt idx="4">
                  <c:v>92.54</c:v>
                </c:pt>
                <c:pt idx="5">
                  <c:v>93</c:v>
                </c:pt>
                <c:pt idx="6">
                  <c:v>93.43</c:v>
                </c:pt>
                <c:pt idx="7">
                  <c:v>93.889999999999986</c:v>
                </c:pt>
                <c:pt idx="8">
                  <c:v>94.579999999999984</c:v>
                </c:pt>
                <c:pt idx="9">
                  <c:v>95.399999999999963</c:v>
                </c:pt>
                <c:pt idx="10">
                  <c:v>96.119999999999976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4C5F-E44D-BF9B-53C0DC167F6D}"/>
            </c:ext>
          </c:extLst>
        </c:ser>
        <c:ser>
          <c:idx val="12"/>
          <c:order val="12"/>
          <c:tx>
            <c:strRef>
              <c:f>Data!$A$33</c:f>
              <c:strCache>
                <c:ptCount val="1"/>
                <c:pt idx="0">
                  <c:v>art</c:v>
                </c:pt>
              </c:strCache>
            </c:strRef>
          </c:tx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Data!$B$33:$L$33</c:f>
              <c:numCache>
                <c:formatCode>0.00</c:formatCode>
                <c:ptCount val="11"/>
                <c:pt idx="0">
                  <c:v>67.34</c:v>
                </c:pt>
                <c:pt idx="1">
                  <c:v>78.350000000000009</c:v>
                </c:pt>
                <c:pt idx="2">
                  <c:v>86.470000000000013</c:v>
                </c:pt>
                <c:pt idx="3">
                  <c:v>91.15</c:v>
                </c:pt>
                <c:pt idx="4">
                  <c:v>93.690000000000012</c:v>
                </c:pt>
                <c:pt idx="5">
                  <c:v>95.300000000000011</c:v>
                </c:pt>
                <c:pt idx="6">
                  <c:v>96.4</c:v>
                </c:pt>
                <c:pt idx="7">
                  <c:v>97.210000000000022</c:v>
                </c:pt>
                <c:pt idx="8">
                  <c:v>97.890000000000015</c:v>
                </c:pt>
                <c:pt idx="9">
                  <c:v>98.490000000000023</c:v>
                </c:pt>
                <c:pt idx="10">
                  <c:v>98.960000000000022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4C5F-E44D-BF9B-53C0DC167F6D}"/>
            </c:ext>
          </c:extLst>
        </c:ser>
        <c:ser>
          <c:idx val="13"/>
          <c:order val="13"/>
          <c:tx>
            <c:strRef>
              <c:f>Data!$A$34</c:f>
              <c:strCache>
                <c:ptCount val="1"/>
                <c:pt idx="0">
                  <c:v>libquantum</c:v>
                </c:pt>
              </c:strCache>
            </c:strRef>
          </c:tx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Data!$B$34:$L$34</c:f>
              <c:numCache>
                <c:formatCode>0.00</c:formatCode>
                <c:ptCount val="11"/>
                <c:pt idx="0">
                  <c:v>65.19</c:v>
                </c:pt>
                <c:pt idx="1">
                  <c:v>78.599999999999994</c:v>
                </c:pt>
                <c:pt idx="2">
                  <c:v>85.210000000000022</c:v>
                </c:pt>
                <c:pt idx="3">
                  <c:v>88.779999999999987</c:v>
                </c:pt>
                <c:pt idx="4">
                  <c:v>91.139999999999986</c:v>
                </c:pt>
                <c:pt idx="5">
                  <c:v>92.8</c:v>
                </c:pt>
                <c:pt idx="6">
                  <c:v>94.05</c:v>
                </c:pt>
                <c:pt idx="7">
                  <c:v>95.009999999999977</c:v>
                </c:pt>
                <c:pt idx="8">
                  <c:v>95.77</c:v>
                </c:pt>
                <c:pt idx="9">
                  <c:v>96.379999999999981</c:v>
                </c:pt>
                <c:pt idx="10">
                  <c:v>96.879999999999981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4C5F-E44D-BF9B-53C0DC167F6D}"/>
            </c:ext>
          </c:extLst>
        </c:ser>
        <c:ser>
          <c:idx val="14"/>
          <c:order val="14"/>
          <c:tx>
            <c:strRef>
              <c:f>Data!$A$35</c:f>
              <c:strCache>
                <c:ptCount val="1"/>
                <c:pt idx="0">
                  <c:v>sjeng</c:v>
                </c:pt>
              </c:strCache>
            </c:strRef>
          </c:tx>
          <c:marker>
            <c:symbol val="circle"/>
            <c:size val="3"/>
          </c:marker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Data!$B$35:$L$35</c:f>
              <c:numCache>
                <c:formatCode>0.00</c:formatCode>
                <c:ptCount val="11"/>
                <c:pt idx="0">
                  <c:v>39.78</c:v>
                </c:pt>
                <c:pt idx="1">
                  <c:v>65.36</c:v>
                </c:pt>
                <c:pt idx="2">
                  <c:v>83.54</c:v>
                </c:pt>
                <c:pt idx="3">
                  <c:v>87.16</c:v>
                </c:pt>
                <c:pt idx="4">
                  <c:v>89.1</c:v>
                </c:pt>
                <c:pt idx="5">
                  <c:v>90.27</c:v>
                </c:pt>
                <c:pt idx="6">
                  <c:v>91.19</c:v>
                </c:pt>
                <c:pt idx="7">
                  <c:v>92.410000000000025</c:v>
                </c:pt>
                <c:pt idx="8">
                  <c:v>93.9</c:v>
                </c:pt>
                <c:pt idx="9">
                  <c:v>95.32</c:v>
                </c:pt>
                <c:pt idx="10">
                  <c:v>96.56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4C5F-E44D-BF9B-53C0DC167F6D}"/>
            </c:ext>
          </c:extLst>
        </c:ser>
        <c:ser>
          <c:idx val="15"/>
          <c:order val="15"/>
          <c:tx>
            <c:strRef>
              <c:f>Data!$A$36</c:f>
              <c:strCache>
                <c:ptCount val="1"/>
                <c:pt idx="0">
                  <c:v>h264ref</c:v>
                </c:pt>
              </c:strCache>
            </c:strRef>
          </c:tx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Data!$B$36:$L$36</c:f>
              <c:numCache>
                <c:formatCode>0.00</c:formatCode>
                <c:ptCount val="11"/>
                <c:pt idx="0">
                  <c:v>45.28</c:v>
                </c:pt>
                <c:pt idx="1">
                  <c:v>54.660000000000011</c:v>
                </c:pt>
                <c:pt idx="2">
                  <c:v>68.72</c:v>
                </c:pt>
                <c:pt idx="3">
                  <c:v>74.459999999999994</c:v>
                </c:pt>
                <c:pt idx="4">
                  <c:v>76.92</c:v>
                </c:pt>
                <c:pt idx="5">
                  <c:v>78.599999999999994</c:v>
                </c:pt>
                <c:pt idx="6">
                  <c:v>80.099999999999994</c:v>
                </c:pt>
                <c:pt idx="7">
                  <c:v>81.8</c:v>
                </c:pt>
                <c:pt idx="8">
                  <c:v>84.13</c:v>
                </c:pt>
                <c:pt idx="9">
                  <c:v>86.8</c:v>
                </c:pt>
                <c:pt idx="10">
                  <c:v>88.95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4C5F-E44D-BF9B-53C0DC167F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681947200"/>
        <c:axId val="-1681939360"/>
      </c:lineChart>
      <c:catAx>
        <c:axId val="-16819472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 b="0">
                    <a:latin typeface="Arial" pitchFamily="34" charset="0"/>
                    <a:cs typeface="Arial" pitchFamily="34" charset="0"/>
                  </a:rPr>
                  <a:t>Slack</a:t>
                </a:r>
                <a:r>
                  <a:rPr lang="en-US" sz="1600" b="0" baseline="0">
                    <a:latin typeface="Arial" pitchFamily="34" charset="0"/>
                    <a:cs typeface="Arial" pitchFamily="34" charset="0"/>
                  </a:rPr>
                  <a:t> in cycles</a:t>
                </a:r>
                <a:endParaRPr lang="en-US" sz="1600" b="0">
                  <a:latin typeface="Arial" pitchFamily="34" charset="0"/>
                  <a:cs typeface="Arial" pitchFamily="34" charset="0"/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-1681939360"/>
        <c:crosses val="autoZero"/>
        <c:auto val="1"/>
        <c:lblAlgn val="ctr"/>
        <c:lblOffset val="100"/>
        <c:noMultiLvlLbl val="0"/>
      </c:catAx>
      <c:valAx>
        <c:axId val="-1681939360"/>
        <c:scaling>
          <c:orientation val="minMax"/>
          <c:max val="10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600" b="0">
                    <a:latin typeface="Arial" pitchFamily="34" charset="0"/>
                    <a:cs typeface="Arial" pitchFamily="34" charset="0"/>
                  </a:defRPr>
                </a:pPr>
                <a:r>
                  <a:rPr lang="en-US" sz="1600" b="0" baseline="0" dirty="0">
                    <a:latin typeface="Arial" pitchFamily="34" charset="0"/>
                    <a:cs typeface="Arial" pitchFamily="34" charset="0"/>
                  </a:rPr>
                  <a:t>Percentage of all Packets (%)</a:t>
                </a:r>
                <a:endParaRPr lang="en-US" sz="1600" b="0" dirty="0">
                  <a:latin typeface="Arial" pitchFamily="34" charset="0"/>
                  <a:cs typeface="Arial" pitchFamily="34" charset="0"/>
                </a:endParaRPr>
              </a:p>
            </c:rich>
          </c:tx>
          <c:overlay val="0"/>
        </c:title>
        <c:numFmt formatCode="0" sourceLinked="0"/>
        <c:majorTickMark val="out"/>
        <c:minorTickMark val="none"/>
        <c:tickLblPos val="nextTo"/>
        <c:txPr>
          <a:bodyPr/>
          <a:lstStyle/>
          <a:p>
            <a:pPr>
              <a:defRPr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-1681947200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80604567178560005"/>
          <c:y val="2.0953211796737901E-2"/>
          <c:w val="0.18158932163028699"/>
          <c:h val="0.96646126911980601"/>
        </c:manualLayout>
      </c:layout>
      <c:overlay val="0"/>
      <c:txPr>
        <a:bodyPr/>
        <a:lstStyle/>
        <a:p>
          <a:pPr>
            <a:defRPr sz="1300">
              <a:latin typeface="Arial" pitchFamily="34" charset="0"/>
              <a:cs typeface="Arial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2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787617483643301"/>
          <c:y val="3.4780937357465402E-2"/>
          <c:w val="0.67399146795897602"/>
          <c:h val="0.83250612423447101"/>
        </c:manualLayout>
      </c:layout>
      <c:lineChart>
        <c:grouping val="standard"/>
        <c:varyColors val="0"/>
        <c:ser>
          <c:idx val="1"/>
          <c:order val="0"/>
          <c:tx>
            <c:strRef>
              <c:f>Data!$A$21</c:f>
              <c:strCache>
                <c:ptCount val="1"/>
                <c:pt idx="0">
                  <c:v>Gems</c:v>
                </c:pt>
              </c:strCache>
            </c:strRef>
          </c:tx>
          <c:marker>
            <c:symbol val="square"/>
            <c:size val="4"/>
          </c:marker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Data!$B$21:$L$21</c:f>
              <c:numCache>
                <c:formatCode>0.00</c:formatCode>
                <c:ptCount val="11"/>
                <c:pt idx="0">
                  <c:v>7.7700000000000014</c:v>
                </c:pt>
                <c:pt idx="1">
                  <c:v>11.03</c:v>
                </c:pt>
                <c:pt idx="2">
                  <c:v>17.64</c:v>
                </c:pt>
                <c:pt idx="3">
                  <c:v>26.5</c:v>
                </c:pt>
                <c:pt idx="4">
                  <c:v>33.620000000000012</c:v>
                </c:pt>
                <c:pt idx="5">
                  <c:v>40.14</c:v>
                </c:pt>
                <c:pt idx="6">
                  <c:v>45.64</c:v>
                </c:pt>
                <c:pt idx="7">
                  <c:v>50.6</c:v>
                </c:pt>
                <c:pt idx="8">
                  <c:v>55.660000000000011</c:v>
                </c:pt>
                <c:pt idx="9">
                  <c:v>60.53</c:v>
                </c:pt>
                <c:pt idx="10">
                  <c:v>64.679999999999978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922-ED4D-B0D6-F1669C3C8C12}"/>
            </c:ext>
          </c:extLst>
        </c:ser>
        <c:ser>
          <c:idx val="0"/>
          <c:order val="1"/>
          <c:tx>
            <c:strRef>
              <c:f>Data!$A$22</c:f>
              <c:strCache>
                <c:ptCount val="1"/>
                <c:pt idx="0">
                  <c:v>omnet</c:v>
                </c:pt>
              </c:strCache>
            </c:strRef>
          </c:tx>
          <c:marker>
            <c:symbol val="diamond"/>
            <c:size val="4"/>
          </c:marker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Data!$B$22:$L$22</c:f>
              <c:numCache>
                <c:formatCode>0.00</c:formatCode>
                <c:ptCount val="11"/>
                <c:pt idx="0">
                  <c:v>18.260000000000002</c:v>
                </c:pt>
                <c:pt idx="1">
                  <c:v>22.6</c:v>
                </c:pt>
                <c:pt idx="2">
                  <c:v>27.38</c:v>
                </c:pt>
                <c:pt idx="3">
                  <c:v>31.830000000000009</c:v>
                </c:pt>
                <c:pt idx="4">
                  <c:v>35.94</c:v>
                </c:pt>
                <c:pt idx="5">
                  <c:v>39.760000000000012</c:v>
                </c:pt>
                <c:pt idx="6">
                  <c:v>43.34</c:v>
                </c:pt>
                <c:pt idx="7">
                  <c:v>46.760000000000012</c:v>
                </c:pt>
                <c:pt idx="8">
                  <c:v>50.070000000000007</c:v>
                </c:pt>
                <c:pt idx="9">
                  <c:v>53.290000000000013</c:v>
                </c:pt>
                <c:pt idx="10">
                  <c:v>56.34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922-ED4D-B0D6-F1669C3C8C12}"/>
            </c:ext>
          </c:extLst>
        </c:ser>
        <c:ser>
          <c:idx val="2"/>
          <c:order val="2"/>
          <c:tx>
            <c:strRef>
              <c:f>Data!$A$23</c:f>
              <c:strCache>
                <c:ptCount val="1"/>
                <c:pt idx="0">
                  <c:v>tpcw</c:v>
                </c:pt>
              </c:strCache>
            </c:strRef>
          </c:tx>
          <c:marker>
            <c:symbol val="triangle"/>
            <c:size val="4"/>
          </c:marker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Data!$B$23:$L$23</c:f>
              <c:numCache>
                <c:formatCode>0.00</c:formatCode>
                <c:ptCount val="11"/>
                <c:pt idx="0">
                  <c:v>24.84</c:v>
                </c:pt>
                <c:pt idx="1">
                  <c:v>32.690000000000012</c:v>
                </c:pt>
                <c:pt idx="2">
                  <c:v>39.43</c:v>
                </c:pt>
                <c:pt idx="3">
                  <c:v>43.74</c:v>
                </c:pt>
                <c:pt idx="4">
                  <c:v>47.010000000000012</c:v>
                </c:pt>
                <c:pt idx="5">
                  <c:v>49.780000000000008</c:v>
                </c:pt>
                <c:pt idx="6">
                  <c:v>52.44</c:v>
                </c:pt>
                <c:pt idx="7">
                  <c:v>55.460000000000022</c:v>
                </c:pt>
                <c:pt idx="8">
                  <c:v>59.420000000000023</c:v>
                </c:pt>
                <c:pt idx="9">
                  <c:v>64.220000000000013</c:v>
                </c:pt>
                <c:pt idx="10">
                  <c:v>68.830000000000013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922-ED4D-B0D6-F1669C3C8C12}"/>
            </c:ext>
          </c:extLst>
        </c:ser>
        <c:ser>
          <c:idx val="3"/>
          <c:order val="3"/>
          <c:tx>
            <c:strRef>
              <c:f>Data!$A$24</c:f>
              <c:strCache>
                <c:ptCount val="1"/>
                <c:pt idx="0">
                  <c:v>mcf</c:v>
                </c:pt>
              </c:strCache>
            </c:strRef>
          </c:tx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Data!$B$24:$L$24</c:f>
              <c:numCache>
                <c:formatCode>0.00</c:formatCode>
                <c:ptCount val="11"/>
                <c:pt idx="0">
                  <c:v>20.8</c:v>
                </c:pt>
                <c:pt idx="1">
                  <c:v>22.89</c:v>
                </c:pt>
                <c:pt idx="2">
                  <c:v>25.4</c:v>
                </c:pt>
                <c:pt idx="3">
                  <c:v>27.689999999999991</c:v>
                </c:pt>
                <c:pt idx="4">
                  <c:v>29.830000000000009</c:v>
                </c:pt>
                <c:pt idx="5">
                  <c:v>31.93</c:v>
                </c:pt>
                <c:pt idx="6">
                  <c:v>34.03</c:v>
                </c:pt>
                <c:pt idx="7">
                  <c:v>36.17</c:v>
                </c:pt>
                <c:pt idx="8">
                  <c:v>38.44</c:v>
                </c:pt>
                <c:pt idx="9">
                  <c:v>40.85</c:v>
                </c:pt>
                <c:pt idx="10">
                  <c:v>43.290000000000013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922-ED4D-B0D6-F1669C3C8C12}"/>
            </c:ext>
          </c:extLst>
        </c:ser>
        <c:ser>
          <c:idx val="4"/>
          <c:order val="4"/>
          <c:tx>
            <c:strRef>
              <c:f>Data!$A$25</c:f>
              <c:strCache>
                <c:ptCount val="1"/>
                <c:pt idx="0">
                  <c:v>bzip2</c:v>
                </c:pt>
              </c:strCache>
            </c:strRef>
          </c:tx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Data!$B$25:$L$25</c:f>
              <c:numCache>
                <c:formatCode>0.00</c:formatCode>
                <c:ptCount val="11"/>
                <c:pt idx="0">
                  <c:v>16.610000000000031</c:v>
                </c:pt>
                <c:pt idx="1">
                  <c:v>26.43</c:v>
                </c:pt>
                <c:pt idx="2">
                  <c:v>43.7</c:v>
                </c:pt>
                <c:pt idx="3">
                  <c:v>52.13</c:v>
                </c:pt>
                <c:pt idx="4">
                  <c:v>57.330000000000013</c:v>
                </c:pt>
                <c:pt idx="5">
                  <c:v>61.220000000000013</c:v>
                </c:pt>
                <c:pt idx="6">
                  <c:v>64.5</c:v>
                </c:pt>
                <c:pt idx="7">
                  <c:v>67.73</c:v>
                </c:pt>
                <c:pt idx="8">
                  <c:v>71.62</c:v>
                </c:pt>
                <c:pt idx="9">
                  <c:v>75.760000000000005</c:v>
                </c:pt>
                <c:pt idx="10">
                  <c:v>79.069999999999993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922-ED4D-B0D6-F1669C3C8C12}"/>
            </c:ext>
          </c:extLst>
        </c:ser>
        <c:ser>
          <c:idx val="5"/>
          <c:order val="5"/>
          <c:tx>
            <c:strRef>
              <c:f>Data!$A$26</c:f>
              <c:strCache>
                <c:ptCount val="1"/>
                <c:pt idx="0">
                  <c:v>sjbb</c:v>
                </c:pt>
              </c:strCache>
            </c:strRef>
          </c:tx>
          <c:marker>
            <c:symbol val="circle"/>
            <c:size val="4"/>
          </c:marker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Data!$B$26:$L$26</c:f>
              <c:numCache>
                <c:formatCode>0.00</c:formatCode>
                <c:ptCount val="11"/>
                <c:pt idx="0">
                  <c:v>31.97</c:v>
                </c:pt>
                <c:pt idx="1">
                  <c:v>44.81</c:v>
                </c:pt>
                <c:pt idx="2">
                  <c:v>54.63</c:v>
                </c:pt>
                <c:pt idx="3">
                  <c:v>59.02</c:v>
                </c:pt>
                <c:pt idx="4">
                  <c:v>61.71</c:v>
                </c:pt>
                <c:pt idx="5">
                  <c:v>63.81</c:v>
                </c:pt>
                <c:pt idx="6">
                  <c:v>65.95</c:v>
                </c:pt>
                <c:pt idx="7">
                  <c:v>69.02</c:v>
                </c:pt>
                <c:pt idx="8">
                  <c:v>74.12</c:v>
                </c:pt>
                <c:pt idx="9">
                  <c:v>80.2</c:v>
                </c:pt>
                <c:pt idx="10">
                  <c:v>84.77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922-ED4D-B0D6-F1669C3C8C12}"/>
            </c:ext>
          </c:extLst>
        </c:ser>
        <c:ser>
          <c:idx val="6"/>
          <c:order val="6"/>
          <c:tx>
            <c:strRef>
              <c:f>Data!$A$27</c:f>
              <c:strCache>
                <c:ptCount val="1"/>
                <c:pt idx="0">
                  <c:v>sap</c:v>
                </c:pt>
              </c:strCache>
            </c:strRef>
          </c:tx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Data!$B$27:$L$27</c:f>
              <c:numCache>
                <c:formatCode>0.00</c:formatCode>
                <c:ptCount val="11"/>
                <c:pt idx="0">
                  <c:v>20.91</c:v>
                </c:pt>
                <c:pt idx="1">
                  <c:v>33.4</c:v>
                </c:pt>
                <c:pt idx="2">
                  <c:v>44.4</c:v>
                </c:pt>
                <c:pt idx="3">
                  <c:v>49.94</c:v>
                </c:pt>
                <c:pt idx="4">
                  <c:v>53.68</c:v>
                </c:pt>
                <c:pt idx="5">
                  <c:v>56.65</c:v>
                </c:pt>
                <c:pt idx="6">
                  <c:v>59.47</c:v>
                </c:pt>
                <c:pt idx="7">
                  <c:v>62.87</c:v>
                </c:pt>
                <c:pt idx="8">
                  <c:v>67.63</c:v>
                </c:pt>
                <c:pt idx="9">
                  <c:v>73.040000000000006</c:v>
                </c:pt>
                <c:pt idx="10">
                  <c:v>77.639999999999986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922-ED4D-B0D6-F1669C3C8C12}"/>
            </c:ext>
          </c:extLst>
        </c:ser>
        <c:ser>
          <c:idx val="7"/>
          <c:order val="7"/>
          <c:tx>
            <c:strRef>
              <c:f>Data!$A$28</c:f>
              <c:strCache>
                <c:ptCount val="1"/>
                <c:pt idx="0">
                  <c:v>sphinx</c:v>
                </c:pt>
              </c:strCache>
            </c:strRef>
          </c:tx>
          <c:marker>
            <c:symbol val="dot"/>
            <c:size val="7"/>
          </c:marker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Data!$B$28:$L$28</c:f>
              <c:numCache>
                <c:formatCode>0.00</c:formatCode>
                <c:ptCount val="11"/>
                <c:pt idx="0">
                  <c:v>33.799999999999997</c:v>
                </c:pt>
                <c:pt idx="1">
                  <c:v>46.89</c:v>
                </c:pt>
                <c:pt idx="2">
                  <c:v>57</c:v>
                </c:pt>
                <c:pt idx="3">
                  <c:v>62.2</c:v>
                </c:pt>
                <c:pt idx="4">
                  <c:v>65.55</c:v>
                </c:pt>
                <c:pt idx="5">
                  <c:v>68.25</c:v>
                </c:pt>
                <c:pt idx="6">
                  <c:v>70.75</c:v>
                </c:pt>
                <c:pt idx="7">
                  <c:v>73.510000000000005</c:v>
                </c:pt>
                <c:pt idx="8">
                  <c:v>77.02000000000001</c:v>
                </c:pt>
                <c:pt idx="9">
                  <c:v>81.169999999999973</c:v>
                </c:pt>
                <c:pt idx="10">
                  <c:v>84.850000000000009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922-ED4D-B0D6-F1669C3C8C12}"/>
            </c:ext>
          </c:extLst>
        </c:ser>
        <c:ser>
          <c:idx val="8"/>
          <c:order val="8"/>
          <c:tx>
            <c:strRef>
              <c:f>Data!$A$29</c:f>
              <c:strCache>
                <c:ptCount val="1"/>
                <c:pt idx="0">
                  <c:v>deal</c:v>
                </c:pt>
              </c:strCache>
            </c:strRef>
          </c:tx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Data!$B$29:$L$29</c:f>
              <c:numCache>
                <c:formatCode>0.00</c:formatCode>
                <c:ptCount val="11"/>
                <c:pt idx="0">
                  <c:v>48.38</c:v>
                </c:pt>
                <c:pt idx="1">
                  <c:v>63.98</c:v>
                </c:pt>
                <c:pt idx="2">
                  <c:v>81.27000000000001</c:v>
                </c:pt>
                <c:pt idx="3">
                  <c:v>87.300000000000011</c:v>
                </c:pt>
                <c:pt idx="4">
                  <c:v>89.679999999999978</c:v>
                </c:pt>
                <c:pt idx="5">
                  <c:v>91.160000000000011</c:v>
                </c:pt>
                <c:pt idx="6">
                  <c:v>92.32</c:v>
                </c:pt>
                <c:pt idx="7">
                  <c:v>93.4</c:v>
                </c:pt>
                <c:pt idx="8">
                  <c:v>94.56</c:v>
                </c:pt>
                <c:pt idx="9">
                  <c:v>95.75</c:v>
                </c:pt>
                <c:pt idx="10">
                  <c:v>96.79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F922-ED4D-B0D6-F1669C3C8C12}"/>
            </c:ext>
          </c:extLst>
        </c:ser>
        <c:ser>
          <c:idx val="9"/>
          <c:order val="9"/>
          <c:tx>
            <c:strRef>
              <c:f>Data!$A$30</c:f>
              <c:strCache>
                <c:ptCount val="1"/>
                <c:pt idx="0">
                  <c:v>barnes</c:v>
                </c:pt>
              </c:strCache>
            </c:strRef>
          </c:tx>
          <c:marker>
            <c:symbol val="diamond"/>
            <c:size val="4"/>
          </c:marker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Data!$B$30:$L$30</c:f>
              <c:numCache>
                <c:formatCode>0.00</c:formatCode>
                <c:ptCount val="11"/>
                <c:pt idx="0">
                  <c:v>32.96</c:v>
                </c:pt>
                <c:pt idx="1">
                  <c:v>46.61</c:v>
                </c:pt>
                <c:pt idx="2">
                  <c:v>59.39</c:v>
                </c:pt>
                <c:pt idx="3">
                  <c:v>63.48</c:v>
                </c:pt>
                <c:pt idx="4">
                  <c:v>66.27000000000001</c:v>
                </c:pt>
                <c:pt idx="5">
                  <c:v>68.540000000000006</c:v>
                </c:pt>
                <c:pt idx="6">
                  <c:v>70.7</c:v>
                </c:pt>
                <c:pt idx="7">
                  <c:v>73.350000000000009</c:v>
                </c:pt>
                <c:pt idx="8">
                  <c:v>78.040000000000006</c:v>
                </c:pt>
                <c:pt idx="9">
                  <c:v>83.37</c:v>
                </c:pt>
                <c:pt idx="10">
                  <c:v>86.990000000000023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F922-ED4D-B0D6-F1669C3C8C12}"/>
            </c:ext>
          </c:extLst>
        </c:ser>
        <c:ser>
          <c:idx val="10"/>
          <c:order val="10"/>
          <c:tx>
            <c:strRef>
              <c:f>Data!$A$31</c:f>
              <c:strCache>
                <c:ptCount val="1"/>
                <c:pt idx="0">
                  <c:v>astar</c:v>
                </c:pt>
              </c:strCache>
            </c:strRef>
          </c:tx>
          <c:marker>
            <c:symbol val="square"/>
            <c:size val="3"/>
          </c:marker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Data!$B$31:$L$31</c:f>
              <c:numCache>
                <c:formatCode>0.00</c:formatCode>
                <c:ptCount val="11"/>
                <c:pt idx="0">
                  <c:v>43.04</c:v>
                </c:pt>
                <c:pt idx="1">
                  <c:v>58.09</c:v>
                </c:pt>
                <c:pt idx="2">
                  <c:v>71.63</c:v>
                </c:pt>
                <c:pt idx="3">
                  <c:v>76.950000000000017</c:v>
                </c:pt>
                <c:pt idx="4">
                  <c:v>79.84</c:v>
                </c:pt>
                <c:pt idx="5">
                  <c:v>81.87</c:v>
                </c:pt>
                <c:pt idx="6">
                  <c:v>83.490000000000023</c:v>
                </c:pt>
                <c:pt idx="7">
                  <c:v>85.5</c:v>
                </c:pt>
                <c:pt idx="8">
                  <c:v>88.22</c:v>
                </c:pt>
                <c:pt idx="9">
                  <c:v>91.38</c:v>
                </c:pt>
                <c:pt idx="10">
                  <c:v>94.29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F922-ED4D-B0D6-F1669C3C8C12}"/>
            </c:ext>
          </c:extLst>
        </c:ser>
        <c:ser>
          <c:idx val="11"/>
          <c:order val="11"/>
          <c:tx>
            <c:strRef>
              <c:f>Data!$A$32</c:f>
              <c:strCache>
                <c:ptCount val="1"/>
                <c:pt idx="0">
                  <c:v>calculix</c:v>
                </c:pt>
              </c:strCache>
            </c:strRef>
          </c:tx>
          <c:marker>
            <c:symbol val="triangle"/>
            <c:size val="3"/>
          </c:marker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Data!$B$32:$L$32</c:f>
              <c:numCache>
                <c:formatCode>0.00</c:formatCode>
                <c:ptCount val="11"/>
                <c:pt idx="0">
                  <c:v>55.87</c:v>
                </c:pt>
                <c:pt idx="1">
                  <c:v>78.450000000000017</c:v>
                </c:pt>
                <c:pt idx="2">
                  <c:v>90.5</c:v>
                </c:pt>
                <c:pt idx="3">
                  <c:v>91.950000000000017</c:v>
                </c:pt>
                <c:pt idx="4">
                  <c:v>92.54</c:v>
                </c:pt>
                <c:pt idx="5">
                  <c:v>93</c:v>
                </c:pt>
                <c:pt idx="6">
                  <c:v>93.43</c:v>
                </c:pt>
                <c:pt idx="7">
                  <c:v>93.889999999999986</c:v>
                </c:pt>
                <c:pt idx="8">
                  <c:v>94.579999999999984</c:v>
                </c:pt>
                <c:pt idx="9">
                  <c:v>95.399999999999963</c:v>
                </c:pt>
                <c:pt idx="10">
                  <c:v>96.119999999999976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F922-ED4D-B0D6-F1669C3C8C12}"/>
            </c:ext>
          </c:extLst>
        </c:ser>
        <c:ser>
          <c:idx val="12"/>
          <c:order val="12"/>
          <c:tx>
            <c:strRef>
              <c:f>Data!$A$33</c:f>
              <c:strCache>
                <c:ptCount val="1"/>
                <c:pt idx="0">
                  <c:v>art</c:v>
                </c:pt>
              </c:strCache>
            </c:strRef>
          </c:tx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Data!$B$33:$L$33</c:f>
              <c:numCache>
                <c:formatCode>0.00</c:formatCode>
                <c:ptCount val="11"/>
                <c:pt idx="0">
                  <c:v>67.34</c:v>
                </c:pt>
                <c:pt idx="1">
                  <c:v>78.350000000000009</c:v>
                </c:pt>
                <c:pt idx="2">
                  <c:v>86.470000000000013</c:v>
                </c:pt>
                <c:pt idx="3">
                  <c:v>91.15</c:v>
                </c:pt>
                <c:pt idx="4">
                  <c:v>93.690000000000012</c:v>
                </c:pt>
                <c:pt idx="5">
                  <c:v>95.300000000000011</c:v>
                </c:pt>
                <c:pt idx="6">
                  <c:v>96.4</c:v>
                </c:pt>
                <c:pt idx="7">
                  <c:v>97.210000000000022</c:v>
                </c:pt>
                <c:pt idx="8">
                  <c:v>97.890000000000015</c:v>
                </c:pt>
                <c:pt idx="9">
                  <c:v>98.490000000000023</c:v>
                </c:pt>
                <c:pt idx="10">
                  <c:v>98.960000000000022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F922-ED4D-B0D6-F1669C3C8C12}"/>
            </c:ext>
          </c:extLst>
        </c:ser>
        <c:ser>
          <c:idx val="13"/>
          <c:order val="13"/>
          <c:tx>
            <c:strRef>
              <c:f>Data!$A$34</c:f>
              <c:strCache>
                <c:ptCount val="1"/>
                <c:pt idx="0">
                  <c:v>libquantum</c:v>
                </c:pt>
              </c:strCache>
            </c:strRef>
          </c:tx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Data!$B$34:$L$34</c:f>
              <c:numCache>
                <c:formatCode>0.00</c:formatCode>
                <c:ptCount val="11"/>
                <c:pt idx="0">
                  <c:v>65.19</c:v>
                </c:pt>
                <c:pt idx="1">
                  <c:v>78.599999999999994</c:v>
                </c:pt>
                <c:pt idx="2">
                  <c:v>85.210000000000022</c:v>
                </c:pt>
                <c:pt idx="3">
                  <c:v>88.779999999999987</c:v>
                </c:pt>
                <c:pt idx="4">
                  <c:v>91.139999999999986</c:v>
                </c:pt>
                <c:pt idx="5">
                  <c:v>92.8</c:v>
                </c:pt>
                <c:pt idx="6">
                  <c:v>94.05</c:v>
                </c:pt>
                <c:pt idx="7">
                  <c:v>95.009999999999977</c:v>
                </c:pt>
                <c:pt idx="8">
                  <c:v>95.77</c:v>
                </c:pt>
                <c:pt idx="9">
                  <c:v>96.379999999999981</c:v>
                </c:pt>
                <c:pt idx="10">
                  <c:v>96.879999999999981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F922-ED4D-B0D6-F1669C3C8C12}"/>
            </c:ext>
          </c:extLst>
        </c:ser>
        <c:ser>
          <c:idx val="14"/>
          <c:order val="14"/>
          <c:tx>
            <c:strRef>
              <c:f>Data!$A$35</c:f>
              <c:strCache>
                <c:ptCount val="1"/>
                <c:pt idx="0">
                  <c:v>sjeng</c:v>
                </c:pt>
              </c:strCache>
            </c:strRef>
          </c:tx>
          <c:marker>
            <c:symbol val="circle"/>
            <c:size val="3"/>
          </c:marker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Data!$B$35:$L$35</c:f>
              <c:numCache>
                <c:formatCode>0.00</c:formatCode>
                <c:ptCount val="11"/>
                <c:pt idx="0">
                  <c:v>39.78</c:v>
                </c:pt>
                <c:pt idx="1">
                  <c:v>65.36</c:v>
                </c:pt>
                <c:pt idx="2">
                  <c:v>83.54</c:v>
                </c:pt>
                <c:pt idx="3">
                  <c:v>87.16</c:v>
                </c:pt>
                <c:pt idx="4">
                  <c:v>89.1</c:v>
                </c:pt>
                <c:pt idx="5">
                  <c:v>90.27</c:v>
                </c:pt>
                <c:pt idx="6">
                  <c:v>91.19</c:v>
                </c:pt>
                <c:pt idx="7">
                  <c:v>92.410000000000025</c:v>
                </c:pt>
                <c:pt idx="8">
                  <c:v>93.9</c:v>
                </c:pt>
                <c:pt idx="9">
                  <c:v>95.32</c:v>
                </c:pt>
                <c:pt idx="10">
                  <c:v>96.56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F922-ED4D-B0D6-F1669C3C8C12}"/>
            </c:ext>
          </c:extLst>
        </c:ser>
        <c:ser>
          <c:idx val="15"/>
          <c:order val="15"/>
          <c:tx>
            <c:strRef>
              <c:f>Data!$A$36</c:f>
              <c:strCache>
                <c:ptCount val="1"/>
                <c:pt idx="0">
                  <c:v>h264ref</c:v>
                </c:pt>
              </c:strCache>
            </c:strRef>
          </c:tx>
          <c:cat>
            <c:numRef>
              <c:f>Data!$B$20:$L$20</c:f>
              <c:numCache>
                <c:formatCode>General</c:formatCode>
                <c:ptCount val="11"/>
                <c:pt idx="0">
                  <c:v>0</c:v>
                </c:pt>
                <c:pt idx="1">
                  <c:v>50</c:v>
                </c:pt>
                <c:pt idx="2">
                  <c:v>100</c:v>
                </c:pt>
                <c:pt idx="3">
                  <c:v>150</c:v>
                </c:pt>
                <c:pt idx="4">
                  <c:v>200</c:v>
                </c:pt>
                <c:pt idx="5">
                  <c:v>250</c:v>
                </c:pt>
                <c:pt idx="6">
                  <c:v>300</c:v>
                </c:pt>
                <c:pt idx="7">
                  <c:v>350</c:v>
                </c:pt>
                <c:pt idx="8">
                  <c:v>400</c:v>
                </c:pt>
                <c:pt idx="9">
                  <c:v>450</c:v>
                </c:pt>
                <c:pt idx="10">
                  <c:v>500</c:v>
                </c:pt>
              </c:numCache>
            </c:numRef>
          </c:cat>
          <c:val>
            <c:numRef>
              <c:f>Data!$B$36:$L$36</c:f>
              <c:numCache>
                <c:formatCode>0.00</c:formatCode>
                <c:ptCount val="11"/>
                <c:pt idx="0">
                  <c:v>45.28</c:v>
                </c:pt>
                <c:pt idx="1">
                  <c:v>54.660000000000011</c:v>
                </c:pt>
                <c:pt idx="2">
                  <c:v>68.72</c:v>
                </c:pt>
                <c:pt idx="3">
                  <c:v>74.459999999999994</c:v>
                </c:pt>
                <c:pt idx="4">
                  <c:v>76.92</c:v>
                </c:pt>
                <c:pt idx="5">
                  <c:v>78.599999999999994</c:v>
                </c:pt>
                <c:pt idx="6">
                  <c:v>80.099999999999994</c:v>
                </c:pt>
                <c:pt idx="7">
                  <c:v>81.8</c:v>
                </c:pt>
                <c:pt idx="8">
                  <c:v>84.13</c:v>
                </c:pt>
                <c:pt idx="9">
                  <c:v>86.8</c:v>
                </c:pt>
                <c:pt idx="10">
                  <c:v>88.95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F922-ED4D-B0D6-F1669C3C8C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564079616"/>
        <c:axId val="-1564071728"/>
      </c:lineChart>
      <c:catAx>
        <c:axId val="-15640796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 b="0">
                    <a:latin typeface="Arial" pitchFamily="34" charset="0"/>
                    <a:cs typeface="Arial" pitchFamily="34" charset="0"/>
                  </a:rPr>
                  <a:t>Slack</a:t>
                </a:r>
                <a:r>
                  <a:rPr lang="en-US" sz="1600" b="0" baseline="0">
                    <a:latin typeface="Arial" pitchFamily="34" charset="0"/>
                    <a:cs typeface="Arial" pitchFamily="34" charset="0"/>
                  </a:rPr>
                  <a:t> in cycles</a:t>
                </a:r>
                <a:endParaRPr lang="en-US" sz="1600" b="0">
                  <a:latin typeface="Arial" pitchFamily="34" charset="0"/>
                  <a:cs typeface="Arial" pitchFamily="34" charset="0"/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-1564071728"/>
        <c:crosses val="autoZero"/>
        <c:auto val="1"/>
        <c:lblAlgn val="ctr"/>
        <c:lblOffset val="100"/>
        <c:noMultiLvlLbl val="0"/>
      </c:catAx>
      <c:valAx>
        <c:axId val="-1564071728"/>
        <c:scaling>
          <c:orientation val="minMax"/>
          <c:max val="10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600" b="0">
                    <a:latin typeface="Arial" pitchFamily="34" charset="0"/>
                    <a:cs typeface="Arial" pitchFamily="34" charset="0"/>
                  </a:defRPr>
                </a:pPr>
                <a:r>
                  <a:rPr lang="en-US" sz="1600" b="0" baseline="0" dirty="0">
                    <a:latin typeface="Arial" pitchFamily="34" charset="0"/>
                    <a:cs typeface="Arial" pitchFamily="34" charset="0"/>
                  </a:rPr>
                  <a:t>Percentage of all Packets (%)</a:t>
                </a:r>
                <a:endParaRPr lang="en-US" sz="1600" b="0" dirty="0">
                  <a:latin typeface="Arial" pitchFamily="34" charset="0"/>
                  <a:cs typeface="Arial" pitchFamily="34" charset="0"/>
                </a:endParaRPr>
              </a:p>
            </c:rich>
          </c:tx>
          <c:overlay val="0"/>
        </c:title>
        <c:numFmt formatCode="0" sourceLinked="0"/>
        <c:majorTickMark val="out"/>
        <c:minorTickMark val="none"/>
        <c:tickLblPos val="nextTo"/>
        <c:txPr>
          <a:bodyPr/>
          <a:lstStyle/>
          <a:p>
            <a:pPr>
              <a:defRPr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-1564079616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80604567178560005"/>
          <c:y val="2.0953211796737901E-2"/>
          <c:w val="0.18158932163028699"/>
          <c:h val="0.96646126911980601"/>
        </c:manualLayout>
      </c:layout>
      <c:overlay val="0"/>
      <c:txPr>
        <a:bodyPr/>
        <a:lstStyle/>
        <a:p>
          <a:pPr>
            <a:defRPr sz="1300">
              <a:latin typeface="Arial" pitchFamily="34" charset="0"/>
              <a:cs typeface="Arial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2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9063522644775799"/>
          <c:y val="0.215450095765056"/>
          <c:w val="0.78369855363824403"/>
          <c:h val="0.746998652195503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Aergia!$R$20</c:f>
              <c:strCache>
                <c:ptCount val="1"/>
                <c:pt idx="0">
                  <c:v>Age</c:v>
                </c:pt>
              </c:strCache>
            </c:strRef>
          </c:tx>
          <c:invertIfNegative val="0"/>
          <c:val>
            <c:numRef>
              <c:f>Aergia!$R$21</c:f>
              <c:numCache>
                <c:formatCode>0.00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CA-DA4F-807F-84DE3F8430A3}"/>
            </c:ext>
          </c:extLst>
        </c:ser>
        <c:ser>
          <c:idx val="1"/>
          <c:order val="1"/>
          <c:tx>
            <c:strRef>
              <c:f>Aergia!$S$20</c:f>
              <c:strCache>
                <c:ptCount val="1"/>
                <c:pt idx="0">
                  <c:v>RR</c:v>
                </c:pt>
              </c:strCache>
            </c:strRef>
          </c:tx>
          <c:invertIfNegative val="0"/>
          <c:val>
            <c:numRef>
              <c:f>Aergia!$S$21</c:f>
              <c:numCache>
                <c:formatCode>0.00</c:formatCode>
                <c:ptCount val="1"/>
                <c:pt idx="0">
                  <c:v>1.004612516576235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4CA-DA4F-807F-84DE3F8430A3}"/>
            </c:ext>
          </c:extLst>
        </c:ser>
        <c:ser>
          <c:idx val="2"/>
          <c:order val="2"/>
          <c:tx>
            <c:strRef>
              <c:f>Aergia!$T$20</c:f>
              <c:strCache>
                <c:ptCount val="1"/>
                <c:pt idx="0">
                  <c:v>GSF</c:v>
                </c:pt>
              </c:strCache>
            </c:strRef>
          </c:tx>
          <c:invertIfNegative val="0"/>
          <c:val>
            <c:numRef>
              <c:f>Aergia!$T$21</c:f>
              <c:numCache>
                <c:formatCode>0.00</c:formatCode>
                <c:ptCount val="1"/>
                <c:pt idx="0">
                  <c:v>0.889792885193182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4CA-DA4F-807F-84DE3F8430A3}"/>
            </c:ext>
          </c:extLst>
        </c:ser>
        <c:ser>
          <c:idx val="3"/>
          <c:order val="3"/>
          <c:tx>
            <c:strRef>
              <c:f>Aergia!$U$20</c:f>
              <c:strCache>
                <c:ptCount val="1"/>
                <c:pt idx="0">
                  <c:v>SJF</c:v>
                </c:pt>
              </c:strCache>
            </c:strRef>
          </c:tx>
          <c:invertIfNegative val="0"/>
          <c:val>
            <c:numRef>
              <c:f>Aergia!$U$21</c:f>
              <c:numCache>
                <c:formatCode>0.00</c:formatCode>
                <c:ptCount val="1"/>
                <c:pt idx="0">
                  <c:v>1.0948576846448059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4CA-DA4F-807F-84DE3F8430A3}"/>
            </c:ext>
          </c:extLst>
        </c:ser>
        <c:ser>
          <c:idx val="4"/>
          <c:order val="4"/>
          <c:tx>
            <c:strRef>
              <c:f>Aergia!$V$20</c:f>
              <c:strCache>
                <c:ptCount val="1"/>
                <c:pt idx="0">
                  <c:v>Aergia</c:v>
                </c:pt>
              </c:strCache>
            </c:strRef>
          </c:tx>
          <c:invertIfNegative val="0"/>
          <c:val>
            <c:numRef>
              <c:f>Aergia!$V$21</c:f>
              <c:numCache>
                <c:formatCode>0.00</c:formatCode>
                <c:ptCount val="1"/>
                <c:pt idx="0">
                  <c:v>1.10838773326842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4CA-DA4F-807F-84DE3F8430A3}"/>
            </c:ext>
          </c:extLst>
        </c:ser>
        <c:ser>
          <c:idx val="5"/>
          <c:order val="5"/>
          <c:tx>
            <c:strRef>
              <c:f>Aergia!$W$20</c:f>
              <c:strCache>
                <c:ptCount val="1"/>
                <c:pt idx="0">
                  <c:v>SJF+Aergia</c:v>
                </c:pt>
              </c:strCache>
            </c:strRef>
          </c:tx>
          <c:invertIfNegative val="0"/>
          <c:val>
            <c:numRef>
              <c:f>Aergia!$W$21</c:f>
              <c:numCache>
                <c:formatCode>0.00</c:formatCode>
                <c:ptCount val="1"/>
                <c:pt idx="0">
                  <c:v>1.1668129432340171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4CA-DA4F-807F-84DE3F8430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637638720"/>
        <c:axId val="-1637634848"/>
      </c:barChart>
      <c:catAx>
        <c:axId val="-163763872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-1637634848"/>
        <c:crosses val="autoZero"/>
        <c:auto val="1"/>
        <c:lblAlgn val="ctr"/>
        <c:lblOffset val="100"/>
        <c:noMultiLvlLbl val="0"/>
      </c:catAx>
      <c:valAx>
        <c:axId val="-1637634848"/>
        <c:scaling>
          <c:orientation val="minMax"/>
          <c:max val="1.2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Normalized System Speedup</a:t>
                </a:r>
              </a:p>
            </c:rich>
          </c:tx>
          <c:overlay val="0"/>
        </c:title>
        <c:numFmt formatCode="0.0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1637638720"/>
        <c:crosses val="autoZero"/>
        <c:crossBetween val="between"/>
        <c:majorUnit val="0.1"/>
      </c:valAx>
    </c:plotArea>
    <c:legend>
      <c:legendPos val="t"/>
      <c:layout>
        <c:manualLayout>
          <c:xMode val="edge"/>
          <c:yMode val="edge"/>
          <c:x val="7.5319160104986904E-2"/>
          <c:y val="1.1584734340639899E-2"/>
          <c:w val="0.90333333333333299"/>
          <c:h val="0.18671366248137899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79170155594193"/>
          <c:y val="0.199706224755238"/>
          <c:w val="0.82057877225456799"/>
          <c:h val="0.762932725171672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Aergia!$T$24</c:f>
              <c:strCache>
                <c:ptCount val="1"/>
                <c:pt idx="0">
                  <c:v>Age</c:v>
                </c:pt>
              </c:strCache>
            </c:strRef>
          </c:tx>
          <c:invertIfNegative val="0"/>
          <c:val>
            <c:numRef>
              <c:f>Aergia!$T$25</c:f>
              <c:numCache>
                <c:formatCode>0.00</c:formatCode>
                <c:ptCount val="1"/>
                <c:pt idx="0">
                  <c:v>10.210000000000001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B6-7B4F-A43F-D7693A9EC447}"/>
            </c:ext>
          </c:extLst>
        </c:ser>
        <c:ser>
          <c:idx val="1"/>
          <c:order val="1"/>
          <c:tx>
            <c:strRef>
              <c:f>Aergia!$U$24</c:f>
              <c:strCache>
                <c:ptCount val="1"/>
                <c:pt idx="0">
                  <c:v>RR</c:v>
                </c:pt>
              </c:strCache>
            </c:strRef>
          </c:tx>
          <c:invertIfNegative val="0"/>
          <c:val>
            <c:numRef>
              <c:f>Aergia!$U$25</c:f>
              <c:numCache>
                <c:formatCode>0.00</c:formatCode>
                <c:ptCount val="1"/>
                <c:pt idx="0">
                  <c:v>10.64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BB6-7B4F-A43F-D7693A9EC447}"/>
            </c:ext>
          </c:extLst>
        </c:ser>
        <c:ser>
          <c:idx val="2"/>
          <c:order val="2"/>
          <c:tx>
            <c:strRef>
              <c:f>Aergia!$V$24</c:f>
              <c:strCache>
                <c:ptCount val="1"/>
                <c:pt idx="0">
                  <c:v>GSF</c:v>
                </c:pt>
              </c:strCache>
            </c:strRef>
          </c:tx>
          <c:invertIfNegative val="0"/>
          <c:val>
            <c:numRef>
              <c:f>Aergia!$V$25</c:f>
              <c:numCache>
                <c:formatCode>0.00</c:formatCode>
                <c:ptCount val="1"/>
                <c:pt idx="0">
                  <c:v>10.479368750000001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BB6-7B4F-A43F-D7693A9EC447}"/>
            </c:ext>
          </c:extLst>
        </c:ser>
        <c:ser>
          <c:idx val="3"/>
          <c:order val="3"/>
          <c:tx>
            <c:strRef>
              <c:f>Aergia!$W$24</c:f>
              <c:strCache>
                <c:ptCount val="1"/>
                <c:pt idx="0">
                  <c:v>SJF</c:v>
                </c:pt>
              </c:strCache>
            </c:strRef>
          </c:tx>
          <c:invertIfNegative val="0"/>
          <c:val>
            <c:numRef>
              <c:f>Aergia!$W$25</c:f>
              <c:numCache>
                <c:formatCode>0.00</c:formatCode>
                <c:ptCount val="1"/>
                <c:pt idx="0">
                  <c:v>9.8746750000000034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BB6-7B4F-A43F-D7693A9EC447}"/>
            </c:ext>
          </c:extLst>
        </c:ser>
        <c:ser>
          <c:idx val="4"/>
          <c:order val="4"/>
          <c:tx>
            <c:strRef>
              <c:f>Aergia!$X$24</c:f>
              <c:strCache>
                <c:ptCount val="1"/>
                <c:pt idx="0">
                  <c:v>Aergia</c:v>
                </c:pt>
              </c:strCache>
            </c:strRef>
          </c:tx>
          <c:invertIfNegative val="0"/>
          <c:val>
            <c:numRef>
              <c:f>Aergia!$X$25</c:f>
              <c:numCache>
                <c:formatCode>0.00</c:formatCode>
                <c:ptCount val="1"/>
                <c:pt idx="0">
                  <c:v>6.78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BB6-7B4F-A43F-D7693A9EC447}"/>
            </c:ext>
          </c:extLst>
        </c:ser>
        <c:ser>
          <c:idx val="5"/>
          <c:order val="5"/>
          <c:tx>
            <c:strRef>
              <c:f>Aergia!$Y$24</c:f>
              <c:strCache>
                <c:ptCount val="1"/>
                <c:pt idx="0">
                  <c:v>SJF+Aergia</c:v>
                </c:pt>
              </c:strCache>
            </c:strRef>
          </c:tx>
          <c:invertIfNegative val="0"/>
          <c:val>
            <c:numRef>
              <c:f>Aergia!$Y$25</c:f>
              <c:numCache>
                <c:formatCode>0.00</c:formatCode>
                <c:ptCount val="1"/>
                <c:pt idx="0">
                  <c:v>7.9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BB6-7B4F-A43F-D7693A9EC4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562617328"/>
        <c:axId val="-1562613376"/>
      </c:barChart>
      <c:catAx>
        <c:axId val="-156261732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-1562613376"/>
        <c:crosses val="autoZero"/>
        <c:auto val="1"/>
        <c:lblAlgn val="ctr"/>
        <c:lblOffset val="100"/>
        <c:noMultiLvlLbl val="0"/>
      </c:catAx>
      <c:valAx>
        <c:axId val="-1562613376"/>
        <c:scaling>
          <c:orientation val="minMax"/>
          <c:max val="12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 Network Unfairness</a:t>
                </a:r>
              </a:p>
            </c:rich>
          </c:tx>
          <c:overlay val="0"/>
        </c:title>
        <c:numFmt formatCode="0.0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1562617328"/>
        <c:crosses val="autoZero"/>
        <c:crossBetween val="between"/>
        <c:majorUnit val="3"/>
      </c:valAx>
    </c:plotArea>
    <c:legend>
      <c:legendPos val="t"/>
      <c:layout>
        <c:manualLayout>
          <c:xMode val="edge"/>
          <c:yMode val="edge"/>
          <c:x val="9.9290780141844004E-2"/>
          <c:y val="0"/>
          <c:w val="0.900709219858156"/>
          <c:h val="0.15219301700801399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spPr>
    <a:solidFill>
      <a:prstClr val="white"/>
    </a:solidFill>
  </c:spPr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5976398068832301"/>
          <c:y val="2.82524059492563E-2"/>
          <c:w val="0.81615970991891396"/>
          <c:h val="0.6682833096047500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'Matlab-noMEMLAT'!$A$15</c:f>
              <c:strCache>
                <c:ptCount val="1"/>
                <c:pt idx="0">
                  <c:v>RouterEnergy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solidFill>
                <a:sysClr val="windowText" lastClr="000000"/>
              </a:solidFill>
            </a:ln>
          </c:spPr>
          <c:invertIfNegative val="0"/>
          <c:cat>
            <c:strRef>
              <c:f>'Matlab-noMEMLAT'!$B$14:$Z$14</c:f>
              <c:strCache>
                <c:ptCount val="25"/>
                <c:pt idx="0">
                  <c:v>DO</c:v>
                </c:pt>
                <c:pt idx="1">
                  <c:v>MIN-AD</c:v>
                </c:pt>
                <c:pt idx="2">
                  <c:v>ROMM</c:v>
                </c:pt>
                <c:pt idx="3">
                  <c:v>FLIT-2</c:v>
                </c:pt>
                <c:pt idx="4">
                  <c:v>WORM-2</c:v>
                </c:pt>
                <c:pt idx="5">
                  <c:v>FLIT-1</c:v>
                </c:pt>
                <c:pt idx="6">
                  <c:v>WORM-1</c:v>
                </c:pt>
                <c:pt idx="9">
                  <c:v>DO</c:v>
                </c:pt>
                <c:pt idx="10">
                  <c:v>MIN-AD</c:v>
                </c:pt>
                <c:pt idx="11">
                  <c:v>ROMM</c:v>
                </c:pt>
                <c:pt idx="12">
                  <c:v>FLIT-2</c:v>
                </c:pt>
                <c:pt idx="13">
                  <c:v>WORM-2</c:v>
                </c:pt>
                <c:pt idx="14">
                  <c:v>FLIT-1</c:v>
                </c:pt>
                <c:pt idx="15">
                  <c:v>WORM-1</c:v>
                </c:pt>
                <c:pt idx="18">
                  <c:v>DO</c:v>
                </c:pt>
                <c:pt idx="19">
                  <c:v>MIN-AD</c:v>
                </c:pt>
                <c:pt idx="20">
                  <c:v>ROMM</c:v>
                </c:pt>
                <c:pt idx="21">
                  <c:v>FLIT-2</c:v>
                </c:pt>
                <c:pt idx="22">
                  <c:v>WORM-2</c:v>
                </c:pt>
                <c:pt idx="23">
                  <c:v>FLIT-1</c:v>
                </c:pt>
                <c:pt idx="24">
                  <c:v>WORM-1</c:v>
                </c:pt>
              </c:strCache>
            </c:strRef>
          </c:cat>
          <c:val>
            <c:numRef>
              <c:f>'Matlab-noMEMLAT'!$B$15:$Z$15</c:f>
              <c:numCache>
                <c:formatCode>General</c:formatCode>
                <c:ptCount val="25"/>
                <c:pt idx="0">
                  <c:v>0.40464479637596501</c:v>
                </c:pt>
                <c:pt idx="1">
                  <c:v>0.40495247612337898</c:v>
                </c:pt>
                <c:pt idx="2">
                  <c:v>0.40516599976585199</c:v>
                </c:pt>
                <c:pt idx="3">
                  <c:v>0.42893680722010002</c:v>
                </c:pt>
                <c:pt idx="4">
                  <c:v>0.42229639842053701</c:v>
                </c:pt>
                <c:pt idx="5">
                  <c:v>0.42803664773845101</c:v>
                </c:pt>
                <c:pt idx="6">
                  <c:v>0.42106601890300699</c:v>
                </c:pt>
                <c:pt idx="9">
                  <c:v>0.38680766472740002</c:v>
                </c:pt>
                <c:pt idx="10">
                  <c:v>0.38680766472740002</c:v>
                </c:pt>
                <c:pt idx="11">
                  <c:v>0.39099942178881802</c:v>
                </c:pt>
                <c:pt idx="12">
                  <c:v>0.43437211861406499</c:v>
                </c:pt>
                <c:pt idx="13">
                  <c:v>0.44217234878019901</c:v>
                </c:pt>
                <c:pt idx="14">
                  <c:v>0.430811126175558</c:v>
                </c:pt>
                <c:pt idx="15">
                  <c:v>0.43834108654050502</c:v>
                </c:pt>
                <c:pt idx="18">
                  <c:v>0.408346037995378</c:v>
                </c:pt>
                <c:pt idx="19">
                  <c:v>0.41013687476254401</c:v>
                </c:pt>
                <c:pt idx="20">
                  <c:v>0.411135862606341</c:v>
                </c:pt>
                <c:pt idx="21">
                  <c:v>0.43190807662358899</c:v>
                </c:pt>
                <c:pt idx="22">
                  <c:v>0.42336961177829002</c:v>
                </c:pt>
                <c:pt idx="23">
                  <c:v>0.37772945092712901</c:v>
                </c:pt>
                <c:pt idx="24">
                  <c:v>0.37158481553475198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D1-154B-8638-4F9F96A89D44}"/>
            </c:ext>
          </c:extLst>
        </c:ser>
        <c:ser>
          <c:idx val="1"/>
          <c:order val="1"/>
          <c:tx>
            <c:strRef>
              <c:f>'Matlab-noMEMLAT'!$A$16</c:f>
              <c:strCache>
                <c:ptCount val="1"/>
                <c:pt idx="0">
                  <c:v>LinkEnergy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ysClr val="windowText" lastClr="000000"/>
              </a:solidFill>
            </a:ln>
          </c:spPr>
          <c:invertIfNegative val="0"/>
          <c:cat>
            <c:strRef>
              <c:f>'Matlab-noMEMLAT'!$B$14:$Z$14</c:f>
              <c:strCache>
                <c:ptCount val="25"/>
                <c:pt idx="0">
                  <c:v>DO</c:v>
                </c:pt>
                <c:pt idx="1">
                  <c:v>MIN-AD</c:v>
                </c:pt>
                <c:pt idx="2">
                  <c:v>ROMM</c:v>
                </c:pt>
                <c:pt idx="3">
                  <c:v>FLIT-2</c:v>
                </c:pt>
                <c:pt idx="4">
                  <c:v>WORM-2</c:v>
                </c:pt>
                <c:pt idx="5">
                  <c:v>FLIT-1</c:v>
                </c:pt>
                <c:pt idx="6">
                  <c:v>WORM-1</c:v>
                </c:pt>
                <c:pt idx="9">
                  <c:v>DO</c:v>
                </c:pt>
                <c:pt idx="10">
                  <c:v>MIN-AD</c:v>
                </c:pt>
                <c:pt idx="11">
                  <c:v>ROMM</c:v>
                </c:pt>
                <c:pt idx="12">
                  <c:v>FLIT-2</c:v>
                </c:pt>
                <c:pt idx="13">
                  <c:v>WORM-2</c:v>
                </c:pt>
                <c:pt idx="14">
                  <c:v>FLIT-1</c:v>
                </c:pt>
                <c:pt idx="15">
                  <c:v>WORM-1</c:v>
                </c:pt>
                <c:pt idx="18">
                  <c:v>DO</c:v>
                </c:pt>
                <c:pt idx="19">
                  <c:v>MIN-AD</c:v>
                </c:pt>
                <c:pt idx="20">
                  <c:v>ROMM</c:v>
                </c:pt>
                <c:pt idx="21">
                  <c:v>FLIT-2</c:v>
                </c:pt>
                <c:pt idx="22">
                  <c:v>WORM-2</c:v>
                </c:pt>
                <c:pt idx="23">
                  <c:v>FLIT-1</c:v>
                </c:pt>
                <c:pt idx="24">
                  <c:v>WORM-1</c:v>
                </c:pt>
              </c:strCache>
            </c:strRef>
          </c:cat>
          <c:val>
            <c:numRef>
              <c:f>'Matlab-noMEMLAT'!$B$16:$Z$16</c:f>
              <c:numCache>
                <c:formatCode>General</c:formatCode>
                <c:ptCount val="25"/>
                <c:pt idx="0">
                  <c:v>0.12364430074671599</c:v>
                </c:pt>
                <c:pt idx="1">
                  <c:v>0.123684838157831</c:v>
                </c:pt>
                <c:pt idx="2">
                  <c:v>0.123698078823209</c:v>
                </c:pt>
                <c:pt idx="3">
                  <c:v>0.139996370865829</c:v>
                </c:pt>
                <c:pt idx="4">
                  <c:v>0.140770155299767</c:v>
                </c:pt>
                <c:pt idx="5">
                  <c:v>0.14023715265422201</c:v>
                </c:pt>
                <c:pt idx="6">
                  <c:v>0.14058051963944801</c:v>
                </c:pt>
                <c:pt idx="9">
                  <c:v>0.187097711812724</c:v>
                </c:pt>
                <c:pt idx="10">
                  <c:v>0.187097711812724</c:v>
                </c:pt>
                <c:pt idx="11">
                  <c:v>0.18740254619866401</c:v>
                </c:pt>
                <c:pt idx="12">
                  <c:v>0.234411704519151</c:v>
                </c:pt>
                <c:pt idx="13">
                  <c:v>0.243391740033121</c:v>
                </c:pt>
                <c:pt idx="14">
                  <c:v>0.23440704319994399</c:v>
                </c:pt>
                <c:pt idx="15">
                  <c:v>0.24364972538323701</c:v>
                </c:pt>
                <c:pt idx="18">
                  <c:v>0.116395957896287</c:v>
                </c:pt>
                <c:pt idx="19">
                  <c:v>0.116517055232115</c:v>
                </c:pt>
                <c:pt idx="20">
                  <c:v>0.116419755829357</c:v>
                </c:pt>
                <c:pt idx="21">
                  <c:v>0.12892824123822699</c:v>
                </c:pt>
                <c:pt idx="22">
                  <c:v>0.127528515150509</c:v>
                </c:pt>
                <c:pt idx="23">
                  <c:v>0.12451667196574</c:v>
                </c:pt>
                <c:pt idx="24">
                  <c:v>0.124053858703595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D1-154B-8638-4F9F96A89D44}"/>
            </c:ext>
          </c:extLst>
        </c:ser>
        <c:ser>
          <c:idx val="2"/>
          <c:order val="2"/>
          <c:tx>
            <c:strRef>
              <c:f>'Matlab-noMEMLAT'!$A$17</c:f>
              <c:strCache>
                <c:ptCount val="1"/>
                <c:pt idx="0">
                  <c:v>BufferEnergy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ysClr val="windowText" lastClr="000000"/>
              </a:solidFill>
            </a:ln>
          </c:spPr>
          <c:invertIfNegative val="0"/>
          <c:cat>
            <c:strRef>
              <c:f>'Matlab-noMEMLAT'!$B$14:$Z$14</c:f>
              <c:strCache>
                <c:ptCount val="25"/>
                <c:pt idx="0">
                  <c:v>DO</c:v>
                </c:pt>
                <c:pt idx="1">
                  <c:v>MIN-AD</c:v>
                </c:pt>
                <c:pt idx="2">
                  <c:v>ROMM</c:v>
                </c:pt>
                <c:pt idx="3">
                  <c:v>FLIT-2</c:v>
                </c:pt>
                <c:pt idx="4">
                  <c:v>WORM-2</c:v>
                </c:pt>
                <c:pt idx="5">
                  <c:v>FLIT-1</c:v>
                </c:pt>
                <c:pt idx="6">
                  <c:v>WORM-1</c:v>
                </c:pt>
                <c:pt idx="9">
                  <c:v>DO</c:v>
                </c:pt>
                <c:pt idx="10">
                  <c:v>MIN-AD</c:v>
                </c:pt>
                <c:pt idx="11">
                  <c:v>ROMM</c:v>
                </c:pt>
                <c:pt idx="12">
                  <c:v>FLIT-2</c:v>
                </c:pt>
                <c:pt idx="13">
                  <c:v>WORM-2</c:v>
                </c:pt>
                <c:pt idx="14">
                  <c:v>FLIT-1</c:v>
                </c:pt>
                <c:pt idx="15">
                  <c:v>WORM-1</c:v>
                </c:pt>
                <c:pt idx="18">
                  <c:v>DO</c:v>
                </c:pt>
                <c:pt idx="19">
                  <c:v>MIN-AD</c:v>
                </c:pt>
                <c:pt idx="20">
                  <c:v>ROMM</c:v>
                </c:pt>
                <c:pt idx="21">
                  <c:v>FLIT-2</c:v>
                </c:pt>
                <c:pt idx="22">
                  <c:v>WORM-2</c:v>
                </c:pt>
                <c:pt idx="23">
                  <c:v>FLIT-1</c:v>
                </c:pt>
                <c:pt idx="24">
                  <c:v>WORM-1</c:v>
                </c:pt>
              </c:strCache>
            </c:strRef>
          </c:cat>
          <c:val>
            <c:numRef>
              <c:f>'Matlab-noMEMLAT'!$B$17:$Z$17</c:f>
              <c:numCache>
                <c:formatCode>General</c:formatCode>
                <c:ptCount val="25"/>
                <c:pt idx="0">
                  <c:v>0.47171090287731898</c:v>
                </c:pt>
                <c:pt idx="1">
                  <c:v>0.474180268300403</c:v>
                </c:pt>
                <c:pt idx="2">
                  <c:v>0.47431625167372399</c:v>
                </c:pt>
                <c:pt idx="3">
                  <c:v>4.5804051875611401E-2</c:v>
                </c:pt>
                <c:pt idx="4">
                  <c:v>4.1356151863673703E-2</c:v>
                </c:pt>
                <c:pt idx="5">
                  <c:v>4.1234438519702203E-2</c:v>
                </c:pt>
                <c:pt idx="6">
                  <c:v>4.34644281611355E-2</c:v>
                </c:pt>
                <c:pt idx="9">
                  <c:v>0.42609462345987698</c:v>
                </c:pt>
                <c:pt idx="10">
                  <c:v>0.42609462345987698</c:v>
                </c:pt>
                <c:pt idx="11">
                  <c:v>0.42824754680143601</c:v>
                </c:pt>
                <c:pt idx="12">
                  <c:v>3.98179423248348E-2</c:v>
                </c:pt>
                <c:pt idx="13">
                  <c:v>4.0263062061645503E-2</c:v>
                </c:pt>
                <c:pt idx="14">
                  <c:v>3.9354053720663099E-2</c:v>
                </c:pt>
                <c:pt idx="15">
                  <c:v>3.97185976767239E-2</c:v>
                </c:pt>
                <c:pt idx="18">
                  <c:v>0.47525800410833602</c:v>
                </c:pt>
                <c:pt idx="19">
                  <c:v>0.48428913289244202</c:v>
                </c:pt>
                <c:pt idx="20">
                  <c:v>0.480881566750888</c:v>
                </c:pt>
                <c:pt idx="21">
                  <c:v>4.3195769533442098E-2</c:v>
                </c:pt>
                <c:pt idx="22">
                  <c:v>3.8641913079721903E-2</c:v>
                </c:pt>
                <c:pt idx="23">
                  <c:v>3.2972686649000799E-2</c:v>
                </c:pt>
                <c:pt idx="24">
                  <c:v>3.10753295625469E-2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5D1-154B-8638-4F9F96A89D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-121977536"/>
        <c:axId val="-121973184"/>
      </c:barChart>
      <c:catAx>
        <c:axId val="-1219775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/>
            </a:pPr>
            <a:endParaRPr lang="en-US"/>
          </a:p>
        </c:txPr>
        <c:crossAx val="-121973184"/>
        <c:crosses val="autoZero"/>
        <c:auto val="1"/>
        <c:lblAlgn val="ctr"/>
        <c:lblOffset val="0"/>
        <c:noMultiLvlLbl val="0"/>
      </c:catAx>
      <c:valAx>
        <c:axId val="-12197318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sz="1600"/>
                  <a:t>Energy (normalized)</a:t>
                </a:r>
              </a:p>
            </c:rich>
          </c:tx>
          <c:layout>
            <c:manualLayout>
              <c:xMode val="edge"/>
              <c:yMode val="edge"/>
              <c:x val="3.5149378400310301E-2"/>
              <c:y val="1.67396593673966E-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-12197753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0732723388599401"/>
          <c:y val="1.4598540145985399E-2"/>
          <c:w val="0.57392643096717499"/>
          <c:h val="0.11640669003965699"/>
        </c:manualLayout>
      </c:layout>
      <c:overlay val="0"/>
      <c:spPr>
        <a:solidFill>
          <a:schemeClr val="bg1"/>
        </a:solidFill>
      </c:spPr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2">
    <c:autoUpdate val="0"/>
  </c:externalData>
  <c:userShapes r:id="rId3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25627699678901"/>
          <c:y val="7.7756648343485599E-2"/>
          <c:w val="0.84596574642829503"/>
          <c:h val="0.613067887790621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'Matlab-noMEMLAT'!$A$21</c:f>
              <c:strCache>
                <c:ptCount val="1"/>
                <c:pt idx="0">
                  <c:v>WeightedSpeedup</c:v>
                </c:pt>
              </c:strCache>
            </c:strRef>
          </c:tx>
          <c:spPr>
            <a:solidFill>
              <a:srgbClr val="002060"/>
            </a:solidFill>
          </c:spPr>
          <c:invertIfNegative val="0"/>
          <c:cat>
            <c:strRef>
              <c:f>'Matlab-noMEMLAT'!$B$7:$Z$7</c:f>
              <c:strCache>
                <c:ptCount val="25"/>
                <c:pt idx="0">
                  <c:v>DO</c:v>
                </c:pt>
                <c:pt idx="1">
                  <c:v>MIN-AD</c:v>
                </c:pt>
                <c:pt idx="2">
                  <c:v>ROMM</c:v>
                </c:pt>
                <c:pt idx="3">
                  <c:v>FLIT-2</c:v>
                </c:pt>
                <c:pt idx="4">
                  <c:v>WORM-2</c:v>
                </c:pt>
                <c:pt idx="5">
                  <c:v>FLIT-1</c:v>
                </c:pt>
                <c:pt idx="6">
                  <c:v>WORM-1</c:v>
                </c:pt>
                <c:pt idx="9">
                  <c:v>DO</c:v>
                </c:pt>
                <c:pt idx="10">
                  <c:v>MIN-AD</c:v>
                </c:pt>
                <c:pt idx="11">
                  <c:v>ROMM</c:v>
                </c:pt>
                <c:pt idx="12">
                  <c:v>FLIT-2</c:v>
                </c:pt>
                <c:pt idx="13">
                  <c:v>WORM-2</c:v>
                </c:pt>
                <c:pt idx="14">
                  <c:v>FLIT-1</c:v>
                </c:pt>
                <c:pt idx="15">
                  <c:v>WORM-1</c:v>
                </c:pt>
                <c:pt idx="18">
                  <c:v>DO</c:v>
                </c:pt>
                <c:pt idx="19">
                  <c:v>MIN-AD</c:v>
                </c:pt>
                <c:pt idx="20">
                  <c:v>ROMM</c:v>
                </c:pt>
                <c:pt idx="21">
                  <c:v>FLIT-2</c:v>
                </c:pt>
                <c:pt idx="22">
                  <c:v>WORM-2</c:v>
                </c:pt>
                <c:pt idx="23">
                  <c:v>FLIT-1</c:v>
                </c:pt>
                <c:pt idx="24">
                  <c:v>WORM-1</c:v>
                </c:pt>
              </c:strCache>
            </c:strRef>
          </c:cat>
          <c:val>
            <c:numRef>
              <c:f>'Matlab-noMEMLAT'!$B$21:$Z$21</c:f>
              <c:numCache>
                <c:formatCode>General</c:formatCode>
                <c:ptCount val="25"/>
                <c:pt idx="0">
                  <c:v>7.9909612348004364</c:v>
                </c:pt>
                <c:pt idx="1">
                  <c:v>7.9907483945915203</c:v>
                </c:pt>
                <c:pt idx="2">
                  <c:v>7.9892400705509727</c:v>
                </c:pt>
                <c:pt idx="3">
                  <c:v>7.9789045820530724</c:v>
                </c:pt>
                <c:pt idx="4">
                  <c:v>7.9802017187173799</c:v>
                </c:pt>
                <c:pt idx="5">
                  <c:v>7.9918229314569711</c:v>
                </c:pt>
                <c:pt idx="6">
                  <c:v>7.9907440166069454</c:v>
                </c:pt>
                <c:pt idx="9">
                  <c:v>15.626836907152841</c:v>
                </c:pt>
                <c:pt idx="10">
                  <c:v>15.7797106779107</c:v>
                </c:pt>
                <c:pt idx="11">
                  <c:v>15.625287659776539</c:v>
                </c:pt>
                <c:pt idx="12">
                  <c:v>15.221617885403241</c:v>
                </c:pt>
                <c:pt idx="13">
                  <c:v>15.044158350387841</c:v>
                </c:pt>
                <c:pt idx="14">
                  <c:v>15.363755442338441</c:v>
                </c:pt>
                <c:pt idx="15">
                  <c:v>15.2072909791627</c:v>
                </c:pt>
                <c:pt idx="18">
                  <c:v>14.830885992427021</c:v>
                </c:pt>
                <c:pt idx="19">
                  <c:v>14.77523316066492</c:v>
                </c:pt>
                <c:pt idx="20">
                  <c:v>14.7081754140043</c:v>
                </c:pt>
                <c:pt idx="21">
                  <c:v>14.72060270419102</c:v>
                </c:pt>
                <c:pt idx="22">
                  <c:v>14.677426516739621</c:v>
                </c:pt>
                <c:pt idx="23">
                  <c:v>16.231713918608889</c:v>
                </c:pt>
                <c:pt idx="24">
                  <c:v>16.199195940929329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1B-4A4B-AA6A-D15718E172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2"/>
        <c:overlap val="100"/>
        <c:axId val="-121804720"/>
        <c:axId val="-121800560"/>
      </c:barChart>
      <c:catAx>
        <c:axId val="-1218047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/>
            </a:pPr>
            <a:endParaRPr lang="en-US"/>
          </a:p>
        </c:txPr>
        <c:crossAx val="-121800560"/>
        <c:crosses val="autoZero"/>
        <c:auto val="1"/>
        <c:lblAlgn val="ctr"/>
        <c:lblOffset val="0"/>
        <c:noMultiLvlLbl val="0"/>
      </c:catAx>
      <c:valAx>
        <c:axId val="-12180056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600" dirty="0"/>
                  <a:t>W-Speedup</a:t>
                </a:r>
              </a:p>
            </c:rich>
          </c:tx>
          <c:layout>
            <c:manualLayout>
              <c:xMode val="edge"/>
              <c:yMode val="edge"/>
              <c:x val="1.1453290737686901E-2"/>
              <c:y val="0.1639425701474339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-121804720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externalData r:id="rId2">
    <c:autoUpdate val="0"/>
  </c:externalData>
  <c:userShapes r:id="rId3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5976398068832301"/>
          <c:y val="2.82524059492563E-2"/>
          <c:w val="0.81615970991891396"/>
          <c:h val="0.6682833096047500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'Matlab-noMEMLAT'!$A$15</c:f>
              <c:strCache>
                <c:ptCount val="1"/>
                <c:pt idx="0">
                  <c:v>RouterEnergy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solidFill>
                <a:sysClr val="windowText" lastClr="000000"/>
              </a:solidFill>
            </a:ln>
          </c:spPr>
          <c:invertIfNegative val="0"/>
          <c:cat>
            <c:strRef>
              <c:f>'Matlab-noMEMLAT'!$B$14:$Z$14</c:f>
              <c:strCache>
                <c:ptCount val="25"/>
                <c:pt idx="0">
                  <c:v>DO</c:v>
                </c:pt>
                <c:pt idx="1">
                  <c:v>MIN-AD</c:v>
                </c:pt>
                <c:pt idx="2">
                  <c:v>ROMM</c:v>
                </c:pt>
                <c:pt idx="3">
                  <c:v>FLIT-2</c:v>
                </c:pt>
                <c:pt idx="4">
                  <c:v>WORM-2</c:v>
                </c:pt>
                <c:pt idx="5">
                  <c:v>FLIT-1</c:v>
                </c:pt>
                <c:pt idx="6">
                  <c:v>WORM-1</c:v>
                </c:pt>
                <c:pt idx="9">
                  <c:v>DO</c:v>
                </c:pt>
                <c:pt idx="10">
                  <c:v>MIN-AD</c:v>
                </c:pt>
                <c:pt idx="11">
                  <c:v>ROMM</c:v>
                </c:pt>
                <c:pt idx="12">
                  <c:v>FLIT-2</c:v>
                </c:pt>
                <c:pt idx="13">
                  <c:v>WORM-2</c:v>
                </c:pt>
                <c:pt idx="14">
                  <c:v>FLIT-1</c:v>
                </c:pt>
                <c:pt idx="15">
                  <c:v>WORM-1</c:v>
                </c:pt>
                <c:pt idx="18">
                  <c:v>DO</c:v>
                </c:pt>
                <c:pt idx="19">
                  <c:v>MIN-AD</c:v>
                </c:pt>
                <c:pt idx="20">
                  <c:v>ROMM</c:v>
                </c:pt>
                <c:pt idx="21">
                  <c:v>FLIT-2</c:v>
                </c:pt>
                <c:pt idx="22">
                  <c:v>WORM-2</c:v>
                </c:pt>
                <c:pt idx="23">
                  <c:v>FLIT-1</c:v>
                </c:pt>
                <c:pt idx="24">
                  <c:v>WORM-1</c:v>
                </c:pt>
              </c:strCache>
            </c:strRef>
          </c:cat>
          <c:val>
            <c:numRef>
              <c:f>'Matlab-noMEMLAT'!$B$15:$Z$15</c:f>
              <c:numCache>
                <c:formatCode>General</c:formatCode>
                <c:ptCount val="25"/>
                <c:pt idx="0">
                  <c:v>0.40464479637596601</c:v>
                </c:pt>
                <c:pt idx="1">
                  <c:v>0.40495247612337898</c:v>
                </c:pt>
                <c:pt idx="2">
                  <c:v>0.40516599976585299</c:v>
                </c:pt>
                <c:pt idx="3">
                  <c:v>0.42893680722010002</c:v>
                </c:pt>
                <c:pt idx="4">
                  <c:v>0.42229639842053701</c:v>
                </c:pt>
                <c:pt idx="5">
                  <c:v>0.42803664773845101</c:v>
                </c:pt>
                <c:pt idx="6">
                  <c:v>0.42106601890300699</c:v>
                </c:pt>
                <c:pt idx="9">
                  <c:v>0.38680766472740002</c:v>
                </c:pt>
                <c:pt idx="10">
                  <c:v>0.38680766472740002</c:v>
                </c:pt>
                <c:pt idx="11">
                  <c:v>0.39099942178881802</c:v>
                </c:pt>
                <c:pt idx="12">
                  <c:v>0.43437211861406499</c:v>
                </c:pt>
                <c:pt idx="13">
                  <c:v>0.44217234878019901</c:v>
                </c:pt>
                <c:pt idx="14">
                  <c:v>0.430811126175558</c:v>
                </c:pt>
                <c:pt idx="15">
                  <c:v>0.43834108654050502</c:v>
                </c:pt>
                <c:pt idx="18">
                  <c:v>0.408346037995378</c:v>
                </c:pt>
                <c:pt idx="19">
                  <c:v>0.41013687476254501</c:v>
                </c:pt>
                <c:pt idx="20">
                  <c:v>0.411135862606341</c:v>
                </c:pt>
                <c:pt idx="21">
                  <c:v>0.43190807662358899</c:v>
                </c:pt>
                <c:pt idx="22">
                  <c:v>0.42336961177829002</c:v>
                </c:pt>
                <c:pt idx="23">
                  <c:v>0.37772945092712901</c:v>
                </c:pt>
                <c:pt idx="24">
                  <c:v>0.37158481553475298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96-8142-8307-279F9787E229}"/>
            </c:ext>
          </c:extLst>
        </c:ser>
        <c:ser>
          <c:idx val="1"/>
          <c:order val="1"/>
          <c:tx>
            <c:strRef>
              <c:f>'Matlab-noMEMLAT'!$A$16</c:f>
              <c:strCache>
                <c:ptCount val="1"/>
                <c:pt idx="0">
                  <c:v>LinkEnergy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ysClr val="windowText" lastClr="000000"/>
              </a:solidFill>
            </a:ln>
          </c:spPr>
          <c:invertIfNegative val="0"/>
          <c:cat>
            <c:strRef>
              <c:f>'Matlab-noMEMLAT'!$B$14:$Z$14</c:f>
              <c:strCache>
                <c:ptCount val="25"/>
                <c:pt idx="0">
                  <c:v>DO</c:v>
                </c:pt>
                <c:pt idx="1">
                  <c:v>MIN-AD</c:v>
                </c:pt>
                <c:pt idx="2">
                  <c:v>ROMM</c:v>
                </c:pt>
                <c:pt idx="3">
                  <c:v>FLIT-2</c:v>
                </c:pt>
                <c:pt idx="4">
                  <c:v>WORM-2</c:v>
                </c:pt>
                <c:pt idx="5">
                  <c:v>FLIT-1</c:v>
                </c:pt>
                <c:pt idx="6">
                  <c:v>WORM-1</c:v>
                </c:pt>
                <c:pt idx="9">
                  <c:v>DO</c:v>
                </c:pt>
                <c:pt idx="10">
                  <c:v>MIN-AD</c:v>
                </c:pt>
                <c:pt idx="11">
                  <c:v>ROMM</c:v>
                </c:pt>
                <c:pt idx="12">
                  <c:v>FLIT-2</c:v>
                </c:pt>
                <c:pt idx="13">
                  <c:v>WORM-2</c:v>
                </c:pt>
                <c:pt idx="14">
                  <c:v>FLIT-1</c:v>
                </c:pt>
                <c:pt idx="15">
                  <c:v>WORM-1</c:v>
                </c:pt>
                <c:pt idx="18">
                  <c:v>DO</c:v>
                </c:pt>
                <c:pt idx="19">
                  <c:v>MIN-AD</c:v>
                </c:pt>
                <c:pt idx="20">
                  <c:v>ROMM</c:v>
                </c:pt>
                <c:pt idx="21">
                  <c:v>FLIT-2</c:v>
                </c:pt>
                <c:pt idx="22">
                  <c:v>WORM-2</c:v>
                </c:pt>
                <c:pt idx="23">
                  <c:v>FLIT-1</c:v>
                </c:pt>
                <c:pt idx="24">
                  <c:v>WORM-1</c:v>
                </c:pt>
              </c:strCache>
            </c:strRef>
          </c:cat>
          <c:val>
            <c:numRef>
              <c:f>'Matlab-noMEMLAT'!$B$16:$Z$16</c:f>
              <c:numCache>
                <c:formatCode>General</c:formatCode>
                <c:ptCount val="25"/>
                <c:pt idx="0">
                  <c:v>0.12364430074671599</c:v>
                </c:pt>
                <c:pt idx="1">
                  <c:v>0.123684838157831</c:v>
                </c:pt>
                <c:pt idx="2">
                  <c:v>0.123698078823209</c:v>
                </c:pt>
                <c:pt idx="3">
                  <c:v>0.139996370865829</c:v>
                </c:pt>
                <c:pt idx="4">
                  <c:v>0.140770155299767</c:v>
                </c:pt>
                <c:pt idx="5">
                  <c:v>0.14023715265422201</c:v>
                </c:pt>
                <c:pt idx="6">
                  <c:v>0.14058051963944801</c:v>
                </c:pt>
                <c:pt idx="9">
                  <c:v>0.187097711812724</c:v>
                </c:pt>
                <c:pt idx="10">
                  <c:v>0.187097711812724</c:v>
                </c:pt>
                <c:pt idx="11">
                  <c:v>0.18740254619866401</c:v>
                </c:pt>
                <c:pt idx="12">
                  <c:v>0.234411704519151</c:v>
                </c:pt>
                <c:pt idx="13">
                  <c:v>0.243391740033121</c:v>
                </c:pt>
                <c:pt idx="14">
                  <c:v>0.23440704319994399</c:v>
                </c:pt>
                <c:pt idx="15">
                  <c:v>0.24364972538323701</c:v>
                </c:pt>
                <c:pt idx="18">
                  <c:v>0.116395957896287</c:v>
                </c:pt>
                <c:pt idx="19">
                  <c:v>0.116517055232115</c:v>
                </c:pt>
                <c:pt idx="20">
                  <c:v>0.116419755829357</c:v>
                </c:pt>
                <c:pt idx="21">
                  <c:v>0.12892824123822699</c:v>
                </c:pt>
                <c:pt idx="22">
                  <c:v>0.127528515150509</c:v>
                </c:pt>
                <c:pt idx="23">
                  <c:v>0.12451667196574</c:v>
                </c:pt>
                <c:pt idx="24">
                  <c:v>0.124053858703595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B96-8142-8307-279F9787E229}"/>
            </c:ext>
          </c:extLst>
        </c:ser>
        <c:ser>
          <c:idx val="2"/>
          <c:order val="2"/>
          <c:tx>
            <c:strRef>
              <c:f>'Matlab-noMEMLAT'!$A$17</c:f>
              <c:strCache>
                <c:ptCount val="1"/>
                <c:pt idx="0">
                  <c:v>BufferEnergy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ysClr val="windowText" lastClr="000000"/>
              </a:solidFill>
            </a:ln>
          </c:spPr>
          <c:invertIfNegative val="0"/>
          <c:cat>
            <c:strRef>
              <c:f>'Matlab-noMEMLAT'!$B$14:$Z$14</c:f>
              <c:strCache>
                <c:ptCount val="25"/>
                <c:pt idx="0">
                  <c:v>DO</c:v>
                </c:pt>
                <c:pt idx="1">
                  <c:v>MIN-AD</c:v>
                </c:pt>
                <c:pt idx="2">
                  <c:v>ROMM</c:v>
                </c:pt>
                <c:pt idx="3">
                  <c:v>FLIT-2</c:v>
                </c:pt>
                <c:pt idx="4">
                  <c:v>WORM-2</c:v>
                </c:pt>
                <c:pt idx="5">
                  <c:v>FLIT-1</c:v>
                </c:pt>
                <c:pt idx="6">
                  <c:v>WORM-1</c:v>
                </c:pt>
                <c:pt idx="9">
                  <c:v>DO</c:v>
                </c:pt>
                <c:pt idx="10">
                  <c:v>MIN-AD</c:v>
                </c:pt>
                <c:pt idx="11">
                  <c:v>ROMM</c:v>
                </c:pt>
                <c:pt idx="12">
                  <c:v>FLIT-2</c:v>
                </c:pt>
                <c:pt idx="13">
                  <c:v>WORM-2</c:v>
                </c:pt>
                <c:pt idx="14">
                  <c:v>FLIT-1</c:v>
                </c:pt>
                <c:pt idx="15">
                  <c:v>WORM-1</c:v>
                </c:pt>
                <c:pt idx="18">
                  <c:v>DO</c:v>
                </c:pt>
                <c:pt idx="19">
                  <c:v>MIN-AD</c:v>
                </c:pt>
                <c:pt idx="20">
                  <c:v>ROMM</c:v>
                </c:pt>
                <c:pt idx="21">
                  <c:v>FLIT-2</c:v>
                </c:pt>
                <c:pt idx="22">
                  <c:v>WORM-2</c:v>
                </c:pt>
                <c:pt idx="23">
                  <c:v>FLIT-1</c:v>
                </c:pt>
                <c:pt idx="24">
                  <c:v>WORM-1</c:v>
                </c:pt>
              </c:strCache>
            </c:strRef>
          </c:cat>
          <c:val>
            <c:numRef>
              <c:f>'Matlab-noMEMLAT'!$B$17:$Z$17</c:f>
              <c:numCache>
                <c:formatCode>General</c:formatCode>
                <c:ptCount val="25"/>
                <c:pt idx="0">
                  <c:v>0.47171090287731898</c:v>
                </c:pt>
                <c:pt idx="1">
                  <c:v>0.474180268300403</c:v>
                </c:pt>
                <c:pt idx="2">
                  <c:v>0.47431625167372399</c:v>
                </c:pt>
                <c:pt idx="3">
                  <c:v>4.5804051875611498E-2</c:v>
                </c:pt>
                <c:pt idx="4">
                  <c:v>4.1356151863673703E-2</c:v>
                </c:pt>
                <c:pt idx="5">
                  <c:v>4.1234438519702203E-2</c:v>
                </c:pt>
                <c:pt idx="6">
                  <c:v>4.34644281611355E-2</c:v>
                </c:pt>
                <c:pt idx="9">
                  <c:v>0.42609462345987698</c:v>
                </c:pt>
                <c:pt idx="10">
                  <c:v>0.42609462345987698</c:v>
                </c:pt>
                <c:pt idx="11">
                  <c:v>0.42824754680143601</c:v>
                </c:pt>
                <c:pt idx="12">
                  <c:v>3.98179423248348E-2</c:v>
                </c:pt>
                <c:pt idx="13">
                  <c:v>4.0263062061645503E-2</c:v>
                </c:pt>
                <c:pt idx="14">
                  <c:v>3.9354053720663099E-2</c:v>
                </c:pt>
                <c:pt idx="15">
                  <c:v>3.97185976767239E-2</c:v>
                </c:pt>
                <c:pt idx="18">
                  <c:v>0.47525800410833602</c:v>
                </c:pt>
                <c:pt idx="19">
                  <c:v>0.48428913289244302</c:v>
                </c:pt>
                <c:pt idx="20">
                  <c:v>0.480881566750888</c:v>
                </c:pt>
                <c:pt idx="21">
                  <c:v>4.3195769533442098E-2</c:v>
                </c:pt>
                <c:pt idx="22">
                  <c:v>3.8641913079721903E-2</c:v>
                </c:pt>
                <c:pt idx="23">
                  <c:v>3.2972686649000799E-2</c:v>
                </c:pt>
                <c:pt idx="24">
                  <c:v>3.10753295625469E-2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B96-8142-8307-279F9787E2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-119534032"/>
        <c:axId val="-119529680"/>
      </c:barChart>
      <c:catAx>
        <c:axId val="-1195340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/>
            </a:pPr>
            <a:endParaRPr lang="en-US"/>
          </a:p>
        </c:txPr>
        <c:crossAx val="-119529680"/>
        <c:crosses val="autoZero"/>
        <c:auto val="1"/>
        <c:lblAlgn val="ctr"/>
        <c:lblOffset val="0"/>
        <c:noMultiLvlLbl val="0"/>
      </c:catAx>
      <c:valAx>
        <c:axId val="-11952968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sz="1600"/>
                  <a:t>Energy (normalized)</a:t>
                </a:r>
              </a:p>
            </c:rich>
          </c:tx>
          <c:layout>
            <c:manualLayout>
              <c:xMode val="edge"/>
              <c:yMode val="edge"/>
              <c:x val="3.5149378400310398E-2"/>
              <c:y val="1.67396593673966E-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-11953403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0732723388599401"/>
          <c:y val="1.4598540145985399E-2"/>
          <c:w val="0.57392643096717499"/>
          <c:h val="0.11640669003965699"/>
        </c:manualLayout>
      </c:layout>
      <c:overlay val="0"/>
      <c:spPr>
        <a:solidFill>
          <a:schemeClr val="bg1"/>
        </a:solidFill>
      </c:spPr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2">
    <c:autoUpdate val="0"/>
  </c:externalData>
  <c:userShapes r:id="rId3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/>
              <a:t>Multithreaded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22916651406946201"/>
          <c:y val="0.100125046869141"/>
          <c:w val="0.72819782701581204"/>
          <c:h val="0.642710348706410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Sheet1!$C$36</c:f>
              <c:strCache>
                <c:ptCount val="1"/>
                <c:pt idx="0">
                  <c:v>Buffered</c:v>
                </c:pt>
              </c:strCache>
            </c:strRef>
          </c:tx>
          <c:invertIfNegative val="0"/>
          <c:cat>
            <c:strRef>
              <c:f>Sheet1!$A$37:$A$42</c:f>
              <c:strCache>
                <c:ptCount val="6"/>
                <c:pt idx="0">
                  <c:v>luc</c:v>
                </c:pt>
                <c:pt idx="1">
                  <c:v>cholesky</c:v>
                </c:pt>
                <c:pt idx="2">
                  <c:v>radix</c:v>
                </c:pt>
                <c:pt idx="3">
                  <c:v>fft</c:v>
                </c:pt>
                <c:pt idx="4">
                  <c:v>lun</c:v>
                </c:pt>
                <c:pt idx="5">
                  <c:v>AVG</c:v>
                </c:pt>
              </c:strCache>
            </c:strRef>
          </c:cat>
          <c:val>
            <c:numRef>
              <c:f>Sheet1!$C$37:$C$42</c:f>
              <c:numCache>
                <c:formatCode>General</c:formatCode>
                <c:ptCount val="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4F-DA46-B45B-AAACA1904EF8}"/>
            </c:ext>
          </c:extLst>
        </c:ser>
        <c:ser>
          <c:idx val="1"/>
          <c:order val="1"/>
          <c:tx>
            <c:strRef>
              <c:f>Sheet1!$D$36</c:f>
              <c:strCache>
                <c:ptCount val="1"/>
                <c:pt idx="0">
                  <c:v>BLESS</c:v>
                </c:pt>
              </c:strCache>
            </c:strRef>
          </c:tx>
          <c:invertIfNegative val="0"/>
          <c:cat>
            <c:strRef>
              <c:f>Sheet1!$A$37:$A$42</c:f>
              <c:strCache>
                <c:ptCount val="6"/>
                <c:pt idx="0">
                  <c:v>luc</c:v>
                </c:pt>
                <c:pt idx="1">
                  <c:v>cholesky</c:v>
                </c:pt>
                <c:pt idx="2">
                  <c:v>radix</c:v>
                </c:pt>
                <c:pt idx="3">
                  <c:v>fft</c:v>
                </c:pt>
                <c:pt idx="4">
                  <c:v>lun</c:v>
                </c:pt>
                <c:pt idx="5">
                  <c:v>AVG</c:v>
                </c:pt>
              </c:strCache>
            </c:strRef>
          </c:cat>
          <c:val>
            <c:numRef>
              <c:f>Sheet1!$D$37:$D$42</c:f>
              <c:numCache>
                <c:formatCode>General</c:formatCode>
                <c:ptCount val="6"/>
                <c:pt idx="0">
                  <c:v>1.0028842903499871</c:v>
                </c:pt>
                <c:pt idx="1">
                  <c:v>1.001833032219994</c:v>
                </c:pt>
                <c:pt idx="2">
                  <c:v>0.989469541539998</c:v>
                </c:pt>
                <c:pt idx="3">
                  <c:v>0.98772435845600004</c:v>
                </c:pt>
                <c:pt idx="4">
                  <c:v>1.00527006279</c:v>
                </c:pt>
                <c:pt idx="5">
                  <c:v>0.99743625707200001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D4F-DA46-B45B-AAACA1904EF8}"/>
            </c:ext>
          </c:extLst>
        </c:ser>
        <c:ser>
          <c:idx val="2"/>
          <c:order val="2"/>
          <c:tx>
            <c:strRef>
              <c:f>Sheet1!$E$36</c:f>
              <c:strCache>
                <c:ptCount val="1"/>
                <c:pt idx="0">
                  <c:v>CHIPPER</c:v>
                </c:pt>
              </c:strCache>
            </c:strRef>
          </c:tx>
          <c:invertIfNegative val="0"/>
          <c:cat>
            <c:strRef>
              <c:f>Sheet1!$A$37:$A$42</c:f>
              <c:strCache>
                <c:ptCount val="6"/>
                <c:pt idx="0">
                  <c:v>luc</c:v>
                </c:pt>
                <c:pt idx="1">
                  <c:v>cholesky</c:v>
                </c:pt>
                <c:pt idx="2">
                  <c:v>radix</c:v>
                </c:pt>
                <c:pt idx="3">
                  <c:v>fft</c:v>
                </c:pt>
                <c:pt idx="4">
                  <c:v>lun</c:v>
                </c:pt>
                <c:pt idx="5">
                  <c:v>AVG</c:v>
                </c:pt>
              </c:strCache>
            </c:strRef>
          </c:cat>
          <c:val>
            <c:numRef>
              <c:f>Sheet1!$E$37:$E$42</c:f>
              <c:numCache>
                <c:formatCode>General</c:formatCode>
                <c:ptCount val="6"/>
                <c:pt idx="0">
                  <c:v>1.001835567249995</c:v>
                </c:pt>
                <c:pt idx="1">
                  <c:v>1.001164206409987</c:v>
                </c:pt>
                <c:pt idx="2">
                  <c:v>0.97235981304800401</c:v>
                </c:pt>
                <c:pt idx="3">
                  <c:v>0.968852970694002</c:v>
                </c:pt>
                <c:pt idx="4">
                  <c:v>0.96258957278400004</c:v>
                </c:pt>
                <c:pt idx="5">
                  <c:v>0.98136042603700002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D4F-DA46-B45B-AAACA1904E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01557040"/>
        <c:axId val="-101552864"/>
      </c:barChart>
      <c:catAx>
        <c:axId val="-10155704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5400000" vert="horz"/>
          <a:lstStyle/>
          <a:p>
            <a:pPr>
              <a:defRPr sz="1600"/>
            </a:pPr>
            <a:endParaRPr lang="en-US"/>
          </a:p>
        </c:txPr>
        <c:crossAx val="-101552864"/>
        <c:crosses val="autoZero"/>
        <c:auto val="1"/>
        <c:lblAlgn val="ctr"/>
        <c:lblOffset val="100"/>
        <c:noMultiLvlLbl val="0"/>
      </c:catAx>
      <c:valAx>
        <c:axId val="-101552864"/>
        <c:scaling>
          <c:orientation val="minMax"/>
          <c:max val="1.1000000000000001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400"/>
                  <a:t>Speedup (Normalized)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-101557040"/>
        <c:crosses val="autoZero"/>
        <c:crossBetween val="between"/>
        <c:majorUnit val="0.2"/>
      </c:valAx>
    </c:plotArea>
    <c:plotVisOnly val="1"/>
    <c:dispBlanksAs val="gap"/>
    <c:showDLblsOverMax val="0"/>
  </c:chart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 err="1"/>
              <a:t>Multiprogrammed</a:t>
            </a:r>
            <a:r>
              <a:rPr lang="en-US" baseline="0" dirty="0"/>
              <a:t> (subset of 49 total)</a:t>
            </a:r>
            <a:endParaRPr lang="en-US" dirty="0"/>
          </a:p>
        </c:rich>
      </c:tx>
      <c:layout>
        <c:manualLayout>
          <c:xMode val="edge"/>
          <c:yMode val="edge"/>
          <c:x val="0.124578083989501"/>
          <c:y val="1.4285714285714299E-2"/>
        </c:manualLayout>
      </c:layout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Sheet2!$C$1</c:f>
              <c:strCache>
                <c:ptCount val="1"/>
                <c:pt idx="0">
                  <c:v>Buffered</c:v>
                </c:pt>
              </c:strCache>
            </c:strRef>
          </c:tx>
          <c:invertIfNegative val="0"/>
          <c:cat>
            <c:strRef>
              <c:f>Sheet2!$A$2:$A$16</c:f>
              <c:strCache>
                <c:ptCount val="15"/>
                <c:pt idx="0">
                  <c:v>perlbench</c:v>
                </c:pt>
                <c:pt idx="1">
                  <c:v>tonto</c:v>
                </c:pt>
                <c:pt idx="2">
                  <c:v>gcc</c:v>
                </c:pt>
                <c:pt idx="3">
                  <c:v>h264ref</c:v>
                </c:pt>
                <c:pt idx="4">
                  <c:v>vpr</c:v>
                </c:pt>
                <c:pt idx="5">
                  <c:v>search.1</c:v>
                </c:pt>
                <c:pt idx="6">
                  <c:v>MIX.5</c:v>
                </c:pt>
                <c:pt idx="7">
                  <c:v>MIX.2</c:v>
                </c:pt>
                <c:pt idx="8">
                  <c:v>MIX.8</c:v>
                </c:pt>
                <c:pt idx="9">
                  <c:v>MIX.0</c:v>
                </c:pt>
                <c:pt idx="10">
                  <c:v>MIX.6</c:v>
                </c:pt>
                <c:pt idx="11">
                  <c:v>GemsFDTD</c:v>
                </c:pt>
                <c:pt idx="12">
                  <c:v>stream</c:v>
                </c:pt>
                <c:pt idx="13">
                  <c:v>mcf</c:v>
                </c:pt>
                <c:pt idx="14">
                  <c:v>AVG (full set)</c:v>
                </c:pt>
              </c:strCache>
            </c:strRef>
          </c:cat>
          <c:val>
            <c:numRef>
              <c:f>Sheet2!$C$2:$C$16</c:f>
              <c:numCache>
                <c:formatCode>General</c:formatCode>
                <c:ptCount val="15"/>
                <c:pt idx="0">
                  <c:v>63.979692979399999</c:v>
                </c:pt>
                <c:pt idx="1">
                  <c:v>63.679135957200003</c:v>
                </c:pt>
                <c:pt idx="2">
                  <c:v>63.573248588200002</c:v>
                </c:pt>
                <c:pt idx="3">
                  <c:v>63.360877231800004</c:v>
                </c:pt>
                <c:pt idx="4">
                  <c:v>61.17947232290021</c:v>
                </c:pt>
                <c:pt idx="5">
                  <c:v>60.500301437300003</c:v>
                </c:pt>
                <c:pt idx="6">
                  <c:v>60.473700130700003</c:v>
                </c:pt>
                <c:pt idx="7">
                  <c:v>60.288652015900013</c:v>
                </c:pt>
                <c:pt idx="8">
                  <c:v>57.785497453699413</c:v>
                </c:pt>
                <c:pt idx="9">
                  <c:v>57.685922821100142</c:v>
                </c:pt>
                <c:pt idx="10">
                  <c:v>57.486354603599999</c:v>
                </c:pt>
                <c:pt idx="11">
                  <c:v>48.057676171999837</c:v>
                </c:pt>
                <c:pt idx="12">
                  <c:v>41.991616553899952</c:v>
                </c:pt>
                <c:pt idx="13">
                  <c:v>22.571405367900031</c:v>
                </c:pt>
                <c:pt idx="14">
                  <c:v>55.5306540136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82-BB45-B26E-1ACE1998D022}"/>
            </c:ext>
          </c:extLst>
        </c:ser>
        <c:ser>
          <c:idx val="1"/>
          <c:order val="1"/>
          <c:tx>
            <c:strRef>
              <c:f>Sheet2!$D$1</c:f>
              <c:strCache>
                <c:ptCount val="1"/>
                <c:pt idx="0">
                  <c:v>BLESS</c:v>
                </c:pt>
              </c:strCache>
            </c:strRef>
          </c:tx>
          <c:invertIfNegative val="0"/>
          <c:cat>
            <c:strRef>
              <c:f>Sheet2!$A$2:$A$16</c:f>
              <c:strCache>
                <c:ptCount val="15"/>
                <c:pt idx="0">
                  <c:v>perlbench</c:v>
                </c:pt>
                <c:pt idx="1">
                  <c:v>tonto</c:v>
                </c:pt>
                <c:pt idx="2">
                  <c:v>gcc</c:v>
                </c:pt>
                <c:pt idx="3">
                  <c:v>h264ref</c:v>
                </c:pt>
                <c:pt idx="4">
                  <c:v>vpr</c:v>
                </c:pt>
                <c:pt idx="5">
                  <c:v>search.1</c:v>
                </c:pt>
                <c:pt idx="6">
                  <c:v>MIX.5</c:v>
                </c:pt>
                <c:pt idx="7">
                  <c:v>MIX.2</c:v>
                </c:pt>
                <c:pt idx="8">
                  <c:v>MIX.8</c:v>
                </c:pt>
                <c:pt idx="9">
                  <c:v>MIX.0</c:v>
                </c:pt>
                <c:pt idx="10">
                  <c:v>MIX.6</c:v>
                </c:pt>
                <c:pt idx="11">
                  <c:v>GemsFDTD</c:v>
                </c:pt>
                <c:pt idx="12">
                  <c:v>stream</c:v>
                </c:pt>
                <c:pt idx="13">
                  <c:v>mcf</c:v>
                </c:pt>
                <c:pt idx="14">
                  <c:v>AVG (full set)</c:v>
                </c:pt>
              </c:strCache>
            </c:strRef>
          </c:cat>
          <c:val>
            <c:numRef>
              <c:f>Sheet2!$D$2:$D$16</c:f>
              <c:numCache>
                <c:formatCode>General</c:formatCode>
                <c:ptCount val="15"/>
                <c:pt idx="0">
                  <c:v>63.989159908900113</c:v>
                </c:pt>
                <c:pt idx="1">
                  <c:v>63.816087854099443</c:v>
                </c:pt>
                <c:pt idx="2">
                  <c:v>63.764915105700013</c:v>
                </c:pt>
                <c:pt idx="3">
                  <c:v>63.649020914300003</c:v>
                </c:pt>
                <c:pt idx="4">
                  <c:v>61.663351940300203</c:v>
                </c:pt>
                <c:pt idx="5">
                  <c:v>60.097774187900001</c:v>
                </c:pt>
                <c:pt idx="6">
                  <c:v>60.034455244900172</c:v>
                </c:pt>
                <c:pt idx="7">
                  <c:v>60.197735929500261</c:v>
                </c:pt>
                <c:pt idx="8">
                  <c:v>56.454425633299493</c:v>
                </c:pt>
                <c:pt idx="9">
                  <c:v>56.456838224800002</c:v>
                </c:pt>
                <c:pt idx="10">
                  <c:v>56.632699139900012</c:v>
                </c:pt>
                <c:pt idx="11">
                  <c:v>43.585925546700011</c:v>
                </c:pt>
                <c:pt idx="12">
                  <c:v>31.5999925172</c:v>
                </c:pt>
                <c:pt idx="13">
                  <c:v>15.465601000900021</c:v>
                </c:pt>
                <c:pt idx="14">
                  <c:v>53.481386286699838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982-BB45-B26E-1ACE1998D022}"/>
            </c:ext>
          </c:extLst>
        </c:ser>
        <c:ser>
          <c:idx val="2"/>
          <c:order val="2"/>
          <c:tx>
            <c:strRef>
              <c:f>Sheet2!$E$1</c:f>
              <c:strCache>
                <c:ptCount val="1"/>
                <c:pt idx="0">
                  <c:v>CHIPPER</c:v>
                </c:pt>
              </c:strCache>
            </c:strRef>
          </c:tx>
          <c:invertIfNegative val="0"/>
          <c:cat>
            <c:strRef>
              <c:f>Sheet2!$A$2:$A$16</c:f>
              <c:strCache>
                <c:ptCount val="15"/>
                <c:pt idx="0">
                  <c:v>perlbench</c:v>
                </c:pt>
                <c:pt idx="1">
                  <c:v>tonto</c:v>
                </c:pt>
                <c:pt idx="2">
                  <c:v>gcc</c:v>
                </c:pt>
                <c:pt idx="3">
                  <c:v>h264ref</c:v>
                </c:pt>
                <c:pt idx="4">
                  <c:v>vpr</c:v>
                </c:pt>
                <c:pt idx="5">
                  <c:v>search.1</c:v>
                </c:pt>
                <c:pt idx="6">
                  <c:v>MIX.5</c:v>
                </c:pt>
                <c:pt idx="7">
                  <c:v>MIX.2</c:v>
                </c:pt>
                <c:pt idx="8">
                  <c:v>MIX.8</c:v>
                </c:pt>
                <c:pt idx="9">
                  <c:v>MIX.0</c:v>
                </c:pt>
                <c:pt idx="10">
                  <c:v>MIX.6</c:v>
                </c:pt>
                <c:pt idx="11">
                  <c:v>GemsFDTD</c:v>
                </c:pt>
                <c:pt idx="12">
                  <c:v>stream</c:v>
                </c:pt>
                <c:pt idx="13">
                  <c:v>mcf</c:v>
                </c:pt>
                <c:pt idx="14">
                  <c:v>AVG (full set)</c:v>
                </c:pt>
              </c:strCache>
            </c:strRef>
          </c:cat>
          <c:val>
            <c:numRef>
              <c:f>Sheet2!$E$2:$E$16</c:f>
              <c:numCache>
                <c:formatCode>General</c:formatCode>
                <c:ptCount val="15"/>
                <c:pt idx="0">
                  <c:v>63.987533235400001</c:v>
                </c:pt>
                <c:pt idx="1">
                  <c:v>63.792914061100063</c:v>
                </c:pt>
                <c:pt idx="2">
                  <c:v>63.710105015100012</c:v>
                </c:pt>
                <c:pt idx="3">
                  <c:v>63.56416592410018</c:v>
                </c:pt>
                <c:pt idx="4">
                  <c:v>57.527665037200002</c:v>
                </c:pt>
                <c:pt idx="5">
                  <c:v>54.685362062300001</c:v>
                </c:pt>
                <c:pt idx="6">
                  <c:v>56.59875888630021</c:v>
                </c:pt>
                <c:pt idx="7">
                  <c:v>57.371797987900003</c:v>
                </c:pt>
                <c:pt idx="8">
                  <c:v>50.003024403999852</c:v>
                </c:pt>
                <c:pt idx="9">
                  <c:v>51.705407434900003</c:v>
                </c:pt>
                <c:pt idx="10">
                  <c:v>51.228300764500261</c:v>
                </c:pt>
                <c:pt idx="11">
                  <c:v>33.081722571699743</c:v>
                </c:pt>
                <c:pt idx="12">
                  <c:v>22.1335152686001</c:v>
                </c:pt>
                <c:pt idx="13">
                  <c:v>11.3237749046</c:v>
                </c:pt>
                <c:pt idx="14">
                  <c:v>49.5150760561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982-BB45-B26E-1ACE1998D0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01481104"/>
        <c:axId val="-101476864"/>
      </c:barChart>
      <c:catAx>
        <c:axId val="-10148110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5400000" vert="horz"/>
          <a:lstStyle/>
          <a:p>
            <a:pPr>
              <a:defRPr sz="1600"/>
            </a:pPr>
            <a:endParaRPr lang="en-US"/>
          </a:p>
        </c:txPr>
        <c:crossAx val="-101476864"/>
        <c:crosses val="autoZero"/>
        <c:auto val="1"/>
        <c:lblAlgn val="ctr"/>
        <c:lblOffset val="100"/>
        <c:noMultiLvlLbl val="0"/>
      </c:catAx>
      <c:valAx>
        <c:axId val="-101476864"/>
        <c:scaling>
          <c:orientation val="minMax"/>
          <c:max val="64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600"/>
                  <a:t>Weighted Speedup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101481104"/>
        <c:crosses val="autoZero"/>
        <c:crossBetween val="between"/>
        <c:majorUnit val="8"/>
      </c:valAx>
    </c:plotArea>
    <c:legend>
      <c:legendPos val="r"/>
      <c:layout>
        <c:manualLayout>
          <c:xMode val="edge"/>
          <c:yMode val="edge"/>
          <c:x val="0.74875623359580501"/>
          <c:y val="1.3060742407199099E-2"/>
          <c:w val="0.16582709973753301"/>
          <c:h val="0.18096175478065199"/>
        </c:manualLayout>
      </c:layout>
      <c:overlay val="1"/>
      <c:spPr>
        <a:ln w="28575">
          <a:solidFill>
            <a:srgbClr val="000000"/>
          </a:solidFill>
        </a:ln>
      </c:spPr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 err="1"/>
              <a:t>Multiprogrammed</a:t>
            </a:r>
            <a:r>
              <a:rPr lang="en-US" dirty="0"/>
              <a:t> (subset of 49 total)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Sheet2!$G$1</c:f>
              <c:strCache>
                <c:ptCount val="1"/>
                <c:pt idx="0">
                  <c:v>Buffered</c:v>
                </c:pt>
              </c:strCache>
            </c:strRef>
          </c:tx>
          <c:invertIfNegative val="0"/>
          <c:cat>
            <c:strRef>
              <c:f>Sheet2!$A$2:$A$16</c:f>
              <c:strCache>
                <c:ptCount val="15"/>
                <c:pt idx="0">
                  <c:v>perlbench</c:v>
                </c:pt>
                <c:pt idx="1">
                  <c:v>tonto</c:v>
                </c:pt>
                <c:pt idx="2">
                  <c:v>gcc</c:v>
                </c:pt>
                <c:pt idx="3">
                  <c:v>h264ref</c:v>
                </c:pt>
                <c:pt idx="4">
                  <c:v>vpr</c:v>
                </c:pt>
                <c:pt idx="5">
                  <c:v>search.1</c:v>
                </c:pt>
                <c:pt idx="6">
                  <c:v>MIX.5</c:v>
                </c:pt>
                <c:pt idx="7">
                  <c:v>MIX.2</c:v>
                </c:pt>
                <c:pt idx="8">
                  <c:v>MIX.8</c:v>
                </c:pt>
                <c:pt idx="9">
                  <c:v>MIX.0</c:v>
                </c:pt>
                <c:pt idx="10">
                  <c:v>MIX.6</c:v>
                </c:pt>
                <c:pt idx="11">
                  <c:v>GemsFDTD</c:v>
                </c:pt>
                <c:pt idx="12">
                  <c:v>stream</c:v>
                </c:pt>
                <c:pt idx="13">
                  <c:v>mcf</c:v>
                </c:pt>
                <c:pt idx="14">
                  <c:v>AVG (full set)</c:v>
                </c:pt>
              </c:strCache>
            </c:strRef>
          </c:cat>
          <c:val>
            <c:numRef>
              <c:f>Sheet2!$G$2:$G$16</c:f>
              <c:numCache>
                <c:formatCode>General</c:formatCode>
                <c:ptCount val="15"/>
                <c:pt idx="0">
                  <c:v>5.8772209286499946</c:v>
                </c:pt>
                <c:pt idx="1">
                  <c:v>6.2615146803299746</c:v>
                </c:pt>
                <c:pt idx="2">
                  <c:v>6.3198238867800001</c:v>
                </c:pt>
                <c:pt idx="3">
                  <c:v>6.4749820072999746</c:v>
                </c:pt>
                <c:pt idx="4">
                  <c:v>9.5689039883899962</c:v>
                </c:pt>
                <c:pt idx="5">
                  <c:v>10.137768556899999</c:v>
                </c:pt>
                <c:pt idx="6">
                  <c:v>10.034577957</c:v>
                </c:pt>
                <c:pt idx="7">
                  <c:v>9.6585655661300009</c:v>
                </c:pt>
                <c:pt idx="8">
                  <c:v>10.9838118652</c:v>
                </c:pt>
                <c:pt idx="9">
                  <c:v>11.093942513800039</c:v>
                </c:pt>
                <c:pt idx="10">
                  <c:v>11.070030381600001</c:v>
                </c:pt>
                <c:pt idx="11">
                  <c:v>12.808874658500001</c:v>
                </c:pt>
                <c:pt idx="12">
                  <c:v>14.853076235200099</c:v>
                </c:pt>
                <c:pt idx="13">
                  <c:v>15.340128228099999</c:v>
                </c:pt>
                <c:pt idx="14">
                  <c:v>9.8883420445200017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53-8347-929E-D54285E79B8F}"/>
            </c:ext>
          </c:extLst>
        </c:ser>
        <c:ser>
          <c:idx val="1"/>
          <c:order val="1"/>
          <c:tx>
            <c:strRef>
              <c:f>Sheet2!$H$1</c:f>
              <c:strCache>
                <c:ptCount val="1"/>
                <c:pt idx="0">
                  <c:v>BLESS</c:v>
                </c:pt>
              </c:strCache>
            </c:strRef>
          </c:tx>
          <c:invertIfNegative val="0"/>
          <c:cat>
            <c:strRef>
              <c:f>Sheet2!$A$2:$A$16</c:f>
              <c:strCache>
                <c:ptCount val="15"/>
                <c:pt idx="0">
                  <c:v>perlbench</c:v>
                </c:pt>
                <c:pt idx="1">
                  <c:v>tonto</c:v>
                </c:pt>
                <c:pt idx="2">
                  <c:v>gcc</c:v>
                </c:pt>
                <c:pt idx="3">
                  <c:v>h264ref</c:v>
                </c:pt>
                <c:pt idx="4">
                  <c:v>vpr</c:v>
                </c:pt>
                <c:pt idx="5">
                  <c:v>search.1</c:v>
                </c:pt>
                <c:pt idx="6">
                  <c:v>MIX.5</c:v>
                </c:pt>
                <c:pt idx="7">
                  <c:v>MIX.2</c:v>
                </c:pt>
                <c:pt idx="8">
                  <c:v>MIX.8</c:v>
                </c:pt>
                <c:pt idx="9">
                  <c:v>MIX.0</c:v>
                </c:pt>
                <c:pt idx="10">
                  <c:v>MIX.6</c:v>
                </c:pt>
                <c:pt idx="11">
                  <c:v>GemsFDTD</c:v>
                </c:pt>
                <c:pt idx="12">
                  <c:v>stream</c:v>
                </c:pt>
                <c:pt idx="13">
                  <c:v>mcf</c:v>
                </c:pt>
                <c:pt idx="14">
                  <c:v>AVG (full set)</c:v>
                </c:pt>
              </c:strCache>
            </c:strRef>
          </c:cat>
          <c:val>
            <c:numRef>
              <c:f>Sheet2!$H$2:$H$16</c:f>
              <c:numCache>
                <c:formatCode>General</c:formatCode>
                <c:ptCount val="15"/>
                <c:pt idx="0">
                  <c:v>1.159906985219995</c:v>
                </c:pt>
                <c:pt idx="1">
                  <c:v>1.4439845308099959</c:v>
                </c:pt>
                <c:pt idx="2">
                  <c:v>1.483426233319987</c:v>
                </c:pt>
                <c:pt idx="3">
                  <c:v>1.6039391541599941</c:v>
                </c:pt>
                <c:pt idx="4">
                  <c:v>4.2738393953700404</c:v>
                </c:pt>
                <c:pt idx="5">
                  <c:v>5.3654867798099239</c:v>
                </c:pt>
                <c:pt idx="6">
                  <c:v>5.2363230261900124</c:v>
                </c:pt>
                <c:pt idx="7">
                  <c:v>4.8336428381200003</c:v>
                </c:pt>
                <c:pt idx="8">
                  <c:v>6.7843347301299737</c:v>
                </c:pt>
                <c:pt idx="9">
                  <c:v>6.7852659520000014</c:v>
                </c:pt>
                <c:pt idx="10">
                  <c:v>6.6747740107199647</c:v>
                </c:pt>
                <c:pt idx="11">
                  <c:v>9.0399679284300003</c:v>
                </c:pt>
                <c:pt idx="12">
                  <c:v>10.372513052100039</c:v>
                </c:pt>
                <c:pt idx="13">
                  <c:v>10.73637793</c:v>
                </c:pt>
                <c:pt idx="14">
                  <c:v>5.2750430055200397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53-8347-929E-D54285E79B8F}"/>
            </c:ext>
          </c:extLst>
        </c:ser>
        <c:ser>
          <c:idx val="2"/>
          <c:order val="2"/>
          <c:tx>
            <c:strRef>
              <c:f>Sheet2!$I$1</c:f>
              <c:strCache>
                <c:ptCount val="1"/>
                <c:pt idx="0">
                  <c:v>CHIPPER</c:v>
                </c:pt>
              </c:strCache>
            </c:strRef>
          </c:tx>
          <c:invertIfNegative val="0"/>
          <c:cat>
            <c:strRef>
              <c:f>Sheet2!$A$2:$A$16</c:f>
              <c:strCache>
                <c:ptCount val="15"/>
                <c:pt idx="0">
                  <c:v>perlbench</c:v>
                </c:pt>
                <c:pt idx="1">
                  <c:v>tonto</c:v>
                </c:pt>
                <c:pt idx="2">
                  <c:v>gcc</c:v>
                </c:pt>
                <c:pt idx="3">
                  <c:v>h264ref</c:v>
                </c:pt>
                <c:pt idx="4">
                  <c:v>vpr</c:v>
                </c:pt>
                <c:pt idx="5">
                  <c:v>search.1</c:v>
                </c:pt>
                <c:pt idx="6">
                  <c:v>MIX.5</c:v>
                </c:pt>
                <c:pt idx="7">
                  <c:v>MIX.2</c:v>
                </c:pt>
                <c:pt idx="8">
                  <c:v>MIX.8</c:v>
                </c:pt>
                <c:pt idx="9">
                  <c:v>MIX.0</c:v>
                </c:pt>
                <c:pt idx="10">
                  <c:v>MIX.6</c:v>
                </c:pt>
                <c:pt idx="11">
                  <c:v>GemsFDTD</c:v>
                </c:pt>
                <c:pt idx="12">
                  <c:v>stream</c:v>
                </c:pt>
                <c:pt idx="13">
                  <c:v>mcf</c:v>
                </c:pt>
                <c:pt idx="14">
                  <c:v>AVG (full set)</c:v>
                </c:pt>
              </c:strCache>
            </c:strRef>
          </c:cat>
          <c:val>
            <c:numRef>
              <c:f>Sheet2!$I$2:$I$16</c:f>
              <c:numCache>
                <c:formatCode>General</c:formatCode>
                <c:ptCount val="15"/>
                <c:pt idx="0">
                  <c:v>0.941141810460004</c:v>
                </c:pt>
                <c:pt idx="1">
                  <c:v>1.223239782649987</c:v>
                </c:pt>
                <c:pt idx="2">
                  <c:v>1.265135689839995</c:v>
                </c:pt>
                <c:pt idx="3">
                  <c:v>1.38486835404</c:v>
                </c:pt>
                <c:pt idx="4">
                  <c:v>4.1573159312699239</c:v>
                </c:pt>
                <c:pt idx="5">
                  <c:v>5.3493963334200014</c:v>
                </c:pt>
                <c:pt idx="6">
                  <c:v>4.6219978176299286</c:v>
                </c:pt>
                <c:pt idx="7">
                  <c:v>4.3106640094999946</c:v>
                </c:pt>
                <c:pt idx="8">
                  <c:v>6.1701327702599764</c:v>
                </c:pt>
                <c:pt idx="9">
                  <c:v>6.2370666018200014</c:v>
                </c:pt>
                <c:pt idx="10">
                  <c:v>6.0794296925000397</c:v>
                </c:pt>
                <c:pt idx="11">
                  <c:v>8.0080579294199996</c:v>
                </c:pt>
                <c:pt idx="12">
                  <c:v>9.97449745998005</c:v>
                </c:pt>
                <c:pt idx="13">
                  <c:v>10.209009328300001</c:v>
                </c:pt>
                <c:pt idx="14">
                  <c:v>4.9239577734599864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053-8347-929E-D54285E79B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07144368"/>
        <c:axId val="-104448608"/>
      </c:barChart>
      <c:catAx>
        <c:axId val="-10714436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5400000" vert="horz"/>
          <a:lstStyle/>
          <a:p>
            <a:pPr>
              <a:defRPr sz="1600"/>
            </a:pPr>
            <a:endParaRPr lang="en-US"/>
          </a:p>
        </c:txPr>
        <c:crossAx val="-104448608"/>
        <c:crosses val="autoZero"/>
        <c:auto val="1"/>
        <c:lblAlgn val="ctr"/>
        <c:lblOffset val="100"/>
        <c:noMultiLvlLbl val="0"/>
      </c:catAx>
      <c:valAx>
        <c:axId val="-10444860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600"/>
                  <a:t>Network Power (W)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107144368"/>
        <c:crosses val="autoZero"/>
        <c:crossBetween val="between"/>
      </c:valAx>
    </c:plotArea>
    <c:legend>
      <c:legendPos val="l"/>
      <c:layout>
        <c:manualLayout>
          <c:xMode val="edge"/>
          <c:yMode val="edge"/>
          <c:x val="0.213659756138078"/>
          <c:y val="0.114682789651294"/>
          <c:w val="0.26025299843848598"/>
          <c:h val="0.262962879640047"/>
        </c:manualLayout>
      </c:layout>
      <c:overlay val="1"/>
      <c:spPr>
        <a:ln w="28575">
          <a:solidFill>
            <a:srgbClr val="000000"/>
          </a:solidFill>
        </a:ln>
      </c:spPr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image" Target="../media/image87.e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image" Target="../media/image89.e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image" Target="../media/image9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image" Target="../media/image90.e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image" Target="../media/image9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0.17537</cdr:x>
      <cdr:y>0.89425</cdr:y>
    </cdr:from>
    <cdr:to>
      <cdr:x>0.34159</cdr:x>
      <cdr:y>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957128" y="2421039"/>
          <a:ext cx="907200" cy="28406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Calibri"/>
            </a:defRPr>
          </a:lvl1pPr>
          <a:lvl2pPr marL="457200" indent="0">
            <a:defRPr sz="1100">
              <a:latin typeface="Calibri"/>
            </a:defRPr>
          </a:lvl2pPr>
          <a:lvl3pPr marL="914400" indent="0">
            <a:defRPr sz="1100">
              <a:latin typeface="Calibri"/>
            </a:defRPr>
          </a:lvl3pPr>
          <a:lvl4pPr marL="1371600" indent="0">
            <a:defRPr sz="1100">
              <a:latin typeface="Calibri"/>
            </a:defRPr>
          </a:lvl4pPr>
          <a:lvl5pPr marL="1828800" indent="0">
            <a:defRPr sz="1100">
              <a:latin typeface="Calibri"/>
            </a:defRPr>
          </a:lvl5pPr>
          <a:lvl6pPr marL="2286000" indent="0">
            <a:defRPr sz="1100">
              <a:latin typeface="Calibri"/>
            </a:defRPr>
          </a:lvl6pPr>
          <a:lvl7pPr marL="2743200" indent="0">
            <a:defRPr sz="1100">
              <a:latin typeface="Calibri"/>
            </a:defRPr>
          </a:lvl7pPr>
          <a:lvl8pPr marL="3200400" indent="0">
            <a:defRPr sz="1100">
              <a:latin typeface="Calibri"/>
            </a:defRPr>
          </a:lvl8pPr>
          <a:lvl9pPr marL="3657600" indent="0">
            <a:defRPr sz="1100">
              <a:latin typeface="Calibri"/>
            </a:defRPr>
          </a:lvl9pPr>
        </a:lstStyle>
        <a:p xmlns:a="http://schemas.openxmlformats.org/drawingml/2006/main">
          <a:pPr algn="ctr"/>
          <a:r>
            <a:rPr lang="en-US" sz="1200" b="1" dirty="0"/>
            <a:t>4x4</a:t>
          </a:r>
          <a:r>
            <a:rPr lang="en-US" sz="1200" b="1" baseline="0" dirty="0"/>
            <a:t>, 8x </a:t>
          </a:r>
          <a:r>
            <a:rPr lang="en-US" sz="1200" b="1" baseline="0" dirty="0" err="1"/>
            <a:t>milc</a:t>
          </a:r>
          <a:endParaRPr lang="en-US" sz="1200" b="1" dirty="0"/>
        </a:p>
      </cdr:txBody>
    </cdr:sp>
  </cdr:relSizeAnchor>
  <cdr:relSizeAnchor xmlns:cdr="http://schemas.openxmlformats.org/drawingml/2006/chartDrawing">
    <cdr:from>
      <cdr:x>0.47945</cdr:x>
      <cdr:y>0.896</cdr:y>
    </cdr:from>
    <cdr:to>
      <cdr:x>0.64567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2616733" y="2416224"/>
          <a:ext cx="907200" cy="27935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Calibri"/>
            </a:defRPr>
          </a:lvl1pPr>
          <a:lvl2pPr marL="457200" indent="0">
            <a:defRPr sz="1100">
              <a:latin typeface="Calibri"/>
            </a:defRPr>
          </a:lvl2pPr>
          <a:lvl3pPr marL="914400" indent="0">
            <a:defRPr sz="1100">
              <a:latin typeface="Calibri"/>
            </a:defRPr>
          </a:lvl3pPr>
          <a:lvl4pPr marL="1371600" indent="0">
            <a:defRPr sz="1100">
              <a:latin typeface="Calibri"/>
            </a:defRPr>
          </a:lvl4pPr>
          <a:lvl5pPr marL="1828800" indent="0">
            <a:defRPr sz="1100">
              <a:latin typeface="Calibri"/>
            </a:defRPr>
          </a:lvl5pPr>
          <a:lvl6pPr marL="2286000" indent="0">
            <a:defRPr sz="1100">
              <a:latin typeface="Calibri"/>
            </a:defRPr>
          </a:lvl6pPr>
          <a:lvl7pPr marL="2743200" indent="0">
            <a:defRPr sz="1100">
              <a:latin typeface="Calibri"/>
            </a:defRPr>
          </a:lvl7pPr>
          <a:lvl8pPr marL="3200400" indent="0">
            <a:defRPr sz="1100">
              <a:latin typeface="Calibri"/>
            </a:defRPr>
          </a:lvl8pPr>
          <a:lvl9pPr marL="3657600" indent="0">
            <a:defRPr sz="1100">
              <a:latin typeface="Calibri"/>
            </a:defRPr>
          </a:lvl9pPr>
        </a:lstStyle>
        <a:p xmlns:a="http://schemas.openxmlformats.org/drawingml/2006/main">
          <a:pPr algn="ctr"/>
          <a:r>
            <a:rPr lang="en-US" sz="1200" b="1" dirty="0"/>
            <a:t>4x4</a:t>
          </a:r>
          <a:r>
            <a:rPr lang="en-US" sz="1200" b="1" baseline="0" dirty="0"/>
            <a:t>, </a:t>
          </a:r>
          <a:r>
            <a:rPr lang="en-US" sz="1200" b="1" dirty="0"/>
            <a:t>16x </a:t>
          </a:r>
          <a:r>
            <a:rPr lang="en-US" sz="1200" b="1" dirty="0" err="1"/>
            <a:t>milc</a:t>
          </a:r>
          <a:endParaRPr lang="en-US" sz="1200" b="1" dirty="0"/>
        </a:p>
      </cdr:txBody>
    </cdr:sp>
  </cdr:relSizeAnchor>
  <cdr:relSizeAnchor xmlns:cdr="http://schemas.openxmlformats.org/drawingml/2006/chartDrawing">
    <cdr:from>
      <cdr:x>0.78291</cdr:x>
      <cdr:y>0.9078</cdr:y>
    </cdr:from>
    <cdr:to>
      <cdr:x>0.94913</cdr:x>
      <cdr:y>1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4272993" y="2438401"/>
          <a:ext cx="907199" cy="2476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Calibri"/>
            </a:defRPr>
          </a:lvl1pPr>
          <a:lvl2pPr marL="457200" indent="0">
            <a:defRPr sz="1100">
              <a:latin typeface="Calibri"/>
            </a:defRPr>
          </a:lvl2pPr>
          <a:lvl3pPr marL="914400" indent="0">
            <a:defRPr sz="1100">
              <a:latin typeface="Calibri"/>
            </a:defRPr>
          </a:lvl3pPr>
          <a:lvl4pPr marL="1371600" indent="0">
            <a:defRPr sz="1100">
              <a:latin typeface="Calibri"/>
            </a:defRPr>
          </a:lvl4pPr>
          <a:lvl5pPr marL="1828800" indent="0">
            <a:defRPr sz="1100">
              <a:latin typeface="Calibri"/>
            </a:defRPr>
          </a:lvl5pPr>
          <a:lvl6pPr marL="2286000" indent="0">
            <a:defRPr sz="1100">
              <a:latin typeface="Calibri"/>
            </a:defRPr>
          </a:lvl6pPr>
          <a:lvl7pPr marL="2743200" indent="0">
            <a:defRPr sz="1100">
              <a:latin typeface="Calibri"/>
            </a:defRPr>
          </a:lvl7pPr>
          <a:lvl8pPr marL="3200400" indent="0">
            <a:defRPr sz="1100">
              <a:latin typeface="Calibri"/>
            </a:defRPr>
          </a:lvl8pPr>
          <a:lvl9pPr marL="3657600" indent="0">
            <a:defRPr sz="1100">
              <a:latin typeface="Calibri"/>
            </a:defRPr>
          </a:lvl9pPr>
        </a:lstStyle>
        <a:p xmlns:a="http://schemas.openxmlformats.org/drawingml/2006/main">
          <a:pPr algn="ctr"/>
          <a:r>
            <a:rPr lang="en-US" sz="1200" b="1" dirty="0"/>
            <a:t>8x8</a:t>
          </a:r>
          <a:r>
            <a:rPr lang="en-US" sz="1200" b="1" baseline="0" dirty="0"/>
            <a:t>, </a:t>
          </a:r>
          <a:r>
            <a:rPr lang="en-US" sz="1200" b="1" dirty="0"/>
            <a:t>16x </a:t>
          </a:r>
          <a:r>
            <a:rPr lang="en-US" sz="1200" b="1" dirty="0" err="1"/>
            <a:t>milc</a:t>
          </a:r>
          <a:endParaRPr lang="en-US" sz="1200" b="1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0.45343</cdr:x>
      <cdr:y>0.90511</cdr:y>
    </cdr:from>
    <cdr:to>
      <cdr:x>0.65729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2457451" y="2381251"/>
          <a:ext cx="1104900" cy="24764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Calibri"/>
            </a:defRPr>
          </a:lvl1pPr>
          <a:lvl2pPr marL="457200" indent="0">
            <a:defRPr sz="1100">
              <a:latin typeface="Calibri"/>
            </a:defRPr>
          </a:lvl2pPr>
          <a:lvl3pPr marL="914400" indent="0">
            <a:defRPr sz="1100">
              <a:latin typeface="Calibri"/>
            </a:defRPr>
          </a:lvl3pPr>
          <a:lvl4pPr marL="1371600" indent="0">
            <a:defRPr sz="1100">
              <a:latin typeface="Calibri"/>
            </a:defRPr>
          </a:lvl4pPr>
          <a:lvl5pPr marL="1828800" indent="0">
            <a:defRPr sz="1100">
              <a:latin typeface="Calibri"/>
            </a:defRPr>
          </a:lvl5pPr>
          <a:lvl6pPr marL="2286000" indent="0">
            <a:defRPr sz="1100">
              <a:latin typeface="Calibri"/>
            </a:defRPr>
          </a:lvl6pPr>
          <a:lvl7pPr marL="2743200" indent="0">
            <a:defRPr sz="1100">
              <a:latin typeface="Calibri"/>
            </a:defRPr>
          </a:lvl7pPr>
          <a:lvl8pPr marL="3200400" indent="0">
            <a:defRPr sz="1100">
              <a:latin typeface="Calibri"/>
            </a:defRPr>
          </a:lvl8pPr>
          <a:lvl9pPr marL="3657600" indent="0">
            <a:defRPr sz="1100">
              <a:latin typeface="Calibri"/>
            </a:defRPr>
          </a:lvl9pPr>
        </a:lstStyle>
        <a:p xmlns:a="http://schemas.openxmlformats.org/drawingml/2006/main">
          <a:pPr algn="ctr"/>
          <a:r>
            <a:rPr lang="en-US" sz="1200" b="1" dirty="0"/>
            <a:t>4x4</a:t>
          </a:r>
          <a:r>
            <a:rPr lang="en-US" sz="1200" b="1" baseline="0" dirty="0"/>
            <a:t>, </a:t>
          </a:r>
          <a:r>
            <a:rPr lang="en-US" sz="1200" b="1" dirty="0"/>
            <a:t>16x </a:t>
          </a:r>
          <a:r>
            <a:rPr lang="en-US" sz="1200" b="1" dirty="0" err="1"/>
            <a:t>milc</a:t>
          </a:r>
          <a:endParaRPr lang="en-US" sz="1200" b="1" dirty="0"/>
        </a:p>
      </cdr:txBody>
    </cdr:sp>
  </cdr:relSizeAnchor>
  <cdr:relSizeAnchor xmlns:cdr="http://schemas.openxmlformats.org/drawingml/2006/chartDrawing">
    <cdr:from>
      <cdr:x>0.75281</cdr:x>
      <cdr:y>0.90581</cdr:y>
    </cdr:from>
    <cdr:to>
      <cdr:x>0.95958</cdr:x>
      <cdr:y>1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4080013" y="2400300"/>
          <a:ext cx="1120637" cy="24581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Calibri"/>
            </a:defRPr>
          </a:lvl1pPr>
          <a:lvl2pPr marL="457200" indent="0">
            <a:defRPr sz="1100">
              <a:latin typeface="Calibri"/>
            </a:defRPr>
          </a:lvl2pPr>
          <a:lvl3pPr marL="914400" indent="0">
            <a:defRPr sz="1100">
              <a:latin typeface="Calibri"/>
            </a:defRPr>
          </a:lvl3pPr>
          <a:lvl4pPr marL="1371600" indent="0">
            <a:defRPr sz="1100">
              <a:latin typeface="Calibri"/>
            </a:defRPr>
          </a:lvl4pPr>
          <a:lvl5pPr marL="1828800" indent="0">
            <a:defRPr sz="1100">
              <a:latin typeface="Calibri"/>
            </a:defRPr>
          </a:lvl5pPr>
          <a:lvl6pPr marL="2286000" indent="0">
            <a:defRPr sz="1100">
              <a:latin typeface="Calibri"/>
            </a:defRPr>
          </a:lvl6pPr>
          <a:lvl7pPr marL="2743200" indent="0">
            <a:defRPr sz="1100">
              <a:latin typeface="Calibri"/>
            </a:defRPr>
          </a:lvl7pPr>
          <a:lvl8pPr marL="3200400" indent="0">
            <a:defRPr sz="1100">
              <a:latin typeface="Calibri"/>
            </a:defRPr>
          </a:lvl8pPr>
          <a:lvl9pPr marL="3657600" indent="0">
            <a:defRPr sz="1100">
              <a:latin typeface="Calibri"/>
            </a:defRPr>
          </a:lvl9pPr>
        </a:lstStyle>
        <a:p xmlns:a="http://schemas.openxmlformats.org/drawingml/2006/main">
          <a:pPr algn="ctr"/>
          <a:r>
            <a:rPr lang="en-US" sz="1200" b="1" dirty="0"/>
            <a:t>8x8</a:t>
          </a:r>
          <a:r>
            <a:rPr lang="en-US" sz="1200" b="1" baseline="0" dirty="0"/>
            <a:t>, </a:t>
          </a:r>
          <a:r>
            <a:rPr lang="en-US" sz="1200" b="1" dirty="0"/>
            <a:t>16x </a:t>
          </a:r>
          <a:r>
            <a:rPr lang="en-US" sz="1200" b="1" dirty="0" err="1"/>
            <a:t>milc</a:t>
          </a:r>
          <a:endParaRPr lang="en-US" sz="1200" b="1" dirty="0"/>
        </a:p>
      </cdr:txBody>
    </cdr:sp>
  </cdr:relSizeAnchor>
  <cdr:relSizeAnchor xmlns:cdr="http://schemas.openxmlformats.org/drawingml/2006/chartDrawing">
    <cdr:from>
      <cdr:x>0.15436</cdr:x>
      <cdr:y>0.90511</cdr:y>
    </cdr:from>
    <cdr:to>
      <cdr:x>0.35822</cdr:x>
      <cdr:y>1</cdr:y>
    </cdr:to>
    <cdr:sp macro="" textlink="">
      <cdr:nvSpPr>
        <cdr:cNvPr id="5" name="TextBox 1"/>
        <cdr:cNvSpPr txBox="1"/>
      </cdr:nvSpPr>
      <cdr:spPr>
        <a:xfrm xmlns:a="http://schemas.openxmlformats.org/drawingml/2006/main">
          <a:off x="836579" y="2402732"/>
          <a:ext cx="1104866" cy="24764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Gill Sans MT"/>
            </a:defRPr>
          </a:lvl1pPr>
          <a:lvl2pPr marL="457200" indent="0">
            <a:defRPr sz="1100">
              <a:latin typeface="Gill Sans MT"/>
            </a:defRPr>
          </a:lvl2pPr>
          <a:lvl3pPr marL="914400" indent="0">
            <a:defRPr sz="1100">
              <a:latin typeface="Gill Sans MT"/>
            </a:defRPr>
          </a:lvl3pPr>
          <a:lvl4pPr marL="1371600" indent="0">
            <a:defRPr sz="1100">
              <a:latin typeface="Gill Sans MT"/>
            </a:defRPr>
          </a:lvl4pPr>
          <a:lvl5pPr marL="1828800" indent="0">
            <a:defRPr sz="1100">
              <a:latin typeface="Gill Sans MT"/>
            </a:defRPr>
          </a:lvl5pPr>
          <a:lvl6pPr marL="2286000" indent="0">
            <a:defRPr sz="1100">
              <a:latin typeface="Gill Sans MT"/>
            </a:defRPr>
          </a:lvl6pPr>
          <a:lvl7pPr marL="2743200" indent="0">
            <a:defRPr sz="1100">
              <a:latin typeface="Gill Sans MT"/>
            </a:defRPr>
          </a:lvl7pPr>
          <a:lvl8pPr marL="3200400" indent="0">
            <a:defRPr sz="1100">
              <a:latin typeface="Gill Sans MT"/>
            </a:defRPr>
          </a:lvl8pPr>
          <a:lvl9pPr marL="3657600" indent="0">
            <a:defRPr sz="1100">
              <a:latin typeface="Gill Sans MT"/>
            </a:defRPr>
          </a:lvl9pPr>
        </a:lstStyle>
        <a:p xmlns:a="http://schemas.openxmlformats.org/drawingml/2006/main">
          <a:pPr algn="ctr"/>
          <a:r>
            <a:rPr lang="en-US" sz="1200" b="1" dirty="0"/>
            <a:t>4x4</a:t>
          </a:r>
          <a:r>
            <a:rPr lang="en-US" sz="1200" b="1" baseline="0" dirty="0"/>
            <a:t>, </a:t>
          </a:r>
          <a:r>
            <a:rPr lang="en-US" sz="1200" b="1" dirty="0"/>
            <a:t>8x </a:t>
          </a:r>
          <a:r>
            <a:rPr lang="en-US" sz="1200" b="1" dirty="0" err="1"/>
            <a:t>milc</a:t>
          </a:r>
          <a:endParaRPr lang="en-US" sz="1200" b="1" dirty="0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0.17537</cdr:x>
      <cdr:y>0.89425</cdr:y>
    </cdr:from>
    <cdr:to>
      <cdr:x>0.34159</cdr:x>
      <cdr:y>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957128" y="2421039"/>
          <a:ext cx="907200" cy="28406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Calibri"/>
            </a:defRPr>
          </a:lvl1pPr>
          <a:lvl2pPr marL="457200" indent="0">
            <a:defRPr sz="1100">
              <a:latin typeface="Calibri"/>
            </a:defRPr>
          </a:lvl2pPr>
          <a:lvl3pPr marL="914400" indent="0">
            <a:defRPr sz="1100">
              <a:latin typeface="Calibri"/>
            </a:defRPr>
          </a:lvl3pPr>
          <a:lvl4pPr marL="1371600" indent="0">
            <a:defRPr sz="1100">
              <a:latin typeface="Calibri"/>
            </a:defRPr>
          </a:lvl4pPr>
          <a:lvl5pPr marL="1828800" indent="0">
            <a:defRPr sz="1100">
              <a:latin typeface="Calibri"/>
            </a:defRPr>
          </a:lvl5pPr>
          <a:lvl6pPr marL="2286000" indent="0">
            <a:defRPr sz="1100">
              <a:latin typeface="Calibri"/>
            </a:defRPr>
          </a:lvl6pPr>
          <a:lvl7pPr marL="2743200" indent="0">
            <a:defRPr sz="1100">
              <a:latin typeface="Calibri"/>
            </a:defRPr>
          </a:lvl7pPr>
          <a:lvl8pPr marL="3200400" indent="0">
            <a:defRPr sz="1100">
              <a:latin typeface="Calibri"/>
            </a:defRPr>
          </a:lvl8pPr>
          <a:lvl9pPr marL="3657600" indent="0">
            <a:defRPr sz="1100">
              <a:latin typeface="Calibri"/>
            </a:defRPr>
          </a:lvl9pPr>
        </a:lstStyle>
        <a:p xmlns:a="http://schemas.openxmlformats.org/drawingml/2006/main">
          <a:pPr algn="ctr"/>
          <a:r>
            <a:rPr lang="en-US" sz="1200" b="1" dirty="0"/>
            <a:t>4x4</a:t>
          </a:r>
          <a:r>
            <a:rPr lang="en-US" sz="1200" b="1" baseline="0" dirty="0"/>
            <a:t>, 8x </a:t>
          </a:r>
          <a:r>
            <a:rPr lang="en-US" sz="1200" b="1" baseline="0" dirty="0" err="1"/>
            <a:t>milc</a:t>
          </a:r>
          <a:endParaRPr lang="en-US" sz="1200" b="1" dirty="0"/>
        </a:p>
      </cdr:txBody>
    </cdr:sp>
  </cdr:relSizeAnchor>
  <cdr:relSizeAnchor xmlns:cdr="http://schemas.openxmlformats.org/drawingml/2006/chartDrawing">
    <cdr:from>
      <cdr:x>0.47945</cdr:x>
      <cdr:y>0.896</cdr:y>
    </cdr:from>
    <cdr:to>
      <cdr:x>0.64567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2616733" y="2416224"/>
          <a:ext cx="907200" cy="27935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Calibri"/>
            </a:defRPr>
          </a:lvl1pPr>
          <a:lvl2pPr marL="457200" indent="0">
            <a:defRPr sz="1100">
              <a:latin typeface="Calibri"/>
            </a:defRPr>
          </a:lvl2pPr>
          <a:lvl3pPr marL="914400" indent="0">
            <a:defRPr sz="1100">
              <a:latin typeface="Calibri"/>
            </a:defRPr>
          </a:lvl3pPr>
          <a:lvl4pPr marL="1371600" indent="0">
            <a:defRPr sz="1100">
              <a:latin typeface="Calibri"/>
            </a:defRPr>
          </a:lvl4pPr>
          <a:lvl5pPr marL="1828800" indent="0">
            <a:defRPr sz="1100">
              <a:latin typeface="Calibri"/>
            </a:defRPr>
          </a:lvl5pPr>
          <a:lvl6pPr marL="2286000" indent="0">
            <a:defRPr sz="1100">
              <a:latin typeface="Calibri"/>
            </a:defRPr>
          </a:lvl6pPr>
          <a:lvl7pPr marL="2743200" indent="0">
            <a:defRPr sz="1100">
              <a:latin typeface="Calibri"/>
            </a:defRPr>
          </a:lvl7pPr>
          <a:lvl8pPr marL="3200400" indent="0">
            <a:defRPr sz="1100">
              <a:latin typeface="Calibri"/>
            </a:defRPr>
          </a:lvl8pPr>
          <a:lvl9pPr marL="3657600" indent="0">
            <a:defRPr sz="1100">
              <a:latin typeface="Calibri"/>
            </a:defRPr>
          </a:lvl9pPr>
        </a:lstStyle>
        <a:p xmlns:a="http://schemas.openxmlformats.org/drawingml/2006/main">
          <a:pPr algn="ctr"/>
          <a:r>
            <a:rPr lang="en-US" sz="1200" b="1" dirty="0"/>
            <a:t>4x4</a:t>
          </a:r>
          <a:r>
            <a:rPr lang="en-US" sz="1200" b="1" baseline="0" dirty="0"/>
            <a:t>, </a:t>
          </a:r>
          <a:r>
            <a:rPr lang="en-US" sz="1200" b="1" dirty="0"/>
            <a:t>16x </a:t>
          </a:r>
          <a:r>
            <a:rPr lang="en-US" sz="1200" b="1" dirty="0" err="1"/>
            <a:t>milc</a:t>
          </a:r>
          <a:endParaRPr lang="en-US" sz="1200" b="1" dirty="0"/>
        </a:p>
      </cdr:txBody>
    </cdr:sp>
  </cdr:relSizeAnchor>
  <cdr:relSizeAnchor xmlns:cdr="http://schemas.openxmlformats.org/drawingml/2006/chartDrawing">
    <cdr:from>
      <cdr:x>0.78291</cdr:x>
      <cdr:y>0.9078</cdr:y>
    </cdr:from>
    <cdr:to>
      <cdr:x>0.94913</cdr:x>
      <cdr:y>1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4272993" y="2438401"/>
          <a:ext cx="907199" cy="2476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Calibri"/>
            </a:defRPr>
          </a:lvl1pPr>
          <a:lvl2pPr marL="457200" indent="0">
            <a:defRPr sz="1100">
              <a:latin typeface="Calibri"/>
            </a:defRPr>
          </a:lvl2pPr>
          <a:lvl3pPr marL="914400" indent="0">
            <a:defRPr sz="1100">
              <a:latin typeface="Calibri"/>
            </a:defRPr>
          </a:lvl3pPr>
          <a:lvl4pPr marL="1371600" indent="0">
            <a:defRPr sz="1100">
              <a:latin typeface="Calibri"/>
            </a:defRPr>
          </a:lvl4pPr>
          <a:lvl5pPr marL="1828800" indent="0">
            <a:defRPr sz="1100">
              <a:latin typeface="Calibri"/>
            </a:defRPr>
          </a:lvl5pPr>
          <a:lvl6pPr marL="2286000" indent="0">
            <a:defRPr sz="1100">
              <a:latin typeface="Calibri"/>
            </a:defRPr>
          </a:lvl6pPr>
          <a:lvl7pPr marL="2743200" indent="0">
            <a:defRPr sz="1100">
              <a:latin typeface="Calibri"/>
            </a:defRPr>
          </a:lvl7pPr>
          <a:lvl8pPr marL="3200400" indent="0">
            <a:defRPr sz="1100">
              <a:latin typeface="Calibri"/>
            </a:defRPr>
          </a:lvl8pPr>
          <a:lvl9pPr marL="3657600" indent="0">
            <a:defRPr sz="1100">
              <a:latin typeface="Calibri"/>
            </a:defRPr>
          </a:lvl9pPr>
        </a:lstStyle>
        <a:p xmlns:a="http://schemas.openxmlformats.org/drawingml/2006/main">
          <a:pPr algn="ctr"/>
          <a:r>
            <a:rPr lang="en-US" sz="1200" b="1" dirty="0"/>
            <a:t>8x8</a:t>
          </a:r>
          <a:r>
            <a:rPr lang="en-US" sz="1200" b="1" baseline="0" dirty="0"/>
            <a:t>, </a:t>
          </a:r>
          <a:r>
            <a:rPr lang="en-US" sz="1200" b="1" dirty="0"/>
            <a:t>16x </a:t>
          </a:r>
          <a:r>
            <a:rPr lang="en-US" sz="1200" b="1" dirty="0" err="1"/>
            <a:t>milc</a:t>
          </a:r>
          <a:endParaRPr lang="en-US" sz="1200" b="1" dirty="0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0.12746</cdr:x>
      <cdr:y>0.90775</cdr:y>
    </cdr:from>
    <cdr:to>
      <cdr:x>0.32337</cdr:x>
      <cdr:y>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690815" y="2409825"/>
          <a:ext cx="1061786" cy="23812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/>
        <a:p xmlns:a="http://schemas.openxmlformats.org/drawingml/2006/main">
          <a:pPr algn="ctr"/>
          <a:r>
            <a:rPr lang="en-US" sz="1200" b="1" dirty="0"/>
            <a:t>4x4</a:t>
          </a:r>
          <a:r>
            <a:rPr lang="en-US" sz="1200" b="1" baseline="0" dirty="0"/>
            <a:t>, 8 8x </a:t>
          </a:r>
          <a:r>
            <a:rPr lang="en-US" sz="1200" b="1" baseline="0" dirty="0" err="1"/>
            <a:t>milc</a:t>
          </a:r>
          <a:r>
            <a:rPr lang="en-US" sz="1200" b="1" baseline="0" dirty="0"/>
            <a:t> </a:t>
          </a:r>
          <a:endParaRPr lang="en-US" sz="1200" b="1" dirty="0"/>
        </a:p>
      </cdr:txBody>
    </cdr:sp>
  </cdr:relSizeAnchor>
  <cdr:relSizeAnchor xmlns:cdr="http://schemas.openxmlformats.org/drawingml/2006/chartDrawing">
    <cdr:from>
      <cdr:x>0.45343</cdr:x>
      <cdr:y>0.90511</cdr:y>
    </cdr:from>
    <cdr:to>
      <cdr:x>0.65729</cdr:x>
      <cdr:y>1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2457451" y="2381251"/>
          <a:ext cx="1104900" cy="24764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Calibri"/>
            </a:defRPr>
          </a:lvl1pPr>
          <a:lvl2pPr marL="457200" indent="0">
            <a:defRPr sz="1100">
              <a:latin typeface="Calibri"/>
            </a:defRPr>
          </a:lvl2pPr>
          <a:lvl3pPr marL="914400" indent="0">
            <a:defRPr sz="1100">
              <a:latin typeface="Calibri"/>
            </a:defRPr>
          </a:lvl3pPr>
          <a:lvl4pPr marL="1371600" indent="0">
            <a:defRPr sz="1100">
              <a:latin typeface="Calibri"/>
            </a:defRPr>
          </a:lvl4pPr>
          <a:lvl5pPr marL="1828800" indent="0">
            <a:defRPr sz="1100">
              <a:latin typeface="Calibri"/>
            </a:defRPr>
          </a:lvl5pPr>
          <a:lvl6pPr marL="2286000" indent="0">
            <a:defRPr sz="1100">
              <a:latin typeface="Calibri"/>
            </a:defRPr>
          </a:lvl6pPr>
          <a:lvl7pPr marL="2743200" indent="0">
            <a:defRPr sz="1100">
              <a:latin typeface="Calibri"/>
            </a:defRPr>
          </a:lvl7pPr>
          <a:lvl8pPr marL="3200400" indent="0">
            <a:defRPr sz="1100">
              <a:latin typeface="Calibri"/>
            </a:defRPr>
          </a:lvl8pPr>
          <a:lvl9pPr marL="3657600" indent="0">
            <a:defRPr sz="1100">
              <a:latin typeface="Calibri"/>
            </a:defRPr>
          </a:lvl9pPr>
        </a:lstStyle>
        <a:p xmlns:a="http://schemas.openxmlformats.org/drawingml/2006/main">
          <a:pPr algn="ctr"/>
          <a:r>
            <a:rPr lang="en-US" sz="1200" b="1" dirty="0"/>
            <a:t>4x4</a:t>
          </a:r>
          <a:r>
            <a:rPr lang="en-US" sz="1200" b="1" baseline="0" dirty="0"/>
            <a:t>, </a:t>
          </a:r>
          <a:r>
            <a:rPr lang="en-US" sz="1200" b="1" dirty="0"/>
            <a:t>16x </a:t>
          </a:r>
          <a:r>
            <a:rPr lang="en-US" sz="1200" b="1" dirty="0" err="1"/>
            <a:t>milc</a:t>
          </a:r>
          <a:endParaRPr lang="en-US" sz="1200" b="1" dirty="0"/>
        </a:p>
      </cdr:txBody>
    </cdr:sp>
  </cdr:relSizeAnchor>
  <cdr:relSizeAnchor xmlns:cdr="http://schemas.openxmlformats.org/drawingml/2006/chartDrawing">
    <cdr:from>
      <cdr:x>0.75281</cdr:x>
      <cdr:y>0.90581</cdr:y>
    </cdr:from>
    <cdr:to>
      <cdr:x>0.95958</cdr:x>
      <cdr:y>1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4080013" y="2400300"/>
          <a:ext cx="1120637" cy="24581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Calibri"/>
            </a:defRPr>
          </a:lvl1pPr>
          <a:lvl2pPr marL="457200" indent="0">
            <a:defRPr sz="1100">
              <a:latin typeface="Calibri"/>
            </a:defRPr>
          </a:lvl2pPr>
          <a:lvl3pPr marL="914400" indent="0">
            <a:defRPr sz="1100">
              <a:latin typeface="Calibri"/>
            </a:defRPr>
          </a:lvl3pPr>
          <a:lvl4pPr marL="1371600" indent="0">
            <a:defRPr sz="1100">
              <a:latin typeface="Calibri"/>
            </a:defRPr>
          </a:lvl4pPr>
          <a:lvl5pPr marL="1828800" indent="0">
            <a:defRPr sz="1100">
              <a:latin typeface="Calibri"/>
            </a:defRPr>
          </a:lvl5pPr>
          <a:lvl6pPr marL="2286000" indent="0">
            <a:defRPr sz="1100">
              <a:latin typeface="Calibri"/>
            </a:defRPr>
          </a:lvl6pPr>
          <a:lvl7pPr marL="2743200" indent="0">
            <a:defRPr sz="1100">
              <a:latin typeface="Calibri"/>
            </a:defRPr>
          </a:lvl7pPr>
          <a:lvl8pPr marL="3200400" indent="0">
            <a:defRPr sz="1100">
              <a:latin typeface="Calibri"/>
            </a:defRPr>
          </a:lvl8pPr>
          <a:lvl9pPr marL="3657600" indent="0">
            <a:defRPr sz="1100">
              <a:latin typeface="Calibri"/>
            </a:defRPr>
          </a:lvl9pPr>
        </a:lstStyle>
        <a:p xmlns:a="http://schemas.openxmlformats.org/drawingml/2006/main">
          <a:pPr algn="ctr"/>
          <a:r>
            <a:rPr lang="en-US" sz="1200" b="1" dirty="0"/>
            <a:t>8x8</a:t>
          </a:r>
          <a:r>
            <a:rPr lang="en-US" sz="1200" b="1" baseline="0" dirty="0"/>
            <a:t>, </a:t>
          </a:r>
          <a:r>
            <a:rPr lang="en-US" sz="1200" b="1" dirty="0"/>
            <a:t>16x </a:t>
          </a:r>
          <a:r>
            <a:rPr lang="en-US" sz="1200" b="1" dirty="0" err="1"/>
            <a:t>milc</a:t>
          </a:r>
          <a:endParaRPr lang="en-US" sz="1200" b="1" dirty="0"/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0.79915</cdr:x>
      <cdr:y>0.46199</cdr:y>
    </cdr:from>
    <cdr:to>
      <cdr:x>0.94444</cdr:x>
      <cdr:y>0.54971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7124700" y="2006600"/>
          <a:ext cx="1295400" cy="381000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2400" dirty="0"/>
            <a:t>(Side Buffer)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C167E78-EA36-40A1-A9A0-B443C6CB1F60}" type="datetimeFigureOut">
              <a:rPr lang="en-US" smtClean="0"/>
              <a:pPr/>
              <a:t>10/11/18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E401BE2-F7AC-4C50-A6E5-F6C806E13D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98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8D89EF4-2B2A-4F54-A6DD-1EB35DCF17B3}" type="datetimeFigureOut">
              <a:rPr lang="en-US" smtClean="0"/>
              <a:pPr/>
              <a:t>10/11/18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B959945-7217-484B-8E74-88DC87A74B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70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02215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007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2007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7066" indent="-291179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717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604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491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7531142-4913-8343-AEC8-8F454B56A4BD}" type="slidenum">
              <a:rPr lang="en-US" sz="1200">
                <a:solidFill>
                  <a:srgbClr val="000000"/>
                </a:solidFill>
                <a:latin typeface="Calibri" charset="0"/>
                <a:cs typeface="Arial" charset="0"/>
              </a:rPr>
              <a:pPr eaLnBrk="1" hangingPunct="1"/>
              <a:t>62</a:t>
            </a:fld>
            <a:endParaRPr lang="en-US" sz="1200">
              <a:solidFill>
                <a:srgbClr val="000000"/>
              </a:solidFill>
              <a:latin typeface="Calibri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11768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0002" indent="-220002">
              <a:buFontTx/>
              <a:buAutoNum type="arabicPeriod"/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7066" indent="-291179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717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604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491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C1E916-9004-A843-9FE0-967986FA464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43145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8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709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0002" indent="-220002">
              <a:buFontTx/>
              <a:buAutoNum type="arabicPeriod"/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709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7066" indent="-291179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717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604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491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2DBC97-BEF9-5D4D-849A-7DB20DFB163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18627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0002" indent="-220002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7066" indent="-291179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717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604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491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C7842C-3153-A749-A837-BAD78EF225A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98799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11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0002" indent="-220002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11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7066" indent="-291179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717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604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491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C171A4-BF1C-D844-A2DB-0C0F5AFB446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55740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32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0002" indent="-220002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32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7066" indent="-291179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717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604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491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94C551-132B-6441-9AE3-3FE6C536E1D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68987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2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12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12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12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12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1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F26383-0CA3-5E45-B7F6-8551CCEBBD4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1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9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2973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40262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823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823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531221-2733-6042-BC05-2A198E7D7D2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31887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833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833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DAEDF1-C74C-6C44-BE5A-F41BCFA1A1E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00717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843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843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3F57B7-8055-4F48-8121-7EBEAD2E32F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11975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853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853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711C85-D9D9-4346-91E3-1A07CD6A287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585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68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What</a:t>
            </a:r>
            <a:r>
              <a:rPr lang="ja-JP" altLang="en-US">
                <a:latin typeface="Calibri" charset="0"/>
                <a:ea typeface="ＭＳ Ｐゴシック" charset="0"/>
                <a:cs typeface="ＭＳ Ｐゴシック" charset="0"/>
              </a:rPr>
              <a:t>’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 the best we can do?</a:t>
            </a:r>
          </a:p>
        </p:txBody>
      </p:sp>
      <p:sp>
        <p:nvSpPr>
          <p:cNvPr id="168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57066" indent="-291179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64717" indent="-23294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30604" indent="-23294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96491" indent="-23294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6C5D57CF-97B4-DD44-B0B9-B359293D4460}" type="slidenum">
              <a:rPr lang="en-US">
                <a:solidFill>
                  <a:prstClr val="black"/>
                </a:solidFill>
                <a:latin typeface="Calibri" charset="0"/>
              </a:rPr>
              <a:pPr eaLnBrk="1" hangingPunct="1"/>
              <a:t>83</a:t>
            </a:fld>
            <a:endParaRPr lang="en-US">
              <a:solidFill>
                <a:prstClr val="black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27620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864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864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F820FB-88D9-3E4D-8019-C75B079B654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298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874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874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9173F8-226C-FE4C-A72C-4DA73E1B1D3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31522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884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884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3A0C37-99BF-1D43-A0C3-F95E287D420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56641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894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894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6D3D5E-4190-9C4D-B0C5-9D421AA10EA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0723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904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04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DC6A7B-F711-8F4C-9BF9-9F1753D4EAB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86470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915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15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AA9608-8C71-CA47-9DF6-36A9A96351F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06632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925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25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F489FC-46A5-EE41-A65D-F6B73283788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24616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935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35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91B7D1-0467-8442-A740-60773D3C8AF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63222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945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459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B2B001-D114-BD44-8CD5-E04AA96CEF3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93201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6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956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56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710D61-FEF0-9443-8FDC-6C6AAC9B274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595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17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b="1">
                <a:latin typeface="Calibri" charset="0"/>
              </a:rPr>
              <a:t>One commonly proposed solution is on-chip network (NoC), which allows cores to communicate with a packet switched substrate.</a:t>
            </a:r>
            <a:r>
              <a:rPr lang="en-US">
                <a:latin typeface="Calibri" charset="0"/>
              </a:rPr>
              <a:t> </a:t>
            </a:r>
          </a:p>
          <a:p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Here is a figure showing an on-chip network that uses a 2d-mesh topology which </a:t>
            </a:r>
          </a:p>
          <a:p>
            <a:r>
              <a:rPr lang="en-US">
                <a:latin typeface="Calibri" charset="0"/>
              </a:rPr>
              <a:t>is commonly used due to its low layout complexity.</a:t>
            </a:r>
          </a:p>
          <a:p>
            <a:r>
              <a:rPr lang="en-US" b="1">
                <a:latin typeface="Calibri" charset="0"/>
              </a:rPr>
              <a:t>This is also the topology we used for our evaluations, but our mechanism is also applicable to other topologies.</a:t>
            </a:r>
          </a:p>
          <a:p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In most multi-core systems, NoC primarily serves cache misses and memory requests.</a:t>
            </a:r>
          </a:p>
        </p:txBody>
      </p:sp>
      <p:sp>
        <p:nvSpPr>
          <p:cNvPr id="2017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7066" indent="-291179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717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604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491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920ECB-8FDB-C246-8998-6D24C409F06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83615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12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12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12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12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1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FF666C-69F7-0547-8513-CECC9495E35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1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469457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76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6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2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657E5C-0A4E-1D4C-95C6-EAC524BBF51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28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38041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785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2785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2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F3D09-6E04-0F4A-A120-5E9999DE978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28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37872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805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05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2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8CB6-F25F-104F-98A8-9F784BF65F2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28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85584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82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2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2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A9C281-50FF-1644-9705-BCB3DEBE090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28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635204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846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46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2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50C949-41AA-5543-9D26-D3DD74C6522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28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51883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867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67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2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1B9D79-C81A-1D43-B749-C9E855E76C6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28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6507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887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288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2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AA10C4-6C94-F34E-99AC-423D648B031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28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37887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908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2908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2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1DFE1F-B1E1-6241-8650-B352B7EAD24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28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10120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928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2928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2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6696A4-613A-9A40-BC37-0E206F3762C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28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717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6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  <a:sym typeface="Wingdings" charset="0"/>
            </a:endParaRPr>
          </a:p>
        </p:txBody>
      </p:sp>
      <p:sp>
        <p:nvSpPr>
          <p:cNvPr id="176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57066" indent="-291179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64717" indent="-23294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30604" indent="-23294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96491" indent="-23294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DAAD23-4662-494E-A6EA-69098123649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289690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949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2949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2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D8411D-5827-2A4B-8677-C161C0ECEE2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28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914489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96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96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2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0412F0-1B53-1443-B2B5-3959E583E8D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28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484173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990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990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2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3F952F-1D14-7E4F-8D39-904D8189AB3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28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97825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010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3010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2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5F7B36-08CD-FB40-86E0-6C6607B91D6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28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34590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031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3031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2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16DCBE-B51F-474F-9EDD-D46ED028F0D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28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21708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051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3051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2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9C3550-3D12-B847-8B12-57AB8871937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28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91083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072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72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2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F6AFCA-A8D1-1345-9840-AFB7626E9B3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28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595686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092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92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2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DE42E-B906-7A4D-9D4E-4A07DA83054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28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01285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112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12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2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42415A-2A68-4B4A-A538-C39342044F9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28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010862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133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33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2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674131-C3B7-3947-A984-ADD06088B48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28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2327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7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  <a:sym typeface="Wingdings" charset="0"/>
            </a:endParaRPr>
          </a:p>
        </p:txBody>
      </p:sp>
      <p:sp>
        <p:nvSpPr>
          <p:cNvPr id="1771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57066" indent="-291179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64717" indent="-23294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30604" indent="-23294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96491" indent="-23294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C61FDE-E35C-D74A-BEF7-65D11AC900B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85578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153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539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2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6FC08-15BD-F947-939C-A2E44C0B490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28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445433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174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Aft>
                <a:spcPts val="588"/>
              </a:spcAft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74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2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92C518-EAB9-8B4E-989C-38A382D3740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28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295093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8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1949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949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2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F8310D-51A1-BE46-ADD3-A7733965A78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28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65049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215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15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2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13C431-6669-A146-A708-29C5CA82CFF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28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768065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235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35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2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F2ECDF-461E-5942-858B-DC08126993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28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018557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256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56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2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6177A5-A28C-5643-A5CB-F65CA9813D6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28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131930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276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76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28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ED812E-30A0-DD43-AF9A-60115944577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28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10320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5035079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Name: …</a:t>
            </a:r>
            <a:r>
              <a:rPr lang="en-US" baseline="0" dirty="0"/>
              <a:t> </a:t>
            </a:r>
            <a:r>
              <a:rPr lang="en-US" baseline="0" dirty="0" err="1"/>
              <a:t>phd</a:t>
            </a:r>
            <a:r>
              <a:rPr lang="en-US" baseline="0" dirty="0"/>
              <a:t> student from CMU</a:t>
            </a:r>
          </a:p>
          <a:p>
            <a:r>
              <a:rPr lang="en-US" baseline="0" dirty="0" err="1"/>
              <a:t>Ttitle</a:t>
            </a:r>
            <a:endParaRPr lang="en-US" baseline="0" dirty="0"/>
          </a:p>
          <a:p>
            <a:r>
              <a:rPr lang="en-US" baseline="0" dirty="0"/>
              <a:t>collaborative work done with </a:t>
            </a:r>
            <a:r>
              <a:rPr lang="en-US" baseline="0" dirty="0" err="1"/>
              <a:t>rachata</a:t>
            </a:r>
            <a:r>
              <a:rPr lang="en-US" baseline="0" dirty="0"/>
              <a:t>, </a:t>
            </a:r>
            <a:r>
              <a:rPr lang="en-US" baseline="0" dirty="0" err="1"/>
              <a:t>chris</a:t>
            </a:r>
            <a:r>
              <a:rPr lang="en-US" baseline="0" dirty="0"/>
              <a:t>, and Dr. </a:t>
            </a:r>
            <a:r>
              <a:rPr lang="en-US" baseline="0" dirty="0" err="1"/>
              <a:t>Onur</a:t>
            </a:r>
            <a:r>
              <a:rPr lang="en-US" baseline="0" dirty="0"/>
              <a:t> </a:t>
            </a:r>
            <a:r>
              <a:rPr lang="en-US" baseline="0" dirty="0" err="1"/>
              <a:t>Mutlu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2383339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Here is a one slide summary</a:t>
            </a:r>
            <a:r>
              <a:rPr lang="en-US" sz="1200" baseline="0" dirty="0"/>
              <a:t> of </a:t>
            </a:r>
            <a:r>
              <a:rPr lang="en-US" sz="1200" b="1" baseline="0" dirty="0"/>
              <a:t>what I’ll present today</a:t>
            </a:r>
          </a:p>
          <a:p>
            <a:r>
              <a:rPr lang="en-US" sz="1200" baseline="0" dirty="0"/>
              <a:t>One major problems is that packets … which causes congestion. </a:t>
            </a:r>
            <a:r>
              <a:rPr lang="en-US" sz="1200" b="1" baseline="0" dirty="0"/>
              <a:t>As a result, this reduces system performance due to increased network latency.</a:t>
            </a:r>
          </a:p>
          <a:p>
            <a:endParaRPr lang="en-US" sz="1200" baseline="0" dirty="0"/>
          </a:p>
          <a:p>
            <a:r>
              <a:rPr lang="en-US" sz="1200" dirty="0"/>
              <a:t>We make two </a:t>
            </a:r>
            <a:r>
              <a:rPr lang="en-US" sz="1200" baseline="0" dirty="0"/>
              <a:t>key observations in this work:</a:t>
            </a:r>
          </a:p>
          <a:p>
            <a:r>
              <a:rPr lang="en-US" sz="1200" baseline="0" dirty="0"/>
              <a:t>First, some apps are more </a:t>
            </a:r>
            <a:r>
              <a:rPr lang="en-US" sz="1200" baseline="0" dirty="0" err="1"/>
              <a:t>sen</a:t>
            </a:r>
            <a:r>
              <a:rPr lang="en-US" sz="1200" baseline="0" dirty="0"/>
              <a:t> to network latency than others</a:t>
            </a:r>
          </a:p>
          <a:p>
            <a:r>
              <a:rPr lang="en-US" sz="1200" baseline="0" dirty="0"/>
              <a:t>Second, apps ……</a:t>
            </a:r>
          </a:p>
          <a:p>
            <a:endParaRPr lang="en-US" sz="1200" baseline="0" dirty="0"/>
          </a:p>
          <a:p>
            <a:r>
              <a:rPr lang="en-US" sz="1200" baseline="0" dirty="0"/>
              <a:t>Based on these two key observations, we develop a new </a:t>
            </a:r>
            <a:r>
              <a:rPr lang="en-US" sz="1200" b="1" baseline="0" dirty="0"/>
              <a:t>source throttling mechanism </a:t>
            </a:r>
            <a:r>
              <a:rPr lang="en-US" sz="1200" baseline="0" dirty="0"/>
              <a:t>called HAT </a:t>
            </a:r>
            <a:r>
              <a:rPr lang="en-US" sz="1200" b="1" baseline="0" dirty="0"/>
              <a:t>to mitigate the detrimental effect of congestion</a:t>
            </a:r>
            <a:r>
              <a:rPr lang="en-US" sz="1200" baseline="0" dirty="0"/>
              <a:t>. </a:t>
            </a:r>
          </a:p>
          <a:p>
            <a:r>
              <a:rPr lang="en-US" sz="1200" baseline="0" dirty="0"/>
              <a:t>It has two key components:</a:t>
            </a:r>
          </a:p>
          <a:p>
            <a:r>
              <a:rPr lang="en-US" sz="1200" baseline="0" dirty="0"/>
              <a:t>First, HAT performs app-aware source throttling, </a:t>
            </a:r>
            <a:r>
              <a:rPr lang="en-US" sz="1200" b="1" baseline="0" dirty="0"/>
              <a:t>which selectively throttles certain applications.</a:t>
            </a:r>
          </a:p>
          <a:p>
            <a:r>
              <a:rPr lang="en-US" sz="1200" baseline="0" dirty="0"/>
              <a:t>Second, </a:t>
            </a:r>
            <a:r>
              <a:rPr lang="en-US" sz="1200" b="1" baseline="0" dirty="0"/>
              <a:t>BLUE</a:t>
            </a:r>
            <a:r>
              <a:rPr lang="en-US" sz="1200" b="0" baseline="0" dirty="0"/>
              <a:t>, which dynamically adjusts throttling rate to achieve high </a:t>
            </a:r>
            <a:r>
              <a:rPr lang="en-US" sz="1200" b="0" baseline="0" dirty="0" err="1"/>
              <a:t>perf</a:t>
            </a:r>
            <a:endParaRPr lang="en-US" sz="1200" baseline="0" dirty="0"/>
          </a:p>
          <a:p>
            <a:endParaRPr lang="en-US" sz="1200" baseline="0" dirty="0"/>
          </a:p>
          <a:p>
            <a:r>
              <a:rPr lang="en-US" sz="1200" baseline="0" dirty="0"/>
              <a:t>Our evaluation shows that HAT improves </a:t>
            </a:r>
            <a:r>
              <a:rPr lang="en-US" sz="1200" baseline="0" dirty="0" err="1"/>
              <a:t>perf</a:t>
            </a:r>
            <a:r>
              <a:rPr lang="en-US" sz="1200" baseline="0" dirty="0"/>
              <a:t>…..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97933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8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  <a:sym typeface="Wingdings" charset="0"/>
            </a:endParaRP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  <a:sym typeface="Wingdings" charset="0"/>
            </a:endParaRPr>
          </a:p>
        </p:txBody>
      </p:sp>
      <p:sp>
        <p:nvSpPr>
          <p:cNvPr id="178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57066" indent="-291179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64717" indent="-23294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30604" indent="-23294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96491" indent="-23294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2322E5-0A20-D84F-AE30-96260DA4CC5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47954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Here is the outline for the talk.</a:t>
            </a:r>
          </a:p>
          <a:p>
            <a:endParaRPr lang="en-US" dirty="0"/>
          </a:p>
          <a:p>
            <a:r>
              <a:rPr lang="en-US" baseline="0" dirty="0"/>
              <a:t>I’ve briefly talked about some background on </a:t>
            </a:r>
            <a:r>
              <a:rPr lang="en-US" baseline="0" dirty="0" err="1"/>
              <a:t>nocs</a:t>
            </a:r>
            <a:r>
              <a:rPr lang="en-US" baseline="0" dirty="0"/>
              <a:t>. </a:t>
            </a:r>
          </a:p>
          <a:p>
            <a:endParaRPr lang="en-US" baseline="0" dirty="0"/>
          </a:p>
          <a:p>
            <a:r>
              <a:rPr lang="en-US" baseline="0" dirty="0"/>
              <a:t>Next I’ll talk about the motivation and key idea of our 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9648555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multi-core</a:t>
            </a:r>
            <a:r>
              <a:rPr lang="en-US" baseline="0" dirty="0"/>
              <a:t> processors, interconnect serves as a communication substrate for cores, caches, …. </a:t>
            </a:r>
          </a:p>
          <a:p>
            <a:r>
              <a:rPr lang="en-US" baseline="0" dirty="0"/>
              <a:t>However as core count continues to increase, conventional interconnects such as busses and </a:t>
            </a:r>
            <a:r>
              <a:rPr lang="en-US" baseline="0" dirty="0" err="1"/>
              <a:t>crossbards</a:t>
            </a:r>
            <a:r>
              <a:rPr lang="en-US" baseline="0" dirty="0"/>
              <a:t> no longer scale adequately.</a:t>
            </a:r>
          </a:p>
          <a:p>
            <a:r>
              <a:rPr lang="en-US" b="1" baseline="0" dirty="0"/>
              <a:t>The commonly proposed solution is on-chip network, which allows cores to communicate with a packet switched substrate.</a:t>
            </a:r>
            <a:r>
              <a:rPr lang="en-US" baseline="0" dirty="0"/>
              <a:t> </a:t>
            </a:r>
          </a:p>
          <a:p>
            <a:endParaRPr lang="en-US" baseline="0" dirty="0"/>
          </a:p>
          <a:p>
            <a:r>
              <a:rPr lang="en-US" baseline="0" dirty="0"/>
              <a:t>Here is a figure showing an on-chip network that uses a 2d-mesh topology which </a:t>
            </a:r>
          </a:p>
          <a:p>
            <a:r>
              <a:rPr lang="en-US" baseline="0" dirty="0"/>
              <a:t>Is commonly used due to its low layout complexity. </a:t>
            </a:r>
          </a:p>
          <a:p>
            <a:endParaRPr lang="en-US" baseline="0" dirty="0"/>
          </a:p>
          <a:p>
            <a:r>
              <a:rPr lang="en-US" baseline="0" dirty="0"/>
              <a:t>In most multi-core systems, </a:t>
            </a:r>
            <a:r>
              <a:rPr lang="en-US" baseline="0" dirty="0" err="1"/>
              <a:t>NoC</a:t>
            </a:r>
            <a:r>
              <a:rPr lang="en-US" baseline="0" dirty="0"/>
              <a:t> primarily serves cache misses and memory requests.</a:t>
            </a:r>
          </a:p>
          <a:p>
            <a:endParaRPr lang="en-US" baseline="0" dirty="0"/>
          </a:p>
          <a:p>
            <a:r>
              <a:rPr lang="en-US" baseline="0" dirty="0"/>
              <a:t>A conventional router design for an on-chip network often have input buffers to hold ….</a:t>
            </a:r>
          </a:p>
          <a:p>
            <a:r>
              <a:rPr lang="en-US" baseline="0" dirty="0"/>
              <a:t>Alternatively, some other router designs have proposed eliminating these buffers and instead deflect contending packets to different links.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3779694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In</a:t>
            </a:r>
            <a:r>
              <a:rPr lang="en-US" sz="1200" baseline="0" dirty="0"/>
              <a:t> modern </a:t>
            </a:r>
            <a:r>
              <a:rPr lang="en-US" sz="1200" baseline="0" dirty="0" err="1"/>
              <a:t>multicore</a:t>
            </a:r>
            <a:r>
              <a:rPr lang="en-US" sz="1200" baseline="0" dirty="0"/>
              <a:t> systems, </a:t>
            </a:r>
            <a:r>
              <a:rPr lang="en-US" sz="1200" baseline="0" dirty="0" err="1"/>
              <a:t>NoC</a:t>
            </a:r>
            <a:r>
              <a:rPr lang="en-US" sz="1200" baseline="0" dirty="0"/>
              <a:t> has limited shared resources due to various design constraints, such as power, chip area and timing.</a:t>
            </a:r>
          </a:p>
          <a:p>
            <a:r>
              <a:rPr lang="en-US" sz="1200" b="1" baseline="0" dirty="0"/>
              <a:t>Therefore, </a:t>
            </a:r>
            <a:r>
              <a:rPr lang="en-US" sz="1200" b="1" baseline="0" dirty="0" err="1"/>
              <a:t>Noc</a:t>
            </a:r>
            <a:r>
              <a:rPr lang="en-US" sz="1200" b="1" baseline="0" dirty="0"/>
              <a:t> will sometimes experience network congestion when there is a large amount of traffic.</a:t>
            </a:r>
          </a:p>
          <a:p>
            <a:r>
              <a:rPr lang="en-US" sz="1200" baseline="0" dirty="0"/>
              <a:t> </a:t>
            </a:r>
          </a:p>
          <a:p>
            <a:r>
              <a:rPr lang="en-US" sz="1200" baseline="0" dirty="0"/>
              <a:t>Network congestion reduces network throughput, and hence application performance.</a:t>
            </a:r>
          </a:p>
          <a:p>
            <a:endParaRPr lang="en-US" sz="1200" baseline="0" dirty="0"/>
          </a:p>
          <a:p>
            <a:r>
              <a:rPr lang="en-US" sz="1200" baseline="0" dirty="0"/>
              <a:t>Here is a quick illustration on showing how congestion can occur in a network. Four different nodes send their packets (the red packets) to a central node.</a:t>
            </a:r>
          </a:p>
          <a:p>
            <a:r>
              <a:rPr lang="en-US" sz="1200" baseline="0" dirty="0"/>
              <a:t>since there is no free output link at the central node, the yellow packet cannot be injected into the network, which produces congestion.</a:t>
            </a:r>
          </a:p>
          <a:p>
            <a:endParaRPr lang="en-US" sz="1200" baseline="0" dirty="0"/>
          </a:p>
          <a:p>
            <a:r>
              <a:rPr lang="en-US" sz="1200" dirty="0"/>
              <a:t>------------------------------------------------------------------------------------------------</a:t>
            </a:r>
          </a:p>
          <a:p>
            <a:r>
              <a:rPr lang="en-US" sz="1200" b="1" dirty="0"/>
              <a:t>Injection only when output link is free</a:t>
            </a:r>
            <a:r>
              <a:rPr lang="en-US" sz="1200" b="1" baseline="0" dirty="0"/>
              <a:t>. Put this in the slide?</a:t>
            </a:r>
          </a:p>
          <a:p>
            <a:r>
              <a:rPr lang="en-US" sz="1200" b="1" baseline="0" dirty="0"/>
              <a:t>Network congestion has detrimental an effect on the system performance.</a:t>
            </a:r>
          </a:p>
          <a:p>
            <a:endParaRPr lang="en-US" sz="1200" b="1" baseline="0" dirty="0"/>
          </a:p>
          <a:p>
            <a:r>
              <a:rPr lang="en-US" sz="1200" b="1" baseline="0" dirty="0"/>
              <a:t>--------------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baseline="0" dirty="0"/>
              <a:t>Content: </a:t>
            </a:r>
            <a:r>
              <a:rPr lang="en-US" sz="1200" b="1" dirty="0">
                <a:solidFill>
                  <a:srgbClr val="FF0000"/>
                </a:solidFill>
              </a:rPr>
              <a:t>Higher network load leads to more congestion</a:t>
            </a:r>
          </a:p>
          <a:p>
            <a:endParaRPr lang="en-US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1483360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 this work, our goal</a:t>
            </a:r>
            <a:r>
              <a:rPr lang="en-US" baseline="0" dirty="0"/>
              <a:t> is to improve application performance in a highly congested </a:t>
            </a:r>
            <a:r>
              <a:rPr lang="en-US" baseline="0" dirty="0" err="1"/>
              <a:t>noc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To achieve this, we observe that reducing network load leads to lower network congestion, hence improving performance.</a:t>
            </a:r>
          </a:p>
          <a:p>
            <a:endParaRPr lang="en-US" baseline="0" dirty="0"/>
          </a:p>
          <a:p>
            <a:r>
              <a:rPr lang="en-US" baseline="0" dirty="0"/>
              <a:t>To reduce network load, we take the approach of source throttling, which temporarily delays new traffic injection.</a:t>
            </a:r>
          </a:p>
          <a:p>
            <a:r>
              <a:rPr lang="en-US" baseline="0" dirty="0"/>
              <a:t> Although packet injections are delayed due to throttling, performance can still be improved </a:t>
            </a:r>
            <a:r>
              <a:rPr lang="en-US" baseline="0" dirty="0" err="1"/>
              <a:t>b/c</a:t>
            </a:r>
            <a:r>
              <a:rPr lang="en-US" baseline="0" dirty="0"/>
              <a:t> of less congestion in the network.</a:t>
            </a:r>
            <a:endParaRPr lang="en-US" dirty="0"/>
          </a:p>
          <a:p>
            <a:endParaRPr lang="en-US" dirty="0"/>
          </a:p>
          <a:p>
            <a:r>
              <a:rPr lang="en-US" dirty="0"/>
              <a:t>A naïve</a:t>
            </a:r>
            <a:r>
              <a:rPr lang="en-US" baseline="0" dirty="0"/>
              <a:t> way of source throttling is to block injection of every node. However, this does not work well. </a:t>
            </a:r>
          </a:p>
          <a:p>
            <a:r>
              <a:rPr lang="en-US" baseline="0" dirty="0"/>
              <a:t>Now we will go through some key observations on how to design high-performance source throttling mechanism.</a:t>
            </a:r>
            <a:endParaRPr lang="en-US" sz="1600" baseline="0" dirty="0"/>
          </a:p>
          <a:p>
            <a:endParaRPr lang="en-US" sz="1600" baseline="0" dirty="0"/>
          </a:p>
          <a:p>
            <a:pPr marL="228600" indent="-228600">
              <a:buNone/>
            </a:pPr>
            <a:endParaRPr lang="en-US" b="1" dirty="0"/>
          </a:p>
          <a:p>
            <a:pPr marL="228600" indent="-228600">
              <a:buNone/>
            </a:pPr>
            <a:r>
              <a:rPr lang="en-US" b="1" dirty="0"/>
              <a:t>Soft throttling:</a:t>
            </a:r>
            <a:r>
              <a:rPr lang="en-US" dirty="0"/>
              <a:t> inject with non-zero probability</a:t>
            </a:r>
          </a:p>
          <a:p>
            <a:pPr marL="228600" indent="-228600">
              <a:buNone/>
            </a:pPr>
            <a:r>
              <a:rPr lang="en-US" b="1" dirty="0"/>
              <a:t>Throttling rate:</a:t>
            </a:r>
            <a:r>
              <a:rPr lang="en-US" dirty="0"/>
              <a:t> </a:t>
            </a:r>
            <a:r>
              <a:rPr lang="en-US" sz="2200" dirty="0"/>
              <a:t>0% (</a:t>
            </a:r>
            <a:r>
              <a:rPr lang="en-US" sz="2200" dirty="0" err="1"/>
              <a:t>unthrottled</a:t>
            </a:r>
            <a:r>
              <a:rPr lang="en-US" sz="2200" dirty="0"/>
              <a:t>) &lt;-&gt; 100% (fully blocked)</a:t>
            </a:r>
          </a:p>
          <a:p>
            <a:r>
              <a:rPr lang="en-US" sz="2400" b="1" baseline="0" dirty="0"/>
              <a:t>Key question:</a:t>
            </a:r>
          </a:p>
          <a:p>
            <a:pPr marL="228600" indent="-228600">
              <a:buAutoNum type="arabicPeriod"/>
            </a:pPr>
            <a:r>
              <a:rPr lang="en-US" sz="2400" baseline="0" dirty="0"/>
              <a:t>Which application to throttle?</a:t>
            </a:r>
          </a:p>
          <a:p>
            <a:pPr marL="228600" indent="-228600">
              <a:buAutoNum type="arabicPeriod"/>
            </a:pPr>
            <a:r>
              <a:rPr lang="en-US" sz="2400" baseline="0" dirty="0"/>
              <a:t>How aggressive do we throttle them?</a:t>
            </a:r>
          </a:p>
          <a:p>
            <a:pPr marL="228600" indent="-228600">
              <a:buNone/>
            </a:pPr>
            <a:endParaRPr lang="en-US" sz="2200" dirty="0"/>
          </a:p>
          <a:p>
            <a:pPr marL="228600" indent="-228600">
              <a:buAutoNum type="arabicPeriod"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7304474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Our</a:t>
            </a:r>
            <a:r>
              <a:rPr lang="en-US" b="1" baseline="0" dirty="0"/>
              <a:t> first key observation is that different apps…..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To illustrate this point,</a:t>
            </a:r>
            <a:r>
              <a:rPr lang="en-US" baseline="0" dirty="0"/>
              <a:t> </a:t>
            </a:r>
            <a:r>
              <a:rPr lang="en-US" b="1" baseline="0" dirty="0"/>
              <a:t>we set up </a:t>
            </a:r>
            <a:r>
              <a:rPr lang="en-US" baseline="0" dirty="0"/>
              <a:t>an experiment with a 16-node system running 8 copies </a:t>
            </a:r>
            <a:r>
              <a:rPr lang="en-US" b="1" baseline="0" dirty="0"/>
              <a:t>of </a:t>
            </a:r>
            <a:r>
              <a:rPr lang="en-US" b="1" baseline="0" dirty="0" err="1"/>
              <a:t>gromacs</a:t>
            </a:r>
            <a:r>
              <a:rPr lang="en-US" b="1" baseline="0" dirty="0"/>
              <a:t>, which is a network-non-intensive </a:t>
            </a:r>
            <a:r>
              <a:rPr lang="en-US" baseline="0" dirty="0"/>
              <a:t>spec benchmark, </a:t>
            </a:r>
          </a:p>
          <a:p>
            <a:r>
              <a:rPr lang="en-US" b="1" baseline="0" dirty="0"/>
              <a:t>and 8 copies of </a:t>
            </a:r>
            <a:r>
              <a:rPr lang="en-US" b="1" baseline="0" dirty="0" err="1"/>
              <a:t>mcf</a:t>
            </a:r>
            <a:r>
              <a:rPr lang="en-US" b="1" baseline="0" dirty="0"/>
              <a:t>, which is a network-intensive</a:t>
            </a:r>
            <a:r>
              <a:rPr lang="en-US" baseline="0" dirty="0"/>
              <a:t> spec benchmark. </a:t>
            </a:r>
          </a:p>
          <a:p>
            <a:r>
              <a:rPr lang="en-US" baseline="0" dirty="0"/>
              <a:t>The figure shows the performance of this workload when different app is throttled at </a:t>
            </a:r>
            <a:r>
              <a:rPr lang="en-US" b="1" baseline="0" dirty="0"/>
              <a:t>a fixed throttling rate</a:t>
            </a:r>
            <a:r>
              <a:rPr lang="en-US" baseline="0" dirty="0"/>
              <a:t>. </a:t>
            </a:r>
          </a:p>
          <a:p>
            <a:endParaRPr lang="en-US" baseline="0" dirty="0"/>
          </a:p>
          <a:p>
            <a:r>
              <a:rPr lang="en-US" baseline="0" dirty="0"/>
              <a:t>The blue bar corresponds to throttling only </a:t>
            </a:r>
            <a:r>
              <a:rPr lang="en-US" baseline="0" dirty="0" err="1"/>
              <a:t>gromcas</a:t>
            </a:r>
            <a:endParaRPr lang="en-US" baseline="0" dirty="0"/>
          </a:p>
          <a:p>
            <a:r>
              <a:rPr lang="en-US" baseline="0" dirty="0"/>
              <a:t>and the red bar corresponds to throttling only </a:t>
            </a:r>
            <a:r>
              <a:rPr lang="en-US" baseline="0" dirty="0" err="1"/>
              <a:t>mcf</a:t>
            </a:r>
            <a:r>
              <a:rPr lang="en-US" baseline="0" dirty="0"/>
              <a:t> </a:t>
            </a:r>
          </a:p>
          <a:p>
            <a:endParaRPr lang="en-US" baseline="0" dirty="0"/>
          </a:p>
          <a:p>
            <a:r>
              <a:rPr lang="en-US" baseline="0" dirty="0"/>
              <a:t>The </a:t>
            </a:r>
            <a:r>
              <a:rPr lang="en-US" baseline="0" dirty="0" err="1"/>
              <a:t>yaxis</a:t>
            </a:r>
            <a:r>
              <a:rPr lang="en-US" baseline="0" dirty="0"/>
              <a:t> indicate normalized performance to the baseline without throttling. </a:t>
            </a:r>
          </a:p>
          <a:p>
            <a:r>
              <a:rPr lang="en-US" baseline="0" dirty="0"/>
              <a:t>The </a:t>
            </a:r>
            <a:r>
              <a:rPr lang="en-US" baseline="0" dirty="0" err="1"/>
              <a:t>xaxis</a:t>
            </a:r>
            <a:r>
              <a:rPr lang="en-US" baseline="0" dirty="0"/>
              <a:t> shows three throughput measurements</a:t>
            </a:r>
          </a:p>
          <a:p>
            <a:endParaRPr lang="en-US" baseline="0" dirty="0"/>
          </a:p>
          <a:p>
            <a:r>
              <a:rPr lang="en-US" dirty="0"/>
              <a:t>The figure shows that when</a:t>
            </a:r>
            <a:r>
              <a:rPr lang="en-US" b="1" baseline="0" dirty="0"/>
              <a:t> ONLY</a:t>
            </a:r>
            <a:r>
              <a:rPr lang="en-US" baseline="0" dirty="0"/>
              <a:t> </a:t>
            </a:r>
            <a:r>
              <a:rPr lang="en-US" baseline="0" dirty="0" err="1"/>
              <a:t>gromacs</a:t>
            </a:r>
            <a:r>
              <a:rPr lang="en-US" baseline="0" dirty="0"/>
              <a:t> is throttled, the average system performance actually decreases by 2%,</a:t>
            </a:r>
          </a:p>
          <a:p>
            <a:r>
              <a:rPr lang="en-US" baseline="0" dirty="0"/>
              <a:t>On the other hand, when </a:t>
            </a:r>
            <a:r>
              <a:rPr lang="en-US" baseline="0" dirty="0" err="1"/>
              <a:t>mcf</a:t>
            </a:r>
            <a:r>
              <a:rPr lang="en-US" baseline="0" dirty="0"/>
              <a:t> is throttled the average </a:t>
            </a:r>
            <a:r>
              <a:rPr lang="en-US" baseline="0" dirty="0" err="1"/>
              <a:t>perf</a:t>
            </a:r>
            <a:r>
              <a:rPr lang="en-US" baseline="0" dirty="0"/>
              <a:t> increases by 9%. </a:t>
            </a:r>
          </a:p>
          <a:p>
            <a:r>
              <a:rPr lang="en-US" baseline="0" dirty="0"/>
              <a:t>This is because throttling </a:t>
            </a:r>
            <a:r>
              <a:rPr lang="en-US" baseline="0" dirty="0" err="1"/>
              <a:t>mcf</a:t>
            </a:r>
            <a:r>
              <a:rPr lang="en-US" baseline="0" dirty="0"/>
              <a:t>, which is network </a:t>
            </a:r>
            <a:r>
              <a:rPr lang="en-US" baseline="0" dirty="0" err="1"/>
              <a:t>instensive</a:t>
            </a:r>
            <a:r>
              <a:rPr lang="en-US" baseline="0" dirty="0"/>
              <a:t>, “</a:t>
            </a:r>
            <a:r>
              <a:rPr lang="en-US" b="1" u="sng" baseline="0" dirty="0"/>
              <a:t>significantly”</a:t>
            </a:r>
            <a:r>
              <a:rPr lang="en-US" baseline="0" dirty="0"/>
              <a:t> reduces network load, and </a:t>
            </a:r>
          </a:p>
          <a:p>
            <a:r>
              <a:rPr lang="en-US" baseline="0" dirty="0"/>
              <a:t>it allows </a:t>
            </a:r>
            <a:r>
              <a:rPr lang="en-US" baseline="0" dirty="0" err="1"/>
              <a:t>gromacs</a:t>
            </a:r>
            <a:r>
              <a:rPr lang="en-US" baseline="0" dirty="0"/>
              <a:t> to make much faster progress with less latency since it’s more sensitive to latency.</a:t>
            </a:r>
          </a:p>
          <a:p>
            <a:endParaRPr lang="en-US" baseline="0" dirty="0"/>
          </a:p>
          <a:p>
            <a:r>
              <a:rPr lang="en-US" baseline="0" dirty="0"/>
              <a:t>**** Allowing </a:t>
            </a:r>
            <a:r>
              <a:rPr lang="en-US" baseline="0" dirty="0" err="1"/>
              <a:t>gromacs</a:t>
            </a:r>
            <a:r>
              <a:rPr lang="en-US" baseline="0" dirty="0"/>
              <a:t> to send packets with less latency is more beneficial because </a:t>
            </a:r>
            <a:r>
              <a:rPr lang="en-US" b="1" baseline="0" dirty="0" err="1"/>
              <a:t>gromacs</a:t>
            </a:r>
            <a:r>
              <a:rPr lang="en-US" b="1" baseline="0" dirty="0"/>
              <a:t> injects fewer number of packets and each packet represents a greater forward progress for the application</a:t>
            </a:r>
            <a:r>
              <a:rPr lang="en-US" baseline="0" dirty="0"/>
              <a:t> **** </a:t>
            </a:r>
          </a:p>
          <a:p>
            <a:r>
              <a:rPr lang="en-US" b="1" baseline="0" dirty="0"/>
              <a:t>X: Therefore, non-intensive application is more sensitive to increases in network latency.</a:t>
            </a:r>
          </a:p>
          <a:p>
            <a:endParaRPr lang="en-US" baseline="0" dirty="0"/>
          </a:p>
          <a:p>
            <a:r>
              <a:rPr lang="en-US" baseline="0" dirty="0"/>
              <a:t>In the sum, throttling network-intensive applications benefits system performance more than ….</a:t>
            </a:r>
            <a:endParaRPr lang="en-US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="1" u="sng" baseline="0" dirty="0" err="1"/>
              <a:t>Gromacs</a:t>
            </a:r>
            <a:r>
              <a:rPr lang="en-US" b="1" u="sng" baseline="0" dirty="0"/>
              <a:t>:</a:t>
            </a:r>
            <a:r>
              <a:rPr lang="en-US" baseline="0" dirty="0"/>
              <a:t> </a:t>
            </a:r>
          </a:p>
          <a:p>
            <a:r>
              <a:rPr lang="en-US" baseline="0" dirty="0"/>
              <a:t>1) not only do we not reduce congestion, but we also decrease performance by 2%</a:t>
            </a:r>
          </a:p>
          <a:p>
            <a:r>
              <a:rPr lang="en-US" baseline="0" dirty="0"/>
              <a:t>2)</a:t>
            </a:r>
          </a:p>
          <a:p>
            <a:endParaRPr lang="en-US" baseline="0" dirty="0"/>
          </a:p>
          <a:p>
            <a:r>
              <a:rPr lang="en-US" baseline="0" dirty="0"/>
              <a:t>Delete lines: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rgbClr val="2A55D6"/>
                </a:solidFill>
              </a:rPr>
              <a:t>gromacs</a:t>
            </a:r>
            <a:r>
              <a:rPr lang="en-US" sz="1200" dirty="0">
                <a:solidFill>
                  <a:srgbClr val="2A55D6"/>
                </a:solidFill>
              </a:rPr>
              <a:t> </a:t>
            </a:r>
            <a:r>
              <a:rPr lang="en-US" sz="1200" b="1" dirty="0">
                <a:solidFill>
                  <a:srgbClr val="000000"/>
                </a:solidFill>
              </a:rPr>
              <a:t>benefits</a:t>
            </a:r>
            <a:r>
              <a:rPr lang="en-US" sz="1200" dirty="0">
                <a:solidFill>
                  <a:srgbClr val="000000"/>
                </a:solidFill>
              </a:rPr>
              <a:t> more from reduced network latency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000000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rgbClr val="000000"/>
                </a:solidFill>
              </a:rPr>
              <a:t>gromacs</a:t>
            </a:r>
            <a:r>
              <a:rPr lang="en-US" sz="1200" dirty="0">
                <a:solidFill>
                  <a:srgbClr val="000000"/>
                </a:solidFill>
              </a:rPr>
              <a:t> injects fewer packets, thus each packet represents a greater forward progress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595189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Our</a:t>
            </a:r>
            <a:r>
              <a:rPr lang="en-US" b="1" baseline="0" dirty="0"/>
              <a:t> second key observation is that ….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To illustrate</a:t>
            </a:r>
            <a:r>
              <a:rPr lang="en-US" baseline="0" dirty="0"/>
              <a:t> the benefits of using different throttling rate, </a:t>
            </a:r>
          </a:p>
          <a:p>
            <a:r>
              <a:rPr lang="en-US" b="1" baseline="0" dirty="0"/>
              <a:t>we evaluate system performance of three heterogeneous application workloads on a 16-core system with varying throttling rate.</a:t>
            </a:r>
          </a:p>
          <a:p>
            <a:r>
              <a:rPr lang="en-US" baseline="0" dirty="0"/>
              <a:t>The </a:t>
            </a:r>
            <a:r>
              <a:rPr lang="en-US" baseline="0" dirty="0" err="1"/>
              <a:t>yaxis</a:t>
            </a:r>
            <a:r>
              <a:rPr lang="en-US" baseline="0" dirty="0"/>
              <a:t> indicates sys </a:t>
            </a:r>
            <a:r>
              <a:rPr lang="en-US" baseline="0" dirty="0" err="1"/>
              <a:t>perf</a:t>
            </a:r>
            <a:r>
              <a:rPr lang="en-US" baseline="0" dirty="0"/>
              <a:t> in terms of WS</a:t>
            </a:r>
          </a:p>
          <a:p>
            <a:r>
              <a:rPr lang="en-US" baseline="0" dirty="0"/>
              <a:t>X-axis: shows the static throttling rate applied to each workload.</a:t>
            </a:r>
          </a:p>
          <a:p>
            <a:endParaRPr lang="en-US" baseline="0" dirty="0"/>
          </a:p>
          <a:p>
            <a:r>
              <a:rPr lang="en-US" baseline="0" dirty="0"/>
              <a:t>As we can see, different workloads require different throttling rate to achieve peak performance (in the example, 94% for wk1)</a:t>
            </a:r>
          </a:p>
          <a:p>
            <a:endParaRPr lang="en-US" baseline="0" dirty="0"/>
          </a:p>
          <a:p>
            <a:r>
              <a:rPr lang="en-US" baseline="0" dirty="0"/>
              <a:t>As a result, dynamically adjusting throttling rate yields better </a:t>
            </a:r>
            <a:r>
              <a:rPr lang="en-US" baseline="0" dirty="0" err="1"/>
              <a:t>perf</a:t>
            </a:r>
            <a:r>
              <a:rPr lang="en-US" baseline="0" dirty="0"/>
              <a:t> than a single static rate.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134314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/>
              <a:t>Next we will talk about our mechanism which is built on top of these key observations.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969598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Putting</a:t>
            </a:r>
            <a:r>
              <a:rPr lang="en-US" b="1" baseline="0" dirty="0"/>
              <a:t> these observations together, we propose a new source throttling mechanism called Heterogeneous Adaptive Throttling (HAT)</a:t>
            </a:r>
          </a:p>
          <a:p>
            <a:endParaRPr lang="en-US" baseline="0" dirty="0"/>
          </a:p>
          <a:p>
            <a:r>
              <a:rPr lang="en-US" b="1" baseline="0" dirty="0"/>
              <a:t>There are two key components:</a:t>
            </a:r>
          </a:p>
          <a:p>
            <a:pPr marL="228600" indent="-228600">
              <a:buAutoNum type="arabicPeriod"/>
            </a:pPr>
            <a:r>
              <a:rPr lang="en-US" b="1" baseline="0" dirty="0"/>
              <a:t>The first key component is app-aware throttling.</a:t>
            </a:r>
          </a:p>
          <a:p>
            <a:pPr marL="228600" indent="-228600">
              <a:buNone/>
            </a:pPr>
            <a:r>
              <a:rPr lang="en-US" baseline="0" dirty="0"/>
              <a:t>HAT throttles network-intensive apps that interfere with network-non-intensive applications </a:t>
            </a:r>
            <a:r>
              <a:rPr lang="en-US" b="1" baseline="0" dirty="0"/>
              <a:t>to reduce network congestion </a:t>
            </a:r>
          </a:p>
          <a:p>
            <a:pPr marL="228600" indent="-228600">
              <a:buNone/>
            </a:pPr>
            <a:endParaRPr lang="en-US" baseline="0" dirty="0"/>
          </a:p>
          <a:p>
            <a:pPr marL="228600" indent="-228600">
              <a:buNone/>
            </a:pPr>
            <a:r>
              <a:rPr lang="en-US" b="1" baseline="0" dirty="0"/>
              <a:t>X:</a:t>
            </a:r>
            <a:r>
              <a:rPr lang="en-US" baseline="0" dirty="0"/>
              <a:t> and allow non-intensive app to make faster forward progress.</a:t>
            </a:r>
          </a:p>
          <a:p>
            <a:pPr marL="228600" indent="-228600">
              <a:buNone/>
            </a:pPr>
            <a:endParaRPr lang="en-US" baseline="0" dirty="0"/>
          </a:p>
          <a:p>
            <a:pPr marL="228600" indent="-228600">
              <a:buNone/>
            </a:pPr>
            <a:r>
              <a:rPr lang="en-US" b="1" baseline="0" dirty="0"/>
              <a:t>2.The second key component is network-load….</a:t>
            </a:r>
          </a:p>
          <a:p>
            <a:pPr marL="228600" indent="-228600">
              <a:buNone/>
            </a:pPr>
            <a:r>
              <a:rPr lang="en-US" baseline="0" dirty="0"/>
              <a:t>HAT … read bullet, so that it provides high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1887162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Next</a:t>
            </a:r>
            <a:r>
              <a:rPr lang="en-US" baseline="0" dirty="0"/>
              <a:t> I will talk about how HAT achieves </a:t>
            </a:r>
            <a:r>
              <a:rPr lang="en-US" b="1" baseline="0" dirty="0"/>
              <a:t>app-aware throttling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6200529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To perform</a:t>
            </a:r>
            <a:r>
              <a:rPr lang="en-US" baseline="0" dirty="0"/>
              <a:t> app throttling, HAT first measures each application’s network intensity. </a:t>
            </a:r>
          </a:p>
          <a:p>
            <a:r>
              <a:rPr lang="en-US" baseline="0" dirty="0"/>
              <a:t>Since </a:t>
            </a:r>
            <a:r>
              <a:rPr lang="en-US" baseline="0" dirty="0" err="1"/>
              <a:t>NoC</a:t>
            </a:r>
            <a:r>
              <a:rPr lang="en-US" baseline="0" dirty="0"/>
              <a:t> primarily serves L1 cache misses in our evaluated system, we use L1 MPKI as a proxy to intensity.</a:t>
            </a:r>
          </a:p>
          <a:p>
            <a:endParaRPr lang="en-US" sz="2400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Once applications’</a:t>
            </a:r>
            <a:r>
              <a:rPr lang="en-US" sz="2400" baseline="0" dirty="0"/>
              <a:t> intensity is measured,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aseline="0" dirty="0"/>
              <a:t>HAT needs to classify applications as </a:t>
            </a:r>
            <a:r>
              <a:rPr lang="en-US" sz="2400" b="1" baseline="0" dirty="0"/>
              <a:t>network-intensive or network-non intensive</a:t>
            </a:r>
            <a:r>
              <a:rPr lang="en-US" sz="2400" baseline="0" dirty="0"/>
              <a:t>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aseline="0" dirty="0"/>
              <a:t>To do so, HAT first sorts apps by their measured L1 MPKI. Next starting from the least </a:t>
            </a:r>
            <a:r>
              <a:rPr lang="en-US" sz="2400" baseline="0" dirty="0" err="1"/>
              <a:t>mpki</a:t>
            </a:r>
            <a:r>
              <a:rPr lang="en-US" sz="2400" baseline="0" dirty="0"/>
              <a:t> app,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aseline="0" dirty="0"/>
              <a:t>the applications are classified as network non intensive until their sum of MPKI exceeds a pre-set threshold,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aseline="0" dirty="0"/>
              <a:t>which we call it </a:t>
            </a:r>
            <a:r>
              <a:rPr lang="en-US" sz="2400" b="1" baseline="0" dirty="0" err="1"/>
              <a:t>NonIntensiveCap</a:t>
            </a:r>
            <a:r>
              <a:rPr lang="en-US" sz="2400" b="1" baseline="0" dirty="0"/>
              <a:t>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0" baseline="0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baseline="0" dirty="0"/>
              <a:t>CAP</a:t>
            </a:r>
            <a:r>
              <a:rPr lang="en-US" sz="2400" b="0" baseline="0" dirty="0"/>
              <a:t> ensures that </a:t>
            </a:r>
            <a:r>
              <a:rPr lang="en-US" sz="2400" b="1" baseline="0" dirty="0"/>
              <a:t>the traffic of non-intensive applications provides sufficient load without causing severe network congestion</a:t>
            </a:r>
            <a:r>
              <a:rPr lang="en-US" sz="2400" b="0" baseline="0" dirty="0"/>
              <a:t>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baseline="0" dirty="0"/>
              <a:t>So it should </a:t>
            </a:r>
            <a:r>
              <a:rPr lang="en-US" sz="2400" b="0" baseline="0" dirty="0"/>
              <a:t>be scaled with network capacity and tuned for the particular network design.</a:t>
            </a:r>
            <a:endParaRPr lang="en-US" sz="2400" b="1" baseline="0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baseline="0" dirty="0"/>
              <a:t>All remaining applications are then considered as network intensive.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0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dirty="0"/>
              <a:t>When</a:t>
            </a:r>
            <a:r>
              <a:rPr lang="en-US" sz="2400" b="0" baseline="0" dirty="0"/>
              <a:t> all applications are classified, HAT applies throttling to network-intensive applications.</a:t>
            </a:r>
            <a:endParaRPr lang="en-US" sz="2400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/>
              <a:t>****** KEY idea</a:t>
            </a:r>
            <a:r>
              <a:rPr lang="en-US" sz="2400" b="1" baseline="0" dirty="0"/>
              <a:t> again</a:t>
            </a:r>
            <a:r>
              <a:rPr lang="en-US" sz="2400" b="1" dirty="0"/>
              <a:t>*******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/>
              <a:t>Again,</a:t>
            </a:r>
            <a:r>
              <a:rPr lang="en-US" sz="2400" b="1" baseline="0" dirty="0"/>
              <a:t> the reason to throttle them is to reduce congestion and allow non-intensive app,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baseline="0" dirty="0"/>
              <a:t>which are more sensitive to network latency, to send packets through the network more quickly.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 baseline="0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aseline="0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aseline="0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aseline="0" dirty="0"/>
              <a:t>X: because a</a:t>
            </a:r>
            <a:r>
              <a:rPr lang="en-US" sz="2400" dirty="0"/>
              <a:t> singe packet of a</a:t>
            </a:r>
            <a:r>
              <a:rPr lang="en-US" sz="2400" baseline="0" dirty="0"/>
              <a:t> net-non-intensive app represents a greater forward progress,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aseline="0" dirty="0"/>
              <a:t>so throttling intensive app allows non-intensive app to get through the network more quickly.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33379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78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  <a:sym typeface="Wingdings" charset="0"/>
            </a:endParaRPr>
          </a:p>
        </p:txBody>
      </p:sp>
      <p:sp>
        <p:nvSpPr>
          <p:cNvPr id="2078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C619C0-6E4C-E04E-9305-422E6A9F45C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14860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Now we will talk about the second key component</a:t>
            </a:r>
            <a:r>
              <a:rPr lang="en-US" baseline="0" dirty="0"/>
              <a:t> of HAT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7846357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observe</a:t>
            </a:r>
            <a:r>
              <a:rPr lang="en-US" baseline="0" dirty="0"/>
              <a:t> that  *PT1.</a:t>
            </a:r>
          </a:p>
          <a:p>
            <a:r>
              <a:rPr lang="en-US" baseline="0" dirty="0"/>
              <a:t>Thus, we </a:t>
            </a:r>
            <a:r>
              <a:rPr lang="en-US" baseline="0" dirty="0" err="1"/>
              <a:t>dyn</a:t>
            </a:r>
            <a:r>
              <a:rPr lang="en-US" baseline="0" dirty="0"/>
              <a:t>****</a:t>
            </a:r>
          </a:p>
          <a:p>
            <a:r>
              <a:rPr lang="en-US" baseline="0" dirty="0"/>
              <a:t>In our work, we empirically determine the peak network load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978871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achieve the goal</a:t>
            </a:r>
            <a:r>
              <a:rPr lang="en-US" baseline="0" dirty="0"/>
              <a:t> of maintaining ….</a:t>
            </a:r>
          </a:p>
          <a:p>
            <a:endParaRPr lang="en-US" baseline="0" dirty="0"/>
          </a:p>
          <a:p>
            <a:r>
              <a:rPr lang="en-US" baseline="0" dirty="0"/>
              <a:t>HAT performs the following operations.</a:t>
            </a:r>
          </a:p>
          <a:p>
            <a:r>
              <a:rPr lang="en-US" baseline="0" dirty="0"/>
              <a:t>First it measures network load</a:t>
            </a:r>
          </a:p>
          <a:p>
            <a:endParaRPr lang="en-US" baseline="0" dirty="0"/>
          </a:p>
          <a:p>
            <a:r>
              <a:rPr lang="en-US" baseline="0" dirty="0"/>
              <a:t>HAT compares the current network load with the peak point and adjust throttling rate accordingly.</a:t>
            </a:r>
          </a:p>
          <a:p>
            <a:r>
              <a:rPr lang="en-US" baseline="0" dirty="0"/>
              <a:t>Increase </a:t>
            </a:r>
            <a:r>
              <a:rPr lang="en-US" baseline="0" dirty="0" err="1"/>
              <a:t>th</a:t>
            </a:r>
            <a:r>
              <a:rPr lang="en-US" baseline="0" dirty="0"/>
              <a:t> rate to reduce network load</a:t>
            </a:r>
          </a:p>
          <a:p>
            <a:r>
              <a:rPr lang="en-US" baseline="0" dirty="0"/>
              <a:t>Else…. Rate to allow more traffic to inject into the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4432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Since continuously </a:t>
            </a:r>
            <a:r>
              <a:rPr lang="en-US" baseline="0" dirty="0"/>
              <a:t>performing </a:t>
            </a:r>
            <a:r>
              <a:rPr lang="en-US" baseline="0" dirty="0" err="1"/>
              <a:t>HAT’s</a:t>
            </a:r>
            <a:r>
              <a:rPr lang="en-US" baseline="0" dirty="0"/>
              <a:t> operations is expensive, </a:t>
            </a:r>
          </a:p>
          <a:p>
            <a:r>
              <a:rPr lang="en-US" baseline="0" dirty="0"/>
              <a:t>we want to reduce the computation overhead by performing HAT at epoch </a:t>
            </a:r>
            <a:r>
              <a:rPr lang="en-US" baseline="0" dirty="0" err="1"/>
              <a:t>gran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Epoch length is 100K cycles</a:t>
            </a:r>
            <a:endParaRPr lang="en-US" b="1" u="sng" baseline="0" dirty="0"/>
          </a:p>
          <a:p>
            <a:r>
              <a:rPr lang="en-US" b="1" u="sng" baseline="0" dirty="0"/>
              <a:t>During an epoch</a:t>
            </a:r>
            <a:r>
              <a:rPr lang="en-US" baseline="0" dirty="0"/>
              <a:t>….</a:t>
            </a:r>
          </a:p>
          <a:p>
            <a:endParaRPr lang="en-US" baseline="0" dirty="0"/>
          </a:p>
          <a:p>
            <a:r>
              <a:rPr lang="en-US" baseline="0" dirty="0"/>
              <a:t>Once an epoch finishes, hat uses these measurements to classify applications, and adjust throttling rate. </a:t>
            </a:r>
          </a:p>
          <a:p>
            <a:r>
              <a:rPr lang="en-US" baseline="0" dirty="0"/>
              <a:t>At the end, we reset the monitor counters to start new measurements.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677787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this end,</a:t>
            </a:r>
            <a:r>
              <a:rPr lang="en-US" baseline="0" dirty="0"/>
              <a:t> we have presented HAT.</a:t>
            </a:r>
          </a:p>
          <a:p>
            <a:r>
              <a:rPr lang="en-US" dirty="0"/>
              <a:t>Now let’s take</a:t>
            </a:r>
            <a:r>
              <a:rPr lang="en-US" baseline="0" dirty="0"/>
              <a:t> a look at prior 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61104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Here</a:t>
            </a:r>
            <a:r>
              <a:rPr lang="en-US" baseline="0" dirty="0"/>
              <a:t> are two prior source throttling works that we will compare to in our evaluations.</a:t>
            </a:r>
          </a:p>
          <a:p>
            <a:r>
              <a:rPr lang="en-US" baseline="0" dirty="0"/>
              <a:t>The first work by </a:t>
            </a:r>
            <a:r>
              <a:rPr lang="en-US" baseline="0" dirty="0" err="1"/>
              <a:t>Nychis</a:t>
            </a:r>
            <a:r>
              <a:rPr lang="en-US" baseline="0" dirty="0"/>
              <a:t> et al. proposes source throttling for </a:t>
            </a:r>
            <a:r>
              <a:rPr lang="en-US" baseline="0" dirty="0" err="1"/>
              <a:t>bufferless</a:t>
            </a:r>
            <a:r>
              <a:rPr lang="en-US" baseline="0" dirty="0"/>
              <a:t> </a:t>
            </a:r>
            <a:r>
              <a:rPr lang="en-US" baseline="0" dirty="0" err="1"/>
              <a:t>NoCs</a:t>
            </a:r>
            <a:r>
              <a:rPr lang="en-US" baseline="0" dirty="0"/>
              <a:t>.</a:t>
            </a:r>
          </a:p>
          <a:p>
            <a:r>
              <a:rPr lang="en-US" baseline="0" dirty="0"/>
              <a:t>In particular, they propose an application-aware throttling based on starvation rate, which is metric they use to make throttling decision.</a:t>
            </a:r>
          </a:p>
          <a:p>
            <a:r>
              <a:rPr lang="en-US" baseline="0" dirty="0"/>
              <a:t>However, their mechanism does not adaptively adjust throttling rate based on network load.</a:t>
            </a:r>
          </a:p>
          <a:p>
            <a:r>
              <a:rPr lang="en-US" baseline="0" dirty="0"/>
              <a:t>We will call this work </a:t>
            </a:r>
            <a:r>
              <a:rPr lang="en-US" b="1" baseline="0" dirty="0"/>
              <a:t>heterogeneous throttling </a:t>
            </a:r>
            <a:r>
              <a:rPr lang="en-US" baseline="0" dirty="0"/>
              <a:t>for short in the evaluation section</a:t>
            </a:r>
          </a:p>
          <a:p>
            <a:endParaRPr lang="en-US" baseline="0" dirty="0"/>
          </a:p>
          <a:p>
            <a:r>
              <a:rPr lang="en-US" baseline="0" dirty="0"/>
              <a:t>The second work by </a:t>
            </a:r>
            <a:r>
              <a:rPr lang="en-US" baseline="0" dirty="0" err="1"/>
              <a:t>thottethodi</a:t>
            </a:r>
            <a:r>
              <a:rPr lang="en-US" baseline="0" dirty="0"/>
              <a:t> proposes source throttling for off-chip</a:t>
            </a:r>
          </a:p>
          <a:p>
            <a:r>
              <a:rPr lang="en-US" baseline="0" dirty="0"/>
              <a:t>It dynamically triggers throttling based on buffer occupancy.</a:t>
            </a:r>
          </a:p>
          <a:p>
            <a:r>
              <a:rPr lang="en-US" baseline="0" dirty="0"/>
              <a:t>One disadvantage of this work is that it is not app-aware, and it fully blocks packet injections of every node</a:t>
            </a:r>
          </a:p>
          <a:p>
            <a:r>
              <a:rPr lang="en-US" baseline="0" dirty="0"/>
              <a:t>Although it’s not originally designed for </a:t>
            </a:r>
            <a:r>
              <a:rPr lang="en-US" baseline="0" dirty="0" err="1"/>
              <a:t>NoC</a:t>
            </a:r>
            <a:r>
              <a:rPr lang="en-US" baseline="0" dirty="0"/>
              <a:t>, we still adapt it to </a:t>
            </a:r>
            <a:r>
              <a:rPr lang="en-US" baseline="0" dirty="0" err="1"/>
              <a:t>NoC</a:t>
            </a:r>
            <a:r>
              <a:rPr lang="en-US" baseline="0" dirty="0"/>
              <a:t> for comparison.</a:t>
            </a:r>
          </a:p>
          <a:p>
            <a:r>
              <a:rPr lang="en-US" baseline="0" dirty="0"/>
              <a:t>We will call this work </a:t>
            </a:r>
            <a:r>
              <a:rPr lang="en-US" b="1" baseline="0" dirty="0"/>
              <a:t>self-tuned</a:t>
            </a:r>
            <a:r>
              <a:rPr lang="en-US" baseline="0" dirty="0"/>
              <a:t> for short in the </a:t>
            </a:r>
            <a:r>
              <a:rPr lang="en-US" baseline="0" dirty="0" err="1"/>
              <a:t>eval</a:t>
            </a:r>
            <a:r>
              <a:rPr lang="en-US" baseline="0" dirty="0"/>
              <a:t> section.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3560209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Now let’s take</a:t>
            </a:r>
            <a:r>
              <a:rPr lang="en-US" baseline="0" dirty="0"/>
              <a:t> a look at our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909845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Here is our methodology.</a:t>
            </a:r>
          </a:p>
          <a:p>
            <a:r>
              <a:rPr lang="en-US" dirty="0"/>
              <a:t>We simulate 64-node</a:t>
            </a:r>
            <a:r>
              <a:rPr lang="en-US" baseline="0" dirty="0"/>
              <a:t> multi-core systems …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CPU cores model stalls, and interact with the caches and network in a closed-loop way.</a:t>
            </a:r>
          </a:p>
          <a:p>
            <a:endParaRPr lang="en-US" baseline="0" dirty="0"/>
          </a:p>
          <a:p>
            <a:r>
              <a:rPr lang="en-US" baseline="0" dirty="0"/>
              <a:t>We </a:t>
            </a:r>
            <a:r>
              <a:rPr lang="en-US" baseline="0" dirty="0" err="1"/>
              <a:t>eval</a:t>
            </a:r>
            <a:r>
              <a:rPr lang="en-US" baseline="0" dirty="0"/>
              <a:t> our throttling mechanism on top of different router designs.</a:t>
            </a:r>
          </a:p>
          <a:p>
            <a:r>
              <a:rPr lang="en-US" baseline="0" dirty="0"/>
              <a:t>1.</a:t>
            </a:r>
          </a:p>
          <a:p>
            <a:endParaRPr lang="en-US" baseline="0" dirty="0"/>
          </a:p>
          <a:p>
            <a:r>
              <a:rPr lang="en-US" baseline="0" dirty="0"/>
              <a:t>We form 60 multi-core workloads using spec </a:t>
            </a:r>
          </a:p>
          <a:p>
            <a:endParaRPr lang="en-US" baseline="0" dirty="0"/>
          </a:p>
          <a:p>
            <a:r>
              <a:rPr lang="en-US" baseline="0" dirty="0"/>
              <a:t>For measuring performance, we use weighted speedup which has been shown to a good </a:t>
            </a:r>
            <a:r>
              <a:rPr lang="en-US" baseline="0" dirty="0" err="1"/>
              <a:t>multicore</a:t>
            </a:r>
            <a:r>
              <a:rPr lang="en-US" baseline="0" dirty="0"/>
              <a:t> throughput metric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8899658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</a:t>
            </a:r>
            <a:r>
              <a:rPr lang="en-US" baseline="0" dirty="0"/>
              <a:t> will first present performance results on </a:t>
            </a:r>
            <a:r>
              <a:rPr lang="en-US" b="1" i="1" baseline="0" dirty="0"/>
              <a:t>BUFFERLESS </a:t>
            </a:r>
            <a:r>
              <a:rPr lang="en-US" b="1" i="1" baseline="0" dirty="0" err="1"/>
              <a:t>NOCs</a:t>
            </a:r>
            <a:r>
              <a:rPr lang="en-US" b="1" i="1" baseline="0" dirty="0"/>
              <a:t> USING BLESS</a:t>
            </a:r>
          </a:p>
          <a:p>
            <a:r>
              <a:rPr lang="en-US" baseline="0" dirty="0"/>
              <a:t>Y-axis</a:t>
            </a:r>
          </a:p>
          <a:p>
            <a:r>
              <a:rPr lang="en-US" baseline="0" dirty="0"/>
              <a:t>X-axis different workload categories, each category contains 15 </a:t>
            </a:r>
            <a:r>
              <a:rPr lang="en-US" baseline="0" dirty="0" err="1"/>
              <a:t>wklds</a:t>
            </a:r>
            <a:endParaRPr lang="en-US" baseline="0" dirty="0"/>
          </a:p>
          <a:p>
            <a:r>
              <a:rPr lang="en-US" baseline="0" dirty="0"/>
              <a:t>In each bar group, the blue bar is for the baseline system without any throttling.</a:t>
            </a:r>
          </a:p>
          <a:p>
            <a:r>
              <a:rPr lang="en-US" baseline="0" dirty="0"/>
              <a:t>The second red bar uses heterogeneous throttling proposed by </a:t>
            </a:r>
            <a:r>
              <a:rPr lang="en-US" baseline="0" dirty="0" err="1"/>
              <a:t>Nychis</a:t>
            </a:r>
            <a:r>
              <a:rPr lang="en-US" baseline="0" dirty="0"/>
              <a:t> et al..</a:t>
            </a:r>
          </a:p>
          <a:p>
            <a:r>
              <a:rPr lang="en-US" baseline="0" dirty="0"/>
              <a:t>The last green bar is HAT. </a:t>
            </a:r>
          </a:p>
          <a:p>
            <a:endParaRPr lang="en-US" baseline="0" dirty="0"/>
          </a:p>
          <a:p>
            <a:r>
              <a:rPr lang="en-US" baseline="0" dirty="0" err="1"/>
              <a:t>Sevaral</a:t>
            </a:r>
            <a:r>
              <a:rPr lang="en-US" baseline="0" dirty="0"/>
              <a:t> observations can be made:</a:t>
            </a:r>
          </a:p>
          <a:p>
            <a:r>
              <a:rPr lang="en-US" baseline="0" dirty="0"/>
              <a:t>First, </a:t>
            </a:r>
            <a:r>
              <a:rPr lang="en-US" b="1" baseline="0" dirty="0"/>
              <a:t>HAT CONSISTENLY provides…BLUE. </a:t>
            </a:r>
            <a:r>
              <a:rPr lang="en-US" b="0" baseline="0" dirty="0"/>
              <a:t>On average it achieve 7.4% performance improvement over hetero.</a:t>
            </a:r>
          </a:p>
          <a:p>
            <a:r>
              <a:rPr lang="en-US" b="0" baseline="0" dirty="0"/>
              <a:t>Second, </a:t>
            </a:r>
            <a:r>
              <a:rPr lang="en-US" b="1" baseline="0" dirty="0"/>
              <a:t>GREEN</a:t>
            </a:r>
            <a:r>
              <a:rPr lang="en-US" b="0" baseline="0" dirty="0"/>
              <a:t> </a:t>
            </a:r>
          </a:p>
          <a:p>
            <a:r>
              <a:rPr lang="en-US" b="0" baseline="0" dirty="0" err="1"/>
              <a:t>b/c</a:t>
            </a:r>
            <a:r>
              <a:rPr lang="en-US" b="0" baseline="0" dirty="0"/>
              <a:t> L &amp; M intensity applications are more sensitive to network latency and can</a:t>
            </a:r>
            <a:r>
              <a:rPr lang="en-US" b="1" baseline="0" dirty="0"/>
              <a:t> benefit more from reduced congestion.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4854638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US" dirty="0"/>
              <a:t>Here we</a:t>
            </a:r>
            <a:r>
              <a:rPr lang="en-US" baseline="0" dirty="0"/>
              <a:t> show the performance on buffered network.</a:t>
            </a:r>
          </a:p>
          <a:p>
            <a:pPr marL="228600" indent="-228600">
              <a:buNone/>
            </a:pPr>
            <a:r>
              <a:rPr lang="en-US" baseline="0" dirty="0"/>
              <a:t>In addition to HAT and hetero., we also show </a:t>
            </a:r>
            <a:r>
              <a:rPr lang="en-US" baseline="0" dirty="0" err="1"/>
              <a:t>perf</a:t>
            </a:r>
            <a:r>
              <a:rPr lang="en-US" baseline="0" dirty="0"/>
              <a:t> of self-tuned by </a:t>
            </a:r>
            <a:r>
              <a:rPr lang="en-US" baseline="0" dirty="0" err="1"/>
              <a:t>thottethodi</a:t>
            </a:r>
            <a:endParaRPr lang="en-US" baseline="0" dirty="0"/>
          </a:p>
          <a:p>
            <a:pPr marL="228600" indent="-228600">
              <a:buNone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baseline="0" dirty="0"/>
              <a:t>We see similar </a:t>
            </a:r>
            <a:r>
              <a:rPr lang="en-US" baseline="0" dirty="0" err="1"/>
              <a:t>perf</a:t>
            </a:r>
            <a:r>
              <a:rPr lang="en-US" baseline="0" dirty="0"/>
              <a:t> trend as in </a:t>
            </a:r>
            <a:r>
              <a:rPr lang="en-US" baseline="0" dirty="0" err="1"/>
              <a:t>bufferless</a:t>
            </a:r>
            <a:r>
              <a:rPr lang="en-US" baseline="0" dirty="0"/>
              <a:t> </a:t>
            </a:r>
            <a:r>
              <a:rPr lang="en-US" baseline="0" dirty="0" err="1"/>
              <a:t>noc</a:t>
            </a:r>
            <a:r>
              <a:rPr lang="en-US" baseline="0" dirty="0"/>
              <a:t>. HAT consistently provides higher </a:t>
            </a:r>
            <a:r>
              <a:rPr lang="en-US" baseline="0" dirty="0" err="1"/>
              <a:t>perf</a:t>
            </a:r>
            <a:r>
              <a:rPr lang="en-US" baseline="0" dirty="0"/>
              <a:t> improvement over the previous designs</a:t>
            </a:r>
          </a:p>
          <a:p>
            <a:pPr marL="228600" indent="-228600">
              <a:buAutoNum type="arabicPeriod"/>
            </a:pPr>
            <a:endParaRPr lang="en-US" baseline="0" dirty="0"/>
          </a:p>
          <a:p>
            <a:pPr marL="228600" indent="-228600">
              <a:buAutoNum type="arabicPeriod"/>
            </a:pPr>
            <a:r>
              <a:rPr lang="en-US" b="1" baseline="0" dirty="0"/>
              <a:t>BLUE</a:t>
            </a:r>
            <a:r>
              <a:rPr lang="en-US" baseline="0" dirty="0"/>
              <a:t> </a:t>
            </a:r>
            <a:r>
              <a:rPr lang="en-US" baseline="0" dirty="0" err="1">
                <a:sym typeface="Wingdings"/>
              </a:rPr>
              <a:t></a:t>
            </a:r>
            <a:r>
              <a:rPr lang="en-US" baseline="0" dirty="0">
                <a:sym typeface="Wingdings"/>
              </a:rPr>
              <a:t> 3.5%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3. Little gain for self-tuned </a:t>
            </a:r>
            <a:r>
              <a:rPr lang="en-US" baseline="0" dirty="0" err="1"/>
              <a:t>b/c</a:t>
            </a:r>
            <a:r>
              <a:rPr lang="en-US" baseline="0" dirty="0"/>
              <a:t> it performs hard throttling by completely blocking traffic injection until congestion is cleared. </a:t>
            </a:r>
          </a:p>
          <a:p>
            <a:r>
              <a:rPr lang="en-US" baseline="0" dirty="0"/>
              <a:t>This will only temporarily reduces congestion, but congestion will return soon once packet injections are allowed again.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1860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99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  <a:sym typeface="Wingdings" charset="0"/>
            </a:endParaRP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  <a:sym typeface="Wingdings" charset="0"/>
            </a:endParaRPr>
          </a:p>
        </p:txBody>
      </p:sp>
      <p:sp>
        <p:nvSpPr>
          <p:cNvPr id="2099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60B07F-89E4-A54D-99FB-EFFDD149B1E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856130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Next</a:t>
            </a:r>
            <a:r>
              <a:rPr lang="en-US" baseline="0" dirty="0"/>
              <a:t> we show that HAT does not unfairly penalize any application through throttling</a:t>
            </a:r>
            <a:endParaRPr lang="en-US" dirty="0"/>
          </a:p>
          <a:p>
            <a:endParaRPr lang="en-US" baseline="0" dirty="0"/>
          </a:p>
          <a:p>
            <a:r>
              <a:rPr lang="en-US" baseline="0" dirty="0"/>
              <a:t>By reducing congestion in the network, HAT is actually able to improve performance of maximum slowed down application.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8689010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/>
              <a:t>In addition, we evaluate </a:t>
            </a:r>
            <a:r>
              <a:rPr lang="en-US" baseline="0" dirty="0" err="1"/>
              <a:t>HAT’s</a:t>
            </a:r>
            <a:r>
              <a:rPr lang="en-US" baseline="0" dirty="0"/>
              <a:t> effect on network energy efficiency </a:t>
            </a:r>
          </a:p>
          <a:p>
            <a:r>
              <a:rPr lang="en-US" baseline="0" dirty="0"/>
              <a:t>Y: </a:t>
            </a:r>
          </a:p>
          <a:p>
            <a:r>
              <a:rPr lang="en-US" baseline="0" dirty="0"/>
              <a:t>X:</a:t>
            </a:r>
          </a:p>
          <a:p>
            <a:r>
              <a:rPr lang="en-US" baseline="0" dirty="0"/>
              <a:t>We use an improved </a:t>
            </a:r>
            <a:r>
              <a:rPr lang="en-US" b="1" baseline="0" dirty="0"/>
              <a:t>ORION power model</a:t>
            </a:r>
            <a:r>
              <a:rPr lang="en-US" baseline="0" dirty="0"/>
              <a:t> to evaluate static and dynamic power consumed by the on-chip network. </a:t>
            </a:r>
          </a:p>
          <a:p>
            <a:r>
              <a:rPr lang="en-US" baseline="0" dirty="0"/>
              <a:t> </a:t>
            </a:r>
          </a:p>
          <a:p>
            <a:r>
              <a:rPr lang="en-US" baseline="0" dirty="0"/>
              <a:t>On average, HAT increases energy efficiency by 8.5% and 5% for BLESS and buffered networks, respectively. </a:t>
            </a:r>
          </a:p>
          <a:p>
            <a:r>
              <a:rPr lang="en-US" baseline="0" dirty="0"/>
              <a:t>This is because HAT allows packets to traverse through the network more quickly with less congestion. </a:t>
            </a:r>
          </a:p>
          <a:p>
            <a:endParaRPr lang="en-US" baseline="0" dirty="0"/>
          </a:p>
          <a:p>
            <a:r>
              <a:rPr lang="en-US" baseline="0" dirty="0"/>
              <a:t>X: HAT shows better improvement on BLESS because dynamic power dominated the total power due to higher deflection rate.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625674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Here’s a highlight</a:t>
            </a:r>
            <a:r>
              <a:rPr lang="en-US" baseline="0" dirty="0"/>
              <a:t> of other results in the paper.</a:t>
            </a:r>
          </a:p>
          <a:p>
            <a:endParaRPr lang="en-US" baseline="0" dirty="0"/>
          </a:p>
          <a:p>
            <a:r>
              <a:rPr lang="en-US" baseline="0" dirty="0"/>
              <a:t>We evaluate the performance of different throttling works on another </a:t>
            </a:r>
            <a:r>
              <a:rPr lang="en-US" baseline="0" dirty="0" err="1"/>
              <a:t>bufferless</a:t>
            </a:r>
            <a:r>
              <a:rPr lang="en-US" baseline="0" dirty="0"/>
              <a:t> router design called CHIPPER.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296033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In conclusion,</a:t>
            </a:r>
            <a:endParaRPr lang="en-US" sz="1200" baseline="0" dirty="0"/>
          </a:p>
          <a:p>
            <a:r>
              <a:rPr lang="en-US" sz="1200" baseline="0" dirty="0"/>
              <a:t>We address the problem of network congestion.</a:t>
            </a:r>
          </a:p>
          <a:p>
            <a:endParaRPr lang="en-US" sz="1200" baseline="0" dirty="0"/>
          </a:p>
          <a:p>
            <a:r>
              <a:rPr lang="en-US" sz="1200" dirty="0"/>
              <a:t>We make two </a:t>
            </a:r>
            <a:r>
              <a:rPr lang="en-US" sz="1200" baseline="0" dirty="0"/>
              <a:t>key observations in this work:</a:t>
            </a:r>
          </a:p>
          <a:p>
            <a:r>
              <a:rPr lang="en-US" sz="1200" baseline="0" dirty="0"/>
              <a:t>First, some apps are more </a:t>
            </a:r>
            <a:r>
              <a:rPr lang="en-US" sz="1200" baseline="0" dirty="0" err="1"/>
              <a:t>sen</a:t>
            </a:r>
            <a:r>
              <a:rPr lang="en-US" sz="1200" baseline="0" dirty="0"/>
              <a:t> to network latency than others</a:t>
            </a:r>
          </a:p>
          <a:p>
            <a:r>
              <a:rPr lang="en-US" sz="1200" baseline="0" dirty="0"/>
              <a:t>Second, apps ……</a:t>
            </a:r>
          </a:p>
          <a:p>
            <a:endParaRPr lang="en-US" sz="1200" baseline="0" dirty="0"/>
          </a:p>
          <a:p>
            <a:r>
              <a:rPr lang="en-US" sz="1200" baseline="0" dirty="0"/>
              <a:t>Based on these two key observations, we propose our </a:t>
            </a:r>
            <a:r>
              <a:rPr lang="en-US" sz="1200" b="1" baseline="0" dirty="0"/>
              <a:t>source throttling mechanism </a:t>
            </a:r>
            <a:r>
              <a:rPr lang="en-US" sz="1200" baseline="0" dirty="0"/>
              <a:t>called HAT, which has two key components:</a:t>
            </a:r>
          </a:p>
          <a:p>
            <a:r>
              <a:rPr lang="en-US" sz="1200" baseline="0" dirty="0"/>
              <a:t>First, HAT performs app-aware source throttling, </a:t>
            </a:r>
            <a:r>
              <a:rPr lang="en-US" sz="1200" b="1" baseline="0" dirty="0"/>
              <a:t>which selectively throttles certain applications.</a:t>
            </a:r>
          </a:p>
          <a:p>
            <a:r>
              <a:rPr lang="en-US" sz="1200" baseline="0" dirty="0"/>
              <a:t>Second, HAT dynamically adjusts throttling rate based on network load to achieve good performance.</a:t>
            </a:r>
          </a:p>
          <a:p>
            <a:endParaRPr lang="en-US" sz="1200" baseline="0" dirty="0"/>
          </a:p>
          <a:p>
            <a:r>
              <a:rPr lang="en-US" sz="1200" baseline="0" dirty="0"/>
              <a:t>Our evaluation shows that HAT improves </a:t>
            </a:r>
            <a:r>
              <a:rPr lang="en-US" sz="1200" baseline="0" dirty="0" err="1"/>
              <a:t>perf</a:t>
            </a:r>
            <a:r>
              <a:rPr lang="en-US" sz="1200" baseline="0" dirty="0"/>
              <a:t>…..</a:t>
            </a:r>
            <a:endParaRPr lang="en-US" dirty="0"/>
          </a:p>
          <a:p>
            <a:endParaRPr lang="en-US" sz="12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7550319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12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12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12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12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1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1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A71070-C244-314F-89B0-546B81D80A9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1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2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6817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252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There are two existing scheduling policies </a:t>
            </a:r>
          </a:p>
          <a:p>
            <a:pPr>
              <a:buFontTx/>
              <a:buAutoNum type="arabicPeriod"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RR {explain}</a:t>
            </a:r>
          </a:p>
          <a:p>
            <a:pPr>
              <a:buFontTx/>
              <a:buAutoNum type="arabicPeriod"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Age {explain}</a:t>
            </a: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0" lvl="1" eaLnBrk="1" hangingPunct="1">
              <a:spcBef>
                <a:spcPct val="0"/>
              </a:spcBef>
            </a:pPr>
            <a:r>
              <a:rPr lang="en-US">
                <a:latin typeface="Calibri" charset="0"/>
                <a:ea typeface="ＭＳ Ｐゴシック" charset="0"/>
              </a:rPr>
              <a:t>Lead to contradictory decision making between routers: packets from one application may be prioritized at one router, to be delayed at next. </a:t>
            </a: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Stress bullets of application-oblivious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Transition: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Lets look at the motivation behind our proposed application-aware policies</a:t>
            </a:r>
          </a:p>
        </p:txBody>
      </p:sp>
      <p:sp>
        <p:nvSpPr>
          <p:cNvPr id="2252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B4DB20-FF11-BB4F-8E4B-36A290C9410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44844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273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15900" indent="-215900">
              <a:buFontTx/>
              <a:buAutoNum type="arabicPeriod"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with MLP cores issue several memory requests in parallel in the hope of overlapping future load misses with current load misses. </a:t>
            </a:r>
          </a:p>
          <a:p>
            <a:pPr marL="215900" indent="-215900">
              <a:buFontTx/>
              <a:buAutoNum type="arabicPeriod"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First I show an application with high MLP, it does some computation and sends a bunch of packets(in this case three, green, blue, red).</a:t>
            </a:r>
          </a:p>
          <a:p>
            <a:pPr marL="215900" indent="-215900">
              <a:buFontTx/>
              <a:buAutoNum type="arabicPeriod"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The core stalls for the packets to return. </a:t>
            </a:r>
          </a:p>
          <a:p>
            <a:pPr marL="215900" indent="-215900">
              <a:buFontTx/>
              <a:buAutoNum type="arabicPeriod"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Note that blue packet’s latency is overlapped and hence it has much fewer stall cycles.</a:t>
            </a:r>
          </a:p>
          <a:p>
            <a:pPr marL="215900" indent="-215900">
              <a:buFontTx/>
              <a:buAutoNum type="arabicPeriod"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Stall cycles of red packet is 0 because its latency is completely overlapped.</a:t>
            </a:r>
          </a:p>
          <a:p>
            <a:pPr marL="215900" indent="-215900">
              <a:buFontTx/>
              <a:buAutoNum type="arabicPeriod"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Thus our first observation packet latency != NST and different packets have different stalll / impact on execution time</a:t>
            </a:r>
          </a:p>
        </p:txBody>
      </p:sp>
      <p:sp>
        <p:nvSpPr>
          <p:cNvPr id="2273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4FFDB2-7F21-8040-9918-04706DB8E4D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282578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293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93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82D7CB-4941-334A-A873-0E2880153B2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210420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314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14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48E056-312D-5340-93B0-0EC43003DBA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494182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334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34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498F89-835E-B143-BDCC-EEF7276763D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2816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19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538163" indent="-457200">
              <a:spcBef>
                <a:spcPts val="600"/>
              </a:spcBef>
              <a:buClr>
                <a:schemeClr val="accent1"/>
              </a:buClr>
              <a:buFontTx/>
              <a:buChar char="•"/>
            </a:pPr>
            <a:endParaRPr lang="en-US" sz="2000">
              <a:latin typeface="Calibri" charset="0"/>
              <a:ea typeface="ＭＳ Ｐゴシック" charset="0"/>
              <a:cs typeface="ＭＳ Ｐゴシック" charset="0"/>
              <a:sym typeface="Wingdings" charset="0"/>
            </a:endParaRPr>
          </a:p>
        </p:txBody>
      </p:sp>
      <p:sp>
        <p:nvSpPr>
          <p:cNvPr id="2119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05A542-65EE-3D4E-94F7-C9A012EF3B8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707613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355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15900" indent="-215900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215900" indent="-215900">
              <a:buFontTx/>
              <a:buAutoNum type="arabicPeriod"/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55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429516-EE1C-264D-84CA-BA0D9A1D3B3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963800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375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We have two cores, core A colored green  and core B colored red</a:t>
            </a:r>
          </a:p>
        </p:txBody>
      </p:sp>
      <p:sp>
        <p:nvSpPr>
          <p:cNvPr id="2375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58408F-7BA8-0246-98EE-1354A98E040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327287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396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15900" indent="-215900">
              <a:buFontTx/>
              <a:buAutoNum type="arabicPeriod"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Now the packets B-1 and A-0 interfere in the network for 3 hops, and we can choose one over the other</a:t>
            </a:r>
          </a:p>
          <a:p>
            <a:pPr marL="215900" indent="-215900">
              <a:buFontTx/>
              <a:buAutoNum type="arabicPeriod"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A-0 has slack of 0 hops and B-1 has a slack of 6 hops</a:t>
            </a:r>
          </a:p>
          <a:p>
            <a:pPr marL="215900" indent="-215900">
              <a:buFontTx/>
              <a:buAutoNum type="arabicPeriod"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So we can </a:t>
            </a:r>
            <a:r>
              <a:rPr lang="en-US" b="1">
                <a:latin typeface="Calibri" charset="0"/>
                <a:ea typeface="ＭＳ Ｐゴシック" charset="0"/>
                <a:cs typeface="Arial" charset="0"/>
              </a:rPr>
              <a:t>Prioritize A-0  over B-1 to </a:t>
            </a:r>
            <a:r>
              <a:rPr lang="en-US" b="1">
                <a:solidFill>
                  <a:srgbClr val="FF0000"/>
                </a:solidFill>
                <a:latin typeface="Calibri" charset="0"/>
                <a:ea typeface="ＭＳ Ｐゴシック" charset="0"/>
                <a:cs typeface="Arial" charset="0"/>
              </a:rPr>
              <a:t>reduce stall cycles </a:t>
            </a:r>
            <a:r>
              <a:rPr lang="en-US" b="1">
                <a:latin typeface="Calibri" charset="0"/>
                <a:ea typeface="ＭＳ Ｐゴシック" charset="0"/>
                <a:cs typeface="Arial" charset="0"/>
              </a:rPr>
              <a:t>of Core-A </a:t>
            </a:r>
            <a:r>
              <a:rPr lang="en-US" b="1">
                <a:solidFill>
                  <a:srgbClr val="FF0000"/>
                </a:solidFill>
                <a:latin typeface="Calibri" charset="0"/>
                <a:ea typeface="ＭＳ Ｐゴシック" charset="0"/>
                <a:cs typeface="Arial" charset="0"/>
              </a:rPr>
              <a:t>without</a:t>
            </a:r>
            <a:r>
              <a:rPr lang="en-US" b="1">
                <a:latin typeface="Calibri" charset="0"/>
                <a:ea typeface="ＭＳ Ｐゴシック" charset="0"/>
                <a:cs typeface="Arial" charset="0"/>
              </a:rPr>
              <a:t> </a:t>
            </a:r>
            <a:r>
              <a:rPr lang="en-US" b="1">
                <a:solidFill>
                  <a:srgbClr val="FF0000"/>
                </a:solidFill>
                <a:latin typeface="Calibri" charset="0"/>
                <a:ea typeface="ＭＳ Ｐゴシック" charset="0"/>
                <a:cs typeface="Arial" charset="0"/>
              </a:rPr>
              <a:t>increasing stall cycles </a:t>
            </a:r>
            <a:r>
              <a:rPr lang="en-US" b="1">
                <a:latin typeface="Calibri" charset="0"/>
                <a:ea typeface="ＭＳ Ｐゴシック" charset="0"/>
                <a:cs typeface="Arial" charset="0"/>
              </a:rPr>
              <a:t>of  Core-B</a:t>
            </a:r>
          </a:p>
          <a:p>
            <a:pPr marL="215900" indent="-215900">
              <a:buFontTx/>
              <a:buAutoNum type="arabicPeriod"/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215900" indent="-215900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96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59CD1C-0D32-2849-86F3-61F0534DF75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37862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416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16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1BA2DF-586F-4648-BB54-7AC5C7C3782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4090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437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37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BD4873-CDE9-6D46-9DF9-B30EF4FE360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797647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457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57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BB0B6E-7457-7849-BE64-7CE26EC2CD8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574699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478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78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8E2DEE-A4E5-E74C-84E3-2957F7619E5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14018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498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98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299640-9321-1A46-BA77-22213E7DF2B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192232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519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898525" eaLnBrk="1" hangingPunct="1">
              <a:spcBef>
                <a:spcPct val="0"/>
              </a:spcBef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Difficult to predict packet latency</a:t>
            </a:r>
          </a:p>
          <a:p>
            <a:pPr defTabSz="898525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Predicting Max (Predecessors’ Latencies)</a:t>
            </a:r>
          </a:p>
          <a:p>
            <a:pPr lvl="1" defTabSz="898525"/>
            <a:r>
              <a:rPr lang="en-US">
                <a:latin typeface="Calibri" charset="0"/>
                <a:ea typeface="ＭＳ Ｐゴシック" charset="0"/>
              </a:rPr>
              <a:t>Number of predecessors</a:t>
            </a:r>
          </a:p>
          <a:p>
            <a:pPr lvl="1" defTabSz="898525"/>
            <a:r>
              <a:rPr lang="en-US">
                <a:latin typeface="Calibri" charset="0"/>
                <a:ea typeface="ＭＳ Ｐゴシック" charset="0"/>
              </a:rPr>
              <a:t>Higher predecessor latency if predecessor is L2 miss</a:t>
            </a:r>
          </a:p>
          <a:p>
            <a:pPr lvl="1" defTabSz="898525"/>
            <a:endParaRPr lang="en-US">
              <a:latin typeface="Calibri" charset="0"/>
              <a:ea typeface="ＭＳ Ｐゴシック" charset="0"/>
            </a:endParaRPr>
          </a:p>
          <a:p>
            <a:pPr defTabSz="898525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Predicting latency of a packet P</a:t>
            </a:r>
          </a:p>
          <a:p>
            <a:pPr lvl="1" defTabSz="898525"/>
            <a:r>
              <a:rPr lang="en-US">
                <a:latin typeface="Calibri" charset="0"/>
                <a:ea typeface="ＭＳ Ｐゴシック" charset="0"/>
              </a:rPr>
              <a:t>Higher latency if P corresponds to an L2 miss</a:t>
            </a:r>
          </a:p>
          <a:p>
            <a:pPr lvl="1" defTabSz="898525"/>
            <a:r>
              <a:rPr lang="en-US">
                <a:latin typeface="Calibri" charset="0"/>
                <a:ea typeface="ＭＳ Ｐゴシック" charset="0"/>
              </a:rPr>
              <a:t>Higher latency if P has to travel farther number of hops</a:t>
            </a:r>
          </a:p>
          <a:p>
            <a:pPr defTabSz="898525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19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EB1760-B4E9-FC4C-B7DF-D0049FA809E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501214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539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39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221BE4-7B3D-A646-ABF6-39FC757FA0F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9257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60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  <a:sym typeface="Wingdings" charset="0"/>
            </a:endParaRPr>
          </a:p>
        </p:txBody>
      </p:sp>
      <p:sp>
        <p:nvSpPr>
          <p:cNvPr id="2160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88B383-B736-4546-BBCB-1F584D66ED8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350328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560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60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C3C051-69EA-6C47-9B39-58A36456078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216009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580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80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EC0727-DCB5-7242-9604-C82F4E88EA4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714535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600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Say “older batches are prioritized over younger batches”</a:t>
            </a:r>
          </a:p>
        </p:txBody>
      </p:sp>
      <p:sp>
        <p:nvSpPr>
          <p:cNvPr id="2600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7D5FFF-1149-8A4A-92DB-873593DBA0F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80050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621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21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85A559-371D-D642-BFD7-7433C145B7B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043297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6419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We do our evaluations on a detailed cycle accurate CMP simulator with state-of-art NoC model.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Our evaluations are across 35 diverse applications.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Our results are for 96 workload combinations.</a:t>
            </a:r>
          </a:p>
        </p:txBody>
      </p:sp>
    </p:spTree>
    <p:extLst>
      <p:ext uri="{BB962C8B-B14F-4D97-AF65-F5344CB8AC3E}">
        <p14:creationId xmlns:p14="http://schemas.microsoft.com/office/powerpoint/2010/main" val="1621621776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662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2"/>
            <a:r>
              <a:rPr lang="en-US">
                <a:latin typeface="Calibri" charset="0"/>
                <a:ea typeface="ＭＳ Ｐゴシック" charset="0"/>
              </a:rPr>
              <a:t>Age</a:t>
            </a:r>
          </a:p>
          <a:p>
            <a:pPr lvl="2"/>
            <a:r>
              <a:rPr lang="en-US">
                <a:latin typeface="Calibri" charset="0"/>
                <a:ea typeface="ＭＳ Ｐゴシック" charset="0"/>
              </a:rPr>
              <a:t>heavy applications flood the network</a:t>
            </a:r>
          </a:p>
          <a:p>
            <a:pPr lvl="2"/>
            <a:r>
              <a:rPr lang="en-US">
                <a:latin typeface="Calibri" charset="0"/>
                <a:ea typeface="ＭＳ Ｐゴシック" charset="0"/>
              </a:rPr>
              <a:t>higher likelihood of an older packet being from heavy application</a:t>
            </a: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	GSF</a:t>
            </a:r>
          </a:p>
          <a:p>
            <a:pPr lvl="2"/>
            <a:r>
              <a:rPr lang="en-US">
                <a:latin typeface="Calibri" charset="0"/>
                <a:ea typeface="ＭＳ Ｐゴシック" charset="0"/>
              </a:rPr>
              <a:t>Each application gets equal and fixed quota of flits (credits) in each batch.</a:t>
            </a:r>
          </a:p>
          <a:p>
            <a:pPr lvl="2"/>
            <a:r>
              <a:rPr lang="en-US">
                <a:latin typeface="Calibri" charset="0"/>
                <a:ea typeface="ＭＳ Ｐゴシック" charset="0"/>
              </a:rPr>
              <a:t>Heavy application quickly run out of credits after injecting into all active batches &amp; stall till oldest batch completes and frees up fresh credits.</a:t>
            </a:r>
          </a:p>
          <a:p>
            <a:pPr lvl="2"/>
            <a:r>
              <a:rPr lang="en-US">
                <a:latin typeface="Calibri" charset="0"/>
                <a:ea typeface="ＭＳ Ｐゴシック" charset="0"/>
              </a:rPr>
              <a:t>Underutilization of network resources</a:t>
            </a: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62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0893F-86E0-254C-B4E3-E09054BC672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48452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8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6829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829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D0A7FE-FEF7-8346-A6A1-2025B7A790C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058498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703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03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424E37-166C-464A-B961-6E897AD794B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199853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72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2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5CCCCA-EDA1-EC46-A19E-C33A66B2E12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7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What type of network is the one on the right</a:t>
            </a:r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7066" indent="-29117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717" indent="-23294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604" indent="-23294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491" indent="-23294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D2660C4-FF4B-4C41-979D-A6C974639FB9}" type="slidenum">
              <a:rPr lang="en-US">
                <a:solidFill>
                  <a:prstClr val="black"/>
                </a:solidFill>
                <a:latin typeface="Calibri" charset="0"/>
              </a:rPr>
              <a:pPr eaLnBrk="1" hangingPunct="1"/>
              <a:t>10</a:t>
            </a:fld>
            <a:endParaRPr lang="en-US">
              <a:solidFill>
                <a:prstClr val="black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0584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63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  <a:sym typeface="Wingdings" charset="0"/>
            </a:endParaRPr>
          </a:p>
        </p:txBody>
      </p:sp>
      <p:sp>
        <p:nvSpPr>
          <p:cNvPr id="2263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161281-8F32-734A-93F9-1C7EB50F51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360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83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  <a:sym typeface="Wingdings" charset="0"/>
            </a:endParaRPr>
          </a:p>
        </p:txBody>
      </p:sp>
      <p:sp>
        <p:nvSpPr>
          <p:cNvPr id="2283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BCE9B0-EABD-AC43-935C-DEC1CF752B0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3365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04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  <a:sym typeface="Wingdings" charset="0"/>
            </a:endParaRPr>
          </a:p>
        </p:txBody>
      </p:sp>
      <p:sp>
        <p:nvSpPr>
          <p:cNvPr id="2304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8CBCD6-F6DE-0349-8CE8-F1E4B4EDB79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143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06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538163" indent="-457200">
              <a:spcBef>
                <a:spcPts val="600"/>
              </a:spcBef>
              <a:buClr>
                <a:schemeClr val="accent1"/>
              </a:buClr>
              <a:buFontTx/>
              <a:buChar char="•"/>
            </a:pPr>
            <a:endParaRPr lang="en-US">
              <a:solidFill>
                <a:srgbClr val="FF0000"/>
              </a:solidFill>
              <a:latin typeface="Calibri" charset="0"/>
              <a:ea typeface="ＭＳ Ｐゴシック" charset="0"/>
              <a:cs typeface="ＭＳ Ｐゴシック" charset="0"/>
              <a:sym typeface="Wingdings" charset="0"/>
            </a:endParaRPr>
          </a:p>
        </p:txBody>
      </p:sp>
      <p:sp>
        <p:nvSpPr>
          <p:cNvPr id="2406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FE37F2-3A2D-1044-BCF8-03F51BC721A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1032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07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</a:pPr>
            <a:endParaRPr lang="en-US" sz="8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07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9C1703-2E8F-514D-9387-1887CFF1E3F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8236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1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Router area: see 7.7 in BLESS paper 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  <a:sym typeface="Wingdings" charset="0"/>
              </a:rPr>
              <a:t> 60.4% * 75% - 18.75% * 25% = 40.6%</a:t>
            </a:r>
          </a:p>
        </p:txBody>
      </p:sp>
      <p:sp>
        <p:nvSpPr>
          <p:cNvPr id="2017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731FB5-4BA9-714E-8DC5-1FB7872CA18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38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27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z="11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27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3FF129-B618-A34C-A7EE-EAEB651E947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3140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37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6688" indent="-166688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37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F27ADB-1934-9E4D-8F91-50AB69EE349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8910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6688" indent="-166688">
              <a:buFontTx/>
              <a:buChar char="-"/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649DE-4C3A-5B45-BA25-57E2E506C1C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998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8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58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B53B71-2BBC-6B4B-9202-9DD5047E44E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425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Example of irregular network?  Internet</a:t>
            </a: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7066" indent="-29117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717" indent="-23294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604" indent="-23294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491" indent="-23294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138CB23-CE1A-3743-AD3F-43148386A4BB}" type="slidenum">
              <a:rPr lang="en-US">
                <a:solidFill>
                  <a:prstClr val="black"/>
                </a:solidFill>
                <a:latin typeface="Calibri" charset="0"/>
              </a:rPr>
              <a:pPr eaLnBrk="1" hangingPunct="1"/>
              <a:t>12</a:t>
            </a:fld>
            <a:endParaRPr lang="en-US">
              <a:solidFill>
                <a:prstClr val="black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0948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68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6688" indent="-166688">
              <a:buFontTx/>
              <a:buChar char="-"/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6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36B9EC-3569-534E-AFE9-27AAB593F3A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5284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78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Calibri" charset="0"/>
              <a:ea typeface="ＭＳ Ｐゴシック" charset="0"/>
              <a:cs typeface="ＭＳ Ｐゴシック" charset="0"/>
              <a:sym typeface="Wingdings" charset="0"/>
            </a:endParaRPr>
          </a:p>
        </p:txBody>
      </p:sp>
      <p:sp>
        <p:nvSpPr>
          <p:cNvPr id="2078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F1F0E3-136D-C746-BE2A-DD6C138577F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3372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88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6688" indent="-166688">
              <a:buFontTx/>
              <a:buChar char="-"/>
            </a:pPr>
            <a:endParaRPr lang="en-US" b="1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89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CDB5FD-955F-D347-8594-5C0CFE5C018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3224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99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6688" indent="-166688">
              <a:buFontTx/>
              <a:buChar char="-"/>
            </a:pPr>
            <a:endParaRPr lang="en-US" b="1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99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D7DDF0-EA93-574F-B14E-5457F5D24B7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1016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09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09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69E270-9F39-F246-AF8E-81F3F33A7B4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9416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19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6688" indent="-166688"/>
            <a:endParaRPr lang="en-US" b="1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19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68C65C-0254-0646-A1FC-014C2678ECA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157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29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6688" indent="-166688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29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CD3084-B9EF-8E49-8F42-32FCB901C69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8186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40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6688" indent="-166688"/>
            <a:endParaRPr lang="en-US" b="1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40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73A564-9978-D849-A67E-F665EC2742F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8781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50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F89150-0F36-D341-A306-E1C463095BC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1062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3602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44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044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7066" indent="-291179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717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604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491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9049FFB-EA42-C14E-87C6-C6B8BA2626FF}" type="slidenum">
              <a:rPr lang="en-US" sz="1200">
                <a:solidFill>
                  <a:prstClr val="black"/>
                </a:solidFill>
                <a:latin typeface="Calibri" charset="0"/>
                <a:cs typeface="Arial" charset="0"/>
              </a:rPr>
              <a:pPr eaLnBrk="1" hangingPunct="1"/>
              <a:t>23</a:t>
            </a:fld>
            <a:endParaRPr lang="en-US" sz="1200">
              <a:solidFill>
                <a:prstClr val="black"/>
              </a:solidFill>
              <a:latin typeface="Calibri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2803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8244" indent="-168244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97538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8244" indent="-168244" defTabSz="89730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67569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8244" indent="-168244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59816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8244" indent="-168244"/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36882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8244" indent="-168244"/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3961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57241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68244" indent="-168244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85389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60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60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B08898-F0C2-4841-BDA3-50F763841FF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5468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7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6688" indent="-166688">
              <a:buFontTx/>
              <a:buChar char="-"/>
            </a:pPr>
            <a:endParaRPr lang="en-US" b="1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70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53C2C7-13C2-1647-BF55-EAAFD6F86C5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7840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81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81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A5CFE9-F946-8A42-8E0A-F65E27612AE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450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126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KSR machine, Hector</a:t>
            </a:r>
          </a:p>
        </p:txBody>
      </p:sp>
      <p:sp>
        <p:nvSpPr>
          <p:cNvPr id="1126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7066" indent="-291179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717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604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491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88577B8-AFA0-8647-BF77-8ADCBD6CC36D}" type="slidenum">
              <a:rPr lang="en-US" sz="1200">
                <a:solidFill>
                  <a:prstClr val="black"/>
                </a:solidFill>
                <a:latin typeface="Calibri" charset="0"/>
                <a:cs typeface="Arial" charset="0"/>
              </a:rPr>
              <a:pPr eaLnBrk="1" hangingPunct="1"/>
              <a:t>33</a:t>
            </a:fld>
            <a:endParaRPr lang="en-US" sz="1200">
              <a:solidFill>
                <a:prstClr val="black"/>
              </a:solidFill>
              <a:latin typeface="Calibri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1862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9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6688" indent="-166688" defTabSz="896938" eaLnBrk="1" hangingPunct="1">
              <a:spcBef>
                <a:spcPct val="0"/>
              </a:spcBef>
              <a:buFontTx/>
              <a:buChar char="-"/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91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A4B4D0-8CB9-CE4D-A4F9-4A51FEDAFFC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2149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01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01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8A62F5-B919-4C40-8124-104230680B6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09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1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11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915781-9C35-3045-AA5D-2DD527EE537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6659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22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22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6B3012-BE18-0A43-BE3A-3AA389B553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95619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80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80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2520D-473C-7540-A132-2BB498C1834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62979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Name: …</a:t>
            </a:r>
            <a:r>
              <a:rPr lang="en-US" baseline="0" dirty="0"/>
              <a:t> </a:t>
            </a:r>
            <a:r>
              <a:rPr lang="en-US" baseline="0" dirty="0" err="1"/>
              <a:t>phd</a:t>
            </a:r>
            <a:r>
              <a:rPr lang="en-US" baseline="0" dirty="0"/>
              <a:t> student from CMU</a:t>
            </a:r>
          </a:p>
          <a:p>
            <a:r>
              <a:rPr lang="en-US" baseline="0" dirty="0" err="1"/>
              <a:t>Ttitle</a:t>
            </a:r>
            <a:endParaRPr lang="en-US" baseline="0" dirty="0"/>
          </a:p>
          <a:p>
            <a:r>
              <a:rPr lang="en-US" baseline="0" dirty="0"/>
              <a:t>collaborative work done with </a:t>
            </a:r>
            <a:r>
              <a:rPr lang="en-US" baseline="0" dirty="0" err="1"/>
              <a:t>rachata</a:t>
            </a:r>
            <a:r>
              <a:rPr lang="en-US" baseline="0" dirty="0"/>
              <a:t>, </a:t>
            </a:r>
            <a:r>
              <a:rPr lang="en-US" baseline="0" dirty="0" err="1"/>
              <a:t>chris</a:t>
            </a:r>
            <a:r>
              <a:rPr lang="en-US" baseline="0" dirty="0"/>
              <a:t>, and Dr. </a:t>
            </a:r>
            <a:r>
              <a:rPr lang="en-US" baseline="0" dirty="0" err="1"/>
              <a:t>Onur</a:t>
            </a:r>
            <a:r>
              <a:rPr lang="en-US" baseline="0" dirty="0"/>
              <a:t> </a:t>
            </a:r>
            <a:r>
              <a:rPr lang="en-US" baseline="0" dirty="0" err="1"/>
              <a:t>Mutlu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88430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Here is a one slide summary</a:t>
            </a:r>
            <a:r>
              <a:rPr lang="en-US" sz="1200" baseline="0" dirty="0"/>
              <a:t> of </a:t>
            </a:r>
            <a:r>
              <a:rPr lang="en-US" sz="1200" b="1" baseline="0" dirty="0"/>
              <a:t>what I’ll present today</a:t>
            </a:r>
          </a:p>
          <a:p>
            <a:r>
              <a:rPr lang="en-US" sz="1200" baseline="0" dirty="0"/>
              <a:t>One major problems is that packets … which causes congestion. </a:t>
            </a:r>
            <a:r>
              <a:rPr lang="en-US" sz="1200" b="1" baseline="0" dirty="0"/>
              <a:t>As a result, this reduces system performance due to increased network latency.</a:t>
            </a:r>
          </a:p>
          <a:p>
            <a:endParaRPr lang="en-US" sz="1200" baseline="0" dirty="0"/>
          </a:p>
          <a:p>
            <a:r>
              <a:rPr lang="en-US" sz="1200" dirty="0"/>
              <a:t>We make two </a:t>
            </a:r>
            <a:r>
              <a:rPr lang="en-US" sz="1200" baseline="0" dirty="0"/>
              <a:t>key observations in this work:</a:t>
            </a:r>
          </a:p>
          <a:p>
            <a:r>
              <a:rPr lang="en-US" sz="1200" baseline="0" dirty="0"/>
              <a:t>First, some apps are more </a:t>
            </a:r>
            <a:r>
              <a:rPr lang="en-US" sz="1200" baseline="0" dirty="0" err="1"/>
              <a:t>sen</a:t>
            </a:r>
            <a:r>
              <a:rPr lang="en-US" sz="1200" baseline="0" dirty="0"/>
              <a:t> to network latency than others</a:t>
            </a:r>
          </a:p>
          <a:p>
            <a:r>
              <a:rPr lang="en-US" sz="1200" baseline="0" dirty="0"/>
              <a:t>Second, apps ……</a:t>
            </a:r>
          </a:p>
          <a:p>
            <a:endParaRPr lang="en-US" sz="1200" baseline="0" dirty="0"/>
          </a:p>
          <a:p>
            <a:r>
              <a:rPr lang="en-US" sz="1200" baseline="0" dirty="0"/>
              <a:t>Based on these two key observations, we develop a new </a:t>
            </a:r>
            <a:r>
              <a:rPr lang="en-US" sz="1200" b="1" baseline="0" dirty="0"/>
              <a:t>source throttling mechanism </a:t>
            </a:r>
            <a:r>
              <a:rPr lang="en-US" sz="1200" baseline="0" dirty="0"/>
              <a:t>called HAT </a:t>
            </a:r>
            <a:r>
              <a:rPr lang="en-US" sz="1200" b="1" baseline="0" dirty="0"/>
              <a:t>to mitigate the detrimental effect of congestion</a:t>
            </a:r>
            <a:r>
              <a:rPr lang="en-US" sz="1200" baseline="0" dirty="0"/>
              <a:t>. </a:t>
            </a:r>
          </a:p>
          <a:p>
            <a:r>
              <a:rPr lang="en-US" sz="1200" baseline="0" dirty="0"/>
              <a:t>It has two key components:</a:t>
            </a:r>
          </a:p>
          <a:p>
            <a:r>
              <a:rPr lang="en-US" sz="1200" baseline="0" dirty="0"/>
              <a:t>First, HAT performs app-aware source throttling, </a:t>
            </a:r>
            <a:r>
              <a:rPr lang="en-US" sz="1200" b="1" baseline="0" dirty="0"/>
              <a:t>which selectively throttles certain applications.</a:t>
            </a:r>
          </a:p>
          <a:p>
            <a:r>
              <a:rPr lang="en-US" sz="1200" baseline="0" dirty="0"/>
              <a:t>Second, </a:t>
            </a:r>
            <a:r>
              <a:rPr lang="en-US" sz="1200" b="1" baseline="0" dirty="0"/>
              <a:t>BLUE</a:t>
            </a:r>
            <a:r>
              <a:rPr lang="en-US" sz="1200" b="0" baseline="0" dirty="0"/>
              <a:t>, which dynamically adjusts throttling rate to achieve high </a:t>
            </a:r>
            <a:r>
              <a:rPr lang="en-US" sz="1200" b="0" baseline="0" dirty="0" err="1"/>
              <a:t>perf</a:t>
            </a:r>
            <a:endParaRPr lang="en-US" sz="1200" baseline="0" dirty="0"/>
          </a:p>
          <a:p>
            <a:endParaRPr lang="en-US" sz="1200" baseline="0" dirty="0"/>
          </a:p>
          <a:p>
            <a:r>
              <a:rPr lang="en-US" sz="1200" baseline="0" dirty="0"/>
              <a:t>Our evaluation shows that HAT improves </a:t>
            </a:r>
            <a:r>
              <a:rPr lang="en-US" sz="1200" baseline="0" dirty="0" err="1"/>
              <a:t>perf</a:t>
            </a:r>
            <a:r>
              <a:rPr lang="en-US" sz="1200" baseline="0" dirty="0"/>
              <a:t>…..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691186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32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</a:pPr>
            <a:endParaRPr lang="en-US" sz="8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32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B8DCA-A82E-3644-8F13-764C35AAB3A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7353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4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42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BC96C1-5B3B-484E-93E7-7335D88CDD6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56901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2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52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B38EDD-611C-C743-96C1-91EEC312EBD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557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157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e.g. Tile64</a:t>
            </a:r>
          </a:p>
        </p:txBody>
      </p:sp>
      <p:sp>
        <p:nvSpPr>
          <p:cNvPr id="1157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7066" indent="-291179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717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604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491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FE1D160-B5E0-8A44-8DFD-380B923A3B05}" type="slidenum">
              <a:rPr lang="en-US" sz="1200">
                <a:solidFill>
                  <a:prstClr val="black"/>
                </a:solidFill>
                <a:latin typeface="Calibri" charset="0"/>
                <a:cs typeface="Arial" charset="0"/>
              </a:rPr>
              <a:pPr eaLnBrk="1" hangingPunct="1"/>
              <a:t>38</a:t>
            </a:fld>
            <a:endParaRPr lang="en-US" sz="1200">
              <a:solidFill>
                <a:prstClr val="black"/>
              </a:solidFill>
              <a:latin typeface="Calibri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8822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63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63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83EB1E-70AB-3144-9431-D60288DA01E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33292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73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73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2E3D47-1252-1A46-AAD7-669A0D79896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23530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83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83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B4C10E-89B5-FA48-B2F2-7972486FFF2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73088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93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93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73021-E4E8-024F-BFFB-63E50578C63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80186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04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04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50D323-4E60-2643-A523-5189A9DE0A0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70612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14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14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FC5A44-A777-0C4A-B870-BDB3CB58E41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36778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24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24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196847-D206-B745-8154-44A41139F75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15397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34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34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ABFC12-8362-B74E-AE0B-E2EF2F15AAA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46970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44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45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D5E6DF-635B-FA49-A994-2F9A23727A8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16081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55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4E935D-E7FA-8240-B07D-EF418FA5FB8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22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218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Popular in early message-passing computers (e.g., intel iPSC, NCUBE)</a:t>
            </a:r>
          </a:p>
        </p:txBody>
      </p:sp>
      <p:sp>
        <p:nvSpPr>
          <p:cNvPr id="1218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7066" indent="-291179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717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604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491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387A3FD-3D60-7845-B251-5035368E2300}" type="slidenum">
              <a:rPr lang="en-US" sz="1200">
                <a:solidFill>
                  <a:prstClr val="black"/>
                </a:solidFill>
                <a:latin typeface="Calibri" charset="0"/>
                <a:cs typeface="Arial" charset="0"/>
              </a:rPr>
              <a:pPr eaLnBrk="1" hangingPunct="1"/>
              <a:t>43</a:t>
            </a:fld>
            <a:endParaRPr lang="en-US" sz="1200">
              <a:solidFill>
                <a:prstClr val="black"/>
              </a:solidFill>
              <a:latin typeface="Calibri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45108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65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65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A3803-8274-B746-9968-6D10EA1A994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65816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7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75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8DB91C-4D2F-A74E-9F27-27641E1E7A6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08104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8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85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F7D60C-82E5-9E44-B3FE-101CDB9E431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90334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9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96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5559EC-26CD-3846-8EC0-86F61B47F11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94253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0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06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BE7978-0D13-7140-AE8F-57BB921A048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65101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16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16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219B35-2DC5-E84E-9295-AD2A77E2A38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03211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26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26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068505-A097-0445-9801-3CCC9E88C78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10730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37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37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8DB53A-6523-764A-98AB-AE00B562F0A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68579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47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47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6B597E-0893-EE42-9A48-E098EE90FE9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69204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57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A66C0F-46A5-844C-ADAE-7FC0B9785F4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074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67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Any advantages of Table Lookup Based? Easier to support fault tolerance. E.g. can bypass faulty links</a:t>
            </a:r>
          </a:p>
        </p:txBody>
      </p:sp>
      <p:sp>
        <p:nvSpPr>
          <p:cNvPr id="1679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57066" indent="-291179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64717" indent="-23294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30604" indent="-23294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96491" indent="-23294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F00C1C4-F5B1-2E4A-B0EA-A346F3A7232E}" type="slidenum">
              <a:rPr lang="en-US">
                <a:solidFill>
                  <a:prstClr val="black"/>
                </a:solidFill>
                <a:latin typeface="Calibri" charset="0"/>
              </a:rPr>
              <a:pPr eaLnBrk="1" hangingPunct="1"/>
              <a:t>46</a:t>
            </a:fld>
            <a:endParaRPr lang="en-US">
              <a:solidFill>
                <a:prstClr val="black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81121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6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67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304100-2AC9-2440-B22D-56AF59EFA3F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84801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7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78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DD86AE-BE46-944A-AC52-3322AA48365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02216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88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88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C86327-A54D-F54D-8FD1-CB01759846F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20438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9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98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339C69-7A5C-764F-8B6B-BFC838020DF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09512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0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08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F0049A-F932-B44F-ACBB-5C007D4C767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52925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19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19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5382B4-04BA-AD4C-8F82-A3621808CB1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57889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2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29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6ECE34-254C-684B-A73B-944F8BA8B94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10758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39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39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DE1B3-346A-C74B-A8AC-42848FF0D17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20326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49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49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E81E6-76DD-924C-ACB5-984D0083181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74690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60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AE352D-6785-1647-8A74-4A2156B5E9B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95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996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69855" indent="-169855"/>
            <a:endParaRPr lang="en-US">
              <a:latin typeface="Calibri" charset="0"/>
            </a:endParaRPr>
          </a:p>
        </p:txBody>
      </p:sp>
      <p:sp>
        <p:nvSpPr>
          <p:cNvPr id="1996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7066" indent="-291179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717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604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491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F4AAEF5-2C50-E64C-B8D4-B9FB66BE5DEF}" type="slidenum">
              <a:rPr lang="en-US" sz="1200">
                <a:solidFill>
                  <a:srgbClr val="000000"/>
                </a:solidFill>
                <a:latin typeface="Calibri" charset="0"/>
                <a:cs typeface="Arial" charset="0"/>
              </a:rPr>
              <a:pPr eaLnBrk="1" hangingPunct="1"/>
              <a:t>61</a:t>
            </a:fld>
            <a:endParaRPr lang="en-US" sz="1200">
              <a:solidFill>
                <a:srgbClr val="000000"/>
              </a:solidFill>
              <a:latin typeface="Calibri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43125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70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0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4ADFA8-99C5-B945-A720-91E21DE020C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58116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80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80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2520D-473C-7540-A132-2BB498C1834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72041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53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7066" indent="-291179" defTabSz="92853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717" indent="-232943" defTabSz="92853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604" indent="-232943" defTabSz="92853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491" indent="-232943" defTabSz="92853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377" indent="-232943" defTabSz="9285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264" indent="-232943" defTabSz="9285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4151" indent="-232943" defTabSz="9285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0038" indent="-232943" defTabSz="9285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285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19A2E7-AB11-7744-B35C-B0EAAEBD1DC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285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8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45517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53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7066" indent="-291179" defTabSz="92853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717" indent="-232943" defTabSz="92853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604" indent="-232943" defTabSz="92853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491" indent="-232943" defTabSz="92853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377" indent="-232943" defTabSz="9285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264" indent="-232943" defTabSz="9285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4151" indent="-232943" defTabSz="9285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0038" indent="-232943" defTabSz="9285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285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19A2E7-AB11-7744-B35C-B0EAAEBD1DC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285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8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15954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22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z="19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22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7066" indent="-291179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717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604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491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41BF64-C6BC-D745-A2E3-C1391D98A66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95255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0002" indent="-220002"/>
            <a:endParaRPr lang="en-US" sz="190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43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7066" indent="-291179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717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604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491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18838F-720C-7848-A78F-E23DE4EE340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7975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63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0002" indent="-220002">
              <a:buFontTx/>
              <a:buAutoNum type="arabicPeriod"/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63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7066" indent="-291179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717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604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491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F78512-60A8-974B-BDDD-028312E7137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32418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84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0002" indent="-220002">
              <a:buFontTx/>
              <a:buAutoNum type="arabicPeriod"/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84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7066" indent="-291179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717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604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491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41F954-ECCE-F646-816A-94BEA145FB0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70964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04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04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7066" indent="-291179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717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604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491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DDDD47-78A8-1C40-9F61-0BAE6ADEDA3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3280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25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25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7066" indent="-291179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717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604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491" indent="-23294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1F9468-1445-104D-92C2-E5D866AF7B0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943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3.xml"/><Relationship Id="rId1" Type="http://schemas.openxmlformats.org/officeDocument/2006/relationships/themeOverride" Target="../theme/themeOverride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emf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3.xml"/><Relationship Id="rId1" Type="http://schemas.openxmlformats.org/officeDocument/2006/relationships/themeOverride" Target="../theme/themeOverride2.xml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3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3.xml"/><Relationship Id="rId1" Type="http://schemas.openxmlformats.org/officeDocument/2006/relationships/themeOverride" Target="../theme/themeOverride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917564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08409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565099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835645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8724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503535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944712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599233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775469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50989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690849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582132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450836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369" tIns="45685" rIns="91369" bIns="45685"/>
          <a:lstStyle/>
          <a:p>
            <a:pPr defTabSz="913696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369" tIns="45685" rIns="91369" bIns="45685"/>
          <a:lstStyle/>
          <a:p>
            <a:pPr defTabSz="913696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369" tIns="45685" rIns="91369" bIns="45685"/>
          <a:lstStyle/>
          <a:p>
            <a:pPr defTabSz="913696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369" tIns="45685" rIns="91369" bIns="45685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3696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246886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107628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15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2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846" indent="0">
              <a:buNone/>
              <a:defRPr sz="1800"/>
            </a:lvl2pPr>
            <a:lvl3pPr marL="913696" indent="0">
              <a:buNone/>
              <a:defRPr sz="1600"/>
            </a:lvl3pPr>
            <a:lvl4pPr marL="1370550" indent="0">
              <a:buNone/>
              <a:defRPr sz="1400"/>
            </a:lvl4pPr>
            <a:lvl5pPr marL="1827398" indent="0">
              <a:buNone/>
              <a:defRPr sz="1400"/>
            </a:lvl5pPr>
            <a:lvl6pPr marL="2284245" indent="0">
              <a:buNone/>
              <a:defRPr sz="1400"/>
            </a:lvl6pPr>
            <a:lvl7pPr marL="2741098" indent="0">
              <a:buNone/>
              <a:defRPr sz="1400"/>
            </a:lvl7pPr>
            <a:lvl8pPr marL="3197941" indent="0">
              <a:buNone/>
              <a:defRPr sz="1400"/>
            </a:lvl8pPr>
            <a:lvl9pPr marL="3654795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097242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791397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46" indent="0">
              <a:buNone/>
              <a:defRPr sz="2000" b="1"/>
            </a:lvl2pPr>
            <a:lvl3pPr marL="913696" indent="0">
              <a:buNone/>
              <a:defRPr sz="1800" b="1"/>
            </a:lvl3pPr>
            <a:lvl4pPr marL="1370550" indent="0">
              <a:buNone/>
              <a:defRPr sz="1600" b="1"/>
            </a:lvl4pPr>
            <a:lvl5pPr marL="1827398" indent="0">
              <a:buNone/>
              <a:defRPr sz="1600" b="1"/>
            </a:lvl5pPr>
            <a:lvl6pPr marL="2284245" indent="0">
              <a:buNone/>
              <a:defRPr sz="1600" b="1"/>
            </a:lvl6pPr>
            <a:lvl7pPr marL="2741098" indent="0">
              <a:buNone/>
              <a:defRPr sz="1600" b="1"/>
            </a:lvl7pPr>
            <a:lvl8pPr marL="3197941" indent="0">
              <a:buNone/>
              <a:defRPr sz="1600" b="1"/>
            </a:lvl8pPr>
            <a:lvl9pPr marL="365479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46" indent="0">
              <a:buNone/>
              <a:defRPr sz="2000" b="1"/>
            </a:lvl2pPr>
            <a:lvl3pPr marL="913696" indent="0">
              <a:buNone/>
              <a:defRPr sz="1800" b="1"/>
            </a:lvl3pPr>
            <a:lvl4pPr marL="1370550" indent="0">
              <a:buNone/>
              <a:defRPr sz="1600" b="1"/>
            </a:lvl4pPr>
            <a:lvl5pPr marL="1827398" indent="0">
              <a:buNone/>
              <a:defRPr sz="1600" b="1"/>
            </a:lvl5pPr>
            <a:lvl6pPr marL="2284245" indent="0">
              <a:buNone/>
              <a:defRPr sz="1600" b="1"/>
            </a:lvl6pPr>
            <a:lvl7pPr marL="2741098" indent="0">
              <a:buNone/>
              <a:defRPr sz="1600" b="1"/>
            </a:lvl7pPr>
            <a:lvl8pPr marL="3197941" indent="0">
              <a:buNone/>
              <a:defRPr sz="1600" b="1"/>
            </a:lvl8pPr>
            <a:lvl9pPr marL="365479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91561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259371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06900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737585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65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846" indent="0">
              <a:buNone/>
              <a:defRPr sz="1200"/>
            </a:lvl2pPr>
            <a:lvl3pPr marL="913696" indent="0">
              <a:buNone/>
              <a:defRPr sz="1000"/>
            </a:lvl3pPr>
            <a:lvl4pPr marL="1370550" indent="0">
              <a:buNone/>
              <a:defRPr sz="900"/>
            </a:lvl4pPr>
            <a:lvl5pPr marL="1827398" indent="0">
              <a:buNone/>
              <a:defRPr sz="900"/>
            </a:lvl5pPr>
            <a:lvl6pPr marL="2284245" indent="0">
              <a:buNone/>
              <a:defRPr sz="900"/>
            </a:lvl6pPr>
            <a:lvl7pPr marL="2741098" indent="0">
              <a:buNone/>
              <a:defRPr sz="900"/>
            </a:lvl7pPr>
            <a:lvl8pPr marL="3197941" indent="0">
              <a:buNone/>
              <a:defRPr sz="900"/>
            </a:lvl8pPr>
            <a:lvl9pPr marL="365479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209199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846" indent="0">
              <a:buNone/>
              <a:defRPr sz="2800"/>
            </a:lvl2pPr>
            <a:lvl3pPr marL="913696" indent="0">
              <a:buNone/>
              <a:defRPr sz="2400"/>
            </a:lvl3pPr>
            <a:lvl4pPr marL="1370550" indent="0">
              <a:buNone/>
              <a:defRPr sz="2000"/>
            </a:lvl4pPr>
            <a:lvl5pPr marL="1827398" indent="0">
              <a:buNone/>
              <a:defRPr sz="2000"/>
            </a:lvl5pPr>
            <a:lvl6pPr marL="2284245" indent="0">
              <a:buNone/>
              <a:defRPr sz="2000"/>
            </a:lvl6pPr>
            <a:lvl7pPr marL="2741098" indent="0">
              <a:buNone/>
              <a:defRPr sz="2000"/>
            </a:lvl7pPr>
            <a:lvl8pPr marL="3197941" indent="0">
              <a:buNone/>
              <a:defRPr sz="2000"/>
            </a:lvl8pPr>
            <a:lvl9pPr marL="3654795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846" indent="0">
              <a:buNone/>
              <a:defRPr sz="1200"/>
            </a:lvl2pPr>
            <a:lvl3pPr marL="913696" indent="0">
              <a:buNone/>
              <a:defRPr sz="1000"/>
            </a:lvl3pPr>
            <a:lvl4pPr marL="1370550" indent="0">
              <a:buNone/>
              <a:defRPr sz="900"/>
            </a:lvl4pPr>
            <a:lvl5pPr marL="1827398" indent="0">
              <a:buNone/>
              <a:defRPr sz="900"/>
            </a:lvl5pPr>
            <a:lvl6pPr marL="2284245" indent="0">
              <a:buNone/>
              <a:defRPr sz="900"/>
            </a:lvl6pPr>
            <a:lvl7pPr marL="2741098" indent="0">
              <a:buNone/>
              <a:defRPr sz="900"/>
            </a:lvl7pPr>
            <a:lvl8pPr marL="3197941" indent="0">
              <a:buNone/>
              <a:defRPr sz="900"/>
            </a:lvl8pPr>
            <a:lvl9pPr marL="365479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249338"/>
      </p:ext>
    </p:extLst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069085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708239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914400 h 1000"/>
              <a:gd name="T2" fmla="*/ 0 w 1000"/>
              <a:gd name="T3" fmla="*/ 0 h 1000"/>
              <a:gd name="T4" fmla="*/ 82296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F129586-08AE-6F47-AC40-42971C091E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8490987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082EEEB-CAE1-9D42-80F3-08555E478FE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398164"/>
      </p:ext>
    </p:extLst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63EB114-84BD-D84E-A045-3368407B11D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3634263"/>
      </p:ext>
    </p:extLst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776E826-88E8-9343-B8CE-14D360A83D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0283220"/>
      </p:ext>
    </p:extLst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CC300DD-50E9-B241-B672-B3ED614A01F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556474"/>
      </p:ext>
    </p:extLst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92E28BF-E5C2-9440-84A9-1C5C4EC3BB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22834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594966"/>
      </p:ext>
    </p:extLst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2AB4768A-0B31-1341-95B8-ACCC602AC1E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8469560"/>
      </p:ext>
    </p:extLst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091C9E0C-1943-654E-A858-D0B1037B715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6588257"/>
      </p:ext>
    </p:extLst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34EAAF7E-5FC7-BF48-85B4-17B208F5790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4307458"/>
      </p:ext>
    </p:extLst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1539E80-CD55-B742-8023-B2B43C669C6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8024252"/>
      </p:ext>
    </p:extLst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DE05FA7-E32E-224D-877F-442C3328AE5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8337972"/>
      </p:ext>
    </p:extLst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794427"/>
      </p:ext>
    </p:extLst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62715"/>
      </p:ext>
    </p:extLst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37537"/>
      </p:ext>
    </p:extLst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162539"/>
      </p:ext>
    </p:extLst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08808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963788"/>
      </p:ext>
    </p:extLst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980890"/>
      </p:ext>
    </p:extLst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988946"/>
      </p:ext>
    </p:extLst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647741"/>
      </p:ext>
    </p:extLst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201208"/>
      </p:ext>
    </p:extLst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527571"/>
      </p:ext>
    </p:extLst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288646"/>
      </p:ext>
    </p:extLst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latin typeface="Garamond"/>
              </a:rPr>
              <a:t>Efficient Runahead Execution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805D39-8A99-3244-8F9A-372BEEBCCDC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952734"/>
      </p:ext>
    </p:extLst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87035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latin typeface="Garamond"/>
              </a:rPr>
              <a:t>Efficient Runahead Execution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B529F8-9DA9-694E-B83F-60BEDEBD4A6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815042"/>
      </p:ext>
    </p:extLst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latin typeface="Garamond"/>
              </a:rPr>
              <a:t>Efficient Runahead Execution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141F8A-872E-3646-89B6-55BA95B3FC0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935299"/>
      </p:ext>
    </p:extLst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latin typeface="Garamond"/>
              </a:rPr>
              <a:t>Efficient Runahead Execution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0E43D1-58FC-C14A-A9F0-BDD7AF04373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677301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197620"/>
      </p:ext>
    </p:extLst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latin typeface="Garamond"/>
              </a:rPr>
              <a:t>Efficient Runahead Execution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F46380-4E56-A244-BA59-54B74623B8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392996"/>
      </p:ext>
    </p:extLst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latin typeface="Garamond"/>
              </a:rPr>
              <a:t>Efficient Runahead Execution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1D5ED1-33F2-2645-AF95-92848C05572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877022"/>
      </p:ext>
    </p:extLst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latin typeface="Garamond"/>
              </a:rPr>
              <a:t>Efficient Runahead Execution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C164A4-5DB4-2D45-ADFF-1E3FBB6A1F9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434297"/>
      </p:ext>
    </p:extLst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latin typeface="Garamond"/>
              </a:rPr>
              <a:t>Efficient Runahead Execution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2178E3-A4E9-8C44-9376-46FFDE548E8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007563"/>
      </p:ext>
    </p:extLst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latin typeface="Garamond"/>
              </a:rPr>
              <a:t>Efficient Runahead Execution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99267F-2B60-1142-AD94-1D907EA9F26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587792"/>
      </p:ext>
    </p:extLst>
  </p:cSld>
  <p:clrMapOvr>
    <a:masterClrMapping/>
  </p:clrMapOvr>
  <p:transition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latin typeface="Garamond"/>
              </a:rPr>
              <a:t>Efficient Runahead Execution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1BE77B-E84C-FA4C-AF81-38E30AF71D8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63478"/>
      </p:ext>
    </p:extLst>
  </p:cSld>
  <p:clrMapOvr>
    <a:masterClrMapping/>
  </p:clrMapOvr>
  <p:transition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latin typeface="Garamond"/>
              </a:rPr>
              <a:t>Efficient Runahead Execution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B27964-A99D-DB4D-8E5A-4012C286071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640648"/>
      </p:ext>
    </p:extLst>
  </p:cSld>
  <p:clrMapOvr>
    <a:masterClrMapping/>
  </p:clrMapOvr>
  <p:transition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4C4BB4-B804-0A46-91EB-1C5EA2C8E22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875859"/>
      </p:ext>
    </p:extLst>
  </p:cSld>
  <p:clrMapOvr>
    <a:masterClrMapping/>
  </p:clrMapOvr>
  <p:transition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169019-BB41-6245-A1FF-2891AF1467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382570"/>
      </p:ext>
    </p:extLst>
  </p:cSld>
  <p:clrMapOvr>
    <a:masterClrMapping/>
  </p:clrMapOvr>
  <p:transition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09D90B-F346-3C42-AD18-18315DB002F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49904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914348"/>
      </p:ext>
    </p:extLst>
  </p:cSld>
  <p:clrMapOvr>
    <a:masterClrMapping/>
  </p:clrMapOvr>
  <p:transition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B757EB-4A8B-1044-BBB4-CE4A4AF1393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319953"/>
      </p:ext>
    </p:extLst>
  </p:cSld>
  <p:clrMapOvr>
    <a:masterClrMapping/>
  </p:clrMapOvr>
  <p:transition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9F90F7-73ED-7745-B383-3C29FF1DE02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196806"/>
      </p:ext>
    </p:extLst>
  </p:cSld>
  <p:clrMapOvr>
    <a:masterClrMapping/>
  </p:clrMapOvr>
  <p:transition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CCB94D-0191-4749-BCBF-0FEB50E6ED5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098777"/>
      </p:ext>
    </p:extLst>
  </p:cSld>
  <p:clrMapOvr>
    <a:masterClrMapping/>
  </p:clrMapOvr>
  <p:transition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D36DF0-1835-D14D-9D16-04855C8F5B9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210223"/>
      </p:ext>
    </p:extLst>
  </p:cSld>
  <p:clrMapOvr>
    <a:masterClrMapping/>
  </p:clrMapOvr>
  <p:transition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D1BA1E-770A-6D4D-A1FD-36213ED27A6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150526"/>
      </p:ext>
    </p:extLst>
  </p:cSld>
  <p:clrMapOvr>
    <a:masterClrMapping/>
  </p:clrMapOvr>
  <p:transition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41FD7C-1AE1-0545-9494-DFC5ABA6D89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430744"/>
      </p:ext>
    </p:extLst>
  </p:cSld>
  <p:clrMapOvr>
    <a:masterClrMapping/>
  </p:clrMapOvr>
  <p:transition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D92E9B-C169-A540-8BBA-E3CEA95B47A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136022"/>
      </p:ext>
    </p:extLst>
  </p:cSld>
  <p:clrMapOvr>
    <a:masterClrMapping/>
  </p:clrMapOvr>
  <p:transition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53C06E-1BA5-454B-AA9A-B7A05D87FBA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66803"/>
      </p:ext>
    </p:extLst>
  </p:cSld>
  <p:clrMapOvr>
    <a:masterClrMapping/>
  </p:clrMapOvr>
  <p:transition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16A9FA-F86C-8242-A499-74AAE05886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084447"/>
      </p:ext>
    </p:extLst>
  </p:cSld>
  <p:clrMapOvr>
    <a:masterClrMapping/>
  </p:clrMapOvr>
  <p:transition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836127360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668BF9C-93BB-B548-912F-BE2A1331A6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300933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563103"/>
      </p:ext>
    </p:extLst>
  </p:cSld>
  <p:clrMapOvr>
    <a:masterClrMapping/>
  </p:clrMapOvr>
  <p:transition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60F4C6C-A4AD-634C-B2AA-5823E85646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2257355"/>
      </p:ext>
    </p:extLst>
  </p:cSld>
  <p:clrMapOvr>
    <a:masterClrMapping/>
  </p:clrMapOvr>
  <p:transition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E9D27D4-CF21-B743-868C-38D13B2F42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4249059"/>
      </p:ext>
    </p:extLst>
  </p:cSld>
  <p:clrMapOvr>
    <a:masterClrMapping/>
  </p:clrMapOvr>
  <p:transition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8F35F6C-2FE9-E643-BA9E-744EBFA979F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3839088"/>
      </p:ext>
    </p:extLst>
  </p:cSld>
  <p:clrMapOvr>
    <a:masterClrMapping/>
  </p:clrMapOvr>
  <p:transition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36820D8-511C-334B-9255-32401B22379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2622870"/>
      </p:ext>
    </p:extLst>
  </p:cSld>
  <p:clrMapOvr>
    <a:masterClrMapping/>
  </p:clrMapOvr>
  <p:transition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42E3693-D302-D64D-8335-04DBBDCAC3E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7616177"/>
      </p:ext>
    </p:extLst>
  </p:cSld>
  <p:clrMapOvr>
    <a:masterClrMapping/>
  </p:clrMapOvr>
  <p:transition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0C3B91E-9495-5D4C-A473-89DD744F31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6255053"/>
      </p:ext>
    </p:extLst>
  </p:cSld>
  <p:clrMapOvr>
    <a:masterClrMapping/>
  </p:clrMapOvr>
  <p:transition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E317DB17-6DD3-1D47-9DC7-29C718BD885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5305242"/>
      </p:ext>
    </p:extLst>
  </p:cSld>
  <p:clrMapOvr>
    <a:masterClrMapping/>
  </p:clrMapOvr>
  <p:transition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B564A7-2749-BD47-ACBB-5E9A7893C5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4167407"/>
      </p:ext>
    </p:extLst>
  </p:cSld>
  <p:clrMapOvr>
    <a:masterClrMapping/>
  </p:clrMapOvr>
  <p:transition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3FA10DE-9244-444C-BB66-013E28A2DD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2476091"/>
      </p:ext>
    </p:extLst>
  </p:cSld>
  <p:clrMapOvr>
    <a:masterClrMapping/>
  </p:clrMapOvr>
  <p:transition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E2563C0-B5B3-BE4C-AFD7-D5025596D7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609367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163028"/>
      </p:ext>
    </p:extLst>
  </p:cSld>
  <p:clrMapOvr>
    <a:masterClrMapping/>
  </p:clrMapOvr>
  <p:transition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CAF0C4-D837-6C46-94E3-5BC8E6610C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636505"/>
      </p:ext>
    </p:extLst>
  </p:cSld>
  <p:clrMapOvr>
    <a:masterClrMapping/>
  </p:clrMapOvr>
  <p:transition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87035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40BA29-F9EE-E949-A023-5C86A1DB6E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746241"/>
      </p:ext>
    </p:extLst>
  </p:cSld>
  <p:clrMapOvr>
    <a:masterClrMapping/>
  </p:clrMapOvr>
  <p:transition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AC4AF8-F565-FA4E-8274-2B4BC4F93B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815902"/>
      </p:ext>
    </p:extLst>
  </p:cSld>
  <p:clrMapOvr>
    <a:masterClrMapping/>
  </p:clrMapOvr>
  <p:transition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7BD23F-ECFE-0D4D-B2E6-436DBE557B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858017"/>
      </p:ext>
    </p:extLst>
  </p:cSld>
  <p:clrMapOvr>
    <a:masterClrMapping/>
  </p:clrMapOvr>
  <p:transition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1B8958-2976-E04C-95F2-F7BA9969FB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79795"/>
      </p:ext>
    </p:extLst>
  </p:cSld>
  <p:clrMapOvr>
    <a:masterClrMapping/>
  </p:clrMapOvr>
  <p:transition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7DA203-5F4A-D242-BFFC-E67BEF3CFE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364278"/>
      </p:ext>
    </p:extLst>
  </p:cSld>
  <p:clrMapOvr>
    <a:masterClrMapping/>
  </p:clrMapOvr>
  <p:transition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97C03-D1F7-7649-B25E-C69A9A058D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082797"/>
      </p:ext>
    </p:extLst>
  </p:cSld>
  <p:clrMapOvr>
    <a:masterClrMapping/>
  </p:clrMapOvr>
  <p:transition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C9D415-29BD-5044-BE0B-B5623DC50F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63092"/>
      </p:ext>
    </p:extLst>
  </p:cSld>
  <p:clrMapOvr>
    <a:masterClrMapping/>
  </p:clrMapOvr>
  <p:transition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84EE9C-08F4-D945-A98A-16C395F1E5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066578"/>
      </p:ext>
    </p:extLst>
  </p:cSld>
  <p:clrMapOvr>
    <a:masterClrMapping/>
  </p:clrMapOvr>
  <p:transition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E85E11-9A4B-6843-BC27-2F8F67338C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364294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37853"/>
      </p:ext>
    </p:extLst>
  </p:cSld>
  <p:clrMapOvr>
    <a:masterClrMapping/>
  </p:clrMapOvr>
  <p:transition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44EFA6-DAD4-8B47-9894-0243E5AC19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126204"/>
      </p:ext>
    </p:extLst>
  </p:cSld>
  <p:clrMapOvr>
    <a:masterClrMapping/>
  </p:clrMapOvr>
  <p:transition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DA41EA-6AD8-A84E-A074-C1AD0F6177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77334"/>
      </p:ext>
    </p:extLst>
  </p:cSld>
  <p:clrMapOvr>
    <a:masterClrMapping/>
  </p:clrMapOvr>
  <p:transition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EF769A-21AF-414A-93C1-6CCCC861D6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296815"/>
      </p:ext>
    </p:extLst>
  </p:cSld>
  <p:clrMapOvr>
    <a:masterClrMapping/>
  </p:clrMapOvr>
  <p:transition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BBDD30-43F7-E347-81C9-5ABCA823DB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436272"/>
      </p:ext>
    </p:extLst>
  </p:cSld>
  <p:clrMapOvr>
    <a:masterClrMapping/>
  </p:clrMapOvr>
  <p:transition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BDAD92-39C3-FC48-BB61-090AABD77A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902296"/>
      </p:ext>
    </p:extLst>
  </p:cSld>
  <p:clrMapOvr>
    <a:masterClrMapping/>
  </p:clrMapOvr>
  <p:transition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85A976-F99D-A54B-B526-B3E0C403CB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292550"/>
      </p:ext>
    </p:extLst>
  </p:cSld>
  <p:clrMapOvr>
    <a:masterClrMapping/>
  </p:clrMapOvr>
  <p:transition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132F35-3FFB-6045-A749-9F10694F94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629130"/>
      </p:ext>
    </p:extLst>
  </p:cSld>
  <p:clrMapOvr>
    <a:masterClrMapping/>
  </p:clrMapOvr>
  <p:transition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D07EBC-6480-9A4A-85D2-A7E2CCF9BF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648270"/>
      </p:ext>
    </p:extLst>
  </p:cSld>
  <p:clrMapOvr>
    <a:masterClrMapping/>
  </p:clrMapOvr>
  <p:transition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D442D9-2A93-3048-AD6E-812CC59C86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434085"/>
      </p:ext>
    </p:extLst>
  </p:cSld>
  <p:clrMapOvr>
    <a:masterClrMapping/>
  </p:clrMapOvr>
  <p:transition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C29692-427A-D044-9850-338DF4B6D8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9399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889560"/>
      </p:ext>
    </p:extLst>
  </p:cSld>
  <p:clrMapOvr>
    <a:masterClrMapping/>
  </p:clrMapOvr>
  <p:transition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302519-7011-7742-869E-263EBCE94E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888386"/>
      </p:ext>
    </p:extLst>
  </p:cSld>
  <p:clrMapOvr>
    <a:masterClrMapping/>
  </p:clrMapOvr>
  <p:transition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F9E09C-CCCB-F34D-8B3D-3514A70548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84862"/>
      </p:ext>
    </p:extLst>
  </p:cSld>
  <p:clrMapOvr>
    <a:masterClrMapping/>
  </p:clrMapOvr>
  <p:transition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6392D6-2602-0A4F-9B74-B323EC70C6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72528"/>
      </p:ext>
    </p:extLst>
  </p:cSld>
  <p:clrMapOvr>
    <a:masterClrMapping/>
  </p:clrMapOvr>
  <p:transition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72C9BE-E5F4-4C4D-A2E6-8C0248ACC52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380503"/>
      </p:ext>
    </p:extLst>
  </p:cSld>
  <p:clrMapOvr>
    <a:masterClrMapping/>
  </p:clrMapOvr>
  <p:transition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F26340-CDE4-4E4A-9420-2A87E5020C2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95100"/>
      </p:ext>
    </p:extLst>
  </p:cSld>
  <p:clrMapOvr>
    <a:masterClrMapping/>
  </p:clrMapOvr>
  <p:transition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BF67AA-AE81-C945-8601-06951EFA2B9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209278"/>
      </p:ext>
    </p:extLst>
  </p:cSld>
  <p:clrMapOvr>
    <a:masterClrMapping/>
  </p:clrMapOvr>
  <p:transition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518F6D-66A9-7548-8FEA-3AAEA8ABAE4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590316"/>
      </p:ext>
    </p:extLst>
  </p:cSld>
  <p:clrMapOvr>
    <a:masterClrMapping/>
  </p:clrMapOvr>
  <p:transition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0DABC3-D591-1741-A3C4-2DCAC7BE965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963445"/>
      </p:ext>
    </p:extLst>
  </p:cSld>
  <p:clrMapOvr>
    <a:masterClrMapping/>
  </p:clrMapOvr>
  <p:transition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40C5D0-DE20-F44C-9199-26925A0CD7F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130493"/>
      </p:ext>
    </p:extLst>
  </p:cSld>
  <p:clrMapOvr>
    <a:masterClrMapping/>
  </p:clrMapOvr>
  <p:transition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4E95E8-6B2D-E046-9715-7EB4F7541B2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9435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858197"/>
      </p:ext>
    </p:extLst>
  </p:cSld>
  <p:clrMapOvr>
    <a:masterClrMapping/>
  </p:clrMapOvr>
  <p:transition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178BC5-7996-F840-84FA-40F1399D13E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255533"/>
      </p:ext>
    </p:extLst>
  </p:cSld>
  <p:clrMapOvr>
    <a:masterClrMapping/>
  </p:clrMapOvr>
  <p:transition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98E289-7A6A-0649-AE32-846A55D9B9B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824946"/>
      </p:ext>
    </p:extLst>
  </p:cSld>
  <p:clrMapOvr>
    <a:masterClrMapping/>
  </p:clrMapOvr>
  <p:transition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855882-CF79-A248-88C2-2F45B3B28F0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487409"/>
      </p:ext>
    </p:extLst>
  </p:cSld>
  <p:clrMapOvr>
    <a:masterClrMapping/>
  </p:clrMapOvr>
  <p:transition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FE53D0-0C84-884F-9305-71FBD632812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029969"/>
      </p:ext>
    </p:extLst>
  </p:cSld>
  <p:clrMapOvr>
    <a:masterClrMapping/>
  </p:clrMapOvr>
  <p:transition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4E8666-F172-8746-A4D3-B4623EB79F0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19164"/>
      </p:ext>
    </p:extLst>
  </p:cSld>
  <p:clrMapOvr>
    <a:masterClrMapping/>
  </p:clrMapOvr>
  <p:transition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4198409"/>
            <a:ext cx="692115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95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AD4463F-F2C4-BD43-9CF4-0EC14BFDF8D4}" type="datetime1">
              <a:rPr lang="en-US"/>
              <a:pPr>
                <a:defRPr/>
              </a:pPr>
              <a:t>10/11/18</a:t>
            </a:fld>
            <a:endParaRPr lang="en-US"/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7460E46-E011-CA4B-B460-87BF7D15676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343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543675"/>
            <a:ext cx="1196975" cy="314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8637" y="712594"/>
            <a:ext cx="8086725" cy="2898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8000" spc="-12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8638" y="3897565"/>
            <a:ext cx="8086724" cy="164592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6FFB184-0EDF-4F42-861F-5CC2C08EEC5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95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F810F96-B0A2-3A4B-A5C0-B349BC103730}" type="datetime1">
              <a:rPr lang="en-US"/>
              <a:pPr>
                <a:defRPr/>
              </a:pPr>
              <a:t>10/11/18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13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371600" y="0"/>
            <a:ext cx="7772399" cy="1085850"/>
          </a:xfrm>
          <a:prstGeom prst="rect">
            <a:avLst/>
          </a:prstGeo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Content Placeholder 22"/>
          <p:cNvSpPr>
            <a:spLocks noGrp="1"/>
          </p:cNvSpPr>
          <p:nvPr>
            <p:ph sz="quarter" idx="11"/>
          </p:nvPr>
        </p:nvSpPr>
        <p:spPr>
          <a:xfrm>
            <a:off x="123825" y="1241652"/>
            <a:ext cx="8897938" cy="522446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  <a:latin typeface="+mj-lt"/>
              </a:defRPr>
            </a:lvl1pPr>
            <a:lvl2pPr>
              <a:defRPr sz="3200">
                <a:solidFill>
                  <a:schemeClr val="tx1"/>
                </a:solidFill>
                <a:latin typeface="+mj-lt"/>
              </a:defRPr>
            </a:lvl2pPr>
            <a:lvl3pPr>
              <a:defRPr sz="2800">
                <a:solidFill>
                  <a:schemeClr val="tx1"/>
                </a:solidFill>
                <a:latin typeface="+mj-lt"/>
              </a:defRPr>
            </a:lvl3pPr>
            <a:lvl4pPr>
              <a:defRPr sz="2400">
                <a:solidFill>
                  <a:schemeClr val="tx1"/>
                </a:solidFill>
                <a:latin typeface="+mj-lt"/>
              </a:defRPr>
            </a:lvl4pPr>
            <a:lvl5pPr>
              <a:defRPr sz="24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95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47AB44D-F518-5846-A0F3-D23C485E1DC1}" type="datetime1">
              <a:rPr lang="en-US"/>
              <a:pPr>
                <a:defRPr/>
              </a:pPr>
              <a:t>10/11/18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F6D417AC-0B7D-1544-9519-92C9BC37859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500258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651625"/>
            <a:ext cx="849313" cy="2063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767419"/>
            <a:ext cx="8085582" cy="3355848"/>
          </a:xfrm>
          <a:solidFill>
            <a:schemeClr val="bg1"/>
          </a:solidFill>
        </p:spPr>
        <p:txBody>
          <a:bodyPr anchor="b"/>
          <a:lstStyle>
            <a:lvl1pPr>
              <a:lnSpc>
                <a:spcPct val="80000"/>
              </a:lnSpc>
              <a:defRPr sz="80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4187275"/>
            <a:ext cx="6919722" cy="164592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95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37C38E7-792E-C949-BA89-014185BDF33F}" type="datetime1">
              <a:rPr lang="en-US"/>
              <a:pPr>
                <a:defRPr/>
              </a:pPr>
              <a:t>10/11/18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691DE03-51FF-8143-BDE1-430BD10E2E4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671822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798" y="1208312"/>
            <a:ext cx="4271962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603" y="1208312"/>
            <a:ext cx="4271962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95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EBD8585-0863-9E4E-905D-9CEF8FDAD9EB}" type="datetime1">
              <a:rPr lang="en-US"/>
              <a:pPr>
                <a:defRPr/>
              </a:pPr>
              <a:t>10/11/18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320E52D-6757-584F-B7E7-785E1A237AA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9329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321076"/>
      </p:ext>
    </p:extLst>
  </p:cSld>
  <p:clrMapOvr>
    <a:masterClrMapping/>
  </p:clrMapOvr>
  <p:transition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798" y="1197209"/>
            <a:ext cx="4271962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798" y="2029968"/>
            <a:ext cx="4271962" cy="423105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1603" y="1194345"/>
            <a:ext cx="4271962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1603" y="2025216"/>
            <a:ext cx="4271962" cy="423580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95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056110C-D3FC-4B48-8CE3-9E44AE1FE741}" type="datetime1">
              <a:rPr lang="en-US"/>
              <a:pPr>
                <a:defRPr/>
              </a:pPr>
              <a:t>10/11/18</a:t>
            </a:fld>
            <a:endParaRPr lang="en-US"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4666AD99-BF79-9947-A208-847908387E1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553217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95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F1868F6-D38B-C741-AF2B-0305D9AF5E8E}" type="datetime1">
              <a:rPr lang="en-US"/>
              <a:pPr>
                <a:defRPr/>
              </a:pPr>
              <a:t>10/11/18</a:t>
            </a:fld>
            <a:endParaRPr lang="en-US"/>
          </a:p>
        </p:txBody>
      </p:sp>
      <p:sp>
        <p:nvSpPr>
          <p:cNvPr id="4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23E1AA0-5084-1342-BC23-437787FE539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473154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95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CB047CC-DA7E-AE44-B7FA-AED6F144CC9D}" type="datetime1">
              <a:rPr lang="en-US"/>
              <a:pPr>
                <a:defRPr/>
              </a:pPr>
              <a:t>10/11/18</a:t>
            </a:fld>
            <a:endParaRPr lang="en-US"/>
          </a:p>
        </p:txBody>
      </p:sp>
      <p:sp>
        <p:nvSpPr>
          <p:cNvPr id="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56EB2A5-1CF7-C040-B3E4-57206D0ACC6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92077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95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FAF63276-CF76-854C-BB3C-81762C11F6D2}" type="datetime1">
              <a:rPr lang="en-US"/>
              <a:pPr>
                <a:defRPr/>
              </a:pPr>
              <a:t>10/11/18</a:t>
            </a:fld>
            <a:endParaRPr lang="en-US"/>
          </a:p>
        </p:txBody>
      </p:sp>
      <p:sp>
        <p:nvSpPr>
          <p:cNvPr id="7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B95DBBC-6EC3-AF4F-8A21-F3C5BF79346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947213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/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rtlCol="0">
            <a:normAutofit/>
          </a:bodyPr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6031951"/>
            <a:ext cx="6922008" cy="411184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950">
                <a:solidFill>
                  <a:prstClr val="white">
                    <a:lumMod val="65000"/>
                    <a:lumOff val="35000"/>
                    <a:alpha val="75000"/>
                  </a:prstClr>
                </a:solidFill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C7C023C-D4B5-1643-94F9-F6C8C94697C0}" type="datetime1">
              <a:rPr lang="en-US"/>
              <a:pPr>
                <a:defRPr/>
              </a:pPr>
              <a:t>10/11/18</a:t>
            </a:fld>
            <a:endParaRPr lang="en-US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>
                    <a:alpha val="75000"/>
                  </a:prstClr>
                </a:solidFill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>
                    <a:lumMod val="65000"/>
                    <a:lumOff val="35000"/>
                  </a:prstClr>
                </a:solidFill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8A0FFF1-7861-B740-AFE3-7C12C3BB2EA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581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95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367E4A7-226F-9141-A6D7-949194224FE7}" type="datetime1">
              <a:rPr lang="en-US"/>
              <a:pPr>
                <a:defRPr/>
              </a:pPr>
              <a:t>10/11/18</a:t>
            </a:fld>
            <a:endParaRPr lang="en-US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C43F04D-B50A-994F-9979-39A435F6C4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307105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95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B921374-CE6E-B44D-9CC1-EBE6EF70217F}" type="datetime1">
              <a:rPr lang="en-US"/>
              <a:pPr>
                <a:defRPr/>
              </a:pPr>
              <a:t>10/11/18</a:t>
            </a:fld>
            <a:endParaRPr lang="en-US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B1CBC36-8413-5444-B2AE-E8AB8CC5A0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410148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836127360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C66147B-D8F4-B34F-ACFC-F4150A9F50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0401414"/>
      </p:ext>
    </p:extLst>
  </p:cSld>
  <p:clrMapOvr>
    <a:masterClrMapping/>
  </p:clrMapOvr>
  <p:transition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B4B655F-9513-DB41-847A-CB5F5ABCD6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1565500"/>
      </p:ext>
    </p:extLst>
  </p:cSld>
  <p:clrMapOvr>
    <a:masterClrMapping/>
  </p:clrMapOvr>
  <p:transition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F70262A-25C7-1D4F-BA49-9AAD51FA1D0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1413240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742916"/>
      </p:ext>
    </p:extLst>
  </p:cSld>
  <p:clrMapOvr>
    <a:masterClrMapping/>
  </p:clrMapOvr>
  <p:transition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6AFF24C-C776-6444-B9B7-94F550F93C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5329898"/>
      </p:ext>
    </p:extLst>
  </p:cSld>
  <p:clrMapOvr>
    <a:masterClrMapping/>
  </p:clrMapOvr>
  <p:transition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3D46D27-56D0-344A-BE31-89C869EBEE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4820860"/>
      </p:ext>
    </p:extLst>
  </p:cSld>
  <p:clrMapOvr>
    <a:masterClrMapping/>
  </p:clrMapOvr>
  <p:transition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4925BFE8-1EE5-7749-87C6-59D76183978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2954300"/>
      </p:ext>
    </p:extLst>
  </p:cSld>
  <p:clrMapOvr>
    <a:masterClrMapping/>
  </p:clrMapOvr>
  <p:transition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9151F3C-38B5-C447-BBE5-70E1ABFC6B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7556402"/>
      </p:ext>
    </p:extLst>
  </p:cSld>
  <p:clrMapOvr>
    <a:masterClrMapping/>
  </p:clrMapOvr>
  <p:transition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07B9740-5855-2A42-B252-D99EB4C572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0409029"/>
      </p:ext>
    </p:extLst>
  </p:cSld>
  <p:clrMapOvr>
    <a:masterClrMapping/>
  </p:clrMapOvr>
  <p:transition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DC5EF0D-3683-CA41-828D-672F2E3955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6696970"/>
      </p:ext>
    </p:extLst>
  </p:cSld>
  <p:clrMapOvr>
    <a:masterClrMapping/>
  </p:clrMapOvr>
  <p:transition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D11A51B-8B96-BD4C-95B5-FCA03A36A3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5745669"/>
      </p:ext>
    </p:extLst>
  </p:cSld>
  <p:clrMapOvr>
    <a:masterClrMapping/>
  </p:clrMapOvr>
  <p:transition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89F2BAA-D8FE-2C4D-A9A5-9491AFC1AF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096865"/>
      </p:ext>
    </p:extLst>
  </p:cSld>
  <p:clrMapOvr>
    <a:masterClrMapping/>
  </p:clrMapOvr>
  <p:transition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4198409"/>
            <a:ext cx="692115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>
                <a:solidFill>
                  <a:prstClr val="black">
                    <a:alpha val="75000"/>
                  </a:prstClr>
                </a:solidFill>
                <a:latin typeface="Calibri"/>
              </a:rPr>
              <a:pPr/>
              <a:t>10/11/18</a:t>
            </a:fld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3056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8637" y="712594"/>
            <a:ext cx="8086725" cy="2898708"/>
          </a:xfrm>
          <a:noFill/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8000" spc="-12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8638" y="3897565"/>
            <a:ext cx="8086724" cy="164592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>
                <a:solidFill>
                  <a:prstClr val="black">
                    <a:alpha val="75000"/>
                  </a:prstClr>
                </a:solidFill>
                <a:latin typeface="Calibri"/>
              </a:rPr>
              <a:pPr/>
              <a:t>10/11/18</a:t>
            </a:fld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7343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561647"/>
      </p:ext>
    </p:extLst>
  </p:cSld>
  <p:clrMapOvr>
    <a:masterClrMapping/>
  </p:clrMapOvr>
  <p:transition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5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Content Placeholder 22"/>
          <p:cNvSpPr>
            <a:spLocks noGrp="1"/>
          </p:cNvSpPr>
          <p:nvPr>
            <p:ph sz="quarter" idx="11"/>
          </p:nvPr>
        </p:nvSpPr>
        <p:spPr>
          <a:xfrm>
            <a:off x="123825" y="1241652"/>
            <a:ext cx="8897938" cy="52244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FD9DB3E-E709-42CF-B11F-1DFE1D210A82}" type="datetime1">
              <a:rPr lang="en-US" smtClean="0">
                <a:solidFill>
                  <a:prstClr val="black">
                    <a:alpha val="75000"/>
                  </a:prstClr>
                </a:solidFill>
                <a:latin typeface="Calibri"/>
              </a:rPr>
              <a:pPr/>
              <a:t>10/11/18</a:t>
            </a:fld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1530181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767419"/>
            <a:ext cx="8085582" cy="3355848"/>
          </a:xfrm>
          <a:solidFill>
            <a:schemeClr val="bg1"/>
          </a:solidFill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0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4187275"/>
            <a:ext cx="6919722" cy="164592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>
                <a:solidFill>
                  <a:prstClr val="black">
                    <a:alpha val="75000"/>
                  </a:prstClr>
                </a:solidFill>
                <a:latin typeface="Calibri"/>
              </a:rPr>
              <a:pPr/>
              <a:t>10/11/18</a:t>
            </a:fld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4176404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798" y="1208312"/>
            <a:ext cx="4271962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603" y="1208312"/>
            <a:ext cx="4271962" cy="5053693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>
                <a:solidFill>
                  <a:prstClr val="black">
                    <a:alpha val="75000"/>
                  </a:prstClr>
                </a:solidFill>
                <a:latin typeface="Calibri"/>
              </a:rPr>
              <a:pPr/>
              <a:t>10/11/18</a:t>
            </a:fld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3668571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798" y="1197209"/>
            <a:ext cx="4271962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798" y="2029968"/>
            <a:ext cx="4271962" cy="423105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1603" y="1194345"/>
            <a:ext cx="4271962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1603" y="2025216"/>
            <a:ext cx="4271962" cy="423580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>
                <a:solidFill>
                  <a:prstClr val="black">
                    <a:alpha val="75000"/>
                  </a:prstClr>
                </a:solidFill>
                <a:latin typeface="Calibri"/>
              </a:rPr>
              <a:pPr/>
              <a:t>10/11/18</a:t>
            </a:fld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1721501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>
                <a:solidFill>
                  <a:prstClr val="black">
                    <a:alpha val="75000"/>
                  </a:prstClr>
                </a:solidFill>
                <a:latin typeface="Calibri"/>
              </a:rPr>
              <a:pPr/>
              <a:t>10/11/18</a:t>
            </a:fld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3786004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>
                <a:solidFill>
                  <a:prstClr val="black">
                    <a:alpha val="75000"/>
                  </a:prstClr>
                </a:solidFill>
                <a:latin typeface="Calibri"/>
              </a:rPr>
              <a:pPr/>
              <a:t>10/11/18</a:t>
            </a:fld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9798638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>
                <a:solidFill>
                  <a:prstClr val="black">
                    <a:alpha val="75000"/>
                  </a:prstClr>
                </a:solidFill>
                <a:latin typeface="Calibri"/>
              </a:rPr>
              <a:pPr/>
              <a:t>10/11/18</a:t>
            </a:fld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6786823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6031951"/>
            <a:ext cx="6922008" cy="411184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>
                <a:solidFill>
                  <a:prstClr val="white">
                    <a:alpha val="75000"/>
                  </a:prstClr>
                </a:solidFill>
                <a:latin typeface="Calibri"/>
              </a:rPr>
              <a:pPr/>
              <a:t>10/11/18</a:t>
            </a:fld>
            <a:endParaRPr lang="en-US">
              <a:solidFill>
                <a:prstClr val="white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white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2478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>
                <a:solidFill>
                  <a:prstClr val="black">
                    <a:alpha val="75000"/>
                  </a:prstClr>
                </a:solidFill>
                <a:latin typeface="Calibri"/>
              </a:rPr>
              <a:pPr/>
              <a:t>10/11/18</a:t>
            </a:fld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7373902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9DB3E-E709-42CF-B11F-1DFE1D210A82}" type="datetime1">
              <a:rPr lang="en-US" smtClean="0">
                <a:solidFill>
                  <a:prstClr val="black">
                    <a:alpha val="75000"/>
                  </a:prstClr>
                </a:solidFill>
                <a:latin typeface="Calibri"/>
              </a:rPr>
              <a:pPr/>
              <a:t>10/11/18</a:t>
            </a:fld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51721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418393"/>
      </p:ext>
    </p:extLst>
  </p:cSld>
  <p:clrMapOvr>
    <a:masterClrMapping/>
  </p:clrMapOvr>
  <p:transition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02" tIns="45702" rIns="91402" bIns="45702"/>
          <a:lstStyle/>
          <a:p>
            <a:pPr defTabSz="914024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024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251693"/>
      </p:ext>
    </p:extLst>
  </p:cSld>
  <p:clrMapOvr>
    <a:masterClrMapping/>
  </p:clrMapOvr>
  <p:transition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158899"/>
      </p:ext>
    </p:extLst>
  </p:cSld>
  <p:clrMapOvr>
    <a:masterClrMapping/>
  </p:clrMapOvr>
  <p:transition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8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21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11" indent="0">
              <a:buNone/>
              <a:defRPr sz="1800"/>
            </a:lvl2pPr>
            <a:lvl3pPr marL="914024" indent="0">
              <a:buNone/>
              <a:defRPr sz="1600"/>
            </a:lvl3pPr>
            <a:lvl4pPr marL="1371040" indent="0">
              <a:buNone/>
              <a:defRPr sz="1400"/>
            </a:lvl4pPr>
            <a:lvl5pPr marL="1828052" indent="0">
              <a:buNone/>
              <a:defRPr sz="1400"/>
            </a:lvl5pPr>
            <a:lvl6pPr marL="2285064" indent="0">
              <a:buNone/>
              <a:defRPr sz="1400"/>
            </a:lvl6pPr>
            <a:lvl7pPr marL="2742079" indent="0">
              <a:buNone/>
              <a:defRPr sz="1400"/>
            </a:lvl7pPr>
            <a:lvl8pPr marL="3199088" indent="0">
              <a:buNone/>
              <a:defRPr sz="1400"/>
            </a:lvl8pPr>
            <a:lvl9pPr marL="3656104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75639"/>
      </p:ext>
    </p:extLst>
  </p:cSld>
  <p:clrMapOvr>
    <a:masterClrMapping/>
  </p:clrMapOvr>
  <p:transition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850057"/>
      </p:ext>
    </p:extLst>
  </p:cSld>
  <p:clrMapOvr>
    <a:masterClrMapping/>
  </p:clrMapOvr>
  <p:transition/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1" indent="0">
              <a:buNone/>
              <a:defRPr sz="2000" b="1"/>
            </a:lvl2pPr>
            <a:lvl3pPr marL="914024" indent="0">
              <a:buNone/>
              <a:defRPr sz="1800" b="1"/>
            </a:lvl3pPr>
            <a:lvl4pPr marL="1371040" indent="0">
              <a:buNone/>
              <a:defRPr sz="1600" b="1"/>
            </a:lvl4pPr>
            <a:lvl5pPr marL="1828052" indent="0">
              <a:buNone/>
              <a:defRPr sz="1600" b="1"/>
            </a:lvl5pPr>
            <a:lvl6pPr marL="2285064" indent="0">
              <a:buNone/>
              <a:defRPr sz="1600" b="1"/>
            </a:lvl6pPr>
            <a:lvl7pPr marL="2742079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0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11" indent="0">
              <a:buNone/>
              <a:defRPr sz="2000" b="1"/>
            </a:lvl2pPr>
            <a:lvl3pPr marL="914024" indent="0">
              <a:buNone/>
              <a:defRPr sz="1800" b="1"/>
            </a:lvl3pPr>
            <a:lvl4pPr marL="1371040" indent="0">
              <a:buNone/>
              <a:defRPr sz="1600" b="1"/>
            </a:lvl4pPr>
            <a:lvl5pPr marL="1828052" indent="0">
              <a:buNone/>
              <a:defRPr sz="1600" b="1"/>
            </a:lvl5pPr>
            <a:lvl6pPr marL="2285064" indent="0">
              <a:buNone/>
              <a:defRPr sz="1600" b="1"/>
            </a:lvl6pPr>
            <a:lvl7pPr marL="2742079" indent="0">
              <a:buNone/>
              <a:defRPr sz="1600" b="1"/>
            </a:lvl7pPr>
            <a:lvl8pPr marL="3199088" indent="0">
              <a:buNone/>
              <a:defRPr sz="1600" b="1"/>
            </a:lvl8pPr>
            <a:lvl9pPr marL="365610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691211"/>
      </p:ext>
    </p:extLst>
  </p:cSld>
  <p:clrMapOvr>
    <a:masterClrMapping/>
  </p:clrMapOvr>
  <p:transition/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266693"/>
      </p:ext>
    </p:extLst>
  </p:cSld>
  <p:clrMapOvr>
    <a:masterClrMapping/>
  </p:clrMapOvr>
  <p:transition/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769685"/>
      </p:ext>
    </p:extLst>
  </p:cSld>
  <p:clrMapOvr>
    <a:masterClrMapping/>
  </p:clrMapOvr>
  <p:transition/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11" indent="0">
              <a:buNone/>
              <a:defRPr sz="1200"/>
            </a:lvl2pPr>
            <a:lvl3pPr marL="914024" indent="0">
              <a:buNone/>
              <a:defRPr sz="1000"/>
            </a:lvl3pPr>
            <a:lvl4pPr marL="1371040" indent="0">
              <a:buNone/>
              <a:defRPr sz="900"/>
            </a:lvl4pPr>
            <a:lvl5pPr marL="1828052" indent="0">
              <a:buNone/>
              <a:defRPr sz="900"/>
            </a:lvl5pPr>
            <a:lvl6pPr marL="2285064" indent="0">
              <a:buNone/>
              <a:defRPr sz="900"/>
            </a:lvl6pPr>
            <a:lvl7pPr marL="2742079" indent="0">
              <a:buNone/>
              <a:defRPr sz="900"/>
            </a:lvl7pPr>
            <a:lvl8pPr marL="3199088" indent="0">
              <a:buNone/>
              <a:defRPr sz="900"/>
            </a:lvl8pPr>
            <a:lvl9pPr marL="36561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507824"/>
      </p:ext>
    </p:extLst>
  </p:cSld>
  <p:clrMapOvr>
    <a:masterClrMapping/>
  </p:clrMapOvr>
  <p:transition/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11" indent="0">
              <a:buNone/>
              <a:defRPr sz="2800"/>
            </a:lvl2pPr>
            <a:lvl3pPr marL="914024" indent="0">
              <a:buNone/>
              <a:defRPr sz="2400"/>
            </a:lvl3pPr>
            <a:lvl4pPr marL="1371040" indent="0">
              <a:buNone/>
              <a:defRPr sz="2000"/>
            </a:lvl4pPr>
            <a:lvl5pPr marL="1828052" indent="0">
              <a:buNone/>
              <a:defRPr sz="2000"/>
            </a:lvl5pPr>
            <a:lvl6pPr marL="2285064" indent="0">
              <a:buNone/>
              <a:defRPr sz="2000"/>
            </a:lvl6pPr>
            <a:lvl7pPr marL="2742079" indent="0">
              <a:buNone/>
              <a:defRPr sz="2000"/>
            </a:lvl7pPr>
            <a:lvl8pPr marL="3199088" indent="0">
              <a:buNone/>
              <a:defRPr sz="2000"/>
            </a:lvl8pPr>
            <a:lvl9pPr marL="3656104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11" indent="0">
              <a:buNone/>
              <a:defRPr sz="1200"/>
            </a:lvl2pPr>
            <a:lvl3pPr marL="914024" indent="0">
              <a:buNone/>
              <a:defRPr sz="1000"/>
            </a:lvl3pPr>
            <a:lvl4pPr marL="1371040" indent="0">
              <a:buNone/>
              <a:defRPr sz="900"/>
            </a:lvl4pPr>
            <a:lvl5pPr marL="1828052" indent="0">
              <a:buNone/>
              <a:defRPr sz="900"/>
            </a:lvl5pPr>
            <a:lvl6pPr marL="2285064" indent="0">
              <a:buNone/>
              <a:defRPr sz="900"/>
            </a:lvl6pPr>
            <a:lvl7pPr marL="2742079" indent="0">
              <a:buNone/>
              <a:defRPr sz="900"/>
            </a:lvl7pPr>
            <a:lvl8pPr marL="3199088" indent="0">
              <a:buNone/>
              <a:defRPr sz="900"/>
            </a:lvl8pPr>
            <a:lvl9pPr marL="365610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053466"/>
      </p:ext>
    </p:extLst>
  </p:cSld>
  <p:clrMapOvr>
    <a:masterClrMapping/>
  </p:clrMapOvr>
  <p:transition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230878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556249"/>
      </p:ext>
    </p:extLst>
  </p:cSld>
  <p:clrMapOvr>
    <a:masterClrMapping/>
  </p:clrMapOvr>
  <p:transition/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272617"/>
      </p:ext>
    </p:extLst>
  </p:cSld>
  <p:clrMapOvr>
    <a:masterClrMapping/>
  </p:clrMapOvr>
  <p:transition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24643D9-7DBF-4349-8C4A-B18C766C3A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1638956"/>
      </p:ext>
    </p:extLst>
  </p:cSld>
  <p:clrMapOvr>
    <a:masterClrMapping/>
  </p:clrMapOvr>
  <p:transition/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395288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EEE2FFEB-30C7-B648-A7A2-0178013571B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9830665"/>
      </p:ext>
    </p:extLst>
  </p:cSld>
  <p:clrMapOvr>
    <a:masterClrMapping/>
  </p:clrMapOvr>
  <p:transition/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42BE8596-0A61-E54A-8134-E3F0233EF2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7534637"/>
      </p:ext>
    </p:extLst>
  </p:cSld>
  <p:clrMapOvr>
    <a:masterClrMapping/>
  </p:clrMapOvr>
  <p:transition/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C65F02E-DC6D-594C-9230-EF9386D7266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0166571"/>
      </p:ext>
    </p:extLst>
  </p:cSld>
  <p:clrMapOvr>
    <a:masterClrMapping/>
  </p:clrMapOvr>
  <p:transition/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27DB2D45-D713-744D-B5F2-A7C564DD37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1124876"/>
      </p:ext>
    </p:extLst>
  </p:cSld>
  <p:clrMapOvr>
    <a:masterClrMapping/>
  </p:clrMapOvr>
  <p:transition/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27376A1-3544-7A4B-AFEB-DB6B31B02F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8189154"/>
      </p:ext>
    </p:extLst>
  </p:cSld>
  <p:clrMapOvr>
    <a:masterClrMapping/>
  </p:clrMapOvr>
  <p:transition/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F5DF251-893C-F443-934D-EA2ECA5F707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8855596"/>
      </p:ext>
    </p:extLst>
  </p:cSld>
  <p:clrMapOvr>
    <a:masterClrMapping/>
  </p:clrMapOvr>
  <p:transition/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013A049-FD30-8D4D-B0D2-E8675CEC805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4386852"/>
      </p:ext>
    </p:extLst>
  </p:cSld>
  <p:clrMapOvr>
    <a:masterClrMapping/>
  </p:clrMapOvr>
  <p:transition/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5B5850D-0EC3-144C-A96C-2707D9FAD1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8483720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934606"/>
      </p:ext>
    </p:extLst>
  </p:cSld>
  <p:clrMapOvr>
    <a:masterClrMapping/>
  </p:clrMapOvr>
  <p:transition/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9531D4C-558B-D041-82CF-B8A67F8172C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8671551"/>
      </p:ext>
    </p:extLst>
  </p:cSld>
  <p:clrMapOvr>
    <a:masterClrMapping/>
  </p:clrMapOvr>
  <p:transition/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03970D0-C71E-F548-84A0-90BDB89A54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8938712"/>
      </p:ext>
    </p:extLst>
  </p:cSld>
  <p:clrMapOvr>
    <a:masterClrMapping/>
  </p:clrMapOvr>
  <p:transition/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429222"/>
      </p:ext>
    </p:extLst>
  </p:cSld>
  <p:clrMapOvr>
    <a:masterClrMapping/>
  </p:clrMapOvr>
  <p:transition/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119351"/>
      </p:ext>
    </p:extLst>
  </p:cSld>
  <p:clrMapOvr>
    <a:masterClrMapping/>
  </p:clrMapOvr>
  <p:transition/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860252"/>
      </p:ext>
    </p:extLst>
  </p:cSld>
  <p:clrMapOvr>
    <a:masterClrMapping/>
  </p:clrMapOvr>
  <p:transition/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688072"/>
      </p:ext>
    </p:extLst>
  </p:cSld>
  <p:clrMapOvr>
    <a:masterClrMapping/>
  </p:clrMapOvr>
  <p:transition/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708716"/>
      </p:ext>
    </p:extLst>
  </p:cSld>
  <p:clrMapOvr>
    <a:masterClrMapping/>
  </p:clrMapOvr>
  <p:transition/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881767"/>
      </p:ext>
    </p:extLst>
  </p:cSld>
  <p:clrMapOvr>
    <a:masterClrMapping/>
  </p:clrMapOvr>
  <p:transition/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155994"/>
      </p:ext>
    </p:extLst>
  </p:cSld>
  <p:clrMapOvr>
    <a:masterClrMapping/>
  </p:clrMapOvr>
  <p:transition/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572118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983501"/>
      </p:ext>
    </p:extLst>
  </p:cSld>
  <p:clrMapOvr>
    <a:masterClrMapping/>
  </p:clrMapOvr>
  <p:transition/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144910"/>
      </p:ext>
    </p:extLst>
  </p:cSld>
  <p:clrMapOvr>
    <a:masterClrMapping/>
  </p:clrMapOvr>
  <p:transition/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348027"/>
      </p:ext>
    </p:extLst>
  </p:cSld>
  <p:clrMapOvr>
    <a:masterClrMapping/>
  </p:clrMapOvr>
  <p:transition/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491512"/>
      </p:ext>
    </p:extLst>
  </p:cSld>
  <p:clrMapOvr>
    <a:masterClrMapping/>
  </p:clrMapOvr>
  <p:transition/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25" tIns="45713" rIns="91425" bIns="45713"/>
          <a:lstStyle/>
          <a:p>
            <a:pPr defTabSz="914259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259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467682"/>
      </p:ext>
    </p:extLst>
  </p:cSld>
  <p:clrMapOvr>
    <a:masterClrMapping/>
  </p:clrMapOvr>
  <p:transition/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748041"/>
      </p:ext>
    </p:extLst>
  </p:cSld>
  <p:clrMapOvr>
    <a:masterClrMapping/>
  </p:clrMapOvr>
  <p:transition/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843159"/>
      </p:ext>
    </p:extLst>
  </p:cSld>
  <p:clrMapOvr>
    <a:masterClrMapping/>
  </p:clrMapOvr>
  <p:transition/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865428"/>
      </p:ext>
    </p:extLst>
  </p:cSld>
  <p:clrMapOvr>
    <a:masterClrMapping/>
  </p:clrMapOvr>
  <p:transition/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82711"/>
      </p:ext>
    </p:extLst>
  </p:cSld>
  <p:clrMapOvr>
    <a:masterClrMapping/>
  </p:clrMapOvr>
  <p:transition/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813152"/>
      </p:ext>
    </p:extLst>
  </p:cSld>
  <p:clrMapOvr>
    <a:masterClrMapping/>
  </p:clrMapOvr>
  <p:transition/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639719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333776"/>
      </p:ext>
    </p:extLst>
  </p:cSld>
  <p:clrMapOvr>
    <a:masterClrMapping/>
  </p:clrMapOvr>
  <p:transition/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053107"/>
      </p:ext>
    </p:extLst>
  </p:cSld>
  <p:clrMapOvr>
    <a:masterClrMapping/>
  </p:clrMapOvr>
  <p:transition/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657027"/>
      </p:ext>
    </p:extLst>
  </p:cSld>
  <p:clrMapOvr>
    <a:masterClrMapping/>
  </p:clrMapOvr>
  <p:transition/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029206"/>
      </p:ext>
    </p:extLst>
  </p:cSld>
  <p:clrMapOvr>
    <a:masterClrMapping/>
  </p:clrMapOvr>
  <p:transition/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22488"/>
      </p:ext>
    </p:extLst>
  </p:cSld>
  <p:clrMapOvr>
    <a:masterClrMapping/>
  </p:clrMapOvr>
  <p:transition/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E72574C7-B75B-7A44-806C-F61984A10F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4063864"/>
      </p:ext>
    </p:extLst>
  </p:cSld>
  <p:clrMapOvr>
    <a:masterClrMapping/>
  </p:clrMapOvr>
  <p:transition/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E940992-BFCE-4446-B3D2-3C722F9CE15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9370282"/>
      </p:ext>
    </p:extLst>
  </p:cSld>
  <p:clrMapOvr>
    <a:masterClrMapping/>
  </p:clrMapOvr>
  <p:transition/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FF975979-8182-0742-B56E-BDD7C5BC32C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2533668"/>
      </p:ext>
    </p:extLst>
  </p:cSld>
  <p:clrMapOvr>
    <a:masterClrMapping/>
  </p:clrMapOvr>
  <p:transition/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CEE9290-381B-2A40-BA1F-915E7F98B2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5471967"/>
      </p:ext>
    </p:extLst>
  </p:cSld>
  <p:clrMapOvr>
    <a:masterClrMapping/>
  </p:clrMapOvr>
  <p:transition/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832596D-B85C-B04E-BED5-F085E5781F2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9806901"/>
      </p:ext>
    </p:extLst>
  </p:cSld>
  <p:clrMapOvr>
    <a:masterClrMapping/>
  </p:clrMapOvr>
  <p:transition/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E4743AD7-8253-BB44-BF51-57F3BBA9345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445219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799048"/>
      </p:ext>
    </p:extLst>
  </p:cSld>
  <p:clrMapOvr>
    <a:masterClrMapping/>
  </p:clrMapOvr>
  <p:transition/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FE219CD9-BC96-4943-A7D3-3FBF1F9C451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2849503"/>
      </p:ext>
    </p:extLst>
  </p:cSld>
  <p:clrMapOvr>
    <a:masterClrMapping/>
  </p:clrMapOvr>
  <p:transition/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9F8638D-95F8-2947-A06C-530F6F63D4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6190431"/>
      </p:ext>
    </p:extLst>
  </p:cSld>
  <p:clrMapOvr>
    <a:masterClrMapping/>
  </p:clrMapOvr>
  <p:transition/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2036AB12-8354-1343-A9DA-92B791D237E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9463989"/>
      </p:ext>
    </p:extLst>
  </p:cSld>
  <p:clrMapOvr>
    <a:masterClrMapping/>
  </p:clrMapOvr>
  <p:transition/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79CC551-FC0D-724B-ABD6-A27659EF69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7985272"/>
      </p:ext>
    </p:extLst>
  </p:cSld>
  <p:clrMapOvr>
    <a:masterClrMapping/>
  </p:clrMapOvr>
  <p:transition/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A435373-EA4D-0F4E-8CDF-6F7A4A9F244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2355841"/>
      </p:ext>
    </p:extLst>
  </p:cSld>
  <p:clrMapOvr>
    <a:masterClrMapping/>
  </p:clrMapOvr>
  <p:transition/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836127360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8EEF7C4-8639-2A41-8560-B69FAEA96AA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815041"/>
      </p:ext>
    </p:extLst>
  </p:cSld>
  <p:clrMapOvr>
    <a:masterClrMapping/>
  </p:clrMapOvr>
  <p:transition/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395288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47506E6-4811-C243-B068-1C22F879B5E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938420"/>
      </p:ext>
    </p:extLst>
  </p:cSld>
  <p:clrMapOvr>
    <a:masterClrMapping/>
  </p:clrMapOvr>
  <p:transition/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38B4C424-1346-DB4F-9A30-10CB0F10C15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6689109"/>
      </p:ext>
    </p:extLst>
  </p:cSld>
  <p:clrMapOvr>
    <a:masterClrMapping/>
  </p:clrMapOvr>
  <p:transition/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F363379-2E1B-194A-A935-B9CA6C9D22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400032"/>
      </p:ext>
    </p:extLst>
  </p:cSld>
  <p:clrMapOvr>
    <a:masterClrMapping/>
  </p:clrMapOvr>
  <p:transition/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200B3B8-9CE1-A748-88C4-F70AEB676C6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4203731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270323"/>
      </p:ext>
    </p:extLst>
  </p:cSld>
  <p:clrMapOvr>
    <a:masterClrMapping/>
  </p:clrMapOvr>
  <p:transition/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36A616A1-66FE-B444-A7DE-A149919AEF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2050896"/>
      </p:ext>
    </p:extLst>
  </p:cSld>
  <p:clrMapOvr>
    <a:masterClrMapping/>
  </p:clrMapOvr>
  <p:transition/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48D5EE94-2E8B-DF4A-A741-273F856EA7C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9411558"/>
      </p:ext>
    </p:extLst>
  </p:cSld>
  <p:clrMapOvr>
    <a:masterClrMapping/>
  </p:clrMapOvr>
  <p:transition/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AF60A44-9973-8A42-A7CE-64C25789A6C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0922883"/>
      </p:ext>
    </p:extLst>
  </p:cSld>
  <p:clrMapOvr>
    <a:masterClrMapping/>
  </p:clrMapOvr>
  <p:transition/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FC2F4507-DA6C-9946-A2EF-C08AE28388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3932826"/>
      </p:ext>
    </p:extLst>
  </p:cSld>
  <p:clrMapOvr>
    <a:masterClrMapping/>
  </p:clrMapOvr>
  <p:transition/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AE047FA-4A2A-4844-8ED4-11ACCF7A2F5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2920292"/>
      </p:ext>
    </p:extLst>
  </p:cSld>
  <p:clrMapOvr>
    <a:masterClrMapping/>
  </p:clrMapOvr>
  <p:transition/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9475FFB-8285-EB45-A043-A8BB7D2CF4F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7898793"/>
      </p:ext>
    </p:extLst>
  </p:cSld>
  <p:clrMapOvr>
    <a:masterClrMapping/>
  </p:clrMapOvr>
  <p:transition/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8C91B7C-767C-9149-80FF-8B9ECEFA97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051279"/>
      </p:ext>
    </p:extLst>
  </p:cSld>
  <p:clrMapOvr>
    <a:masterClrMapping/>
  </p:clrMapOvr>
  <p:transition/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650826"/>
      </p:ext>
    </p:extLst>
  </p:cSld>
  <p:clrMapOvr>
    <a:masterClrMapping/>
  </p:clrMapOvr>
  <p:transition/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595121"/>
      </p:ext>
    </p:extLst>
  </p:cSld>
  <p:clrMapOvr>
    <a:masterClrMapping/>
  </p:clrMapOvr>
  <p:transition/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899193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098509"/>
      </p:ext>
    </p:extLst>
  </p:cSld>
  <p:clrMapOvr>
    <a:masterClrMapping/>
  </p:clrMapOvr>
  <p:transition/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928660"/>
      </p:ext>
    </p:extLst>
  </p:cSld>
  <p:clrMapOvr>
    <a:masterClrMapping/>
  </p:clrMapOvr>
  <p:transition/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192944"/>
      </p:ext>
    </p:extLst>
  </p:cSld>
  <p:clrMapOvr>
    <a:masterClrMapping/>
  </p:clrMapOvr>
  <p:transition/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496276"/>
      </p:ext>
    </p:extLst>
  </p:cSld>
  <p:clrMapOvr>
    <a:masterClrMapping/>
  </p:clrMapOvr>
  <p:transition/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397665"/>
      </p:ext>
    </p:extLst>
  </p:cSld>
  <p:clrMapOvr>
    <a:masterClrMapping/>
  </p:clrMapOvr>
  <p:transition/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497501"/>
      </p:ext>
    </p:extLst>
  </p:cSld>
  <p:clrMapOvr>
    <a:masterClrMapping/>
  </p:clrMapOvr>
  <p:transition/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716786"/>
      </p:ext>
    </p:extLst>
  </p:cSld>
  <p:clrMapOvr>
    <a:masterClrMapping/>
  </p:clrMapOvr>
  <p:transition/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368770"/>
      </p:ext>
    </p:extLst>
  </p:cSld>
  <p:clrMapOvr>
    <a:masterClrMapping/>
  </p:clrMapOvr>
  <p:transition/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302571"/>
      </p:ext>
    </p:extLst>
  </p:cSld>
  <p:clrMapOvr>
    <a:masterClrMapping/>
  </p:clrMapOvr>
  <p:transition/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914400 h 1000"/>
              <a:gd name="T2" fmla="*/ 0 w 1000"/>
              <a:gd name="T3" fmla="*/ 0 h 1000"/>
              <a:gd name="T4" fmla="*/ 82296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AF35FDA-6C19-7A45-81EB-EB76F4E93B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9245031"/>
      </p:ext>
    </p:extLst>
  </p:cSld>
  <p:clrMapOvr>
    <a:masterClrMapping/>
  </p:clrMapOvr>
  <p:transition/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D8CEC23-8BA2-2140-B3CD-6A2F5EB2BF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9128573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487723"/>
      </p:ext>
    </p:extLst>
  </p:cSld>
  <p:clrMapOvr>
    <a:masterClrMapping/>
  </p:clrMapOvr>
  <p:transition/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CHIPPER: HPCA 2011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512DADA-BBBE-4649-B084-2211D281199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9611938"/>
      </p:ext>
    </p:extLst>
  </p:cSld>
  <p:clrMapOvr>
    <a:masterClrMapping/>
  </p:clrMapOvr>
  <p:transition/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CHIPPER: HPCA 2011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59F86A5-913C-AE45-8D98-D3E2FFD90DD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2766280"/>
      </p:ext>
    </p:extLst>
  </p:cSld>
  <p:clrMapOvr>
    <a:masterClrMapping/>
  </p:clrMapOvr>
  <p:transition/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CHIPPER: HPCA 2011</a:t>
            </a: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240FC33-2BC8-D446-BBDF-4910B452F92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2806549"/>
      </p:ext>
    </p:extLst>
  </p:cSld>
  <p:clrMapOvr>
    <a:masterClrMapping/>
  </p:clrMapOvr>
  <p:transition/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72184A1-A6F1-2A4F-9E84-D4F5AA33EE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911813"/>
      </p:ext>
    </p:extLst>
  </p:cSld>
  <p:clrMapOvr>
    <a:masterClrMapping/>
  </p:clrMapOvr>
  <p:transition/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C10ED23-3F4C-8F4D-8C50-75EDFDA34A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1102526"/>
      </p:ext>
    </p:extLst>
  </p:cSld>
  <p:clrMapOvr>
    <a:masterClrMapping/>
  </p:clrMapOvr>
  <p:transition/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FD6B469C-6F4C-6946-AB52-7C8EA265FE4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8016282"/>
      </p:ext>
    </p:extLst>
  </p:cSld>
  <p:clrMapOvr>
    <a:masterClrMapping/>
  </p:clrMapOvr>
  <p:transition/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C32CB1F-9362-2D43-92F2-0C89BEE38A8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4632091"/>
      </p:ext>
    </p:extLst>
  </p:cSld>
  <p:clrMapOvr>
    <a:masterClrMapping/>
  </p:clrMapOvr>
  <p:transition/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EB5F5B98-49E4-7C42-9716-BCB57E39F2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3225058"/>
      </p:ext>
    </p:extLst>
  </p:cSld>
  <p:clrMapOvr>
    <a:masterClrMapping/>
  </p:clrMapOvr>
  <p:transition/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32C4B17-4517-9347-BFAC-1B3D2BB3535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375097"/>
      </p:ext>
    </p:extLst>
  </p:cSld>
  <p:clrMapOvr>
    <a:masterClrMapping/>
  </p:clrMapOvr>
  <p:transition/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914400 h 1000"/>
              <a:gd name="T2" fmla="*/ 0 w 1000"/>
              <a:gd name="T3" fmla="*/ 0 h 1000"/>
              <a:gd name="T4" fmla="*/ 82296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CHIPPER: HPCA 2011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3835BBF-FF98-3E4E-9E8E-31972EBBB19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3729762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en-US" altLang="en-US" dirty="0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159992"/>
      </p:ext>
    </p:extLst>
  </p:cSld>
  <p:clrMapOvr>
    <a:masterClrMapping/>
  </p:clrMapOvr>
  <p:transition/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395288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CHIPPER: HPCA 2011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8315DFD-10F0-C747-834B-CEECD8E0E7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5311562"/>
      </p:ext>
    </p:extLst>
  </p:cSld>
  <p:clrMapOvr>
    <a:masterClrMapping/>
  </p:clrMapOvr>
  <p:transition/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CHIPPER: HPCA 2011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EE3F55F-617B-7247-B758-B02CC29FAF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3544089"/>
      </p:ext>
    </p:extLst>
  </p:cSld>
  <p:clrMapOvr>
    <a:masterClrMapping/>
  </p:clrMapOvr>
  <p:transition/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CHIPPER: HPCA 2011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AEEC460-D0BE-0840-9C55-13960116AD0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5192481"/>
      </p:ext>
    </p:extLst>
  </p:cSld>
  <p:clrMapOvr>
    <a:masterClrMapping/>
  </p:clrMapOvr>
  <p:transition/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CHIPPER: HPCA 2011</a:t>
            </a: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91AFA4E-BD43-B142-B10A-D2B2348795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1239156"/>
      </p:ext>
    </p:extLst>
  </p:cSld>
  <p:clrMapOvr>
    <a:masterClrMapping/>
  </p:clrMapOvr>
  <p:transition/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0D010A0-9AC6-5144-971A-FE84034C22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0807511"/>
      </p:ext>
    </p:extLst>
  </p:cSld>
  <p:clrMapOvr>
    <a:masterClrMapping/>
  </p:clrMapOvr>
  <p:transition/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222E5D7D-3E63-274F-923E-EE51D160C97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7471965"/>
      </p:ext>
    </p:extLst>
  </p:cSld>
  <p:clrMapOvr>
    <a:masterClrMapping/>
  </p:clrMapOvr>
  <p:transition/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5D856C5-A87F-0D42-91C8-15E381FA51B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2825117"/>
      </p:ext>
    </p:extLst>
  </p:cSld>
  <p:clrMapOvr>
    <a:masterClrMapping/>
  </p:clrMapOvr>
  <p:transition/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069A20AB-E584-5941-B622-B683A7847F1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0284566"/>
      </p:ext>
    </p:extLst>
  </p:cSld>
  <p:clrMapOvr>
    <a:masterClrMapping/>
  </p:clrMapOvr>
  <p:transition/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BE4CA89-FED5-2A4B-9D46-2598C09E700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7150401"/>
      </p:ext>
    </p:extLst>
  </p:cSld>
  <p:clrMapOvr>
    <a:masterClrMapping/>
  </p:clrMapOvr>
  <p:transition/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0C6C545-8DCC-2B44-8C0A-5AEEA75CC2F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362238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69925" indent="-325438">
              <a:buFont typeface="Wingdings" charset="2"/>
              <a:buChar char="q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28600" y="908720"/>
            <a:ext cx="8610600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884214"/>
      </p:ext>
    </p:extLst>
  </p:cSld>
  <p:clrMapOvr>
    <a:masterClrMapping/>
  </p:clrMapOvr>
  <p:transition/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39A9C44A-E8EA-3942-B90D-508DE08D5C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576661"/>
      </p:ext>
    </p:extLst>
  </p:cSld>
  <p:clrMapOvr>
    <a:masterClrMapping/>
  </p:clrMapOvr>
  <p:transition/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71609803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0571658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2844627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779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779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9801797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4312921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2218311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6515270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2096384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43819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275371"/>
      </p:ext>
    </p:extLst>
  </p:cSld>
  <p:clrMapOvr>
    <a:masterClrMapping/>
  </p:clrMapOvr>
  <p:transition/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228096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5803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5803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05838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77938"/>
            <a:ext cx="4038600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77938"/>
            <a:ext cx="4038600" cy="2185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16325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307192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77938"/>
            <a:ext cx="4038600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77938"/>
            <a:ext cx="4038600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4659751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77938"/>
            <a:ext cx="4038600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77938"/>
            <a:ext cx="4038600" cy="2185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16325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3094621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277938"/>
            <a:ext cx="8229600" cy="4525962"/>
          </a:xfr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53574153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914400 h 1000"/>
              <a:gd name="T2" fmla="*/ 0 w 1000"/>
              <a:gd name="T3" fmla="*/ 0 h 1000"/>
              <a:gd name="T4" fmla="*/ 82296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CHIPPER: HPCA 2011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E38E836F-34FB-CA4E-893D-A180F231EAB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6643309"/>
      </p:ext>
    </p:extLst>
  </p:cSld>
  <p:clrMapOvr>
    <a:masterClrMapping/>
  </p:clrMapOvr>
  <p:transition/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395288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CHIPPER: HPCA 2011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0582A8C0-7759-EF4C-AD54-436059D1F94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9024037"/>
      </p:ext>
    </p:extLst>
  </p:cSld>
  <p:clrMapOvr>
    <a:masterClrMapping/>
  </p:clrMapOvr>
  <p:transition/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CHIPPER: HPCA 2011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BBB8F4A-4BC7-FB45-B2F9-F3E319F33C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8951819"/>
      </p:ext>
    </p:extLst>
  </p:cSld>
  <p:clrMapOvr>
    <a:masterClrMapping/>
  </p:clrMapOvr>
  <p:transition/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CHIPPER: HPCA 2011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39F1C362-8C1A-3648-B661-5CE74A88A57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1856434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28600" y="908720"/>
            <a:ext cx="8610600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941544"/>
      </p:ext>
    </p:extLst>
  </p:cSld>
  <p:clrMapOvr>
    <a:masterClrMapping/>
  </p:clrMapOvr>
  <p:transition/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CHIPPER: HPCA 2011</a:t>
            </a: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34E61EDF-A685-FE4A-9010-883DD711DE6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9593052"/>
      </p:ext>
    </p:extLst>
  </p:cSld>
  <p:clrMapOvr>
    <a:masterClrMapping/>
  </p:clrMapOvr>
  <p:transition/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F3EBC434-A13A-014A-BB40-7788B71606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5688657"/>
      </p:ext>
    </p:extLst>
  </p:cSld>
  <p:clrMapOvr>
    <a:masterClrMapping/>
  </p:clrMapOvr>
  <p:transition/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D48A310-997A-1248-A594-E339141E32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9601851"/>
      </p:ext>
    </p:extLst>
  </p:cSld>
  <p:clrMapOvr>
    <a:masterClrMapping/>
  </p:clrMapOvr>
  <p:transition/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0F412F4D-30DD-1446-A93B-41275FB70B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2182582"/>
      </p:ext>
    </p:extLst>
  </p:cSld>
  <p:clrMapOvr>
    <a:masterClrMapping/>
  </p:clrMapOvr>
  <p:transition/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2DFAE138-39FB-2B41-851E-981CEB1FEC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4195118"/>
      </p:ext>
    </p:extLst>
  </p:cSld>
  <p:clrMapOvr>
    <a:masterClrMapping/>
  </p:clrMapOvr>
  <p:transition/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F97B234C-858F-4F4F-B039-1B42104BA3A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1792695"/>
      </p:ext>
    </p:extLst>
  </p:cSld>
  <p:clrMapOvr>
    <a:masterClrMapping/>
  </p:clrMapOvr>
  <p:transition/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3823FC11-1476-8142-942F-C63ED330DFF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4886940"/>
      </p:ext>
    </p:extLst>
  </p:cSld>
  <p:clrMapOvr>
    <a:masterClrMapping/>
  </p:clrMapOvr>
  <p:transition/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492A56E-0E71-BA44-8CEA-DD5CB1EFBB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4804"/>
      </p:ext>
    </p:extLst>
  </p:cSld>
  <p:clrMapOvr>
    <a:masterClrMapping/>
  </p:clrMapOvr>
  <p:transition/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914400 h 1000"/>
              <a:gd name="T2" fmla="*/ 0 w 1000"/>
              <a:gd name="T3" fmla="*/ 0 h 1000"/>
              <a:gd name="T4" fmla="*/ 82296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5417A14-EFCD-8641-9C53-79DD5258A8C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0748171"/>
      </p:ext>
    </p:extLst>
  </p:cSld>
  <p:clrMapOvr>
    <a:masterClrMapping/>
  </p:clrMapOvr>
  <p:transition/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395288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01C0B881-ADF0-D941-8783-8619E5158E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2589845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969514"/>
      </p:ext>
    </p:extLst>
  </p:cSld>
  <p:clrMapOvr>
    <a:masterClrMapping/>
  </p:clrMapOvr>
  <p:transition/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23B12D68-DD68-D242-92E6-DCB0F47E77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6428770"/>
      </p:ext>
    </p:extLst>
  </p:cSld>
  <p:clrMapOvr>
    <a:masterClrMapping/>
  </p:clrMapOvr>
  <p:transition/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CDDC27D-967E-9E4D-9CD9-601FC5D39D7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5881090"/>
      </p:ext>
    </p:extLst>
  </p:cSld>
  <p:clrMapOvr>
    <a:masterClrMapping/>
  </p:clrMapOvr>
  <p:transition/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262F07F-B11A-3B41-8BFD-06059862463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1119098"/>
      </p:ext>
    </p:extLst>
  </p:cSld>
  <p:clrMapOvr>
    <a:masterClrMapping/>
  </p:clrMapOvr>
  <p:transition/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F7D810D3-DF3C-0241-909A-84DA7F52683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8752613"/>
      </p:ext>
    </p:extLst>
  </p:cSld>
  <p:clrMapOvr>
    <a:masterClrMapping/>
  </p:clrMapOvr>
  <p:transition/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88C1F4F-E6A7-C54F-B63C-C0D8CC85000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2202464"/>
      </p:ext>
    </p:extLst>
  </p:cSld>
  <p:clrMapOvr>
    <a:masterClrMapping/>
  </p:clrMapOvr>
  <p:transition/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639D9A9-5645-BC43-907C-D307833F4C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6549518"/>
      </p:ext>
    </p:extLst>
  </p:cSld>
  <p:clrMapOvr>
    <a:masterClrMapping/>
  </p:clrMapOvr>
  <p:transition/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EBB1593-3F10-4D4D-A50A-FDC966AB90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923559"/>
      </p:ext>
    </p:extLst>
  </p:cSld>
  <p:clrMapOvr>
    <a:masterClrMapping/>
  </p:clrMapOvr>
  <p:transition/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12E0A3A-9546-5443-AC95-6893F5F3D93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1004056"/>
      </p:ext>
    </p:extLst>
  </p:cSld>
  <p:clrMapOvr>
    <a:masterClrMapping/>
  </p:clrMapOvr>
  <p:transition/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8CDCC48-AEB4-4540-A651-B4F0BA76FFE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851955"/>
      </p:ext>
    </p:extLst>
  </p:cSld>
  <p:clrMapOvr>
    <a:masterClrMapping/>
  </p:clrMapOvr>
  <p:transition/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A4302E1-84E4-AB42-B47B-A093AE09B7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89288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205284"/>
      </p:ext>
    </p:extLst>
  </p:cSld>
  <p:clrMapOvr>
    <a:masterClrMapping/>
  </p:clrMapOvr>
  <p:transition/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914400 h 1000"/>
              <a:gd name="T2" fmla="*/ 0 w 1000"/>
              <a:gd name="T3" fmla="*/ 0 h 1000"/>
              <a:gd name="T4" fmla="*/ 82296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E872B39-7DE0-E048-A597-C2F23B8D443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5625362"/>
      </p:ext>
    </p:extLst>
  </p:cSld>
  <p:clrMapOvr>
    <a:masterClrMapping/>
  </p:clrMapOvr>
  <p:transition/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395288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0019D519-B001-7544-9924-EFFC16FCB3E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3276269"/>
      </p:ext>
    </p:extLst>
  </p:cSld>
  <p:clrMapOvr>
    <a:masterClrMapping/>
  </p:clrMapOvr>
  <p:transition/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07564FC0-BC0F-D04F-BB6D-9A0EDAFEC3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2658099"/>
      </p:ext>
    </p:extLst>
  </p:cSld>
  <p:clrMapOvr>
    <a:masterClrMapping/>
  </p:clrMapOvr>
  <p:transition/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2C5F66AA-59F3-924C-96BB-AD77FC2D980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277961"/>
      </p:ext>
    </p:extLst>
  </p:cSld>
  <p:clrMapOvr>
    <a:masterClrMapping/>
  </p:clrMapOvr>
  <p:transition/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35770266-F248-CF4F-8CDB-2C156D3939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2680186"/>
      </p:ext>
    </p:extLst>
  </p:cSld>
  <p:clrMapOvr>
    <a:masterClrMapping/>
  </p:clrMapOvr>
  <p:transition/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2249D3E8-05BF-6B4E-BCA3-4AFE2CBD4A7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7485713"/>
      </p:ext>
    </p:extLst>
  </p:cSld>
  <p:clrMapOvr>
    <a:masterClrMapping/>
  </p:clrMapOvr>
  <p:transition/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969DD7C-1B7B-DE4C-B998-CF4DD9BD3D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6392854"/>
      </p:ext>
    </p:extLst>
  </p:cSld>
  <p:clrMapOvr>
    <a:masterClrMapping/>
  </p:clrMapOvr>
  <p:transition/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EF03100D-AEAD-234F-A611-8E6D42A5B6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4004716"/>
      </p:ext>
    </p:extLst>
  </p:cSld>
  <p:clrMapOvr>
    <a:masterClrMapping/>
  </p:clrMapOvr>
  <p:transition/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22B52BAA-51B0-F34B-8170-982B0CC025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6504656"/>
      </p:ext>
    </p:extLst>
  </p:cSld>
  <p:clrMapOvr>
    <a:masterClrMapping/>
  </p:clrMapOvr>
  <p:transition/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0BBBF96-6CD6-064B-8DFA-402F71ED7A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706767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808844"/>
      </p:ext>
    </p:extLst>
  </p:cSld>
  <p:clrMapOvr>
    <a:masterClrMapping/>
  </p:clrMapOvr>
  <p:transition/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3267A1A0-7F04-1541-BA09-D1F9FE258D4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5384738"/>
      </p:ext>
    </p:extLst>
  </p:cSld>
  <p:clrMapOvr>
    <a:masterClrMapping/>
  </p:clrMapOvr>
  <p:transition/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4953807-4147-934A-A49C-EE6FBDE301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85784"/>
      </p:ext>
    </p:extLst>
  </p:cSld>
  <p:clrMapOvr>
    <a:masterClrMapping/>
  </p:clrMapOvr>
  <p:transition/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914400 h 1000"/>
              <a:gd name="T2" fmla="*/ 0 w 1000"/>
              <a:gd name="T3" fmla="*/ 0 h 1000"/>
              <a:gd name="T4" fmla="*/ 82296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5076903-FD6D-404B-BB95-C921C97D8F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1883722"/>
      </p:ext>
    </p:extLst>
  </p:cSld>
  <p:clrMapOvr>
    <a:masterClrMapping/>
  </p:clrMapOvr>
  <p:transition/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395288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F6A4D95-3C55-0F45-9E9D-FA1A5448457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2859611"/>
      </p:ext>
    </p:extLst>
  </p:cSld>
  <p:clrMapOvr>
    <a:masterClrMapping/>
  </p:clrMapOvr>
  <p:transition/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CAE4859-E51D-D544-B4DE-6F17025ABAB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0351228"/>
      </p:ext>
    </p:extLst>
  </p:cSld>
  <p:clrMapOvr>
    <a:masterClrMapping/>
  </p:clrMapOvr>
  <p:transition/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9979566-1FFD-B946-9AD9-C549C6860D3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0911893"/>
      </p:ext>
    </p:extLst>
  </p:cSld>
  <p:clrMapOvr>
    <a:masterClrMapping/>
  </p:clrMapOvr>
  <p:transition/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7E6776C-3C0C-3647-B428-E5CDEB85B7F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5375105"/>
      </p:ext>
    </p:extLst>
  </p:cSld>
  <p:clrMapOvr>
    <a:masterClrMapping/>
  </p:clrMapOvr>
  <p:transition/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FAAFDE9-BD1F-BF48-83B3-03D36883ED1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0983040"/>
      </p:ext>
    </p:extLst>
  </p:cSld>
  <p:clrMapOvr>
    <a:masterClrMapping/>
  </p:clrMapOvr>
  <p:transition/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5C5B125-DD0A-0B44-AF19-095DF3AB90B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4051373"/>
      </p:ext>
    </p:extLst>
  </p:cSld>
  <p:clrMapOvr>
    <a:masterClrMapping/>
  </p:clrMapOvr>
  <p:transition/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9FB9A72-6337-8246-993E-EA51F6CA5E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4964193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475374"/>
      </p:ext>
    </p:extLst>
  </p:cSld>
  <p:clrMapOvr>
    <a:masterClrMapping/>
  </p:clrMapOvr>
  <p:transition/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E302EDE-7187-3547-AD0E-9500333561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8195954"/>
      </p:ext>
    </p:extLst>
  </p:cSld>
  <p:clrMapOvr>
    <a:masterClrMapping/>
  </p:clrMapOvr>
  <p:transition/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54A0AA4-E6E8-A241-9424-D4769A753EA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2892353"/>
      </p:ext>
    </p:extLst>
  </p:cSld>
  <p:clrMapOvr>
    <a:masterClrMapping/>
  </p:clrMapOvr>
  <p:transition/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70DD29B0-14B9-BA4A-BE8E-538D3F939D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7692219"/>
      </p:ext>
    </p:extLst>
  </p:cSld>
  <p:clrMapOvr>
    <a:masterClrMapping/>
  </p:clrMapOvr>
  <p:transition/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914400 h 1000"/>
              <a:gd name="T2" fmla="*/ 0 w 1000"/>
              <a:gd name="T3" fmla="*/ 0 h 1000"/>
              <a:gd name="T4" fmla="*/ 82296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</a:defRPr>
            </a:lvl1pPr>
          </a:lstStyle>
          <a:p>
            <a:pPr>
              <a:defRPr/>
            </a:pPr>
            <a:endParaRPr lang="en-US" alt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/>
            </a:lvl1pPr>
          </a:lstStyle>
          <a:p>
            <a:pPr>
              <a:defRPr/>
            </a:pPr>
            <a:fld id="{61590E65-07EE-3343-9D5E-3D77CE6279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/>
  </p:cSld>
  <p:clrMapOvr>
    <a:masterClrMapping/>
  </p:clrMapOvr>
  <p:transition/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395288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E63D00EA-EC4F-364A-995B-6A1B3FD75C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/>
  </p:cSld>
  <p:clrMapOvr>
    <a:masterClrMapping/>
  </p:clrMapOvr>
  <p:transition/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7BB9F876-4AEB-064A-B153-4BD58FB506B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/>
  </p:cSld>
  <p:clrMapOvr>
    <a:masterClrMapping/>
  </p:clrMapOvr>
  <p:transition/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A8043B79-ED33-554C-A188-D3DFE8641D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/>
  </p:cSld>
  <p:clrMapOvr>
    <a:masterClrMapping/>
  </p:clrMapOvr>
  <p:transition/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D36F7D21-1128-754C-A107-2B9714E6E5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/>
  </p:cSld>
  <p:clrMapOvr>
    <a:masterClrMapping/>
  </p:clrMapOvr>
  <p:transition/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AD514895-1EAB-8041-96B5-239CC3C5CB7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/>
  </p:cSld>
  <p:clrMapOvr>
    <a:masterClrMapping/>
  </p:clrMapOvr>
  <p:transition/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D3713840-92D2-3243-9523-E5C8955258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/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178713"/>
      </p:ext>
    </p:extLst>
  </p:cSld>
  <p:clrMapOvr>
    <a:masterClrMapping/>
  </p:clrMapOvr>
  <p:transition/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5FEE8551-035B-C54A-8469-CE601B4581E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/>
  </p:cSld>
  <p:clrMapOvr>
    <a:masterClrMapping/>
  </p:clrMapOvr>
  <p:transition/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7DAE3683-ABD6-344D-9B50-10DD0983A1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/>
  </p:cSld>
  <p:clrMapOvr>
    <a:masterClrMapping/>
  </p:clrMapOvr>
  <p:transition/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9C86942E-6191-B743-8B78-A89F806C09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/>
  </p:cSld>
  <p:clrMapOvr>
    <a:masterClrMapping/>
  </p:clrMapOvr>
  <p:transition/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395B5A38-DE2A-BF4C-8ADC-BE44806C5F9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/>
  </p:cSld>
  <p:clrMapOvr>
    <a:masterClrMapping/>
  </p:clrMapOvr>
  <p:transition/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54EF5D99-07A6-BC45-898C-BD41A03F2D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914400 h 1000"/>
              <a:gd name="T2" fmla="*/ 0 w 1000"/>
              <a:gd name="T3" fmla="*/ 0 h 1000"/>
              <a:gd name="T4" fmla="*/ 82296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CHIPPER: HPCA 2011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555BB6E-D8CE-5C46-B0EF-D984ADFEFF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/>
  </p:cSld>
  <p:clrMapOvr>
    <a:masterClrMapping/>
  </p:clrMapOvr>
  <p:transition/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395288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CHIPPER: HPCA 2011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F57E0EB4-6252-BC4A-BC5B-C0877F3F85F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/>
  </p:cSld>
  <p:clrMapOvr>
    <a:masterClrMapping/>
  </p:clrMapOvr>
  <p:transition/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CHIPPER: HPCA 2011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F8F8B89-D313-3A44-B71A-6C926E784BC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/>
  </p:cSld>
  <p:clrMapOvr>
    <a:masterClrMapping/>
  </p:clrMapOvr>
  <p:transition/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CHIPPER: HPCA 2011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BD78679-5452-664F-8E1C-8FDC272D0C9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/>
  </p:cSld>
  <p:clrMapOvr>
    <a:masterClrMapping/>
  </p:clrMapOvr>
  <p:transition/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  <a:latin typeface="Arial" charset="0"/>
              </a:rPr>
              <a:t>CHIPPER: HPCA 2011</a:t>
            </a: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5E4B91F-0A42-3D44-B196-AEC9CDDC5B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/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834339"/>
      </p:ext>
    </p:extLst>
  </p:cSld>
  <p:clrMapOvr>
    <a:masterClrMapping/>
  </p:clrMapOvr>
  <p:transition/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2E1C7FD-08EB-1D40-898B-AA7EDCDD29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/>
  </p:cSld>
  <p:clrMapOvr>
    <a:masterClrMapping/>
  </p:clrMapOvr>
  <p:transition/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2D14668-8662-9B46-9E5C-F3240D7DA69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/>
  </p:cSld>
  <p:clrMapOvr>
    <a:masterClrMapping/>
  </p:clrMapOvr>
  <p:transition/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BC026DB-C46D-5544-8191-4498E9DA770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/>
  </p:cSld>
  <p:clrMapOvr>
    <a:masterClrMapping/>
  </p:clrMapOvr>
  <p:transition/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9B5C369-F7AC-3041-9785-1FFDF5C8F1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/>
  </p:cSld>
  <p:clrMapOvr>
    <a:masterClrMapping/>
  </p:clrMapOvr>
  <p:transition/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0B7E9580-1F5B-ED48-9C7E-CB8A8B1319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/>
  </p:cSld>
  <p:clrMapOvr>
    <a:masterClrMapping/>
  </p:clrMapOvr>
  <p:transition/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05333422-9571-8544-9C7F-9D28CC1786C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/>
  </p:cSld>
  <p:clrMapOvr>
    <a:masterClrMapping/>
  </p:clrMapOvr>
  <p:transition/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383" tIns="45692" rIns="91383" bIns="45692"/>
          <a:lstStyle/>
          <a:p>
            <a:pPr defTabSz="913836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383" tIns="45692" rIns="91383" bIns="45692"/>
          <a:lstStyle/>
          <a:p>
            <a:pPr defTabSz="913836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383" tIns="45692" rIns="91383" bIns="45692"/>
          <a:lstStyle/>
          <a:p>
            <a:pPr defTabSz="913836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383" tIns="45692" rIns="91383" bIns="45692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3836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12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25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917" indent="0">
              <a:buNone/>
              <a:defRPr sz="1800"/>
            </a:lvl2pPr>
            <a:lvl3pPr marL="913836" indent="0">
              <a:buNone/>
              <a:defRPr sz="1600"/>
            </a:lvl3pPr>
            <a:lvl4pPr marL="1370760" indent="0">
              <a:buNone/>
              <a:defRPr sz="1400"/>
            </a:lvl4pPr>
            <a:lvl5pPr marL="1827678" indent="0">
              <a:buNone/>
              <a:defRPr sz="1400"/>
            </a:lvl5pPr>
            <a:lvl6pPr marL="2284596" indent="0">
              <a:buNone/>
              <a:defRPr sz="1400"/>
            </a:lvl6pPr>
            <a:lvl7pPr marL="2741518" indent="0">
              <a:buNone/>
              <a:defRPr sz="1400"/>
            </a:lvl7pPr>
            <a:lvl8pPr marL="3198432" indent="0">
              <a:buNone/>
              <a:defRPr sz="1400"/>
            </a:lvl8pPr>
            <a:lvl9pPr marL="3655356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403914"/>
      </p:ext>
    </p:extLst>
  </p:cSld>
  <p:clrMapOvr>
    <a:masterClrMapping/>
  </p:clrMapOvr>
  <p:transition/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17" indent="0">
              <a:buNone/>
              <a:defRPr sz="2000" b="1"/>
            </a:lvl2pPr>
            <a:lvl3pPr marL="913836" indent="0">
              <a:buNone/>
              <a:defRPr sz="1800" b="1"/>
            </a:lvl3pPr>
            <a:lvl4pPr marL="1370760" indent="0">
              <a:buNone/>
              <a:defRPr sz="1600" b="1"/>
            </a:lvl4pPr>
            <a:lvl5pPr marL="1827678" indent="0">
              <a:buNone/>
              <a:defRPr sz="1600" b="1"/>
            </a:lvl5pPr>
            <a:lvl6pPr marL="2284596" indent="0">
              <a:buNone/>
              <a:defRPr sz="1600" b="1"/>
            </a:lvl6pPr>
            <a:lvl7pPr marL="2741518" indent="0">
              <a:buNone/>
              <a:defRPr sz="1600" b="1"/>
            </a:lvl7pPr>
            <a:lvl8pPr marL="3198432" indent="0">
              <a:buNone/>
              <a:defRPr sz="1600" b="1"/>
            </a:lvl8pPr>
            <a:lvl9pPr marL="365535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17" indent="0">
              <a:buNone/>
              <a:defRPr sz="2000" b="1"/>
            </a:lvl2pPr>
            <a:lvl3pPr marL="913836" indent="0">
              <a:buNone/>
              <a:defRPr sz="1800" b="1"/>
            </a:lvl3pPr>
            <a:lvl4pPr marL="1370760" indent="0">
              <a:buNone/>
              <a:defRPr sz="1600" b="1"/>
            </a:lvl4pPr>
            <a:lvl5pPr marL="1827678" indent="0">
              <a:buNone/>
              <a:defRPr sz="1600" b="1"/>
            </a:lvl5pPr>
            <a:lvl6pPr marL="2284596" indent="0">
              <a:buNone/>
              <a:defRPr sz="1600" b="1"/>
            </a:lvl6pPr>
            <a:lvl7pPr marL="2741518" indent="0">
              <a:buNone/>
              <a:defRPr sz="1600" b="1"/>
            </a:lvl7pPr>
            <a:lvl8pPr marL="3198432" indent="0">
              <a:buNone/>
              <a:defRPr sz="1600" b="1"/>
            </a:lvl8pPr>
            <a:lvl9pPr marL="365535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6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917" indent="0">
              <a:buNone/>
              <a:defRPr sz="1200"/>
            </a:lvl2pPr>
            <a:lvl3pPr marL="913836" indent="0">
              <a:buNone/>
              <a:defRPr sz="1000"/>
            </a:lvl3pPr>
            <a:lvl4pPr marL="1370760" indent="0">
              <a:buNone/>
              <a:defRPr sz="900"/>
            </a:lvl4pPr>
            <a:lvl5pPr marL="1827678" indent="0">
              <a:buNone/>
              <a:defRPr sz="900"/>
            </a:lvl5pPr>
            <a:lvl6pPr marL="2284596" indent="0">
              <a:buNone/>
              <a:defRPr sz="900"/>
            </a:lvl6pPr>
            <a:lvl7pPr marL="2741518" indent="0">
              <a:buNone/>
              <a:defRPr sz="900"/>
            </a:lvl7pPr>
            <a:lvl8pPr marL="3198432" indent="0">
              <a:buNone/>
              <a:defRPr sz="900"/>
            </a:lvl8pPr>
            <a:lvl9pPr marL="365535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917" indent="0">
              <a:buNone/>
              <a:defRPr sz="2800"/>
            </a:lvl2pPr>
            <a:lvl3pPr marL="913836" indent="0">
              <a:buNone/>
              <a:defRPr sz="2400"/>
            </a:lvl3pPr>
            <a:lvl4pPr marL="1370760" indent="0">
              <a:buNone/>
              <a:defRPr sz="2000"/>
            </a:lvl4pPr>
            <a:lvl5pPr marL="1827678" indent="0">
              <a:buNone/>
              <a:defRPr sz="2000"/>
            </a:lvl5pPr>
            <a:lvl6pPr marL="2284596" indent="0">
              <a:buNone/>
              <a:defRPr sz="2000"/>
            </a:lvl6pPr>
            <a:lvl7pPr marL="2741518" indent="0">
              <a:buNone/>
              <a:defRPr sz="2000"/>
            </a:lvl7pPr>
            <a:lvl8pPr marL="3198432" indent="0">
              <a:buNone/>
              <a:defRPr sz="2000"/>
            </a:lvl8pPr>
            <a:lvl9pPr marL="3655356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917" indent="0">
              <a:buNone/>
              <a:defRPr sz="1200"/>
            </a:lvl2pPr>
            <a:lvl3pPr marL="913836" indent="0">
              <a:buNone/>
              <a:defRPr sz="1000"/>
            </a:lvl3pPr>
            <a:lvl4pPr marL="1370760" indent="0">
              <a:buNone/>
              <a:defRPr sz="900"/>
            </a:lvl4pPr>
            <a:lvl5pPr marL="1827678" indent="0">
              <a:buNone/>
              <a:defRPr sz="900"/>
            </a:lvl5pPr>
            <a:lvl6pPr marL="2284596" indent="0">
              <a:buNone/>
              <a:defRPr sz="900"/>
            </a:lvl6pPr>
            <a:lvl7pPr marL="2741518" indent="0">
              <a:buNone/>
              <a:defRPr sz="900"/>
            </a:lvl7pPr>
            <a:lvl8pPr marL="3198432" indent="0">
              <a:buNone/>
              <a:defRPr sz="900"/>
            </a:lvl8pPr>
            <a:lvl9pPr marL="365535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61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225" indent="0" algn="ctr">
              <a:buNone/>
              <a:defRPr/>
            </a:lvl2pPr>
            <a:lvl3pPr marL="642453" indent="0" algn="ctr">
              <a:buNone/>
              <a:defRPr/>
            </a:lvl3pPr>
            <a:lvl4pPr marL="963678" indent="0" algn="ctr">
              <a:buNone/>
              <a:defRPr/>
            </a:lvl4pPr>
            <a:lvl5pPr marL="1284908" indent="0" algn="ctr">
              <a:buNone/>
              <a:defRPr/>
            </a:lvl5pPr>
            <a:lvl6pPr marL="1606134" indent="0" algn="ctr">
              <a:buNone/>
              <a:defRPr/>
            </a:lvl6pPr>
            <a:lvl7pPr marL="1927362" indent="0" algn="ctr">
              <a:buNone/>
              <a:defRPr/>
            </a:lvl7pPr>
            <a:lvl8pPr marL="2248591" indent="0" algn="ctr">
              <a:buNone/>
              <a:defRPr/>
            </a:lvl8pPr>
            <a:lvl9pPr marL="256981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337B3E-5984-AE49-8992-6CEE161CCF1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7D8A52-8E6B-E641-9853-ACCDC0E5FB2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225" indent="0">
              <a:buNone/>
              <a:defRPr sz="1300"/>
            </a:lvl2pPr>
            <a:lvl3pPr marL="642453" indent="0">
              <a:buNone/>
              <a:defRPr sz="1100"/>
            </a:lvl3pPr>
            <a:lvl4pPr marL="963678" indent="0">
              <a:buNone/>
              <a:defRPr sz="1000"/>
            </a:lvl4pPr>
            <a:lvl5pPr marL="1284908" indent="0">
              <a:buNone/>
              <a:defRPr sz="1000"/>
            </a:lvl5pPr>
            <a:lvl6pPr marL="1606134" indent="0">
              <a:buNone/>
              <a:defRPr sz="1000"/>
            </a:lvl6pPr>
            <a:lvl7pPr marL="1927362" indent="0">
              <a:buNone/>
              <a:defRPr sz="1000"/>
            </a:lvl7pPr>
            <a:lvl8pPr marL="2248591" indent="0">
              <a:buNone/>
              <a:defRPr sz="1000"/>
            </a:lvl8pPr>
            <a:lvl9pPr marL="2569817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FD9891-E166-CB45-B292-A2CDE9B95EF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ack&amp;w.png"/>
          <p:cNvPicPr>
            <a:picLocks noChangeAspect="1"/>
          </p:cNvPicPr>
          <p:nvPr userDrawn="1"/>
        </p:nvPicPr>
        <p:blipFill>
          <a:blip r:embed="rId2"/>
          <a:srcRect t="-3067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494" y="469200"/>
            <a:ext cx="7772400" cy="1308232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6494" y="1941516"/>
            <a:ext cx="5009103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" y="5967630"/>
            <a:ext cx="9144001" cy="890370"/>
          </a:xfrm>
          <a:prstGeom prst="rect">
            <a:avLst/>
          </a:prstGeom>
          <a:solidFill>
            <a:srgbClr val="FFFFFF">
              <a:alpha val="6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" name="Picture 8" descr="ecelogorb.psd"/>
          <p:cNvPicPr>
            <a:picLocks noChangeAspect="1"/>
          </p:cNvPicPr>
          <p:nvPr userDrawn="1"/>
        </p:nvPicPr>
        <p:blipFill>
          <a:blip r:embed="rId3">
            <a:lum bright="-8000"/>
          </a:blip>
          <a:stretch>
            <a:fillRect/>
          </a:stretch>
        </p:blipFill>
        <p:spPr>
          <a:xfrm>
            <a:off x="252528" y="6080245"/>
            <a:ext cx="3275179" cy="655036"/>
          </a:xfrm>
          <a:prstGeom prst="rect">
            <a:avLst/>
          </a:prstGeom>
          <a:effectLst/>
        </p:spPr>
      </p:pic>
      <p:pic>
        <p:nvPicPr>
          <p:cNvPr id="10" name="Picture 9" descr="CMU_logo_horiz_black.eps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08519" y="6259200"/>
            <a:ext cx="3895838" cy="35441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12859093"/>
      </p:ext>
    </p:extLst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5919" y="1446623"/>
            <a:ext cx="3946922" cy="5411391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9997" y="1446623"/>
            <a:ext cx="3946922" cy="5411391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B337AE-4DE3-BD41-BF0F-32AD3D14196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225" indent="0">
              <a:buNone/>
              <a:defRPr sz="1400" b="1"/>
            </a:lvl2pPr>
            <a:lvl3pPr marL="642453" indent="0">
              <a:buNone/>
              <a:defRPr sz="1300" b="1"/>
            </a:lvl3pPr>
            <a:lvl4pPr marL="963678" indent="0">
              <a:buNone/>
              <a:defRPr sz="1100" b="1"/>
            </a:lvl4pPr>
            <a:lvl5pPr marL="1284908" indent="0">
              <a:buNone/>
              <a:defRPr sz="1100" b="1"/>
            </a:lvl5pPr>
            <a:lvl6pPr marL="1606134" indent="0">
              <a:buNone/>
              <a:defRPr sz="1100" b="1"/>
            </a:lvl6pPr>
            <a:lvl7pPr marL="1927362" indent="0">
              <a:buNone/>
              <a:defRPr sz="1100" b="1"/>
            </a:lvl7pPr>
            <a:lvl8pPr marL="2248591" indent="0">
              <a:buNone/>
              <a:defRPr sz="1100" b="1"/>
            </a:lvl8pPr>
            <a:lvl9pPr marL="2569817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225" indent="0">
              <a:buNone/>
              <a:defRPr sz="1400" b="1"/>
            </a:lvl2pPr>
            <a:lvl3pPr marL="642453" indent="0">
              <a:buNone/>
              <a:defRPr sz="1300" b="1"/>
            </a:lvl3pPr>
            <a:lvl4pPr marL="963678" indent="0">
              <a:buNone/>
              <a:defRPr sz="1100" b="1"/>
            </a:lvl4pPr>
            <a:lvl5pPr marL="1284908" indent="0">
              <a:buNone/>
              <a:defRPr sz="1100" b="1"/>
            </a:lvl5pPr>
            <a:lvl6pPr marL="1606134" indent="0">
              <a:buNone/>
              <a:defRPr sz="1100" b="1"/>
            </a:lvl6pPr>
            <a:lvl7pPr marL="1927362" indent="0">
              <a:buNone/>
              <a:defRPr sz="1100" b="1"/>
            </a:lvl7pPr>
            <a:lvl8pPr marL="2248591" indent="0">
              <a:buNone/>
              <a:defRPr sz="1100" b="1"/>
            </a:lvl8pPr>
            <a:lvl9pPr marL="2569817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DE5110-9778-ED4E-B653-CBF28C1F469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B02C88-826D-514C-8790-1832A55E08C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3F6C40-701F-494D-A566-0A799C16EA5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61" y="273487"/>
            <a:ext cx="3008189" cy="116197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61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225" indent="0">
              <a:buNone/>
              <a:defRPr sz="800"/>
            </a:lvl2pPr>
            <a:lvl3pPr marL="642453" indent="0">
              <a:buNone/>
              <a:defRPr sz="700"/>
            </a:lvl3pPr>
            <a:lvl4pPr marL="963678" indent="0">
              <a:buNone/>
              <a:defRPr sz="600"/>
            </a:lvl4pPr>
            <a:lvl5pPr marL="1284908" indent="0">
              <a:buNone/>
              <a:defRPr sz="600"/>
            </a:lvl5pPr>
            <a:lvl6pPr marL="1606134" indent="0">
              <a:buNone/>
              <a:defRPr sz="600"/>
            </a:lvl6pPr>
            <a:lvl7pPr marL="1927362" indent="0">
              <a:buNone/>
              <a:defRPr sz="600"/>
            </a:lvl7pPr>
            <a:lvl8pPr marL="2248591" indent="0">
              <a:buNone/>
              <a:defRPr sz="600"/>
            </a:lvl8pPr>
            <a:lvl9pPr marL="2569817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E19A17-E5A7-674E-A929-0000C1C4634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49" y="4800824"/>
            <a:ext cx="5486177" cy="56703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49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225" indent="0">
              <a:buNone/>
              <a:defRPr sz="2000"/>
            </a:lvl2pPr>
            <a:lvl3pPr marL="642453" indent="0">
              <a:buNone/>
              <a:defRPr sz="1700"/>
            </a:lvl3pPr>
            <a:lvl4pPr marL="963678" indent="0">
              <a:buNone/>
              <a:defRPr sz="1400"/>
            </a:lvl4pPr>
            <a:lvl5pPr marL="1284908" indent="0">
              <a:buNone/>
              <a:defRPr sz="1400"/>
            </a:lvl5pPr>
            <a:lvl6pPr marL="1606134" indent="0">
              <a:buNone/>
              <a:defRPr sz="1400"/>
            </a:lvl6pPr>
            <a:lvl7pPr marL="1927362" indent="0">
              <a:buNone/>
              <a:defRPr sz="1400"/>
            </a:lvl7pPr>
            <a:lvl8pPr marL="2248591" indent="0">
              <a:buNone/>
              <a:defRPr sz="1400"/>
            </a:lvl8pPr>
            <a:lvl9pPr marL="2569817" indent="0">
              <a:buNone/>
              <a:defRPr sz="1400"/>
            </a:lvl9pPr>
          </a:lstStyle>
          <a:p>
            <a:pPr lvl="0"/>
            <a:endParaRPr lang="en-US" noProof="0">
              <a:sym typeface="Verdana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49" y="5367860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225" indent="0">
              <a:buNone/>
              <a:defRPr sz="800"/>
            </a:lvl2pPr>
            <a:lvl3pPr marL="642453" indent="0">
              <a:buNone/>
              <a:defRPr sz="700"/>
            </a:lvl3pPr>
            <a:lvl4pPr marL="963678" indent="0">
              <a:buNone/>
              <a:defRPr sz="600"/>
            </a:lvl4pPr>
            <a:lvl5pPr marL="1284908" indent="0">
              <a:buNone/>
              <a:defRPr sz="600"/>
            </a:lvl5pPr>
            <a:lvl6pPr marL="1606134" indent="0">
              <a:buNone/>
              <a:defRPr sz="600"/>
            </a:lvl6pPr>
            <a:lvl7pPr marL="1927362" indent="0">
              <a:buNone/>
              <a:defRPr sz="600"/>
            </a:lvl7pPr>
            <a:lvl8pPr marL="2248591" indent="0">
              <a:buNone/>
              <a:defRPr sz="600"/>
            </a:lvl8pPr>
            <a:lvl9pPr marL="2569817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949B5D-D932-584A-8473-B74749903F4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5423AD-16A7-DD45-891E-7AEDA14463C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3368" y="0"/>
            <a:ext cx="2001366" cy="685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5934" y="0"/>
            <a:ext cx="5900291" cy="685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FDB7C8-A9EF-1241-B4B9-6B71675E4B6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55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324" indent="0" algn="ctr">
              <a:buNone/>
              <a:defRPr/>
            </a:lvl2pPr>
            <a:lvl3pPr marL="642651" indent="0" algn="ctr">
              <a:buNone/>
              <a:defRPr/>
            </a:lvl3pPr>
            <a:lvl4pPr marL="963975" indent="0" algn="ctr">
              <a:buNone/>
              <a:defRPr/>
            </a:lvl4pPr>
            <a:lvl5pPr marL="1285302" indent="0" algn="ctr">
              <a:buNone/>
              <a:defRPr/>
            </a:lvl5pPr>
            <a:lvl6pPr marL="1606628" indent="0" algn="ctr">
              <a:buNone/>
              <a:defRPr/>
            </a:lvl6pPr>
            <a:lvl7pPr marL="1927954" indent="0" algn="ctr">
              <a:buNone/>
              <a:defRPr/>
            </a:lvl7pPr>
            <a:lvl8pPr marL="2249281" indent="0" algn="ctr">
              <a:buNone/>
              <a:defRPr/>
            </a:lvl8pPr>
            <a:lvl9pPr marL="257060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337B3E-5984-AE49-8992-6CEE161CCF1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7D8A52-8E6B-E641-9853-ACCDC0E5FB2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4327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9500"/>
            <a:ext cx="8229600" cy="5046663"/>
          </a:xfrm>
          <a:prstGeom prst="rect">
            <a:avLst/>
          </a:prstGeom>
        </p:spPr>
        <p:txBody>
          <a:bodyPr/>
          <a:lstStyle>
            <a:lvl1pPr>
              <a:buFont typeface="Wingdings" charset="2"/>
              <a:buChar char="§"/>
              <a:defRPr sz="2800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2400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2000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1800">
                <a:latin typeface="Arial"/>
              </a:defRPr>
            </a:lvl4pPr>
            <a:lvl5pPr>
              <a:buFont typeface="Wingdings" charset="2"/>
              <a:buChar char="§"/>
              <a:defRPr sz="1600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999452"/>
      </p:ext>
    </p:extLst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324" indent="0">
              <a:buNone/>
              <a:defRPr sz="1300"/>
            </a:lvl2pPr>
            <a:lvl3pPr marL="642651" indent="0">
              <a:buNone/>
              <a:defRPr sz="1100"/>
            </a:lvl3pPr>
            <a:lvl4pPr marL="963975" indent="0">
              <a:buNone/>
              <a:defRPr sz="1000"/>
            </a:lvl4pPr>
            <a:lvl5pPr marL="1285302" indent="0">
              <a:buNone/>
              <a:defRPr sz="1000"/>
            </a:lvl5pPr>
            <a:lvl6pPr marL="1606628" indent="0">
              <a:buNone/>
              <a:defRPr sz="1000"/>
            </a:lvl6pPr>
            <a:lvl7pPr marL="1927954" indent="0">
              <a:buNone/>
              <a:defRPr sz="1000"/>
            </a:lvl7pPr>
            <a:lvl8pPr marL="2249281" indent="0">
              <a:buNone/>
              <a:defRPr sz="1000"/>
            </a:lvl8pPr>
            <a:lvl9pPr marL="2570607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FD9891-E166-CB45-B292-A2CDE9B95EF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5919" y="1446617"/>
            <a:ext cx="3946922" cy="5411391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9997" y="1446617"/>
            <a:ext cx="3946922" cy="5411391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B337AE-4DE3-BD41-BF0F-32AD3D14196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324" indent="0">
              <a:buNone/>
              <a:defRPr sz="1400" b="1"/>
            </a:lvl2pPr>
            <a:lvl3pPr marL="642651" indent="0">
              <a:buNone/>
              <a:defRPr sz="1300" b="1"/>
            </a:lvl3pPr>
            <a:lvl4pPr marL="963975" indent="0">
              <a:buNone/>
              <a:defRPr sz="1100" b="1"/>
            </a:lvl4pPr>
            <a:lvl5pPr marL="1285302" indent="0">
              <a:buNone/>
              <a:defRPr sz="1100" b="1"/>
            </a:lvl5pPr>
            <a:lvl6pPr marL="1606628" indent="0">
              <a:buNone/>
              <a:defRPr sz="1100" b="1"/>
            </a:lvl6pPr>
            <a:lvl7pPr marL="1927954" indent="0">
              <a:buNone/>
              <a:defRPr sz="1100" b="1"/>
            </a:lvl7pPr>
            <a:lvl8pPr marL="2249281" indent="0">
              <a:buNone/>
              <a:defRPr sz="1100" b="1"/>
            </a:lvl8pPr>
            <a:lvl9pPr marL="2570607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324" indent="0">
              <a:buNone/>
              <a:defRPr sz="1400" b="1"/>
            </a:lvl2pPr>
            <a:lvl3pPr marL="642651" indent="0">
              <a:buNone/>
              <a:defRPr sz="1300" b="1"/>
            </a:lvl3pPr>
            <a:lvl4pPr marL="963975" indent="0">
              <a:buNone/>
              <a:defRPr sz="1100" b="1"/>
            </a:lvl4pPr>
            <a:lvl5pPr marL="1285302" indent="0">
              <a:buNone/>
              <a:defRPr sz="1100" b="1"/>
            </a:lvl5pPr>
            <a:lvl6pPr marL="1606628" indent="0">
              <a:buNone/>
              <a:defRPr sz="1100" b="1"/>
            </a:lvl6pPr>
            <a:lvl7pPr marL="1927954" indent="0">
              <a:buNone/>
              <a:defRPr sz="1100" b="1"/>
            </a:lvl7pPr>
            <a:lvl8pPr marL="2249281" indent="0">
              <a:buNone/>
              <a:defRPr sz="1100" b="1"/>
            </a:lvl8pPr>
            <a:lvl9pPr marL="2570607" indent="0">
              <a:buNone/>
              <a:defRPr sz="1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DE5110-9778-ED4E-B653-CBF28C1F469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B02C88-826D-514C-8790-1832A55E08C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3F6C40-701F-494D-A566-0A799C16EA5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55" y="273481"/>
            <a:ext cx="3008189" cy="116197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55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324" indent="0">
              <a:buNone/>
              <a:defRPr sz="800"/>
            </a:lvl2pPr>
            <a:lvl3pPr marL="642651" indent="0">
              <a:buNone/>
              <a:defRPr sz="700"/>
            </a:lvl3pPr>
            <a:lvl4pPr marL="963975" indent="0">
              <a:buNone/>
              <a:defRPr sz="600"/>
            </a:lvl4pPr>
            <a:lvl5pPr marL="1285302" indent="0">
              <a:buNone/>
              <a:defRPr sz="600"/>
            </a:lvl5pPr>
            <a:lvl6pPr marL="1606628" indent="0">
              <a:buNone/>
              <a:defRPr sz="600"/>
            </a:lvl6pPr>
            <a:lvl7pPr marL="1927954" indent="0">
              <a:buNone/>
              <a:defRPr sz="600"/>
            </a:lvl7pPr>
            <a:lvl8pPr marL="2249281" indent="0">
              <a:buNone/>
              <a:defRPr sz="600"/>
            </a:lvl8pPr>
            <a:lvl9pPr marL="2570607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E19A17-E5A7-674E-A929-0000C1C4634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43" y="4800824"/>
            <a:ext cx="5486177" cy="56703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43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324" indent="0">
              <a:buNone/>
              <a:defRPr sz="2000"/>
            </a:lvl2pPr>
            <a:lvl3pPr marL="642651" indent="0">
              <a:buNone/>
              <a:defRPr sz="1700"/>
            </a:lvl3pPr>
            <a:lvl4pPr marL="963975" indent="0">
              <a:buNone/>
              <a:defRPr sz="1400"/>
            </a:lvl4pPr>
            <a:lvl5pPr marL="1285302" indent="0">
              <a:buNone/>
              <a:defRPr sz="1400"/>
            </a:lvl5pPr>
            <a:lvl6pPr marL="1606628" indent="0">
              <a:buNone/>
              <a:defRPr sz="1400"/>
            </a:lvl6pPr>
            <a:lvl7pPr marL="1927954" indent="0">
              <a:buNone/>
              <a:defRPr sz="1400"/>
            </a:lvl7pPr>
            <a:lvl8pPr marL="2249281" indent="0">
              <a:buNone/>
              <a:defRPr sz="1400"/>
            </a:lvl8pPr>
            <a:lvl9pPr marL="2570607" indent="0">
              <a:buNone/>
              <a:defRPr sz="1400"/>
            </a:lvl9pPr>
          </a:lstStyle>
          <a:p>
            <a:pPr lvl="0"/>
            <a:endParaRPr lang="en-US" noProof="0">
              <a:sym typeface="Verdana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43" y="5367860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324" indent="0">
              <a:buNone/>
              <a:defRPr sz="800"/>
            </a:lvl2pPr>
            <a:lvl3pPr marL="642651" indent="0">
              <a:buNone/>
              <a:defRPr sz="700"/>
            </a:lvl3pPr>
            <a:lvl4pPr marL="963975" indent="0">
              <a:buNone/>
              <a:defRPr sz="600"/>
            </a:lvl4pPr>
            <a:lvl5pPr marL="1285302" indent="0">
              <a:buNone/>
              <a:defRPr sz="600"/>
            </a:lvl5pPr>
            <a:lvl6pPr marL="1606628" indent="0">
              <a:buNone/>
              <a:defRPr sz="600"/>
            </a:lvl6pPr>
            <a:lvl7pPr marL="1927954" indent="0">
              <a:buNone/>
              <a:defRPr sz="600"/>
            </a:lvl7pPr>
            <a:lvl8pPr marL="2249281" indent="0">
              <a:buNone/>
              <a:defRPr sz="600"/>
            </a:lvl8pPr>
            <a:lvl9pPr marL="2570607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949B5D-D932-584A-8473-B74749903F4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5423AD-16A7-DD45-891E-7AEDA14463C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3368" y="0"/>
            <a:ext cx="2001366" cy="685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5928" y="0"/>
            <a:ext cx="5900291" cy="685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FDB7C8-A9EF-1241-B4B9-6B71675E4B6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9AE89F-0D16-0A41-80AE-2AEB90AE7549}" type="datetime1">
              <a:rPr lang="en-US">
                <a:solidFill>
                  <a:srgbClr val="FFFFFF"/>
                </a:solidFill>
              </a:rPr>
              <a:pPr>
                <a:defRPr/>
              </a:pPr>
              <a:t>10/11/18</a:t>
            </a:fld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7A7180-78EC-6540-94FA-FCB26DEB1215}" type="slidenum">
              <a:rPr lang="en-US" altLang="ko-KR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648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1197429"/>
            <a:ext cx="8229600" cy="4441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2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47485846"/>
      </p:ext>
    </p:extLst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E57DB7-170A-384E-A792-DC7670841340}" type="datetime1">
              <a:rPr lang="en-US">
                <a:solidFill>
                  <a:srgbClr val="FFFFFF"/>
                </a:solidFill>
              </a:rPr>
              <a:pPr>
                <a:defRPr/>
              </a:pPr>
              <a:t>10/11/18</a:t>
            </a:fld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B56421-775C-1042-8306-E86A2ABFFBBA}" type="slidenum">
              <a:rPr lang="en-US" altLang="ko-KR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240A8E-0310-C740-90A6-8247A2615E11}" type="datetime1">
              <a:rPr lang="en-US">
                <a:solidFill>
                  <a:srgbClr val="FFFFFF"/>
                </a:solidFill>
              </a:rPr>
              <a:pPr>
                <a:defRPr/>
              </a:pPr>
              <a:t>10/11/18</a:t>
            </a:fld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0FB022-FF8E-4F48-AAA8-B06B48CFCB2D}" type="slidenum">
              <a:rPr lang="en-US" altLang="ko-KR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4970BC-F7DD-B040-8F6C-9C918BD25EDF}" type="datetime1">
              <a:rPr lang="en-US">
                <a:solidFill>
                  <a:srgbClr val="FFFFFF"/>
                </a:solidFill>
              </a:rPr>
              <a:pPr>
                <a:defRPr/>
              </a:pPr>
              <a:t>10/11/18</a:t>
            </a:fld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2370ACC-1744-634D-9CC4-8604F7E26025}" type="slidenum">
              <a:rPr lang="en-US" altLang="ko-KR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9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EC53D5-91A8-E94E-8600-FBA2BC99307E}" type="datetime1">
              <a:rPr lang="en-US">
                <a:solidFill>
                  <a:srgbClr val="FFFFFF"/>
                </a:solidFill>
              </a:rPr>
              <a:pPr>
                <a:defRPr/>
              </a:pPr>
              <a:t>10/11/18</a:t>
            </a:fld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9EF66B-8AD4-D442-A75B-737BE417B551}" type="slidenum">
              <a:rPr lang="en-US" altLang="ko-KR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F8361C-2E65-0B4F-96DE-6EFEB18F2D05}" type="datetime1">
              <a:rPr lang="en-US">
                <a:solidFill>
                  <a:srgbClr val="FFFFFF"/>
                </a:solidFill>
              </a:rPr>
              <a:pPr>
                <a:defRPr/>
              </a:pPr>
              <a:t>10/11/18</a:t>
            </a:fld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D380F1-9C27-FC4A-A4C3-F35E12BF8B0D}" type="slidenum">
              <a:rPr lang="en-US" altLang="ko-KR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57B24-6C30-9446-9D4D-C5243DC53A49}" type="datetime1">
              <a:rPr lang="en-US">
                <a:solidFill>
                  <a:srgbClr val="FFFFFF"/>
                </a:solidFill>
              </a:rPr>
              <a:pPr>
                <a:defRPr/>
              </a:pPr>
              <a:t>10/11/18</a:t>
            </a:fld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1FF96A-CA71-4D45-8D56-65A483C9564A}" type="slidenum">
              <a:rPr lang="en-US" altLang="ko-KR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9E86A8-C776-7D4F-8B48-943DB9AD7638}" type="datetime1">
              <a:rPr lang="en-US">
                <a:solidFill>
                  <a:srgbClr val="FFFFFF"/>
                </a:solidFill>
              </a:rPr>
              <a:pPr>
                <a:defRPr/>
              </a:pPr>
              <a:t>10/11/18</a:t>
            </a:fld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90E0EE-80F3-004A-A4FF-B7AF93B198D9}" type="slidenum">
              <a:rPr lang="en-US" altLang="ko-KR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00B839-A907-6642-A3E4-3FE9D10402AA}" type="datetime1">
              <a:rPr lang="en-US">
                <a:solidFill>
                  <a:srgbClr val="FFFFFF"/>
                </a:solidFill>
              </a:rPr>
              <a:pPr>
                <a:defRPr/>
              </a:pPr>
              <a:t>10/11/18</a:t>
            </a:fld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E04485-4381-F44E-B94E-5D24C6C8D92C}" type="slidenum">
              <a:rPr lang="en-US" altLang="ko-KR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85D918-7464-5D4D-B116-C05E6A25CEDB}" type="datetime1">
              <a:rPr lang="en-US">
                <a:solidFill>
                  <a:srgbClr val="FFFFFF"/>
                </a:solidFill>
              </a:rPr>
              <a:pPr>
                <a:defRPr/>
              </a:pPr>
              <a:t>10/11/18</a:t>
            </a:fld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274D204-C78E-B840-88E7-D8F120387DB3}" type="slidenum">
              <a:rPr lang="en-US" altLang="ko-KR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24F7AE-27D2-5E43-BF99-3A69BECB64D6}" type="datetime1">
              <a:rPr lang="en-US">
                <a:solidFill>
                  <a:srgbClr val="FFFFFF"/>
                </a:solidFill>
              </a:rPr>
              <a:pPr>
                <a:defRPr/>
              </a:pPr>
              <a:t>10/11/18</a:t>
            </a:fld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BCCB94D-91EE-0E49-9B93-8D282A83503C}" type="slidenum">
              <a:rPr lang="en-US" altLang="ko-KR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57200" y="1079500"/>
            <a:ext cx="4038600" cy="5046663"/>
          </a:xfrm>
          <a:prstGeom prst="rect">
            <a:avLst/>
          </a:prstGeom>
        </p:spPr>
        <p:txBody>
          <a:bodyPr/>
          <a:lstStyle>
            <a:lvl1pPr>
              <a:buFont typeface="Wingdings" charset="2"/>
              <a:buChar char="§"/>
              <a:defRPr sz="2800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2400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2000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1800">
                <a:latin typeface="Arial"/>
              </a:defRPr>
            </a:lvl4pPr>
            <a:lvl5pPr>
              <a:buFont typeface="Wingdings" charset="2"/>
              <a:buChar char="§"/>
              <a:defRPr sz="1600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4648200" y="1079500"/>
            <a:ext cx="4038600" cy="5046663"/>
          </a:xfrm>
          <a:prstGeom prst="rect">
            <a:avLst/>
          </a:prstGeom>
        </p:spPr>
        <p:txBody>
          <a:bodyPr/>
          <a:lstStyle>
            <a:lvl1pPr>
              <a:buFont typeface="Wingdings" charset="2"/>
              <a:buChar char="§"/>
              <a:defRPr sz="2800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2400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2000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1800">
                <a:latin typeface="Arial"/>
              </a:defRPr>
            </a:lvl4pPr>
            <a:lvl5pPr>
              <a:buFont typeface="Wingdings" charset="2"/>
              <a:buChar char="§"/>
              <a:defRPr sz="1600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0542122"/>
      </p:ext>
    </p:extLst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57A07C-214F-964B-A9FB-60CBA593FAA8}" type="datetime1">
              <a:rPr lang="en-US">
                <a:solidFill>
                  <a:srgbClr val="FFFFFF"/>
                </a:solidFill>
              </a:rPr>
              <a:pPr>
                <a:defRPr/>
              </a:pPr>
              <a:t>10/11/18</a:t>
            </a:fld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0965D8-51EB-CC4A-B56B-745F4EA50A4E}" type="slidenum">
              <a:rPr lang="en-US" altLang="ko-KR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ECFFD2-A8A7-C841-9F5A-F7550AE329C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648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70214"/>
            <a:ext cx="4040188" cy="10046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rgbClr val="606060"/>
                </a:solidFill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70214"/>
            <a:ext cx="4041775" cy="1004661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 b="0">
                <a:solidFill>
                  <a:srgbClr val="606060"/>
                </a:solidFill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2174875"/>
            <a:ext cx="4040188" cy="3903663"/>
          </a:xfrm>
          <a:prstGeom prst="rect">
            <a:avLst/>
          </a:prstGeom>
        </p:spPr>
        <p:txBody>
          <a:bodyPr vert="horz"/>
          <a:lstStyle>
            <a:lvl1pPr>
              <a:buFont typeface="Wingdings" charset="2"/>
              <a:buChar char="§"/>
              <a:defRPr>
                <a:solidFill>
                  <a:srgbClr val="606060"/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49788" y="2174875"/>
            <a:ext cx="4040188" cy="3903663"/>
          </a:xfrm>
          <a:prstGeom prst="rect">
            <a:avLst/>
          </a:prstGeom>
        </p:spPr>
        <p:txBody>
          <a:bodyPr vert="horz"/>
          <a:lstStyle>
            <a:lvl1pPr>
              <a:buFont typeface="Wingdings" charset="2"/>
              <a:buChar char="§"/>
              <a:defRPr>
                <a:solidFill>
                  <a:srgbClr val="606060"/>
                </a:solidFill>
                <a:latin typeface="Arial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382925"/>
      </p:ext>
    </p:extLst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EF0D4DE2-A574-EA46-9DF9-384497E00C8B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9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94CEF0C-DA49-0B4D-B7A3-1A1E776C45FA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9B3165C-046F-F042-A522-971DE510590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3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3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0CBECD-90D1-8A48-8C81-11DB9728E13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E519B0-9A95-E54E-BDB4-9079A1D01BC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D67614-2A8B-EE40-9A49-6FD16811114A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50B2F9-8C54-DB4F-A4FB-57DA12EC640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23648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6813581"/>
      </p:ext>
    </p:extLst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5" y="273055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5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D0E1C3-52C7-F14E-9923-CB6D5358E3C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35C8AA-1CF2-2442-B12A-74A101CE364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A30F82-C36E-934A-BB11-A1EF363527F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49" y="152400"/>
            <a:ext cx="2152651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6" y="152400"/>
            <a:ext cx="6305551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E153F1-34D4-FE4B-A5F4-18CBABB91B52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3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3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A2BC53-0EC2-BA4E-8CA4-2CBDD9477B5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BA11D949-9A42-224D-A610-16FC4A3342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D1E7C1-E4C4-4441-A58C-46B7DFD29D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CB41DF-A0D4-3049-886F-4233F06A89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35E9C8-D6B1-D14A-AE13-B78E238C65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D34256-52F5-6B46-8791-BAA217F7BC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254500" y="117929"/>
            <a:ext cx="4889500" cy="952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587941"/>
      </p:ext>
    </p:extLst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BCE34E-2106-8046-8431-BB1128458C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FEDCD3-2B34-9A41-8247-AAC398866F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19F975-D8EC-774D-B6B3-ED5302F54B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D4FE80-0668-A44D-9215-1CCBB55187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249193-48F7-1943-9F79-004D600CA4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A90D5A-9BC4-5A44-836E-A3A90D8C0C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A81669-00FD-1A4D-9B2B-84C65C3BA3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DA635E-7FF7-B94A-8EE7-78D216ED7D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6" charset="0"/>
                <a:ea typeface="Arial" pitchFamily="-106" charset="0"/>
                <a:cs typeface="Arial" pitchFamily="-106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5005C1BD-CB44-9643-B02C-9A0DA39DD6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8B44AC5F-686F-284E-A21C-05165FDECB2C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254500" y="117929"/>
            <a:ext cx="4889500" cy="952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0729064"/>
      </p:ext>
    </p:extLst>
  </p:cSld>
  <p:clrMapOvr>
    <a:masterClrMapping/>
  </p:clrMapOvr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707199-5A47-A049-8D5E-F0A177A45C88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E12D22-0559-334F-BA3A-5B27327807FF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C637AC-6B28-F643-9D2E-95C9FD64AAC6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E2356A-5AF2-F049-8E48-3CD312F066B9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E7C01C-51B9-B84A-B14C-CB44A3C4A5D7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B813CC4-71FD-774F-A216-95B1DD7E3298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2EFFBA-F379-2244-BA2E-9AA07B9D047E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E4B95E-0B1A-E54D-99AD-FD05E025702A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004CE19-BEF9-714A-B106-3A57F2E3CAE6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CD46D2-A282-914E-8E4F-370B644A623F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57200" y="116114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Click to edit Master text styles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1A1A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34875511"/>
      </p:ext>
    </p:extLst>
  </p:cSld>
  <p:clrMapOvr>
    <a:masterClrMapping/>
  </p:clrMapOvr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7CF79C-58D9-8C41-8566-B0C580CA55AF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914400 h 1000"/>
              <a:gd name="T2" fmla="*/ 0 w 1000"/>
              <a:gd name="T3" fmla="*/ 0 h 1000"/>
              <a:gd name="T4" fmla="*/ 82296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D3210292-D653-1347-8667-3A6D85C27A0C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82F9BC-5288-8248-943D-2C86D9BF7C73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E433F9-AF0E-6E4F-8E21-57DB6E496261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7242DC-02F7-7240-B020-3424034ADC0E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BE24342-B60F-544F-ADF0-7940639C89ED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3267E6-2FE0-F443-8FFD-299DF396AE5C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44BB3E2-52F8-464D-85D7-B19E66931B1E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A18B46-DAD6-FE4B-8352-106D9FBFC1D7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5EE815-6E2D-1644-8F0C-D241BE3290BE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1197429"/>
            <a:ext cx="8229600" cy="44413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3345180"/>
      </p:ext>
    </p:extLst>
  </p:cSld>
  <p:clrMapOvr>
    <a:masterClrMapping/>
  </p:clrMapOvr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B5779D-8151-414A-B289-21AC36F3126E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6ED9CFF-5259-9E4A-A64D-53FBFB4C4678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4D9590-B363-3644-805C-E3BD814F0B10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F5B214B8-E609-6F4B-BFCB-9B9BC1AF6846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395288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D5746E8-4EAE-2744-A615-D35555628E7E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E0A9BF8-1908-DD40-9B3E-56859598C08E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4A51534-C0B0-0E47-9D0E-8FBA16104D48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AE509DB-ADDC-9848-B53F-0F05406BF914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Garamond" charset="0"/>
                <a:ea typeface="ＭＳ Ｐゴシック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74FE4B8-9CD0-B642-A59E-F44AAF6F651B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Garamond" charset="0"/>
                <a:ea typeface="ＭＳ Ｐゴシック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5947534-FBB2-114F-9D2E-3EEFCB50A80F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37557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52357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27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3082049"/>
      </p:ext>
    </p:extLst>
  </p:cSld>
  <p:clrMapOvr>
    <a:masterClrMapping/>
  </p:clrMapOvr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Garamond" charset="0"/>
                <a:ea typeface="ＭＳ Ｐゴシック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5EAEA34-8947-7C4E-879B-5651454C2847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Garamond" charset="0"/>
                <a:ea typeface="ＭＳ Ｐゴシック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A8AD172-D586-7442-9A4A-C6EBB61CFBF9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Garamond" charset="0"/>
                <a:ea typeface="ＭＳ Ｐゴシック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433CED4-3C3A-6242-BCF5-698414E7B8C8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Garamond" charset="0"/>
                <a:ea typeface="ＭＳ Ｐゴシック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DB87201-5EA1-3541-B391-E5D22CE4223C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dirty="0">
                <a:solidFill>
                  <a:srgbClr val="000000"/>
                </a:solidFill>
              </a:rPr>
              <a:t>CHIPPER: HPCA 2011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395310"/>
          </a:xfrm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 dirty="0">
                <a:solidFill>
                  <a:srgbClr val="000000"/>
                </a:solidFill>
              </a:rPr>
              <a:t>CHIPPER: HPCA 2011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 dirty="0">
                <a:solidFill>
                  <a:srgbClr val="000000"/>
                </a:solidFill>
              </a:rPr>
              <a:t>CHIPPER: HPCA 2011</a:t>
            </a: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 dirty="0">
                <a:solidFill>
                  <a:srgbClr val="000000"/>
                </a:solidFill>
              </a:rPr>
              <a:t>CHIPPER: HPCA 2011</a:t>
            </a: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 dirty="0">
                <a:solidFill>
                  <a:srgbClr val="000000"/>
                </a:solidFill>
              </a:rPr>
              <a:t>CHIPPER: HPCA 2011</a:t>
            </a: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3316288" y="1070426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3316288" y="5185226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457201" y="1070426"/>
            <a:ext cx="2859088" cy="4919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8640885"/>
      </p:ext>
    </p:extLst>
  </p:cSld>
  <p:clrMapOvr>
    <a:masterClrMapping/>
  </p:clrMapOvr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2086918"/>
      </p:ext>
    </p:extLst>
  </p:cSld>
  <p:clrMapOvr>
    <a:masterClrMapping/>
  </p:clrMapOvr>
  <p:transition/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9504569"/>
      </p:ext>
    </p:extLst>
  </p:cSld>
  <p:clrMapOvr>
    <a:masterClrMapping/>
  </p:clrMapOvr>
  <p:transition/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1971132"/>
      </p:ext>
    </p:extLst>
  </p:cSld>
  <p:clrMapOvr>
    <a:masterClrMapping/>
  </p:clrMapOvr>
  <p:transition/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4208500"/>
      </p:ext>
    </p:extLst>
  </p:cSld>
  <p:clrMapOvr>
    <a:masterClrMapping/>
  </p:clrMapOvr>
  <p:transition/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2441659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84071" y="145143"/>
            <a:ext cx="5959929" cy="7710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8354292"/>
      </p:ext>
    </p:extLst>
  </p:cSld>
  <p:clrMapOvr>
    <a:masterClrMapping/>
  </p:clrMapOvr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5018067"/>
      </p:ext>
    </p:extLst>
  </p:cSld>
  <p:clrMapOvr>
    <a:masterClrMapping/>
  </p:clrMapOvr>
  <p:transition/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0802123"/>
      </p:ext>
    </p:extLst>
  </p:cSld>
  <p:clrMapOvr>
    <a:masterClrMapping/>
  </p:clrMapOvr>
  <p:transition/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7242847"/>
      </p:ext>
    </p:extLst>
  </p:cSld>
  <p:clrMapOvr>
    <a:masterClrMapping/>
  </p:clrMapOvr>
  <p:transition/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2886123"/>
      </p:ext>
    </p:extLst>
  </p:cSld>
  <p:clrMapOvr>
    <a:masterClrMapping/>
  </p:clrMapOvr>
  <p:transition/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4515792"/>
      </p:ext>
    </p:extLst>
  </p:cSld>
  <p:clrMapOvr>
    <a:masterClrMapping/>
  </p:clrMapOvr>
  <p:transition/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0371940"/>
      </p:ext>
    </p:extLst>
  </p:cSld>
  <p:clrMapOvr>
    <a:masterClrMapping/>
  </p:clrMapOvr>
  <p:transition/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2000" smtClean="0"/>
            </a:lvl1pPr>
          </a:lstStyle>
          <a:p>
            <a:pPr>
              <a:defRPr/>
            </a:pPr>
            <a:fld id="{022E8DB4-91F4-CB42-9D6F-C94B74A26F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8216928"/>
      </p:ext>
    </p:extLst>
  </p:cSld>
  <p:clrMapOvr>
    <a:masterClrMapping/>
  </p:clrMapOvr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1143000"/>
          </a:xfrm>
        </p:spPr>
        <p:txBody>
          <a:bodyPr/>
          <a:lstStyle>
            <a:lvl1pPr algn="l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341A1232-F1DE-874C-B3EC-3A547BE8E2E0}" type="datetimeFigureOut">
              <a:rPr lang="en-US"/>
              <a:pPr>
                <a:defRPr/>
              </a:pPr>
              <a:t>10/11/18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2000" smtClean="0"/>
            </a:lvl1pPr>
          </a:lstStyle>
          <a:p>
            <a:pPr>
              <a:defRPr/>
            </a:pPr>
            <a:fld id="{F84EAA83-20DB-E747-BA75-0041C1B61803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29898228"/>
      </p:ext>
    </p:extLst>
  </p:cSld>
  <p:clrMapOvr>
    <a:masterClrMapping/>
  </p:clrMapOvr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EAF94096-18F1-C14E-B36E-ADFC2AB9BE34}" type="datetimeFigureOut">
              <a:rPr lang="en-US"/>
              <a:pPr>
                <a:defRPr/>
              </a:pPr>
              <a:t>10/11/18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3D30675A-9715-7A44-B2DC-096D36269F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2508315"/>
      </p:ext>
    </p:extLst>
  </p:cSld>
  <p:clrMapOvr>
    <a:masterClrMapping/>
  </p:clrMapOvr>
  <p:hf hdr="0" ftr="0" dt="0"/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844CE4B3-C3CC-AC42-9B37-B7BF3CC6BB01}" type="datetimeFigureOut">
              <a:rPr lang="en-US"/>
              <a:pPr>
                <a:defRPr/>
              </a:pPr>
              <a:t>10/11/18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07DCA88E-B5DE-FB4D-99B3-47AD2C9E4C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9573212"/>
      </p:ext>
    </p:extLst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30788"/>
      </p:ext>
    </p:extLst>
  </p:cSld>
  <p:clrMapOvr>
    <a:masterClrMapping/>
  </p:clrMapOvr>
  <p:transition/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DF231A28-777A-6B41-A888-8A4D6583389B}" type="datetimeFigureOut">
              <a:rPr lang="en-US"/>
              <a:pPr>
                <a:defRPr/>
              </a:pPr>
              <a:t>10/11/18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3775864F-F9A2-E844-AE09-C0F4164D2B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8345735"/>
      </p:ext>
    </p:extLst>
  </p:cSld>
  <p:clrMapOvr>
    <a:masterClrMapping/>
  </p:clrMapOvr>
  <p:hf hdr="0" ftr="0" dt="0"/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37663791-AA37-794D-B642-079FFCAE7937}" type="datetimeFigureOut">
              <a:rPr lang="en-US"/>
              <a:pPr>
                <a:defRPr/>
              </a:pPr>
              <a:t>10/11/18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BE3C800E-02CE-DA40-8C62-69FD34E8CB2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5361916"/>
      </p:ext>
    </p:extLst>
  </p:cSld>
  <p:clrMapOvr>
    <a:masterClrMapping/>
  </p:clrMapOvr>
  <p:hf hdr="0" ftr="0" dt="0"/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04B2DD5C-C735-A343-BA71-CF3D956A5E7A}" type="datetimeFigureOut">
              <a:rPr lang="en-US"/>
              <a:pPr>
                <a:defRPr/>
              </a:pPr>
              <a:t>10/11/18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6F95619-7521-AA44-9F12-9019FA295A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3862516"/>
      </p:ext>
    </p:extLst>
  </p:cSld>
  <p:clrMapOvr>
    <a:masterClrMapping/>
  </p:clrMapOvr>
  <p:hf hdr="0" ftr="0" dt="0"/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447495B6-477B-CC4A-A10D-64D47A3F501F}" type="datetimeFigureOut">
              <a:rPr lang="en-US"/>
              <a:pPr>
                <a:defRPr/>
              </a:pPr>
              <a:t>10/11/18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68F9D7D3-B1F7-944C-8315-FDC82E566A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4957624"/>
      </p:ext>
    </p:extLst>
  </p:cSld>
  <p:clrMapOvr>
    <a:masterClrMapping/>
  </p:clrMapOvr>
  <p:hf hdr="0" ftr="0" dt="0"/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44E8AF04-B4EB-2248-9570-20756691EF02}" type="datetimeFigureOut">
              <a:rPr lang="en-US"/>
              <a:pPr>
                <a:defRPr/>
              </a:pPr>
              <a:t>10/11/18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4636600C-C7F7-8942-BA63-8CB6AFD9585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8045342"/>
      </p:ext>
    </p:extLst>
  </p:cSld>
  <p:clrMapOvr>
    <a:masterClrMapping/>
  </p:clrMapOvr>
  <p:hf hdr="0" ftr="0" dt="0"/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C6A62C02-F1F0-6443-B6B6-FF63AFAE7FA4}" type="datetimeFigureOut">
              <a:rPr lang="en-US"/>
              <a:pPr>
                <a:defRPr/>
              </a:pPr>
              <a:t>10/11/18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6BDB05E0-BBAD-4243-B035-CEBCA9B4BE6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2329326"/>
      </p:ext>
    </p:extLst>
  </p:cSld>
  <p:clrMapOvr>
    <a:masterClrMapping/>
  </p:clrMapOvr>
  <p:hf hdr="0" ftr="0" dt="0"/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43064F36-D5C9-C944-BD3D-C888784B4970}" type="datetimeFigureOut">
              <a:rPr lang="en-US"/>
              <a:pPr>
                <a:defRPr/>
              </a:pPr>
              <a:t>10/11/18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90B97CFC-0319-F246-B47F-473A6FCBD6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1229223"/>
      </p:ext>
    </p:extLst>
  </p:cSld>
  <p:clrMapOvr>
    <a:masterClrMapping/>
  </p:clrMapOvr>
  <p:hf hdr="0" ftr="0" dt="0"/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8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914400 h 1000"/>
              <a:gd name="T2" fmla="*/ 0 w 1000"/>
              <a:gd name="T3" fmla="*/ 0 h 1000"/>
              <a:gd name="T4" fmla="*/ 82296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D71084BB-2D5D-524C-84C9-4522B4FA75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22948"/>
      </p:ext>
    </p:extLst>
  </p:cSld>
  <p:clrMapOvr>
    <a:masterClrMapping/>
  </p:clrMapOvr>
  <p:transition/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2DFC59-9461-E742-B220-E5701D8253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241863"/>
      </p:ext>
    </p:extLst>
  </p:cSld>
  <p:clrMapOvr>
    <a:masterClrMapping/>
  </p:clrMapOvr>
  <p:transition/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1847D5-29F2-8942-82D7-FF2B8E53EC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589573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626753"/>
      </p:ext>
    </p:extLst>
  </p:cSld>
  <p:clrMapOvr>
    <a:masterClrMapping/>
  </p:clrMapOvr>
  <p:transition/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5D7AEF-A744-8A4E-BD1B-B07AC33C52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88980"/>
      </p:ext>
    </p:extLst>
  </p:cSld>
  <p:clrMapOvr>
    <a:masterClrMapping/>
  </p:clrMapOvr>
  <p:transition/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676319-D20A-354D-877F-A4DAB55D59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817679"/>
      </p:ext>
    </p:extLst>
  </p:cSld>
  <p:clrMapOvr>
    <a:masterClrMapping/>
  </p:clrMapOvr>
  <p:transition/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A34A60-0C19-E448-96AA-0CB41200C5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72028"/>
      </p:ext>
    </p:extLst>
  </p:cSld>
  <p:clrMapOvr>
    <a:masterClrMapping/>
  </p:clrMapOvr>
  <p:transition/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979685-6D59-4247-AC6E-7D7A2259FE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464608"/>
      </p:ext>
    </p:extLst>
  </p:cSld>
  <p:clrMapOvr>
    <a:masterClrMapping/>
  </p:clrMapOvr>
  <p:transition/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ABAD92-0B51-4144-A1D2-44CC3BCE64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201098"/>
      </p:ext>
    </p:extLst>
  </p:cSld>
  <p:clrMapOvr>
    <a:masterClrMapping/>
  </p:clrMapOvr>
  <p:transition/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E50C32-EE0D-8E4E-B781-7B60B7A775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04143"/>
      </p:ext>
    </p:extLst>
  </p:cSld>
  <p:clrMapOvr>
    <a:masterClrMapping/>
  </p:clrMapOvr>
  <p:transition/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E700EB-7B64-2543-B7D6-75B59B0E00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07512"/>
      </p:ext>
    </p:extLst>
  </p:cSld>
  <p:clrMapOvr>
    <a:masterClrMapping/>
  </p:clrMapOvr>
  <p:transition/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9F527-92BF-AB46-A51B-B782E6A954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119447"/>
      </p:ext>
    </p:extLst>
  </p:cSld>
  <p:clrMapOvr>
    <a:masterClrMapping/>
  </p:clrMapOvr>
  <p:transition/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CA1E6F-102F-E145-A3FA-0068DF1879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66192"/>
      </p:ext>
    </p:extLst>
  </p:cSld>
  <p:clrMapOvr>
    <a:masterClrMapping/>
  </p:clrMapOvr>
  <p:transition/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323232"/>
                </a:solidFill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DB3A9CC-D132-7E47-AD5B-48FA8F1C66F3}" type="datetime1">
              <a:rPr lang="en-US">
                <a:latin typeface="Arial" charset="0"/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10/11/18</a:t>
            </a:fld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32323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919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073927"/>
      </p:ext>
    </p:extLst>
  </p:cSld>
  <p:clrMapOvr>
    <a:masterClrMapping/>
  </p:clrMapOvr>
  <p:transition/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9"/>
          <p:cNvSpPr txBox="1">
            <a:spLocks/>
          </p:cNvSpPr>
          <p:nvPr userDrawn="1"/>
        </p:nvSpPr>
        <p:spPr>
          <a:xfrm>
            <a:off x="2895600" y="6381750"/>
            <a:ext cx="4157663" cy="476250"/>
          </a:xfrm>
          <a:prstGeom prst="rect">
            <a:avLst/>
          </a:prstGeom>
        </p:spPr>
        <p:txBody>
          <a:bodyPr anchor="ctr"/>
          <a:lstStyle>
            <a:lvl1pPr algn="ctr" eaLnBrk="1" latinLnBrk="0" hangingPunct="1">
              <a:defRPr kumimoji="0" sz="14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</a:lstStyle>
          <a:p>
            <a:pPr>
              <a:defRPr/>
            </a:pPr>
            <a:endParaRPr lang="en-US" sz="1600" dirty="0">
              <a:solidFill>
                <a:srgbClr val="4F271C"/>
              </a:solidFill>
              <a:ea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8683879"/>
      </p:ext>
    </p:extLst>
  </p:cSld>
  <p:clrMapOvr>
    <a:masterClrMapping/>
  </p:clrMapOvr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7CC2F14A-E512-454C-95C6-75B82960A3AE}" type="datetime1">
              <a:rPr lang="en-US"/>
              <a:pPr>
                <a:defRPr/>
              </a:pPr>
              <a:t>10/11/18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305500"/>
      </p:ext>
    </p:extLst>
  </p:cSld>
  <p:clrMapOvr>
    <a:masterClrMapping/>
  </p:clrMapOvr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/>
          <a:lstStyle>
            <a:lvl1pPr>
              <a:buFont typeface="Wingdings" pitchFamily="2" charset="2"/>
              <a:buChar char="§"/>
              <a:defRPr/>
            </a:lvl1pPr>
            <a:lvl2pPr>
              <a:buFont typeface="Wingdings" pitchFamily="2" charset="2"/>
              <a:buChar char="§"/>
              <a:defRPr/>
            </a:lvl2pPr>
            <a:lvl3pPr>
              <a:buFont typeface="Wingdings" pitchFamily="2" charset="2"/>
              <a:buChar char="§"/>
              <a:defRPr/>
            </a:lvl3pPr>
            <a:lvl4pPr>
              <a:buFont typeface="Wingdings" pitchFamily="2" charset="2"/>
              <a:buChar char="§"/>
              <a:defRPr/>
            </a:lvl4pPr>
            <a:lvl5pP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AE9E8D6C-D92B-2A47-9854-82C5E8E950AD}" type="datetime1">
              <a:rPr lang="en-US"/>
              <a:pPr>
                <a:defRPr/>
              </a:pPr>
              <a:t>10/11/18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132150"/>
      </p:ext>
    </p:extLst>
  </p:cSld>
  <p:clrMapOvr>
    <a:masterClrMapping/>
  </p:clrMapOvr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7341D3D9-3FE8-4025-BF66-8DAB1ABB951F}" type="slidenum">
              <a:rPr lang="en-US" alt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9366117"/>
      </p:ext>
    </p:extLst>
  </p:cSld>
  <p:clrMapOvr>
    <a:masterClrMapping/>
  </p:clrMapOvr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1143000"/>
          </a:xfrm>
        </p:spPr>
        <p:txBody>
          <a:bodyPr/>
          <a:lstStyle>
            <a:lvl1pPr algn="l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10/11/18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323594FA-E141-4234-AE05-360401972BE7}" type="slidenum">
              <a:rPr lang="en-US" alt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alt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5903675"/>
      </p:ext>
    </p:extLst>
  </p:cSld>
  <p:clrMapOvr>
    <a:masterClrMapping/>
  </p:clrMapOvr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10/11/18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  <a:latin typeface="Calibri"/>
              </a:rPr>
              <a:pPr/>
              <a:t>‹#›</a:t>
            </a:fld>
            <a:endParaRPr lang="en-US" altLang="en-US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1979668"/>
      </p:ext>
    </p:extLst>
  </p:cSld>
  <p:clrMapOvr>
    <a:masterClrMapping/>
  </p:clrMapOvr>
  <p:hf hdr="0" ftr="0" dt="0"/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10/11/18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  <a:latin typeface="Calibri"/>
              </a:rPr>
              <a:pPr/>
              <a:t>‹#›</a:t>
            </a:fld>
            <a:endParaRPr lang="en-US" altLang="en-US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6899571"/>
      </p:ext>
    </p:extLst>
  </p:cSld>
  <p:clrMapOvr>
    <a:masterClrMapping/>
  </p:clrMapOvr>
  <p:hf hdr="0" ftr="0" dt="0"/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10/11/18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  <a:latin typeface="Calibri"/>
              </a:rPr>
              <a:pPr/>
              <a:t>‹#›</a:t>
            </a:fld>
            <a:endParaRPr lang="en-US" altLang="en-US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5879050"/>
      </p:ext>
    </p:extLst>
  </p:cSld>
  <p:clrMapOvr>
    <a:masterClrMapping/>
  </p:clrMapOvr>
  <p:hf hdr="0" ftr="0" dt="0"/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10/11/18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  <a:latin typeface="Calibri"/>
              </a:rPr>
              <a:pPr/>
              <a:t>‹#›</a:t>
            </a:fld>
            <a:endParaRPr lang="en-US" altLang="en-US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6764883"/>
      </p:ext>
    </p:extLst>
  </p:cSld>
  <p:clrMapOvr>
    <a:masterClrMapping/>
  </p:clrMapOvr>
  <p:hf hdr="0" ftr="0" dt="0"/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10/11/18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  <a:latin typeface="Calibri"/>
              </a:rPr>
              <a:pPr/>
              <a:t>‹#›</a:t>
            </a:fld>
            <a:endParaRPr lang="en-US" altLang="en-US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4981911"/>
      </p:ext>
    </p:extLst>
  </p:cSld>
  <p:clrMapOvr>
    <a:masterClrMapping/>
  </p:clrMapOvr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13583"/>
      </p:ext>
    </p:extLst>
  </p:cSld>
  <p:clrMapOvr>
    <a:masterClrMapping/>
  </p:clrMapOvr>
  <p:transition/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10/11/18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  <a:latin typeface="Calibri"/>
              </a:rPr>
              <a:pPr/>
              <a:t>‹#›</a:t>
            </a:fld>
            <a:endParaRPr lang="en-US" altLang="en-US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9398413"/>
      </p:ext>
    </p:extLst>
  </p:cSld>
  <p:clrMapOvr>
    <a:masterClrMapping/>
  </p:clrMapOvr>
  <p:hf hdr="0" ftr="0" dt="0"/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10/11/18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  <a:latin typeface="Calibri"/>
              </a:rPr>
              <a:pPr/>
              <a:t>‹#›</a:t>
            </a:fld>
            <a:endParaRPr lang="en-US" altLang="en-US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1098240"/>
      </p:ext>
    </p:extLst>
  </p:cSld>
  <p:clrMapOvr>
    <a:masterClrMapping/>
  </p:clrMapOvr>
  <p:hf hdr="0" ftr="0" dt="0"/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10/11/18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  <a:latin typeface="Calibri"/>
              </a:rPr>
              <a:pPr/>
              <a:t>‹#›</a:t>
            </a:fld>
            <a:endParaRPr lang="en-US" altLang="en-US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1167402"/>
      </p:ext>
    </p:extLst>
  </p:cSld>
  <p:clrMapOvr>
    <a:masterClrMapping/>
  </p:clrMapOvr>
  <p:hf hdr="0" ftr="0" dt="0"/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F5891-60A9-4DA4-8C9F-E9D9ADCD64C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10/11/18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00BD0-49BF-48FC-8114-37C1D4F5AB3D}" type="slidenum">
              <a:rPr lang="en-US" altLang="en-US" smtClean="0">
                <a:solidFill>
                  <a:srgbClr val="000000"/>
                </a:solidFill>
                <a:latin typeface="Calibri"/>
              </a:rPr>
              <a:pPr/>
              <a:t>‹#›</a:t>
            </a:fld>
            <a:endParaRPr lang="en-US" altLang="en-US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8160491"/>
      </p:ext>
    </p:extLst>
  </p:cSld>
  <p:clrMapOvr>
    <a:masterClrMapping/>
  </p:clrMapOvr>
  <p:hf hdr="0" ftr="0" dt="0"/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2B10F547-7D85-A84F-90CF-BA796E36C6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164546"/>
      </p:ext>
    </p:extLst>
  </p:cSld>
  <p:clrMapOvr>
    <a:masterClrMapping/>
  </p:clrMapOvr>
  <p:transition/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7527"/>
            <a:ext cx="8610600" cy="51937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E70095-1EE2-6947-BF75-8AA5829C4E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144191"/>
      </p:ext>
    </p:extLst>
  </p:cSld>
  <p:clrMapOvr>
    <a:masterClrMapping/>
  </p:clrMapOvr>
  <p:transition/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068DCF-B475-0649-BE6A-833D6D13CC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991212"/>
      </p:ext>
    </p:extLst>
  </p:cSld>
  <p:clrMapOvr>
    <a:masterClrMapping/>
  </p:clrMapOvr>
  <p:transition/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E0BB08-05AA-B94F-95C9-0EDD282C57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903092"/>
      </p:ext>
    </p:extLst>
  </p:cSld>
  <p:clrMapOvr>
    <a:masterClrMapping/>
  </p:clrMapOvr>
  <p:transition/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1A33F8-5B99-E344-B17F-E10F4F2DEF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60512"/>
      </p:ext>
    </p:extLst>
  </p:cSld>
  <p:clrMapOvr>
    <a:masterClrMapping/>
  </p:clrMapOvr>
  <p:transition/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DAC700-D2B0-C548-B04D-C03D98587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901678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685609"/>
      </p:ext>
    </p:extLst>
  </p:cSld>
  <p:clrMapOvr>
    <a:masterClrMapping/>
  </p:clrMapOvr>
  <p:transition/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3D194F-431B-7F46-A6AF-63BEF85303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781477"/>
      </p:ext>
    </p:extLst>
  </p:cSld>
  <p:clrMapOvr>
    <a:masterClrMapping/>
  </p:clrMapOvr>
  <p:transition/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3B1B46-FF03-B74E-AD52-FA4D53A1DC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635814"/>
      </p:ext>
    </p:extLst>
  </p:cSld>
  <p:clrMapOvr>
    <a:masterClrMapping/>
  </p:clrMapOvr>
  <p:transition/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E89884-BBAA-1649-B7F7-F3E7138773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991520"/>
      </p:ext>
    </p:extLst>
  </p:cSld>
  <p:clrMapOvr>
    <a:masterClrMapping/>
  </p:clrMapOvr>
  <p:transition/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C02ECF-2BCF-DC42-9168-850D558932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721434"/>
      </p:ext>
    </p:extLst>
  </p:cSld>
  <p:clrMapOvr>
    <a:masterClrMapping/>
  </p:clrMapOvr>
  <p:transition/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0506EB-E490-5E45-93C4-07A63E9EBA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448300"/>
      </p:ext>
    </p:extLst>
  </p:cSld>
  <p:clrMapOvr>
    <a:masterClrMapping/>
  </p:clrMapOvr>
  <p:transition/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88F517-39A8-2F41-9BE8-1C87731D44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29617"/>
      </p:ext>
    </p:extLst>
  </p:cSld>
  <p:clrMapOvr>
    <a:masterClrMapping/>
  </p:clrMapOvr>
  <p:transition/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500" y="1449388"/>
            <a:ext cx="9020175" cy="15271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3500" y="1397000"/>
            <a:ext cx="9020175" cy="12065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500" y="2976563"/>
            <a:ext cx="9020175" cy="1111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EF6BC5E-76FB-8E41-A18F-C111642609FB}" type="datetime1">
              <a:rPr lang="en-US"/>
              <a:pPr>
                <a:defRPr/>
              </a:pPr>
              <a:t>10/11/18</a:t>
            </a:fld>
            <a:endParaRPr lang="en-US"/>
          </a:p>
        </p:txBody>
      </p:sp>
      <p:sp>
        <p:nvSpPr>
          <p:cNvPr id="11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</p:spPr>
        <p:txBody>
          <a:bodyPr lIns="0" tIns="0" rIns="0" bIns="0">
            <a:no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rgbClr val="FFFFFF"/>
                </a:solidFill>
                <a:latin typeface="Perpetua"/>
                <a:ea typeface="+mn-ea"/>
                <a:cs typeface="+mn-cs"/>
              </a:defRPr>
            </a:lvl1pPr>
          </a:lstStyle>
          <a:p>
            <a:pPr>
              <a:defRPr/>
            </a:pPr>
            <a:fld id="{9A9D340E-5294-0B45-8D47-1467B7DA40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09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/>
          <a:lstStyle>
            <a:lvl1pPr>
              <a:buFont typeface="Wingdings" pitchFamily="2" charset="2"/>
              <a:buChar char="§"/>
              <a:defRPr/>
            </a:lvl1pPr>
            <a:lvl2pPr>
              <a:buFont typeface="Wingdings" pitchFamily="2" charset="2"/>
              <a:buChar char="§"/>
              <a:defRPr/>
            </a:lvl2pPr>
            <a:lvl3pPr>
              <a:buFont typeface="Wingdings" pitchFamily="2" charset="2"/>
              <a:buChar char="§"/>
              <a:defRPr/>
            </a:lvl3pPr>
            <a:lvl4pPr>
              <a:buFont typeface="Wingdings" pitchFamily="2" charset="2"/>
              <a:buChar char="§"/>
              <a:defRPr/>
            </a:lvl4pPr>
            <a:lvl5pP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D647CAA-0518-3449-B104-2EEA5C6AA6A0}" type="datetime1">
              <a:rPr lang="en-US"/>
              <a:pPr>
                <a:defRPr/>
              </a:pPr>
              <a:t>10/11/18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208554"/>
      </p:ext>
    </p:extLst>
  </p:cSld>
  <p:clrMapOvr>
    <a:masterClrMapping/>
  </p:clrMapOvr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32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4903C19D-E396-494B-86BE-52769D637D7B}" type="datetime1">
              <a:rPr lang="en-US"/>
              <a:pPr>
                <a:defRPr/>
              </a:pPr>
              <a:t>10/11/18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27330"/>
      </p:ext>
    </p:extLst>
  </p:cSld>
  <p:clrMapOvr>
    <a:masterClrMapping/>
  </p:clrMapOvr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5" name="Rounded Rectangle 4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 flipV="1">
            <a:off x="69850" y="2376488"/>
            <a:ext cx="901382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850" y="2341563"/>
            <a:ext cx="901382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263" y="2468563"/>
            <a:ext cx="9015412" cy="4603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/>
          <a:lstStyle>
            <a:lvl1pPr algn="l">
              <a:buNone/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396FA2D-FEF8-CC46-81FF-39D1646F1324}" type="datetime1">
              <a:rPr lang="en-US"/>
              <a:pPr>
                <a:defRPr/>
              </a:pPr>
              <a:t>10/11/18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68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52787"/>
      </p:ext>
    </p:extLst>
  </p:cSld>
  <p:clrMapOvr>
    <a:masterClrMapping/>
  </p:clrMapOvr>
  <p:transition/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F1A5F4F8-F0EB-7441-8A60-4041A7029CC0}" type="datetime1">
              <a:rPr lang="en-US"/>
              <a:pPr>
                <a:defRPr/>
              </a:pPr>
              <a:t>10/11/18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93750"/>
      </p:ext>
    </p:extLst>
  </p:cSld>
  <p:clrMapOvr>
    <a:masterClrMapping/>
  </p:clrMapOvr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232437C-CB51-AD4A-9D2B-4405ED067439}" type="datetime1">
              <a:rPr lang="en-US"/>
              <a:pPr>
                <a:defRPr/>
              </a:pPr>
              <a:t>10/11/18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373856"/>
      </p:ext>
    </p:extLst>
  </p:cSld>
  <p:clrMapOvr>
    <a:masterClrMapping/>
  </p:clrMapOvr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2CDACA14-D1F7-E842-AD24-F4A90D28B11B}" type="datetime1">
              <a:rPr lang="en-US"/>
              <a:pPr>
                <a:defRPr/>
              </a:pPr>
              <a:t>10/11/18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34381"/>
      </p:ext>
    </p:extLst>
  </p:cSld>
  <p:clrMapOvr>
    <a:masterClrMapping/>
  </p:clrMapOvr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 algn="l">
              <a:buNone/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79FCD55-0D60-5943-847E-2482D08C42B0}" type="datetime1">
              <a:rPr lang="en-US"/>
              <a:pPr>
                <a:defRPr/>
              </a:pPr>
              <a:t>10/11/18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98468"/>
      </p:ext>
    </p:extLst>
  </p:cSld>
  <p:clrMapOvr>
    <a:masterClrMapping/>
  </p:clrMapOvr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8263" y="4683125"/>
            <a:ext cx="900747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263" y="4649788"/>
            <a:ext cx="900747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263" y="4773613"/>
            <a:ext cx="9007475" cy="476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96D64E4-8794-AD40-AA4B-3ED80A026F98}" type="datetime1">
              <a:rPr lang="en-US"/>
              <a:pPr>
                <a:defRPr/>
              </a:pPr>
              <a:t>10/11/18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08341"/>
      </p:ext>
    </p:extLst>
  </p:cSld>
  <p:clrMapOvr>
    <a:masterClrMapping/>
  </p:clrMapOvr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14E81866-CBF7-BB44-A42A-A24CCB796067}" type="datetime1">
              <a:rPr lang="en-US"/>
              <a:pPr>
                <a:defRPr/>
              </a:pPr>
              <a:t>10/11/18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762520"/>
      </p:ext>
    </p:extLst>
  </p:cSld>
  <p:clrMapOvr>
    <a:masterClrMapping/>
  </p:clrMapOvr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0EFA4F3-6EC0-6B44-B681-575817958668}" type="datetime1">
              <a:rPr lang="en-US"/>
              <a:pPr>
                <a:defRPr/>
              </a:pPr>
              <a:t>10/11/18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15960"/>
      </p:ext>
    </p:extLst>
  </p:cSld>
  <p:clrMapOvr>
    <a:masterClrMapping/>
  </p:clrMapOvr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ltGray">
          <a:xfrm>
            <a:off x="0" y="0"/>
            <a:ext cx="9144000" cy="513556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 bwMode="invGray">
          <a:xfrm>
            <a:off x="0" y="5127625"/>
            <a:ext cx="9144000" cy="46038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tIns="0" bIns="0" anchor="t"/>
          <a:lstStyle>
            <a:lvl1pPr algn="l">
              <a:defRPr sz="4700" b="1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>
                    <a:tint val="95000"/>
                  </a:prstClr>
                </a:solidFill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12/15/2009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>
                    <a:tint val="95000"/>
                  </a:prstClr>
                </a:solidFill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>
                    <a:tint val="95000"/>
                  </a:prstClr>
                </a:solidFill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41625271-6E04-6443-B050-7A2F794425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71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12/15/2009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59E96AC-8124-7B46-A827-4D8909B435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46958"/>
      </p:ext>
    </p:extLst>
  </p:cSld>
  <p:clrMapOvr>
    <a:masterClrMapping/>
  </p:clrMapOvr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ltGray">
          <a:xfrm>
            <a:off x="0" y="0"/>
            <a:ext cx="9144000" cy="260191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 bwMode="invGray">
          <a:xfrm>
            <a:off x="0" y="2601913"/>
            <a:ext cx="9144000" cy="46037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tIns="0" rIns="91440" bIns="0" anchor="b"/>
          <a:lstStyle>
            <a:lvl1pPr algn="l">
              <a:defRPr sz="4700" b="1" cap="none" baseline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>
                    <a:tint val="95000"/>
                  </a:prstClr>
                </a:solidFill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12/15/2009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>
                    <a:tint val="95000"/>
                  </a:prstClr>
                </a:solidFill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>
                    <a:tint val="95000"/>
                  </a:prstClr>
                </a:solidFill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F408AF7D-243D-F94E-B025-FC51720F8A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643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690549"/>
      </p:ext>
    </p:extLst>
  </p:cSld>
  <p:clrMapOvr>
    <a:masterClrMapping/>
  </p:clrMapOvr>
  <p:transition/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12/15/2009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895D1DC-5A50-D44A-B356-59DFE8C1AE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53050"/>
      </p:ext>
    </p:extLst>
  </p:cSld>
  <p:clrMapOvr>
    <a:masterClrMapping/>
  </p:clrMapOvr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12/15/2009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EFBCAAC-DBDA-154C-9B8D-BA9AD5DB04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065070"/>
      </p:ext>
    </p:extLst>
  </p:cSld>
  <p:clrMapOvr>
    <a:masterClrMapping/>
  </p:clrMapOvr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12/15/2009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2A42413-07AA-5C43-8B4B-24A889EC16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912077"/>
      </p:ext>
    </p:extLst>
  </p:cSld>
  <p:clrMapOvr>
    <a:masterClrMapping/>
  </p:clrMapOvr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12/15/2009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9AE419F8-5568-BB4B-A467-1E8A707CE4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355792"/>
      </p:ext>
    </p:extLst>
  </p:cSld>
  <p:clrMapOvr>
    <a:masterClrMapping/>
  </p:clrMapOvr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invGray">
          <a:xfrm>
            <a:off x="2855913" y="0"/>
            <a:ext cx="46037" cy="14541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 bwMode="invGray">
          <a:xfrm>
            <a:off x="2855913" y="0"/>
            <a:ext cx="46037" cy="14541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12/15/2009</a:t>
            </a:r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E503F515-56A2-C14C-A6D4-EC6E09A129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51919"/>
      </p:ext>
    </p:extLst>
  </p:cSld>
  <p:clrMapOvr>
    <a:masterClrMapping/>
  </p:clrMapOvr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855913" y="0"/>
            <a:ext cx="46037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 bwMode="invGray">
          <a:xfrm>
            <a:off x="2855913" y="0"/>
            <a:ext cx="46037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165100" y="1169988"/>
            <a:ext cx="2522538" cy="201612"/>
          </a:xfrm>
        </p:spPr>
        <p:txBody>
          <a:bodyPr/>
          <a:lstStyle>
            <a:lvl1pPr algn="l"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12/15/2009</a:t>
            </a:r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300" y="1169988"/>
            <a:ext cx="5194300" cy="201612"/>
          </a:xfrm>
        </p:spPr>
        <p:txBody>
          <a:bodyPr/>
          <a:lstStyle>
            <a:lvl1pPr algn="l"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white">
                    <a:shade val="50000"/>
                  </a:prstClr>
                </a:solidFill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138" y="1169988"/>
            <a:ext cx="733425" cy="201612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65BF029-731C-654F-9062-5AEFC6F9AC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6180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12/15/2009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0B42A517-2039-7B4E-AC86-2299FFA4D7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531628"/>
      </p:ext>
    </p:extLst>
  </p:cSld>
  <p:clrMapOvr>
    <a:masterClrMapping/>
  </p:clrMapOvr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invGray">
          <a:xfrm>
            <a:off x="6599238" y="0"/>
            <a:ext cx="46037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 bwMode="ltGray">
          <a:xfrm>
            <a:off x="6648450" y="0"/>
            <a:ext cx="2514600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12/15/2009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013" y="6376988"/>
            <a:ext cx="3836987" cy="365125"/>
          </a:xfrm>
        </p:spPr>
        <p:txBody>
          <a:bodyPr/>
          <a:lstStyle>
            <a:lvl1pPr algn="l"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4D325B3-AFC0-F646-97D2-EE72D43DBA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136279"/>
      </p:ext>
    </p:extLst>
  </p:cSld>
  <p:clrMapOvr>
    <a:masterClrMapping/>
  </p:clrMapOvr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25" tIns="45713" rIns="91425" bIns="45713"/>
          <a:lstStyle/>
          <a:p>
            <a:pPr defTabSz="914259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259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151465"/>
      </p:ext>
    </p:extLst>
  </p:cSld>
  <p:clrMapOvr>
    <a:masterClrMapping/>
  </p:clrMapOvr>
  <p:transition/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205055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113194"/>
      </p:ext>
    </p:extLst>
  </p:cSld>
  <p:clrMapOvr>
    <a:masterClrMapping/>
  </p:clrMapOvr>
  <p:transition/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749808"/>
      </p:ext>
    </p:extLst>
  </p:cSld>
  <p:clrMapOvr>
    <a:masterClrMapping/>
  </p:clrMapOvr>
  <p:transition/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345816"/>
      </p:ext>
    </p:extLst>
  </p:cSld>
  <p:clrMapOvr>
    <a:masterClrMapping/>
  </p:clrMapOvr>
  <p:transition/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214480"/>
      </p:ext>
    </p:extLst>
  </p:cSld>
  <p:clrMapOvr>
    <a:masterClrMapping/>
  </p:clrMapOvr>
  <p:transition/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424118"/>
      </p:ext>
    </p:extLst>
  </p:cSld>
  <p:clrMapOvr>
    <a:masterClrMapping/>
  </p:clrMapOvr>
  <p:transition/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335474"/>
      </p:ext>
    </p:extLst>
  </p:cSld>
  <p:clrMapOvr>
    <a:masterClrMapping/>
  </p:clrMapOvr>
  <p:transition/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681677"/>
      </p:ext>
    </p:extLst>
  </p:cSld>
  <p:clrMapOvr>
    <a:masterClrMapping/>
  </p:clrMapOvr>
  <p:transition/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268545"/>
      </p:ext>
    </p:extLst>
  </p:cSld>
  <p:clrMapOvr>
    <a:masterClrMapping/>
  </p:clrMapOvr>
  <p:transition/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930322"/>
      </p:ext>
    </p:extLst>
  </p:cSld>
  <p:clrMapOvr>
    <a:masterClrMapping/>
  </p:clrMapOvr>
  <p:transition/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911212"/>
      </p:ext>
    </p:extLst>
  </p:cSld>
  <p:clrMapOvr>
    <a:masterClrMapping/>
  </p:clrMapOvr>
  <p:transition/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04800"/>
            <a:ext cx="1665288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836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sz="5200" b="1" baseline="0">
                <a:solidFill>
                  <a:srgbClr val="CC6600"/>
                </a:solidFill>
                <a:latin typeface="Garamond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Date Placeholder 1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2/17/2009</a:t>
            </a:r>
          </a:p>
        </p:txBody>
      </p:sp>
      <p:sp>
        <p:nvSpPr>
          <p:cNvPr id="6" name="Slide Number Placeholder 12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 smtClean="0">
                <a:cs typeface="ＭＳ Ｐゴシック" charset="0"/>
              </a:defRPr>
            </a:lvl1pPr>
          </a:lstStyle>
          <a:p>
            <a:pPr>
              <a:defRPr/>
            </a:pPr>
            <a:fld id="{D3070E79-742A-764D-808F-7EC580FEE9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13"/>
          <p:cNvSpPr>
            <a:spLocks noGrp="1"/>
          </p:cNvSpPr>
          <p:nvPr>
            <p:ph type="ftr" idx="12"/>
          </p:nvPr>
        </p:nvSpPr>
        <p:spPr/>
        <p:txBody>
          <a:bodyPr/>
          <a:lstStyle>
            <a:lvl1pPr>
              <a:tabLst/>
              <a:defRPr dirty="0" smtClean="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HPCA </a:t>
            </a:r>
            <a:r>
              <a:rPr lang="ja-JP" altLang="en-US"/>
              <a:t>‘</a:t>
            </a:r>
            <a:r>
              <a:rPr lang="en-US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374297165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437132"/>
      </p:ext>
    </p:extLst>
  </p:cSld>
  <p:clrMapOvr>
    <a:masterClrMapping/>
  </p:clrMapOvr>
  <p:transition/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2587"/>
            <a:ext cx="7923213" cy="10652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UTCS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HPCA '09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>
            <a:lvl1pPr>
              <a:defRPr smtClean="0">
                <a:cs typeface="ＭＳ Ｐゴシック" charset="0"/>
              </a:defRPr>
            </a:lvl1pPr>
          </a:lstStyle>
          <a:p>
            <a:pPr>
              <a:defRPr/>
            </a:pPr>
            <a:fld id="{8BF16252-B30E-1542-A83E-4CBCF95339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547957"/>
      </p:ext>
    </p:extLst>
  </p:cSld>
  <p:clrMapOvr>
    <a:masterClrMapping/>
  </p:clrMapOvr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UTCS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HPCA '09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>
            <a:lvl1pPr>
              <a:defRPr smtClean="0">
                <a:cs typeface="ＭＳ Ｐゴシック" charset="0"/>
              </a:defRPr>
            </a:lvl1pPr>
          </a:lstStyle>
          <a:p>
            <a:pPr>
              <a:defRPr/>
            </a:pPr>
            <a:fld id="{DF1F5967-DC76-E54C-99DE-E2025CEFAD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99118"/>
      </p:ext>
    </p:extLst>
  </p:cSld>
  <p:clrMapOvr>
    <a:masterClrMapping/>
  </p:clrMapOvr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93863"/>
            <a:ext cx="3808413" cy="4365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693863"/>
            <a:ext cx="3810000" cy="4365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UTCS</a:t>
            </a:r>
            <a:endParaRPr 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HPCA '09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>
            <a:lvl1pPr>
              <a:defRPr smtClean="0">
                <a:cs typeface="ＭＳ Ｐゴシック" charset="0"/>
              </a:defRPr>
            </a:lvl1pPr>
          </a:lstStyle>
          <a:p>
            <a:pPr>
              <a:defRPr/>
            </a:pPr>
            <a:fld id="{5474E9BE-B673-6C49-8125-AC71974BF1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216673"/>
      </p:ext>
    </p:extLst>
  </p:cSld>
  <p:clrMapOvr>
    <a:masterClrMapping/>
  </p:clrMapOvr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UTCS</a:t>
            </a:r>
            <a:endParaRPr lang="en-US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HPCA '09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>
            <a:lvl1pPr>
              <a:defRPr smtClean="0">
                <a:cs typeface="ＭＳ Ｐゴシック" charset="0"/>
              </a:defRPr>
            </a:lvl1pPr>
          </a:lstStyle>
          <a:p>
            <a:pPr>
              <a:defRPr/>
            </a:pPr>
            <a:fld id="{564D7620-1F49-104E-BFC1-B540413507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54384"/>
      </p:ext>
    </p:extLst>
  </p:cSld>
  <p:clrMapOvr>
    <a:masterClrMapping/>
  </p:clrMapOvr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UTCS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HPCA '09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>
            <a:lvl1pPr>
              <a:defRPr smtClean="0">
                <a:cs typeface="ＭＳ Ｐゴシック" charset="0"/>
              </a:defRPr>
            </a:lvl1pPr>
          </a:lstStyle>
          <a:p>
            <a:pPr>
              <a:defRPr/>
            </a:pPr>
            <a:fld id="{06808750-37CD-1848-A9C7-50A4CD2EE0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65541"/>
      </p:ext>
    </p:extLst>
  </p:cSld>
  <p:clrMapOvr>
    <a:masterClrMapping/>
  </p:clrMapOvr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5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UTCS</a:t>
            </a:r>
            <a:endParaRPr lang="en-US" dirty="0"/>
          </a:p>
        </p:txBody>
      </p:sp>
      <p:sp>
        <p:nvSpPr>
          <p:cNvPr id="3" name="Slide Number Placeholder 6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 smtClean="0">
                <a:cs typeface="ＭＳ Ｐゴシック" charset="0"/>
              </a:defRPr>
            </a:lvl1pPr>
          </a:lstStyle>
          <a:p>
            <a:pPr>
              <a:defRPr/>
            </a:pPr>
            <a:fld id="{9FADB2D7-B367-7247-8FEC-B4877F3E9D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7"/>
          <p:cNvSpPr>
            <a:spLocks noGrp="1"/>
          </p:cNvSpPr>
          <p:nvPr>
            <p:ph type="ftr" idx="12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HPCA '09</a:t>
            </a:r>
          </a:p>
        </p:txBody>
      </p:sp>
    </p:spTree>
    <p:extLst>
      <p:ext uri="{BB962C8B-B14F-4D97-AF65-F5344CB8AC3E}">
        <p14:creationId xmlns:p14="http://schemas.microsoft.com/office/powerpoint/2010/main" val="177698137"/>
      </p:ext>
    </p:extLst>
  </p:cSld>
  <p:clrMapOvr>
    <a:masterClrMapping/>
  </p:clrMapOvr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UTCS</a:t>
            </a:r>
            <a:endParaRPr 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HPCA '09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>
            <a:lvl1pPr>
              <a:defRPr smtClean="0">
                <a:cs typeface="ＭＳ Ｐゴシック" charset="0"/>
              </a:defRPr>
            </a:lvl1pPr>
          </a:lstStyle>
          <a:p>
            <a:pPr>
              <a:defRPr/>
            </a:pPr>
            <a:fld id="{FBA74149-36CE-054D-AB92-67B4093F2F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82961"/>
      </p:ext>
    </p:extLst>
  </p:cSld>
  <p:clrMapOvr>
    <a:masterClrMapping/>
  </p:clrMapOvr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7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UTCS</a:t>
            </a:r>
            <a:endParaRPr lang="en-US" dirty="0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 smtClean="0">
                <a:cs typeface="ＭＳ Ｐゴシック" charset="0"/>
              </a:defRPr>
            </a:lvl1pPr>
          </a:lstStyle>
          <a:p>
            <a:pPr>
              <a:defRPr/>
            </a:pPr>
            <a:fld id="{727E1285-4808-784F-8D4F-61843D6AF2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9"/>
          <p:cNvSpPr>
            <a:spLocks noGrp="1"/>
          </p:cNvSpPr>
          <p:nvPr>
            <p:ph type="ftr" idx="12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HPCA '09</a:t>
            </a:r>
          </a:p>
        </p:txBody>
      </p:sp>
    </p:spTree>
    <p:extLst>
      <p:ext uri="{BB962C8B-B14F-4D97-AF65-F5344CB8AC3E}">
        <p14:creationId xmlns:p14="http://schemas.microsoft.com/office/powerpoint/2010/main" val="3306305245"/>
      </p:ext>
    </p:extLst>
  </p:cSld>
  <p:clrMapOvr>
    <a:masterClrMapping/>
  </p:clrMapOvr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UTCS</a:t>
            </a:r>
            <a:endParaRPr lang="en-US" dirty="0"/>
          </a:p>
        </p:txBody>
      </p:sp>
      <p:sp>
        <p:nvSpPr>
          <p:cNvPr id="5" name="Slide Number Placeholder 7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 smtClean="0">
                <a:cs typeface="ＭＳ Ｐゴシック" charset="0"/>
              </a:defRPr>
            </a:lvl1pPr>
          </a:lstStyle>
          <a:p>
            <a:pPr>
              <a:defRPr/>
            </a:pPr>
            <a:fld id="{E3DD37C0-C227-ED41-99A9-A66E2597D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8"/>
          <p:cNvSpPr>
            <a:spLocks noGrp="1"/>
          </p:cNvSpPr>
          <p:nvPr>
            <p:ph type="ftr" idx="12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CMP-MSI 2008</a:t>
            </a:r>
          </a:p>
        </p:txBody>
      </p:sp>
    </p:spTree>
    <p:extLst>
      <p:ext uri="{BB962C8B-B14F-4D97-AF65-F5344CB8AC3E}">
        <p14:creationId xmlns:p14="http://schemas.microsoft.com/office/powerpoint/2010/main" val="3692062661"/>
      </p:ext>
    </p:extLst>
  </p:cSld>
  <p:clrMapOvr>
    <a:masterClrMapping/>
  </p:clrMapOvr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46075"/>
            <a:ext cx="1941513" cy="57134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46075"/>
            <a:ext cx="5676900" cy="57134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UTCS</a:t>
            </a:r>
            <a:endParaRPr lang="en-US" dirty="0"/>
          </a:p>
        </p:txBody>
      </p:sp>
      <p:sp>
        <p:nvSpPr>
          <p:cNvPr id="5" name="Slide Number Placeholder 7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 smtClean="0">
                <a:cs typeface="ＭＳ Ｐゴシック" charset="0"/>
              </a:defRPr>
            </a:lvl1pPr>
          </a:lstStyle>
          <a:p>
            <a:pPr>
              <a:defRPr/>
            </a:pPr>
            <a:fld id="{6A181F62-6980-714E-B1F6-62D9033CA3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8"/>
          <p:cNvSpPr>
            <a:spLocks noGrp="1"/>
          </p:cNvSpPr>
          <p:nvPr>
            <p:ph type="ftr" idx="12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CMP-MSI 2008</a:t>
            </a:r>
          </a:p>
        </p:txBody>
      </p:sp>
    </p:spTree>
    <p:extLst>
      <p:ext uri="{BB962C8B-B14F-4D97-AF65-F5344CB8AC3E}">
        <p14:creationId xmlns:p14="http://schemas.microsoft.com/office/powerpoint/2010/main" val="291059193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594476"/>
      </p:ext>
    </p:extLst>
  </p:cSld>
  <p:clrMapOvr>
    <a:masterClrMapping/>
  </p:clrMapOvr>
  <p:transition/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UTCS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HPCA '09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>
            <a:lvl1pPr>
              <a:defRPr smtClean="0">
                <a:cs typeface="ＭＳ Ｐゴシック" charset="0"/>
              </a:defRPr>
            </a:lvl1pPr>
          </a:lstStyle>
          <a:p>
            <a:pPr>
              <a:defRPr/>
            </a:pPr>
            <a:fld id="{FC5CFF80-5CC2-7542-9E3D-2719A94A22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755776"/>
      </p:ext>
    </p:extLst>
  </p:cSld>
  <p:clrMapOvr>
    <a:masterClrMapping/>
  </p:clrMapOvr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693863"/>
            <a:ext cx="7770813" cy="4365625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UTCS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>
            <a:lvl1pPr>
              <a:defRPr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HPCA '09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>
            <a:lvl1pPr>
              <a:defRPr smtClean="0">
                <a:cs typeface="ＭＳ Ｐゴシック" charset="0"/>
              </a:defRPr>
            </a:lvl1pPr>
          </a:lstStyle>
          <a:p>
            <a:pPr>
              <a:defRPr/>
            </a:pPr>
            <a:fld id="{359BCBE3-CE7D-F548-987D-60FDD94AA8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99242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013786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25" tIns="45713" rIns="91425" bIns="45713"/>
          <a:lstStyle/>
          <a:p>
            <a:pPr defTabSz="914259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259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39681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78932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486633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56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204901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634217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237537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247826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798383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820733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07788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91425" tIns="45713" rIns="91425" bIns="45713"/>
          <a:lstStyle/>
          <a:p>
            <a:pPr defTabSz="914259"/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1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1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 defTabSz="914259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1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606719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601064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941158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369188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61306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792512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236361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666256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85251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190055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1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1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774506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907315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176643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827062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941156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912523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300637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576646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429744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74327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3.xml"/><Relationship Id="rId3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52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4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13" Type="http://schemas.openxmlformats.org/officeDocument/2006/relationships/theme" Target="../theme/theme16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8.xml"/><Relationship Id="rId2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5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2.xml"/><Relationship Id="rId7" Type="http://schemas.openxmlformats.org/officeDocument/2006/relationships/slideLayout" Target="../slideLayouts/slideLayout186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1.xml"/><Relationship Id="rId1" Type="http://schemas.openxmlformats.org/officeDocument/2006/relationships/slideLayout" Target="../slideLayouts/slideLayout180.xml"/><Relationship Id="rId6" Type="http://schemas.openxmlformats.org/officeDocument/2006/relationships/slideLayout" Target="../slideLayouts/slideLayout185.xml"/><Relationship Id="rId11" Type="http://schemas.openxmlformats.org/officeDocument/2006/relationships/slideLayout" Target="../slideLayouts/slideLayout190.xml"/><Relationship Id="rId5" Type="http://schemas.openxmlformats.org/officeDocument/2006/relationships/slideLayout" Target="../slideLayouts/slideLayout184.xml"/><Relationship Id="rId10" Type="http://schemas.openxmlformats.org/officeDocument/2006/relationships/slideLayout" Target="../slideLayouts/slideLayout189.xml"/><Relationship Id="rId4" Type="http://schemas.openxmlformats.org/officeDocument/2006/relationships/slideLayout" Target="../slideLayouts/slideLayout183.xml"/><Relationship Id="rId9" Type="http://schemas.openxmlformats.org/officeDocument/2006/relationships/slideLayout" Target="../slideLayouts/slideLayout188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8.xml"/><Relationship Id="rId13" Type="http://schemas.openxmlformats.org/officeDocument/2006/relationships/theme" Target="../theme/theme19.xml"/><Relationship Id="rId3" Type="http://schemas.openxmlformats.org/officeDocument/2006/relationships/slideLayout" Target="../slideLayouts/slideLayout193.xml"/><Relationship Id="rId7" Type="http://schemas.openxmlformats.org/officeDocument/2006/relationships/slideLayout" Target="../slideLayouts/slideLayout197.xml"/><Relationship Id="rId12" Type="http://schemas.openxmlformats.org/officeDocument/2006/relationships/slideLayout" Target="../slideLayouts/slideLayout202.xml"/><Relationship Id="rId2" Type="http://schemas.openxmlformats.org/officeDocument/2006/relationships/slideLayout" Target="../slideLayouts/slideLayout192.xml"/><Relationship Id="rId1" Type="http://schemas.openxmlformats.org/officeDocument/2006/relationships/slideLayout" Target="../slideLayouts/slideLayout191.xml"/><Relationship Id="rId6" Type="http://schemas.openxmlformats.org/officeDocument/2006/relationships/slideLayout" Target="../slideLayouts/slideLayout196.xml"/><Relationship Id="rId11" Type="http://schemas.openxmlformats.org/officeDocument/2006/relationships/slideLayout" Target="../slideLayouts/slideLayout201.xml"/><Relationship Id="rId5" Type="http://schemas.openxmlformats.org/officeDocument/2006/relationships/slideLayout" Target="../slideLayouts/slideLayout195.xml"/><Relationship Id="rId10" Type="http://schemas.openxmlformats.org/officeDocument/2006/relationships/slideLayout" Target="../slideLayouts/slideLayout200.xml"/><Relationship Id="rId4" Type="http://schemas.openxmlformats.org/officeDocument/2006/relationships/slideLayout" Target="../slideLayouts/slideLayout194.xml"/><Relationship Id="rId9" Type="http://schemas.openxmlformats.org/officeDocument/2006/relationships/slideLayout" Target="../slideLayouts/slideLayout199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0.xml"/><Relationship Id="rId13" Type="http://schemas.openxmlformats.org/officeDocument/2006/relationships/theme" Target="../theme/theme20.xml"/><Relationship Id="rId3" Type="http://schemas.openxmlformats.org/officeDocument/2006/relationships/slideLayout" Target="../slideLayouts/slideLayout205.xml"/><Relationship Id="rId7" Type="http://schemas.openxmlformats.org/officeDocument/2006/relationships/slideLayout" Target="../slideLayouts/slideLayout209.xml"/><Relationship Id="rId12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204.xml"/><Relationship Id="rId1" Type="http://schemas.openxmlformats.org/officeDocument/2006/relationships/slideLayout" Target="../slideLayouts/slideLayout203.xml"/><Relationship Id="rId6" Type="http://schemas.openxmlformats.org/officeDocument/2006/relationships/slideLayout" Target="../slideLayouts/slideLayout208.xml"/><Relationship Id="rId11" Type="http://schemas.openxmlformats.org/officeDocument/2006/relationships/slideLayout" Target="../slideLayouts/slideLayout213.xml"/><Relationship Id="rId5" Type="http://schemas.openxmlformats.org/officeDocument/2006/relationships/slideLayout" Target="../slideLayouts/slideLayout207.xml"/><Relationship Id="rId10" Type="http://schemas.openxmlformats.org/officeDocument/2006/relationships/slideLayout" Target="../slideLayouts/slideLayout212.xml"/><Relationship Id="rId4" Type="http://schemas.openxmlformats.org/officeDocument/2006/relationships/slideLayout" Target="../slideLayouts/slideLayout206.xml"/><Relationship Id="rId9" Type="http://schemas.openxmlformats.org/officeDocument/2006/relationships/slideLayout" Target="../slideLayouts/slideLayout211.xml"/><Relationship Id="rId14" Type="http://schemas.openxmlformats.org/officeDocument/2006/relationships/image" Target="../media/image6.jpeg"/></Relationships>
</file>

<file path=ppt/slideMasters/_rels/slideMaster2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slideMasters/_rels/slideMaster2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2.xml"/><Relationship Id="rId13" Type="http://schemas.openxmlformats.org/officeDocument/2006/relationships/theme" Target="../theme/theme23.xml"/><Relationship Id="rId3" Type="http://schemas.openxmlformats.org/officeDocument/2006/relationships/slideLayout" Target="../slideLayouts/slideLayout217.xml"/><Relationship Id="rId7" Type="http://schemas.openxmlformats.org/officeDocument/2006/relationships/slideLayout" Target="../slideLayouts/slideLayout221.xml"/><Relationship Id="rId12" Type="http://schemas.openxmlformats.org/officeDocument/2006/relationships/slideLayout" Target="../slideLayouts/slideLayout226.xml"/><Relationship Id="rId2" Type="http://schemas.openxmlformats.org/officeDocument/2006/relationships/slideLayout" Target="../slideLayouts/slideLayout216.xml"/><Relationship Id="rId1" Type="http://schemas.openxmlformats.org/officeDocument/2006/relationships/slideLayout" Target="../slideLayouts/slideLayout215.xml"/><Relationship Id="rId6" Type="http://schemas.openxmlformats.org/officeDocument/2006/relationships/slideLayout" Target="../slideLayouts/slideLayout220.xml"/><Relationship Id="rId11" Type="http://schemas.openxmlformats.org/officeDocument/2006/relationships/slideLayout" Target="../slideLayouts/slideLayout225.xml"/><Relationship Id="rId5" Type="http://schemas.openxmlformats.org/officeDocument/2006/relationships/slideLayout" Target="../slideLayouts/slideLayout219.xml"/><Relationship Id="rId10" Type="http://schemas.openxmlformats.org/officeDocument/2006/relationships/slideLayout" Target="../slideLayouts/slideLayout224.xml"/><Relationship Id="rId4" Type="http://schemas.openxmlformats.org/officeDocument/2006/relationships/slideLayout" Target="../slideLayouts/slideLayout218.xml"/><Relationship Id="rId9" Type="http://schemas.openxmlformats.org/officeDocument/2006/relationships/slideLayout" Target="../slideLayouts/slideLayout223.xml"/><Relationship Id="rId14" Type="http://schemas.openxmlformats.org/officeDocument/2006/relationships/image" Target="../media/image7.png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4.xml"/><Relationship Id="rId3" Type="http://schemas.openxmlformats.org/officeDocument/2006/relationships/slideLayout" Target="../slideLayouts/slideLayout229.xml"/><Relationship Id="rId7" Type="http://schemas.openxmlformats.org/officeDocument/2006/relationships/slideLayout" Target="../slideLayouts/slideLayout233.xml"/><Relationship Id="rId12" Type="http://schemas.openxmlformats.org/officeDocument/2006/relationships/theme" Target="../theme/theme24.xml"/><Relationship Id="rId2" Type="http://schemas.openxmlformats.org/officeDocument/2006/relationships/slideLayout" Target="../slideLayouts/slideLayout228.xml"/><Relationship Id="rId1" Type="http://schemas.openxmlformats.org/officeDocument/2006/relationships/slideLayout" Target="../slideLayouts/slideLayout227.xml"/><Relationship Id="rId6" Type="http://schemas.openxmlformats.org/officeDocument/2006/relationships/slideLayout" Target="../slideLayouts/slideLayout232.xml"/><Relationship Id="rId11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31.xml"/><Relationship Id="rId10" Type="http://schemas.openxmlformats.org/officeDocument/2006/relationships/slideLayout" Target="../slideLayouts/slideLayout236.xml"/><Relationship Id="rId4" Type="http://schemas.openxmlformats.org/officeDocument/2006/relationships/slideLayout" Target="../slideLayouts/slideLayout230.xml"/><Relationship Id="rId9" Type="http://schemas.openxmlformats.org/officeDocument/2006/relationships/slideLayout" Target="../slideLayouts/slideLayout235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5.xml"/><Relationship Id="rId13" Type="http://schemas.openxmlformats.org/officeDocument/2006/relationships/theme" Target="../theme/theme25.xml"/><Relationship Id="rId3" Type="http://schemas.openxmlformats.org/officeDocument/2006/relationships/slideLayout" Target="../slideLayouts/slideLayout240.xml"/><Relationship Id="rId7" Type="http://schemas.openxmlformats.org/officeDocument/2006/relationships/slideLayout" Target="../slideLayouts/slideLayout244.xml"/><Relationship Id="rId12" Type="http://schemas.openxmlformats.org/officeDocument/2006/relationships/slideLayout" Target="../slideLayouts/slideLayout249.xml"/><Relationship Id="rId2" Type="http://schemas.openxmlformats.org/officeDocument/2006/relationships/slideLayout" Target="../slideLayouts/slideLayout239.xml"/><Relationship Id="rId1" Type="http://schemas.openxmlformats.org/officeDocument/2006/relationships/slideLayout" Target="../slideLayouts/slideLayout238.xml"/><Relationship Id="rId6" Type="http://schemas.openxmlformats.org/officeDocument/2006/relationships/slideLayout" Target="../slideLayouts/slideLayout243.xml"/><Relationship Id="rId11" Type="http://schemas.openxmlformats.org/officeDocument/2006/relationships/slideLayout" Target="../slideLayouts/slideLayout248.xml"/><Relationship Id="rId5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41.xml"/><Relationship Id="rId9" Type="http://schemas.openxmlformats.org/officeDocument/2006/relationships/slideLayout" Target="../slideLayouts/slideLayout246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7.xml"/><Relationship Id="rId3" Type="http://schemas.openxmlformats.org/officeDocument/2006/relationships/slideLayout" Target="../slideLayouts/slideLayout252.xml"/><Relationship Id="rId7" Type="http://schemas.openxmlformats.org/officeDocument/2006/relationships/slideLayout" Target="../slideLayouts/slideLayout256.xml"/><Relationship Id="rId12" Type="http://schemas.openxmlformats.org/officeDocument/2006/relationships/theme" Target="../theme/theme26.xml"/><Relationship Id="rId2" Type="http://schemas.openxmlformats.org/officeDocument/2006/relationships/slideLayout" Target="../slideLayouts/slideLayout251.xml"/><Relationship Id="rId1" Type="http://schemas.openxmlformats.org/officeDocument/2006/relationships/slideLayout" Target="../slideLayouts/slideLayout250.xml"/><Relationship Id="rId6" Type="http://schemas.openxmlformats.org/officeDocument/2006/relationships/slideLayout" Target="../slideLayouts/slideLayout255.xml"/><Relationship Id="rId11" Type="http://schemas.openxmlformats.org/officeDocument/2006/relationships/slideLayout" Target="../slideLayouts/slideLayout260.xml"/><Relationship Id="rId5" Type="http://schemas.openxmlformats.org/officeDocument/2006/relationships/slideLayout" Target="../slideLayouts/slideLayout254.xml"/><Relationship Id="rId10" Type="http://schemas.openxmlformats.org/officeDocument/2006/relationships/slideLayout" Target="../slideLayouts/slideLayout259.xml"/><Relationship Id="rId4" Type="http://schemas.openxmlformats.org/officeDocument/2006/relationships/slideLayout" Target="../slideLayouts/slideLayout253.xml"/><Relationship Id="rId9" Type="http://schemas.openxmlformats.org/officeDocument/2006/relationships/slideLayout" Target="../slideLayouts/slideLayout258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8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7.xml"/><Relationship Id="rId12" Type="http://schemas.openxmlformats.org/officeDocument/2006/relationships/theme" Target="../theme/theme27.xml"/><Relationship Id="rId2" Type="http://schemas.openxmlformats.org/officeDocument/2006/relationships/slideLayout" Target="../slideLayouts/slideLayout262.xml"/><Relationship Id="rId1" Type="http://schemas.openxmlformats.org/officeDocument/2006/relationships/slideLayout" Target="../slideLayouts/slideLayout261.xml"/><Relationship Id="rId6" Type="http://schemas.openxmlformats.org/officeDocument/2006/relationships/slideLayout" Target="../slideLayouts/slideLayout266.xml"/><Relationship Id="rId11" Type="http://schemas.openxmlformats.org/officeDocument/2006/relationships/slideLayout" Target="../slideLayouts/slideLayout271.xml"/><Relationship Id="rId5" Type="http://schemas.openxmlformats.org/officeDocument/2006/relationships/slideLayout" Target="../slideLayouts/slideLayout265.xml"/><Relationship Id="rId10" Type="http://schemas.openxmlformats.org/officeDocument/2006/relationships/slideLayout" Target="../slideLayouts/slideLayout270.xml"/><Relationship Id="rId4" Type="http://schemas.openxmlformats.org/officeDocument/2006/relationships/slideLayout" Target="../slideLayouts/slideLayout264.xml"/><Relationship Id="rId9" Type="http://schemas.openxmlformats.org/officeDocument/2006/relationships/slideLayout" Target="../slideLayouts/slideLayout269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9.xml"/><Relationship Id="rId3" Type="http://schemas.openxmlformats.org/officeDocument/2006/relationships/slideLayout" Target="../slideLayouts/slideLayout274.xml"/><Relationship Id="rId7" Type="http://schemas.openxmlformats.org/officeDocument/2006/relationships/slideLayout" Target="../slideLayouts/slideLayout278.xml"/><Relationship Id="rId12" Type="http://schemas.openxmlformats.org/officeDocument/2006/relationships/theme" Target="../theme/theme28.xml"/><Relationship Id="rId2" Type="http://schemas.openxmlformats.org/officeDocument/2006/relationships/slideLayout" Target="../slideLayouts/slideLayout273.xml"/><Relationship Id="rId1" Type="http://schemas.openxmlformats.org/officeDocument/2006/relationships/slideLayout" Target="../slideLayouts/slideLayout272.xml"/><Relationship Id="rId6" Type="http://schemas.openxmlformats.org/officeDocument/2006/relationships/slideLayout" Target="../slideLayouts/slideLayout277.xml"/><Relationship Id="rId11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76.xml"/><Relationship Id="rId10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75.xml"/><Relationship Id="rId9" Type="http://schemas.openxmlformats.org/officeDocument/2006/relationships/slideLayout" Target="../slideLayouts/slideLayout280.xml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0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285.xml"/><Relationship Id="rId7" Type="http://schemas.openxmlformats.org/officeDocument/2006/relationships/slideLayout" Target="../slideLayouts/slideLayout289.xml"/><Relationship Id="rId12" Type="http://schemas.openxmlformats.org/officeDocument/2006/relationships/theme" Target="../theme/theme29.xml"/><Relationship Id="rId2" Type="http://schemas.openxmlformats.org/officeDocument/2006/relationships/slideLayout" Target="../slideLayouts/slideLayout284.xml"/><Relationship Id="rId1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8.xml"/><Relationship Id="rId11" Type="http://schemas.openxmlformats.org/officeDocument/2006/relationships/slideLayout" Target="../slideLayouts/slideLayout293.xml"/><Relationship Id="rId5" Type="http://schemas.openxmlformats.org/officeDocument/2006/relationships/slideLayout" Target="../slideLayouts/slideLayout287.xml"/><Relationship Id="rId10" Type="http://schemas.openxmlformats.org/officeDocument/2006/relationships/slideLayout" Target="../slideLayouts/slideLayout292.xml"/><Relationship Id="rId4" Type="http://schemas.openxmlformats.org/officeDocument/2006/relationships/slideLayout" Target="../slideLayouts/slideLayout286.xml"/><Relationship Id="rId9" Type="http://schemas.openxmlformats.org/officeDocument/2006/relationships/slideLayout" Target="../slideLayouts/slideLayout29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1.xml"/><Relationship Id="rId3" Type="http://schemas.openxmlformats.org/officeDocument/2006/relationships/slideLayout" Target="../slideLayouts/slideLayout296.xml"/><Relationship Id="rId7" Type="http://schemas.openxmlformats.org/officeDocument/2006/relationships/slideLayout" Target="../slideLayouts/slideLayout300.xml"/><Relationship Id="rId12" Type="http://schemas.openxmlformats.org/officeDocument/2006/relationships/theme" Target="../theme/theme30.xml"/><Relationship Id="rId2" Type="http://schemas.openxmlformats.org/officeDocument/2006/relationships/slideLayout" Target="../slideLayouts/slideLayout295.xml"/><Relationship Id="rId1" Type="http://schemas.openxmlformats.org/officeDocument/2006/relationships/slideLayout" Target="../slideLayouts/slideLayout294.xml"/><Relationship Id="rId6" Type="http://schemas.openxmlformats.org/officeDocument/2006/relationships/slideLayout" Target="../slideLayouts/slideLayout299.xml"/><Relationship Id="rId11" Type="http://schemas.openxmlformats.org/officeDocument/2006/relationships/slideLayout" Target="../slideLayouts/slideLayout304.xml"/><Relationship Id="rId5" Type="http://schemas.openxmlformats.org/officeDocument/2006/relationships/slideLayout" Target="../slideLayouts/slideLayout298.xml"/><Relationship Id="rId10" Type="http://schemas.openxmlformats.org/officeDocument/2006/relationships/slideLayout" Target="../slideLayouts/slideLayout303.xml"/><Relationship Id="rId4" Type="http://schemas.openxmlformats.org/officeDocument/2006/relationships/slideLayout" Target="../slideLayouts/slideLayout297.xml"/><Relationship Id="rId9" Type="http://schemas.openxmlformats.org/officeDocument/2006/relationships/slideLayout" Target="../slideLayouts/slideLayout302.xml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2.xml"/><Relationship Id="rId13" Type="http://schemas.openxmlformats.org/officeDocument/2006/relationships/theme" Target="../theme/theme31.xml"/><Relationship Id="rId3" Type="http://schemas.openxmlformats.org/officeDocument/2006/relationships/slideLayout" Target="../slideLayouts/slideLayout307.xml"/><Relationship Id="rId7" Type="http://schemas.openxmlformats.org/officeDocument/2006/relationships/slideLayout" Target="../slideLayouts/slideLayout311.xml"/><Relationship Id="rId12" Type="http://schemas.openxmlformats.org/officeDocument/2006/relationships/slideLayout" Target="../slideLayouts/slideLayout316.xml"/><Relationship Id="rId2" Type="http://schemas.openxmlformats.org/officeDocument/2006/relationships/slideLayout" Target="../slideLayouts/slideLayout306.xml"/><Relationship Id="rId1" Type="http://schemas.openxmlformats.org/officeDocument/2006/relationships/slideLayout" Target="../slideLayouts/slideLayout305.xml"/><Relationship Id="rId6" Type="http://schemas.openxmlformats.org/officeDocument/2006/relationships/slideLayout" Target="../slideLayouts/slideLayout310.xml"/><Relationship Id="rId11" Type="http://schemas.openxmlformats.org/officeDocument/2006/relationships/slideLayout" Target="../slideLayouts/slideLayout315.xml"/><Relationship Id="rId5" Type="http://schemas.openxmlformats.org/officeDocument/2006/relationships/slideLayout" Target="../slideLayouts/slideLayout309.xml"/><Relationship Id="rId10" Type="http://schemas.openxmlformats.org/officeDocument/2006/relationships/slideLayout" Target="../slideLayouts/slideLayout314.xml"/><Relationship Id="rId4" Type="http://schemas.openxmlformats.org/officeDocument/2006/relationships/slideLayout" Target="../slideLayouts/slideLayout308.xml"/><Relationship Id="rId9" Type="http://schemas.openxmlformats.org/officeDocument/2006/relationships/slideLayout" Target="../slideLayouts/slideLayout313.xml"/></Relationships>
</file>

<file path=ppt/slideMasters/_rels/slideMaster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4.xml"/><Relationship Id="rId3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3.xml"/><Relationship Id="rId12" Type="http://schemas.openxmlformats.org/officeDocument/2006/relationships/theme" Target="../theme/theme32.xml"/><Relationship Id="rId2" Type="http://schemas.openxmlformats.org/officeDocument/2006/relationships/slideLayout" Target="../slideLayouts/slideLayout318.xml"/><Relationship Id="rId1" Type="http://schemas.openxmlformats.org/officeDocument/2006/relationships/slideLayout" Target="../slideLayouts/slideLayout317.xml"/><Relationship Id="rId6" Type="http://schemas.openxmlformats.org/officeDocument/2006/relationships/slideLayout" Target="../slideLayouts/slideLayout322.xml"/><Relationship Id="rId11" Type="http://schemas.openxmlformats.org/officeDocument/2006/relationships/slideLayout" Target="../slideLayouts/slideLayout327.xml"/><Relationship Id="rId5" Type="http://schemas.openxmlformats.org/officeDocument/2006/relationships/slideLayout" Target="../slideLayouts/slideLayout321.xml"/><Relationship Id="rId10" Type="http://schemas.openxmlformats.org/officeDocument/2006/relationships/slideLayout" Target="../slideLayouts/slideLayout326.xml"/><Relationship Id="rId4" Type="http://schemas.openxmlformats.org/officeDocument/2006/relationships/slideLayout" Target="../slideLayouts/slideLayout320.xml"/><Relationship Id="rId9" Type="http://schemas.openxmlformats.org/officeDocument/2006/relationships/slideLayout" Target="../slideLayouts/slideLayout325.xml"/></Relationships>
</file>

<file path=ppt/slideMasters/_rels/slideMaster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5.xml"/><Relationship Id="rId3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4.xml"/><Relationship Id="rId12" Type="http://schemas.openxmlformats.org/officeDocument/2006/relationships/theme" Target="../theme/theme33.xml"/><Relationship Id="rId2" Type="http://schemas.openxmlformats.org/officeDocument/2006/relationships/slideLayout" Target="../slideLayouts/slideLayout329.xml"/><Relationship Id="rId1" Type="http://schemas.openxmlformats.org/officeDocument/2006/relationships/slideLayout" Target="../slideLayouts/slideLayout328.xml"/><Relationship Id="rId6" Type="http://schemas.openxmlformats.org/officeDocument/2006/relationships/slideLayout" Target="../slideLayouts/slideLayout333.xml"/><Relationship Id="rId11" Type="http://schemas.openxmlformats.org/officeDocument/2006/relationships/slideLayout" Target="../slideLayouts/slideLayout338.xml"/><Relationship Id="rId5" Type="http://schemas.openxmlformats.org/officeDocument/2006/relationships/slideLayout" Target="../slideLayouts/slideLayout332.xml"/><Relationship Id="rId10" Type="http://schemas.openxmlformats.org/officeDocument/2006/relationships/slideLayout" Target="../slideLayouts/slideLayout337.xml"/><Relationship Id="rId4" Type="http://schemas.openxmlformats.org/officeDocument/2006/relationships/slideLayout" Target="../slideLayouts/slideLayout331.xml"/><Relationship Id="rId9" Type="http://schemas.openxmlformats.org/officeDocument/2006/relationships/slideLayout" Target="../slideLayouts/slideLayout336.xml"/></Relationships>
</file>

<file path=ppt/slideMasters/_rels/slideMaster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6.xml"/><Relationship Id="rId13" Type="http://schemas.openxmlformats.org/officeDocument/2006/relationships/theme" Target="../theme/theme34.xml"/><Relationship Id="rId3" Type="http://schemas.openxmlformats.org/officeDocument/2006/relationships/slideLayout" Target="../slideLayouts/slideLayout341.xml"/><Relationship Id="rId7" Type="http://schemas.openxmlformats.org/officeDocument/2006/relationships/slideLayout" Target="../slideLayouts/slideLayout345.xml"/><Relationship Id="rId12" Type="http://schemas.openxmlformats.org/officeDocument/2006/relationships/slideLayout" Target="../slideLayouts/slideLayout350.xml"/><Relationship Id="rId2" Type="http://schemas.openxmlformats.org/officeDocument/2006/relationships/slideLayout" Target="../slideLayouts/slideLayout340.xml"/><Relationship Id="rId1" Type="http://schemas.openxmlformats.org/officeDocument/2006/relationships/slideLayout" Target="../slideLayouts/slideLayout339.xml"/><Relationship Id="rId6" Type="http://schemas.openxmlformats.org/officeDocument/2006/relationships/slideLayout" Target="../slideLayouts/slideLayout344.xml"/><Relationship Id="rId11" Type="http://schemas.openxmlformats.org/officeDocument/2006/relationships/slideLayout" Target="../slideLayouts/slideLayout349.xml"/><Relationship Id="rId5" Type="http://schemas.openxmlformats.org/officeDocument/2006/relationships/slideLayout" Target="../slideLayouts/slideLayout343.xml"/><Relationship Id="rId10" Type="http://schemas.openxmlformats.org/officeDocument/2006/relationships/slideLayout" Target="../slideLayouts/slideLayout348.xml"/><Relationship Id="rId4" Type="http://schemas.openxmlformats.org/officeDocument/2006/relationships/slideLayout" Target="../slideLayouts/slideLayout342.xml"/><Relationship Id="rId9" Type="http://schemas.openxmlformats.org/officeDocument/2006/relationships/slideLayout" Target="../slideLayouts/slideLayout347.xml"/></Relationships>
</file>

<file path=ppt/slideMasters/_rels/slideMaster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8.xml"/><Relationship Id="rId13" Type="http://schemas.openxmlformats.org/officeDocument/2006/relationships/slideLayout" Target="../slideLayouts/slideLayout363.xml"/><Relationship Id="rId3" Type="http://schemas.openxmlformats.org/officeDocument/2006/relationships/slideLayout" Target="../slideLayouts/slideLayout353.xml"/><Relationship Id="rId7" Type="http://schemas.openxmlformats.org/officeDocument/2006/relationships/slideLayout" Target="../slideLayouts/slideLayout357.xml"/><Relationship Id="rId12" Type="http://schemas.openxmlformats.org/officeDocument/2006/relationships/slideLayout" Target="../slideLayouts/slideLayout362.xml"/><Relationship Id="rId2" Type="http://schemas.openxmlformats.org/officeDocument/2006/relationships/slideLayout" Target="../slideLayouts/slideLayout352.xml"/><Relationship Id="rId16" Type="http://schemas.openxmlformats.org/officeDocument/2006/relationships/theme" Target="../theme/theme35.xml"/><Relationship Id="rId1" Type="http://schemas.openxmlformats.org/officeDocument/2006/relationships/slideLayout" Target="../slideLayouts/slideLayout351.xml"/><Relationship Id="rId6" Type="http://schemas.openxmlformats.org/officeDocument/2006/relationships/slideLayout" Target="../slideLayouts/slideLayout356.xml"/><Relationship Id="rId11" Type="http://schemas.openxmlformats.org/officeDocument/2006/relationships/slideLayout" Target="../slideLayouts/slideLayout361.xml"/><Relationship Id="rId5" Type="http://schemas.openxmlformats.org/officeDocument/2006/relationships/slideLayout" Target="../slideLayouts/slideLayout355.xml"/><Relationship Id="rId15" Type="http://schemas.openxmlformats.org/officeDocument/2006/relationships/slideLayout" Target="../slideLayouts/slideLayout365.xml"/><Relationship Id="rId10" Type="http://schemas.openxmlformats.org/officeDocument/2006/relationships/slideLayout" Target="../slideLayouts/slideLayout360.xml"/><Relationship Id="rId4" Type="http://schemas.openxmlformats.org/officeDocument/2006/relationships/slideLayout" Target="../slideLayouts/slideLayout354.xml"/><Relationship Id="rId9" Type="http://schemas.openxmlformats.org/officeDocument/2006/relationships/slideLayout" Target="../slideLayouts/slideLayout359.xml"/><Relationship Id="rId14" Type="http://schemas.openxmlformats.org/officeDocument/2006/relationships/slideLayout" Target="../slideLayouts/slideLayout364.xml"/></Relationships>
</file>

<file path=ppt/slideMasters/_rels/slideMaster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3.xml"/><Relationship Id="rId13" Type="http://schemas.openxmlformats.org/officeDocument/2006/relationships/theme" Target="../theme/theme36.xml"/><Relationship Id="rId3" Type="http://schemas.openxmlformats.org/officeDocument/2006/relationships/slideLayout" Target="../slideLayouts/slideLayout368.xml"/><Relationship Id="rId7" Type="http://schemas.openxmlformats.org/officeDocument/2006/relationships/slideLayout" Target="../slideLayouts/slideLayout372.xml"/><Relationship Id="rId12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67.xml"/><Relationship Id="rId1" Type="http://schemas.openxmlformats.org/officeDocument/2006/relationships/slideLayout" Target="../slideLayouts/slideLayout366.xml"/><Relationship Id="rId6" Type="http://schemas.openxmlformats.org/officeDocument/2006/relationships/slideLayout" Target="../slideLayouts/slideLayout371.xml"/><Relationship Id="rId11" Type="http://schemas.openxmlformats.org/officeDocument/2006/relationships/slideLayout" Target="../slideLayouts/slideLayout376.xml"/><Relationship Id="rId5" Type="http://schemas.openxmlformats.org/officeDocument/2006/relationships/slideLayout" Target="../slideLayouts/slideLayout370.xml"/><Relationship Id="rId10" Type="http://schemas.openxmlformats.org/officeDocument/2006/relationships/slideLayout" Target="../slideLayouts/slideLayout375.xml"/><Relationship Id="rId4" Type="http://schemas.openxmlformats.org/officeDocument/2006/relationships/slideLayout" Target="../slideLayouts/slideLayout369.xml"/><Relationship Id="rId9" Type="http://schemas.openxmlformats.org/officeDocument/2006/relationships/slideLayout" Target="../slideLayouts/slideLayout374.xml"/></Relationships>
</file>

<file path=ppt/slideMasters/_rels/slideMaster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5.xml"/><Relationship Id="rId13" Type="http://schemas.openxmlformats.org/officeDocument/2006/relationships/theme" Target="../theme/theme37.xml"/><Relationship Id="rId3" Type="http://schemas.openxmlformats.org/officeDocument/2006/relationships/slideLayout" Target="../slideLayouts/slideLayout380.xml"/><Relationship Id="rId7" Type="http://schemas.openxmlformats.org/officeDocument/2006/relationships/slideLayout" Target="../slideLayouts/slideLayout384.xml"/><Relationship Id="rId12" Type="http://schemas.openxmlformats.org/officeDocument/2006/relationships/slideLayout" Target="../slideLayouts/slideLayout389.xml"/><Relationship Id="rId2" Type="http://schemas.openxmlformats.org/officeDocument/2006/relationships/slideLayout" Target="../slideLayouts/slideLayout379.xml"/><Relationship Id="rId1" Type="http://schemas.openxmlformats.org/officeDocument/2006/relationships/slideLayout" Target="../slideLayouts/slideLayout378.xml"/><Relationship Id="rId6" Type="http://schemas.openxmlformats.org/officeDocument/2006/relationships/slideLayout" Target="../slideLayouts/slideLayout383.xml"/><Relationship Id="rId11" Type="http://schemas.openxmlformats.org/officeDocument/2006/relationships/slideLayout" Target="../slideLayouts/slideLayout388.xml"/><Relationship Id="rId5" Type="http://schemas.openxmlformats.org/officeDocument/2006/relationships/slideLayout" Target="../slideLayouts/slideLayout382.xml"/><Relationship Id="rId10" Type="http://schemas.openxmlformats.org/officeDocument/2006/relationships/slideLayout" Target="../slideLayouts/slideLayout387.xml"/><Relationship Id="rId4" Type="http://schemas.openxmlformats.org/officeDocument/2006/relationships/slideLayout" Target="../slideLayouts/slideLayout381.xml"/><Relationship Id="rId9" Type="http://schemas.openxmlformats.org/officeDocument/2006/relationships/slideLayout" Target="../slideLayouts/slideLayout386.xml"/></Relationships>
</file>

<file path=ppt/slideMasters/_rels/slideMaster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7.xml"/><Relationship Id="rId13" Type="http://schemas.openxmlformats.org/officeDocument/2006/relationships/theme" Target="../theme/theme38.xml"/><Relationship Id="rId3" Type="http://schemas.openxmlformats.org/officeDocument/2006/relationships/slideLayout" Target="../slideLayouts/slideLayout392.xml"/><Relationship Id="rId7" Type="http://schemas.openxmlformats.org/officeDocument/2006/relationships/slideLayout" Target="../slideLayouts/slideLayout396.xml"/><Relationship Id="rId12" Type="http://schemas.openxmlformats.org/officeDocument/2006/relationships/slideLayout" Target="../slideLayouts/slideLayout401.xml"/><Relationship Id="rId2" Type="http://schemas.openxmlformats.org/officeDocument/2006/relationships/slideLayout" Target="../slideLayouts/slideLayout391.xml"/><Relationship Id="rId1" Type="http://schemas.openxmlformats.org/officeDocument/2006/relationships/slideLayout" Target="../slideLayouts/slideLayout390.xml"/><Relationship Id="rId6" Type="http://schemas.openxmlformats.org/officeDocument/2006/relationships/slideLayout" Target="../slideLayouts/slideLayout395.xml"/><Relationship Id="rId11" Type="http://schemas.openxmlformats.org/officeDocument/2006/relationships/slideLayout" Target="../slideLayouts/slideLayout400.xml"/><Relationship Id="rId5" Type="http://schemas.openxmlformats.org/officeDocument/2006/relationships/slideLayout" Target="../slideLayouts/slideLayout394.xml"/><Relationship Id="rId10" Type="http://schemas.openxmlformats.org/officeDocument/2006/relationships/slideLayout" Target="../slideLayouts/slideLayout399.xml"/><Relationship Id="rId4" Type="http://schemas.openxmlformats.org/officeDocument/2006/relationships/slideLayout" Target="../slideLayouts/slideLayout393.xml"/><Relationship Id="rId9" Type="http://schemas.openxmlformats.org/officeDocument/2006/relationships/slideLayout" Target="../slideLayouts/slideLayout398.xml"/></Relationships>
</file>

<file path=ppt/slideMasters/_rels/slideMaster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9.xml"/><Relationship Id="rId3" Type="http://schemas.openxmlformats.org/officeDocument/2006/relationships/slideLayout" Target="../slideLayouts/slideLayout404.xml"/><Relationship Id="rId7" Type="http://schemas.openxmlformats.org/officeDocument/2006/relationships/slideLayout" Target="../slideLayouts/slideLayout408.xml"/><Relationship Id="rId12" Type="http://schemas.openxmlformats.org/officeDocument/2006/relationships/theme" Target="../theme/theme39.xml"/><Relationship Id="rId2" Type="http://schemas.openxmlformats.org/officeDocument/2006/relationships/slideLayout" Target="../slideLayouts/slideLayout403.xml"/><Relationship Id="rId1" Type="http://schemas.openxmlformats.org/officeDocument/2006/relationships/slideLayout" Target="../slideLayouts/slideLayout402.xml"/><Relationship Id="rId6" Type="http://schemas.openxmlformats.org/officeDocument/2006/relationships/slideLayout" Target="../slideLayouts/slideLayout407.xml"/><Relationship Id="rId11" Type="http://schemas.openxmlformats.org/officeDocument/2006/relationships/slideLayout" Target="../slideLayouts/slideLayout412.xml"/><Relationship Id="rId5" Type="http://schemas.openxmlformats.org/officeDocument/2006/relationships/slideLayout" Target="../slideLayouts/slideLayout406.xml"/><Relationship Id="rId10" Type="http://schemas.openxmlformats.org/officeDocument/2006/relationships/slideLayout" Target="../slideLayouts/slideLayout411.xml"/><Relationship Id="rId4" Type="http://schemas.openxmlformats.org/officeDocument/2006/relationships/slideLayout" Target="../slideLayouts/slideLayout405.xml"/><Relationship Id="rId9" Type="http://schemas.openxmlformats.org/officeDocument/2006/relationships/slideLayout" Target="../slideLayouts/slideLayout41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0.xml"/><Relationship Id="rId13" Type="http://schemas.openxmlformats.org/officeDocument/2006/relationships/theme" Target="../theme/theme40.xml"/><Relationship Id="rId3" Type="http://schemas.openxmlformats.org/officeDocument/2006/relationships/slideLayout" Target="../slideLayouts/slideLayout415.xml"/><Relationship Id="rId7" Type="http://schemas.openxmlformats.org/officeDocument/2006/relationships/slideLayout" Target="../slideLayouts/slideLayout419.xml"/><Relationship Id="rId12" Type="http://schemas.openxmlformats.org/officeDocument/2006/relationships/slideLayout" Target="../slideLayouts/slideLayout424.xml"/><Relationship Id="rId2" Type="http://schemas.openxmlformats.org/officeDocument/2006/relationships/slideLayout" Target="../slideLayouts/slideLayout414.xml"/><Relationship Id="rId1" Type="http://schemas.openxmlformats.org/officeDocument/2006/relationships/slideLayout" Target="../slideLayouts/slideLayout413.xml"/><Relationship Id="rId6" Type="http://schemas.openxmlformats.org/officeDocument/2006/relationships/slideLayout" Target="../slideLayouts/slideLayout418.xml"/><Relationship Id="rId11" Type="http://schemas.openxmlformats.org/officeDocument/2006/relationships/slideLayout" Target="../slideLayouts/slideLayout423.xml"/><Relationship Id="rId5" Type="http://schemas.openxmlformats.org/officeDocument/2006/relationships/slideLayout" Target="../slideLayouts/slideLayout417.xml"/><Relationship Id="rId10" Type="http://schemas.openxmlformats.org/officeDocument/2006/relationships/slideLayout" Target="../slideLayouts/slideLayout422.xml"/><Relationship Id="rId4" Type="http://schemas.openxmlformats.org/officeDocument/2006/relationships/slideLayout" Target="../slideLayouts/slideLayout416.xml"/><Relationship Id="rId9" Type="http://schemas.openxmlformats.org/officeDocument/2006/relationships/slideLayout" Target="../slideLayouts/slideLayout421.xml"/></Relationships>
</file>

<file path=ppt/slideMasters/_rels/slideMaster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2.xml"/><Relationship Id="rId3" Type="http://schemas.openxmlformats.org/officeDocument/2006/relationships/slideLayout" Target="../slideLayouts/slideLayout427.xml"/><Relationship Id="rId7" Type="http://schemas.openxmlformats.org/officeDocument/2006/relationships/slideLayout" Target="../slideLayouts/slideLayout431.xml"/><Relationship Id="rId12" Type="http://schemas.openxmlformats.org/officeDocument/2006/relationships/theme" Target="../theme/theme41.xml"/><Relationship Id="rId2" Type="http://schemas.openxmlformats.org/officeDocument/2006/relationships/slideLayout" Target="../slideLayouts/slideLayout426.xml"/><Relationship Id="rId1" Type="http://schemas.openxmlformats.org/officeDocument/2006/relationships/slideLayout" Target="../slideLayouts/slideLayout425.xml"/><Relationship Id="rId6" Type="http://schemas.openxmlformats.org/officeDocument/2006/relationships/slideLayout" Target="../slideLayouts/slideLayout430.xml"/><Relationship Id="rId11" Type="http://schemas.openxmlformats.org/officeDocument/2006/relationships/slideLayout" Target="../slideLayouts/slideLayout435.xml"/><Relationship Id="rId5" Type="http://schemas.openxmlformats.org/officeDocument/2006/relationships/slideLayout" Target="../slideLayouts/slideLayout429.xml"/><Relationship Id="rId10" Type="http://schemas.openxmlformats.org/officeDocument/2006/relationships/slideLayout" Target="../slideLayouts/slideLayout434.xml"/><Relationship Id="rId4" Type="http://schemas.openxmlformats.org/officeDocument/2006/relationships/slideLayout" Target="../slideLayouts/slideLayout428.xml"/><Relationship Id="rId9" Type="http://schemas.openxmlformats.org/officeDocument/2006/relationships/slideLayout" Target="../slideLayouts/slideLayout433.xml"/></Relationships>
</file>

<file path=ppt/slideMasters/_rels/slideMaster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3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438.xml"/><Relationship Id="rId7" Type="http://schemas.openxmlformats.org/officeDocument/2006/relationships/slideLayout" Target="../slideLayouts/slideLayout442.xml"/><Relationship Id="rId12" Type="http://schemas.openxmlformats.org/officeDocument/2006/relationships/theme" Target="../theme/theme42.xml"/><Relationship Id="rId2" Type="http://schemas.openxmlformats.org/officeDocument/2006/relationships/slideLayout" Target="../slideLayouts/slideLayout437.xml"/><Relationship Id="rId1" Type="http://schemas.openxmlformats.org/officeDocument/2006/relationships/slideLayout" Target="../slideLayouts/slideLayout436.xml"/><Relationship Id="rId6" Type="http://schemas.openxmlformats.org/officeDocument/2006/relationships/slideLayout" Target="../slideLayouts/slideLayout441.xml"/><Relationship Id="rId11" Type="http://schemas.openxmlformats.org/officeDocument/2006/relationships/slideLayout" Target="../slideLayouts/slideLayout446.xml"/><Relationship Id="rId5" Type="http://schemas.openxmlformats.org/officeDocument/2006/relationships/slideLayout" Target="../slideLayouts/slideLayout440.xml"/><Relationship Id="rId10" Type="http://schemas.openxmlformats.org/officeDocument/2006/relationships/slideLayout" Target="../slideLayouts/slideLayout445.xml"/><Relationship Id="rId4" Type="http://schemas.openxmlformats.org/officeDocument/2006/relationships/slideLayout" Target="../slideLayouts/slideLayout439.xml"/><Relationship Id="rId9" Type="http://schemas.openxmlformats.org/officeDocument/2006/relationships/slideLayout" Target="../slideLayouts/slideLayout444.xml"/></Relationships>
</file>

<file path=ppt/slideMasters/_rels/slideMaster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4.xml"/><Relationship Id="rId3" Type="http://schemas.openxmlformats.org/officeDocument/2006/relationships/slideLayout" Target="../slideLayouts/slideLayout449.xml"/><Relationship Id="rId7" Type="http://schemas.openxmlformats.org/officeDocument/2006/relationships/slideLayout" Target="../slideLayouts/slideLayout453.xml"/><Relationship Id="rId12" Type="http://schemas.openxmlformats.org/officeDocument/2006/relationships/theme" Target="../theme/theme43.xml"/><Relationship Id="rId2" Type="http://schemas.openxmlformats.org/officeDocument/2006/relationships/slideLayout" Target="../slideLayouts/slideLayout448.xml"/><Relationship Id="rId1" Type="http://schemas.openxmlformats.org/officeDocument/2006/relationships/slideLayout" Target="../slideLayouts/slideLayout447.xml"/><Relationship Id="rId6" Type="http://schemas.openxmlformats.org/officeDocument/2006/relationships/slideLayout" Target="../slideLayouts/slideLayout452.xml"/><Relationship Id="rId11" Type="http://schemas.openxmlformats.org/officeDocument/2006/relationships/slideLayout" Target="../slideLayouts/slideLayout457.xml"/><Relationship Id="rId5" Type="http://schemas.openxmlformats.org/officeDocument/2006/relationships/slideLayout" Target="../slideLayouts/slideLayout451.xml"/><Relationship Id="rId10" Type="http://schemas.openxmlformats.org/officeDocument/2006/relationships/slideLayout" Target="../slideLayouts/slideLayout456.xml"/><Relationship Id="rId4" Type="http://schemas.openxmlformats.org/officeDocument/2006/relationships/slideLayout" Target="../slideLayouts/slideLayout450.xml"/><Relationship Id="rId9" Type="http://schemas.openxmlformats.org/officeDocument/2006/relationships/slideLayout" Target="../slideLayouts/slideLayout455.xml"/></Relationships>
</file>

<file path=ppt/slideMasters/_rels/slideMaster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5.xml"/><Relationship Id="rId3" Type="http://schemas.openxmlformats.org/officeDocument/2006/relationships/slideLayout" Target="../slideLayouts/slideLayout460.xml"/><Relationship Id="rId7" Type="http://schemas.openxmlformats.org/officeDocument/2006/relationships/slideLayout" Target="../slideLayouts/slideLayout464.xml"/><Relationship Id="rId12" Type="http://schemas.openxmlformats.org/officeDocument/2006/relationships/theme" Target="../theme/theme44.xml"/><Relationship Id="rId2" Type="http://schemas.openxmlformats.org/officeDocument/2006/relationships/slideLayout" Target="../slideLayouts/slideLayout459.xml"/><Relationship Id="rId1" Type="http://schemas.openxmlformats.org/officeDocument/2006/relationships/slideLayout" Target="../slideLayouts/slideLayout458.xml"/><Relationship Id="rId6" Type="http://schemas.openxmlformats.org/officeDocument/2006/relationships/slideLayout" Target="../slideLayouts/slideLayout463.xml"/><Relationship Id="rId11" Type="http://schemas.openxmlformats.org/officeDocument/2006/relationships/slideLayout" Target="../slideLayouts/slideLayout468.xml"/><Relationship Id="rId5" Type="http://schemas.openxmlformats.org/officeDocument/2006/relationships/slideLayout" Target="../slideLayouts/slideLayout462.xml"/><Relationship Id="rId10" Type="http://schemas.openxmlformats.org/officeDocument/2006/relationships/slideLayout" Target="../slideLayouts/slideLayout467.xml"/><Relationship Id="rId4" Type="http://schemas.openxmlformats.org/officeDocument/2006/relationships/slideLayout" Target="../slideLayouts/slideLayout461.xml"/><Relationship Id="rId9" Type="http://schemas.openxmlformats.org/officeDocument/2006/relationships/slideLayout" Target="../slideLayouts/slideLayout466.xml"/></Relationships>
</file>

<file path=ppt/slideMasters/_rels/slideMaster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6.xml"/><Relationship Id="rId13" Type="http://schemas.openxmlformats.org/officeDocument/2006/relationships/theme" Target="../theme/theme45.xml"/><Relationship Id="rId3" Type="http://schemas.openxmlformats.org/officeDocument/2006/relationships/slideLayout" Target="../slideLayouts/slideLayout471.xml"/><Relationship Id="rId7" Type="http://schemas.openxmlformats.org/officeDocument/2006/relationships/slideLayout" Target="../slideLayouts/slideLayout475.xml"/><Relationship Id="rId12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70.xml"/><Relationship Id="rId1" Type="http://schemas.openxmlformats.org/officeDocument/2006/relationships/slideLayout" Target="../slideLayouts/slideLayout469.xml"/><Relationship Id="rId6" Type="http://schemas.openxmlformats.org/officeDocument/2006/relationships/slideLayout" Target="../slideLayouts/slideLayout474.xml"/><Relationship Id="rId11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73.xml"/><Relationship Id="rId10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2.xml"/><Relationship Id="rId9" Type="http://schemas.openxmlformats.org/officeDocument/2006/relationships/slideLayout" Target="../slideLayouts/slideLayout477.xml"/></Relationships>
</file>

<file path=ppt/slideMasters/_rels/slideMaster46.xml.rels><?xml version="1.0" encoding="UTF-8" standalone="yes"?>
<Relationships xmlns="http://schemas.openxmlformats.org/package/2006/relationships"><Relationship Id="rId2" Type="http://schemas.openxmlformats.org/officeDocument/2006/relationships/theme" Target="../theme/theme46.xml"/><Relationship Id="rId1" Type="http://schemas.openxmlformats.org/officeDocument/2006/relationships/slideLayout" Target="../slideLayouts/slideLayout481.xml"/></Relationships>
</file>

<file path=ppt/slideMasters/_rels/slideMaster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9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484.xml"/><Relationship Id="rId7" Type="http://schemas.openxmlformats.org/officeDocument/2006/relationships/slideLayout" Target="../slideLayouts/slideLayout488.xml"/><Relationship Id="rId12" Type="http://schemas.openxmlformats.org/officeDocument/2006/relationships/theme" Target="../theme/theme47.xml"/><Relationship Id="rId2" Type="http://schemas.openxmlformats.org/officeDocument/2006/relationships/slideLayout" Target="../slideLayouts/slideLayout483.xml"/><Relationship Id="rId1" Type="http://schemas.openxmlformats.org/officeDocument/2006/relationships/slideLayout" Target="../slideLayouts/slideLayout482.xml"/><Relationship Id="rId6" Type="http://schemas.openxmlformats.org/officeDocument/2006/relationships/slideLayout" Target="../slideLayouts/slideLayout487.xml"/><Relationship Id="rId11" Type="http://schemas.openxmlformats.org/officeDocument/2006/relationships/slideLayout" Target="../slideLayouts/slideLayout492.xml"/><Relationship Id="rId5" Type="http://schemas.openxmlformats.org/officeDocument/2006/relationships/slideLayout" Target="../slideLayouts/slideLayout486.xml"/><Relationship Id="rId10" Type="http://schemas.openxmlformats.org/officeDocument/2006/relationships/slideLayout" Target="../slideLayouts/slideLayout491.xml"/><Relationship Id="rId4" Type="http://schemas.openxmlformats.org/officeDocument/2006/relationships/slideLayout" Target="../slideLayouts/slideLayout485.xml"/><Relationship Id="rId9" Type="http://schemas.openxmlformats.org/officeDocument/2006/relationships/slideLayout" Target="../slideLayouts/slideLayout490.xml"/></Relationships>
</file>

<file path=ppt/slideMasters/_rels/slideMaster4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0.xml"/><Relationship Id="rId13" Type="http://schemas.openxmlformats.org/officeDocument/2006/relationships/theme" Target="../theme/theme48.xml"/><Relationship Id="rId3" Type="http://schemas.openxmlformats.org/officeDocument/2006/relationships/slideLayout" Target="../slideLayouts/slideLayout495.xml"/><Relationship Id="rId7" Type="http://schemas.openxmlformats.org/officeDocument/2006/relationships/slideLayout" Target="../slideLayouts/slideLayout499.xml"/><Relationship Id="rId12" Type="http://schemas.openxmlformats.org/officeDocument/2006/relationships/slideLayout" Target="../slideLayouts/slideLayout504.xml"/><Relationship Id="rId2" Type="http://schemas.openxmlformats.org/officeDocument/2006/relationships/slideLayout" Target="../slideLayouts/slideLayout494.xml"/><Relationship Id="rId1" Type="http://schemas.openxmlformats.org/officeDocument/2006/relationships/slideLayout" Target="../slideLayouts/slideLayout493.xml"/><Relationship Id="rId6" Type="http://schemas.openxmlformats.org/officeDocument/2006/relationships/slideLayout" Target="../slideLayouts/slideLayout498.xml"/><Relationship Id="rId11" Type="http://schemas.openxmlformats.org/officeDocument/2006/relationships/slideLayout" Target="../slideLayouts/slideLayout503.xml"/><Relationship Id="rId5" Type="http://schemas.openxmlformats.org/officeDocument/2006/relationships/slideLayout" Target="../slideLayouts/slideLayout497.xml"/><Relationship Id="rId10" Type="http://schemas.openxmlformats.org/officeDocument/2006/relationships/slideLayout" Target="../slideLayouts/slideLayout502.xml"/><Relationship Id="rId4" Type="http://schemas.openxmlformats.org/officeDocument/2006/relationships/slideLayout" Target="../slideLayouts/slideLayout496.xml"/><Relationship Id="rId9" Type="http://schemas.openxmlformats.org/officeDocument/2006/relationships/slideLayout" Target="../slideLayouts/slideLayout501.xml"/></Relationships>
</file>

<file path=ppt/slideMasters/_rels/slideMaster4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2.xml"/><Relationship Id="rId13" Type="http://schemas.openxmlformats.org/officeDocument/2006/relationships/theme" Target="../theme/theme49.xml"/><Relationship Id="rId3" Type="http://schemas.openxmlformats.org/officeDocument/2006/relationships/slideLayout" Target="../slideLayouts/slideLayout507.xml"/><Relationship Id="rId7" Type="http://schemas.openxmlformats.org/officeDocument/2006/relationships/slideLayout" Target="../slideLayouts/slideLayout511.xml"/><Relationship Id="rId12" Type="http://schemas.openxmlformats.org/officeDocument/2006/relationships/slideLayout" Target="../slideLayouts/slideLayout516.xml"/><Relationship Id="rId2" Type="http://schemas.openxmlformats.org/officeDocument/2006/relationships/slideLayout" Target="../slideLayouts/slideLayout506.xml"/><Relationship Id="rId1" Type="http://schemas.openxmlformats.org/officeDocument/2006/relationships/slideLayout" Target="../slideLayouts/slideLayout505.xml"/><Relationship Id="rId6" Type="http://schemas.openxmlformats.org/officeDocument/2006/relationships/slideLayout" Target="../slideLayouts/slideLayout510.xml"/><Relationship Id="rId11" Type="http://schemas.openxmlformats.org/officeDocument/2006/relationships/slideLayout" Target="../slideLayouts/slideLayout515.xml"/><Relationship Id="rId5" Type="http://schemas.openxmlformats.org/officeDocument/2006/relationships/slideLayout" Target="../slideLayouts/slideLayout509.xml"/><Relationship Id="rId10" Type="http://schemas.openxmlformats.org/officeDocument/2006/relationships/slideLayout" Target="../slideLayouts/slideLayout514.xml"/><Relationship Id="rId4" Type="http://schemas.openxmlformats.org/officeDocument/2006/relationships/slideLayout" Target="../slideLayouts/slideLayout508.xml"/><Relationship Id="rId9" Type="http://schemas.openxmlformats.org/officeDocument/2006/relationships/slideLayout" Target="../slideLayouts/slideLayout51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0.xml.rels><?xml version="1.0" encoding="UTF-8" standalone="yes"?>
<Relationships xmlns="http://schemas.openxmlformats.org/package/2006/relationships"><Relationship Id="rId3" Type="http://schemas.openxmlformats.org/officeDocument/2006/relationships/theme" Target="../theme/theme50.xml"/><Relationship Id="rId2" Type="http://schemas.openxmlformats.org/officeDocument/2006/relationships/slideLayout" Target="../slideLayouts/slideLayout518.xml"/><Relationship Id="rId1" Type="http://schemas.openxmlformats.org/officeDocument/2006/relationships/slideLayout" Target="../slideLayouts/slideLayout517.xml"/></Relationships>
</file>

<file path=ppt/slideMasters/_rels/slideMaster5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6.xml"/><Relationship Id="rId13" Type="http://schemas.openxmlformats.org/officeDocument/2006/relationships/theme" Target="../theme/theme51.xml"/><Relationship Id="rId3" Type="http://schemas.openxmlformats.org/officeDocument/2006/relationships/slideLayout" Target="../slideLayouts/slideLayout521.xml"/><Relationship Id="rId7" Type="http://schemas.openxmlformats.org/officeDocument/2006/relationships/slideLayout" Target="../slideLayouts/slideLayout525.xml"/><Relationship Id="rId12" Type="http://schemas.openxmlformats.org/officeDocument/2006/relationships/slideLayout" Target="../slideLayouts/slideLayout530.xml"/><Relationship Id="rId2" Type="http://schemas.openxmlformats.org/officeDocument/2006/relationships/slideLayout" Target="../slideLayouts/slideLayout520.xml"/><Relationship Id="rId1" Type="http://schemas.openxmlformats.org/officeDocument/2006/relationships/slideLayout" Target="../slideLayouts/slideLayout519.xml"/><Relationship Id="rId6" Type="http://schemas.openxmlformats.org/officeDocument/2006/relationships/slideLayout" Target="../slideLayouts/slideLayout524.xml"/><Relationship Id="rId11" Type="http://schemas.openxmlformats.org/officeDocument/2006/relationships/slideLayout" Target="../slideLayouts/slideLayout529.xml"/><Relationship Id="rId5" Type="http://schemas.openxmlformats.org/officeDocument/2006/relationships/slideLayout" Target="../slideLayouts/slideLayout523.xml"/><Relationship Id="rId10" Type="http://schemas.openxmlformats.org/officeDocument/2006/relationships/slideLayout" Target="../slideLayouts/slideLayout528.xml"/><Relationship Id="rId4" Type="http://schemas.openxmlformats.org/officeDocument/2006/relationships/slideLayout" Target="../slideLayouts/slideLayout522.xml"/><Relationship Id="rId9" Type="http://schemas.openxmlformats.org/officeDocument/2006/relationships/slideLayout" Target="../slideLayouts/slideLayout527.xml"/></Relationships>
</file>

<file path=ppt/slideMasters/_rels/slideMaster5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8.xml"/><Relationship Id="rId13" Type="http://schemas.openxmlformats.org/officeDocument/2006/relationships/theme" Target="../theme/theme52.xml"/><Relationship Id="rId3" Type="http://schemas.openxmlformats.org/officeDocument/2006/relationships/slideLayout" Target="../slideLayouts/slideLayout533.xml"/><Relationship Id="rId7" Type="http://schemas.openxmlformats.org/officeDocument/2006/relationships/slideLayout" Target="../slideLayouts/slideLayout537.xml"/><Relationship Id="rId12" Type="http://schemas.openxmlformats.org/officeDocument/2006/relationships/slideLayout" Target="../slideLayouts/slideLayout542.xml"/><Relationship Id="rId2" Type="http://schemas.openxmlformats.org/officeDocument/2006/relationships/slideLayout" Target="../slideLayouts/slideLayout532.xml"/><Relationship Id="rId1" Type="http://schemas.openxmlformats.org/officeDocument/2006/relationships/slideLayout" Target="../slideLayouts/slideLayout531.xml"/><Relationship Id="rId6" Type="http://schemas.openxmlformats.org/officeDocument/2006/relationships/slideLayout" Target="../slideLayouts/slideLayout536.xml"/><Relationship Id="rId11" Type="http://schemas.openxmlformats.org/officeDocument/2006/relationships/slideLayout" Target="../slideLayouts/slideLayout541.xml"/><Relationship Id="rId5" Type="http://schemas.openxmlformats.org/officeDocument/2006/relationships/slideLayout" Target="../slideLayouts/slideLayout535.xml"/><Relationship Id="rId10" Type="http://schemas.openxmlformats.org/officeDocument/2006/relationships/slideLayout" Target="../slideLayouts/slideLayout540.xml"/><Relationship Id="rId4" Type="http://schemas.openxmlformats.org/officeDocument/2006/relationships/slideLayout" Target="../slideLayouts/slideLayout534.xml"/><Relationship Id="rId9" Type="http://schemas.openxmlformats.org/officeDocument/2006/relationships/slideLayout" Target="../slideLayouts/slideLayout539.xml"/></Relationships>
</file>

<file path=ppt/slideMasters/_rels/slideMaster5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0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545.xml"/><Relationship Id="rId7" Type="http://schemas.openxmlformats.org/officeDocument/2006/relationships/slideLayout" Target="../slideLayouts/slideLayout549.xml"/><Relationship Id="rId12" Type="http://schemas.openxmlformats.org/officeDocument/2006/relationships/theme" Target="../theme/theme53.xml"/><Relationship Id="rId2" Type="http://schemas.openxmlformats.org/officeDocument/2006/relationships/slideLayout" Target="../slideLayouts/slideLayout544.xml"/><Relationship Id="rId1" Type="http://schemas.openxmlformats.org/officeDocument/2006/relationships/slideLayout" Target="../slideLayouts/slideLayout543.xml"/><Relationship Id="rId6" Type="http://schemas.openxmlformats.org/officeDocument/2006/relationships/slideLayout" Target="../slideLayouts/slideLayout548.xml"/><Relationship Id="rId11" Type="http://schemas.openxmlformats.org/officeDocument/2006/relationships/slideLayout" Target="../slideLayouts/slideLayout553.xml"/><Relationship Id="rId5" Type="http://schemas.openxmlformats.org/officeDocument/2006/relationships/slideLayout" Target="../slideLayouts/slideLayout547.xml"/><Relationship Id="rId10" Type="http://schemas.openxmlformats.org/officeDocument/2006/relationships/slideLayout" Target="../slideLayouts/slideLayout552.xml"/><Relationship Id="rId4" Type="http://schemas.openxmlformats.org/officeDocument/2006/relationships/slideLayout" Target="../slideLayouts/slideLayout546.xml"/><Relationship Id="rId9" Type="http://schemas.openxmlformats.org/officeDocument/2006/relationships/slideLayout" Target="../slideLayouts/slideLayout551.xml"/></Relationships>
</file>

<file path=ppt/slideMasters/_rels/slideMaster5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1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556.xml"/><Relationship Id="rId7" Type="http://schemas.openxmlformats.org/officeDocument/2006/relationships/slideLayout" Target="../slideLayouts/slideLayout560.xml"/><Relationship Id="rId12" Type="http://schemas.openxmlformats.org/officeDocument/2006/relationships/theme" Target="../theme/theme54.xml"/><Relationship Id="rId2" Type="http://schemas.openxmlformats.org/officeDocument/2006/relationships/slideLayout" Target="../slideLayouts/slideLayout555.xml"/><Relationship Id="rId1" Type="http://schemas.openxmlformats.org/officeDocument/2006/relationships/slideLayout" Target="../slideLayouts/slideLayout554.xml"/><Relationship Id="rId6" Type="http://schemas.openxmlformats.org/officeDocument/2006/relationships/slideLayout" Target="../slideLayouts/slideLayout559.xml"/><Relationship Id="rId11" Type="http://schemas.openxmlformats.org/officeDocument/2006/relationships/slideLayout" Target="../slideLayouts/slideLayout564.xml"/><Relationship Id="rId5" Type="http://schemas.openxmlformats.org/officeDocument/2006/relationships/slideLayout" Target="../slideLayouts/slideLayout558.xml"/><Relationship Id="rId10" Type="http://schemas.openxmlformats.org/officeDocument/2006/relationships/slideLayout" Target="../slideLayouts/slideLayout563.xml"/><Relationship Id="rId4" Type="http://schemas.openxmlformats.org/officeDocument/2006/relationships/slideLayout" Target="../slideLayouts/slideLayout557.xml"/><Relationship Id="rId9" Type="http://schemas.openxmlformats.org/officeDocument/2006/relationships/slideLayout" Target="../slideLayouts/slideLayout562.xml"/></Relationships>
</file>

<file path=ppt/slideMasters/_rels/slideMaster5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2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567.xml"/><Relationship Id="rId7" Type="http://schemas.openxmlformats.org/officeDocument/2006/relationships/slideLayout" Target="../slideLayouts/slideLayout571.xml"/><Relationship Id="rId12" Type="http://schemas.openxmlformats.org/officeDocument/2006/relationships/theme" Target="../theme/theme55.xml"/><Relationship Id="rId2" Type="http://schemas.openxmlformats.org/officeDocument/2006/relationships/slideLayout" Target="../slideLayouts/slideLayout566.xml"/><Relationship Id="rId1" Type="http://schemas.openxmlformats.org/officeDocument/2006/relationships/slideLayout" Target="../slideLayouts/slideLayout565.xml"/><Relationship Id="rId6" Type="http://schemas.openxmlformats.org/officeDocument/2006/relationships/slideLayout" Target="../slideLayouts/slideLayout570.xml"/><Relationship Id="rId11" Type="http://schemas.openxmlformats.org/officeDocument/2006/relationships/slideLayout" Target="../slideLayouts/slideLayout575.xml"/><Relationship Id="rId5" Type="http://schemas.openxmlformats.org/officeDocument/2006/relationships/slideLayout" Target="../slideLayouts/slideLayout569.xml"/><Relationship Id="rId10" Type="http://schemas.openxmlformats.org/officeDocument/2006/relationships/slideLayout" Target="../slideLayouts/slideLayout574.xml"/><Relationship Id="rId4" Type="http://schemas.openxmlformats.org/officeDocument/2006/relationships/slideLayout" Target="../slideLayouts/slideLayout568.xml"/><Relationship Id="rId9" Type="http://schemas.openxmlformats.org/officeDocument/2006/relationships/slideLayout" Target="../slideLayouts/slideLayout573.xml"/></Relationships>
</file>

<file path=ppt/slideMasters/_rels/slideMaster5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3.xml"/><Relationship Id="rId3" Type="http://schemas.openxmlformats.org/officeDocument/2006/relationships/slideLayout" Target="../slideLayouts/slideLayout578.xml"/><Relationship Id="rId7" Type="http://schemas.openxmlformats.org/officeDocument/2006/relationships/slideLayout" Target="../slideLayouts/slideLayout582.xml"/><Relationship Id="rId12" Type="http://schemas.openxmlformats.org/officeDocument/2006/relationships/theme" Target="../theme/theme56.xml"/><Relationship Id="rId2" Type="http://schemas.openxmlformats.org/officeDocument/2006/relationships/slideLayout" Target="../slideLayouts/slideLayout577.xml"/><Relationship Id="rId1" Type="http://schemas.openxmlformats.org/officeDocument/2006/relationships/slideLayout" Target="../slideLayouts/slideLayout576.xml"/><Relationship Id="rId6" Type="http://schemas.openxmlformats.org/officeDocument/2006/relationships/slideLayout" Target="../slideLayouts/slideLayout581.xml"/><Relationship Id="rId11" Type="http://schemas.openxmlformats.org/officeDocument/2006/relationships/slideLayout" Target="../slideLayouts/slideLayout586.xml"/><Relationship Id="rId5" Type="http://schemas.openxmlformats.org/officeDocument/2006/relationships/slideLayout" Target="../slideLayouts/slideLayout580.xml"/><Relationship Id="rId10" Type="http://schemas.openxmlformats.org/officeDocument/2006/relationships/slideLayout" Target="../slideLayouts/slideLayout585.xml"/><Relationship Id="rId4" Type="http://schemas.openxmlformats.org/officeDocument/2006/relationships/slideLayout" Target="../slideLayouts/slideLayout579.xml"/><Relationship Id="rId9" Type="http://schemas.openxmlformats.org/officeDocument/2006/relationships/slideLayout" Target="../slideLayouts/slideLayout584.xml"/></Relationships>
</file>

<file path=ppt/slideMasters/_rels/slideMaster5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4.xml"/><Relationship Id="rId13" Type="http://schemas.openxmlformats.org/officeDocument/2006/relationships/slideLayout" Target="../slideLayouts/slideLayout599.xml"/><Relationship Id="rId3" Type="http://schemas.openxmlformats.org/officeDocument/2006/relationships/slideLayout" Target="../slideLayouts/slideLayout589.xml"/><Relationship Id="rId7" Type="http://schemas.openxmlformats.org/officeDocument/2006/relationships/slideLayout" Target="../slideLayouts/slideLayout593.xml"/><Relationship Id="rId12" Type="http://schemas.openxmlformats.org/officeDocument/2006/relationships/slideLayout" Target="../slideLayouts/slideLayout598.xml"/><Relationship Id="rId2" Type="http://schemas.openxmlformats.org/officeDocument/2006/relationships/slideLayout" Target="../slideLayouts/slideLayout588.xml"/><Relationship Id="rId1" Type="http://schemas.openxmlformats.org/officeDocument/2006/relationships/slideLayout" Target="../slideLayouts/slideLayout587.xml"/><Relationship Id="rId6" Type="http://schemas.openxmlformats.org/officeDocument/2006/relationships/slideLayout" Target="../slideLayouts/slideLayout592.xml"/><Relationship Id="rId11" Type="http://schemas.openxmlformats.org/officeDocument/2006/relationships/slideLayout" Target="../slideLayouts/slideLayout597.xml"/><Relationship Id="rId5" Type="http://schemas.openxmlformats.org/officeDocument/2006/relationships/slideLayout" Target="../slideLayouts/slideLayout591.xml"/><Relationship Id="rId10" Type="http://schemas.openxmlformats.org/officeDocument/2006/relationships/slideLayout" Target="../slideLayouts/slideLayout596.xml"/><Relationship Id="rId4" Type="http://schemas.openxmlformats.org/officeDocument/2006/relationships/slideLayout" Target="../slideLayouts/slideLayout590.xml"/><Relationship Id="rId9" Type="http://schemas.openxmlformats.org/officeDocument/2006/relationships/slideLayout" Target="../slideLayouts/slideLayout595.xml"/><Relationship Id="rId14" Type="http://schemas.openxmlformats.org/officeDocument/2006/relationships/theme" Target="../theme/theme57.xml"/></Relationships>
</file>

<file path=ppt/slideMasters/_rels/slideMaster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theme" Target="../theme/theme58.xml"/><Relationship Id="rId1" Type="http://schemas.openxmlformats.org/officeDocument/2006/relationships/slideLayout" Target="../slideLayouts/slideLayout600.xml"/></Relationships>
</file>

<file path=ppt/slideMasters/_rels/slideMaster59.xml.rels><?xml version="1.0" encoding="UTF-8" standalone="yes"?>
<Relationships xmlns="http://schemas.openxmlformats.org/package/2006/relationships"><Relationship Id="rId3" Type="http://schemas.openxmlformats.org/officeDocument/2006/relationships/theme" Target="../theme/theme59.xml"/><Relationship Id="rId2" Type="http://schemas.openxmlformats.org/officeDocument/2006/relationships/slideLayout" Target="../slideLayouts/slideLayout602.xml"/><Relationship Id="rId1" Type="http://schemas.openxmlformats.org/officeDocument/2006/relationships/slideLayout" Target="../slideLayouts/slideLayout60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image" Target="../media/image4.emf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46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theme" Target="../theme/theme6.xml"/></Relationships>
</file>

<file path=ppt/slideMasters/_rels/slideMaster6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0.xml"/><Relationship Id="rId3" Type="http://schemas.openxmlformats.org/officeDocument/2006/relationships/slideLayout" Target="../slideLayouts/slideLayout605.xml"/><Relationship Id="rId7" Type="http://schemas.openxmlformats.org/officeDocument/2006/relationships/slideLayout" Target="../slideLayouts/slideLayout609.xml"/><Relationship Id="rId12" Type="http://schemas.openxmlformats.org/officeDocument/2006/relationships/theme" Target="../theme/theme60.xml"/><Relationship Id="rId2" Type="http://schemas.openxmlformats.org/officeDocument/2006/relationships/slideLayout" Target="../slideLayouts/slideLayout604.xml"/><Relationship Id="rId1" Type="http://schemas.openxmlformats.org/officeDocument/2006/relationships/slideLayout" Target="../slideLayouts/slideLayout603.xml"/><Relationship Id="rId6" Type="http://schemas.openxmlformats.org/officeDocument/2006/relationships/slideLayout" Target="../slideLayouts/slideLayout608.xml"/><Relationship Id="rId11" Type="http://schemas.openxmlformats.org/officeDocument/2006/relationships/slideLayout" Target="../slideLayouts/slideLayout613.xml"/><Relationship Id="rId5" Type="http://schemas.openxmlformats.org/officeDocument/2006/relationships/slideLayout" Target="../slideLayouts/slideLayout607.xml"/><Relationship Id="rId10" Type="http://schemas.openxmlformats.org/officeDocument/2006/relationships/slideLayout" Target="../slideLayouts/slideLayout612.xml"/><Relationship Id="rId4" Type="http://schemas.openxmlformats.org/officeDocument/2006/relationships/slideLayout" Target="../slideLayouts/slideLayout606.xml"/><Relationship Id="rId9" Type="http://schemas.openxmlformats.org/officeDocument/2006/relationships/slideLayout" Target="../slideLayouts/slideLayout611.xml"/></Relationships>
</file>

<file path=ppt/slideMasters/_rels/slideMaster6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1.xml"/><Relationship Id="rId13" Type="http://schemas.openxmlformats.org/officeDocument/2006/relationships/theme" Target="../theme/theme61.xml"/><Relationship Id="rId3" Type="http://schemas.openxmlformats.org/officeDocument/2006/relationships/slideLayout" Target="../slideLayouts/slideLayout616.xml"/><Relationship Id="rId7" Type="http://schemas.openxmlformats.org/officeDocument/2006/relationships/slideLayout" Target="../slideLayouts/slideLayout620.xml"/><Relationship Id="rId12" Type="http://schemas.openxmlformats.org/officeDocument/2006/relationships/slideLayout" Target="../slideLayouts/slideLayout625.xml"/><Relationship Id="rId2" Type="http://schemas.openxmlformats.org/officeDocument/2006/relationships/slideLayout" Target="../slideLayouts/slideLayout615.xml"/><Relationship Id="rId1" Type="http://schemas.openxmlformats.org/officeDocument/2006/relationships/slideLayout" Target="../slideLayouts/slideLayout614.xml"/><Relationship Id="rId6" Type="http://schemas.openxmlformats.org/officeDocument/2006/relationships/slideLayout" Target="../slideLayouts/slideLayout619.xml"/><Relationship Id="rId11" Type="http://schemas.openxmlformats.org/officeDocument/2006/relationships/slideLayout" Target="../slideLayouts/slideLayout624.xml"/><Relationship Id="rId5" Type="http://schemas.openxmlformats.org/officeDocument/2006/relationships/slideLayout" Target="../slideLayouts/slideLayout618.xml"/><Relationship Id="rId10" Type="http://schemas.openxmlformats.org/officeDocument/2006/relationships/slideLayout" Target="../slideLayouts/slideLayout623.xml"/><Relationship Id="rId4" Type="http://schemas.openxmlformats.org/officeDocument/2006/relationships/slideLayout" Target="../slideLayouts/slideLayout617.xml"/><Relationship Id="rId9" Type="http://schemas.openxmlformats.org/officeDocument/2006/relationships/slideLayout" Target="../slideLayouts/slideLayout622.xml"/></Relationships>
</file>

<file path=ppt/slideMasters/_rels/slideMaster6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3.xml"/><Relationship Id="rId3" Type="http://schemas.openxmlformats.org/officeDocument/2006/relationships/slideLayout" Target="../slideLayouts/slideLayout628.xml"/><Relationship Id="rId7" Type="http://schemas.openxmlformats.org/officeDocument/2006/relationships/slideLayout" Target="../slideLayouts/slideLayout632.xml"/><Relationship Id="rId12" Type="http://schemas.openxmlformats.org/officeDocument/2006/relationships/theme" Target="../theme/theme62.xml"/><Relationship Id="rId2" Type="http://schemas.openxmlformats.org/officeDocument/2006/relationships/slideLayout" Target="../slideLayouts/slideLayout627.xml"/><Relationship Id="rId1" Type="http://schemas.openxmlformats.org/officeDocument/2006/relationships/slideLayout" Target="../slideLayouts/slideLayout626.xml"/><Relationship Id="rId6" Type="http://schemas.openxmlformats.org/officeDocument/2006/relationships/slideLayout" Target="../slideLayouts/slideLayout631.xml"/><Relationship Id="rId11" Type="http://schemas.openxmlformats.org/officeDocument/2006/relationships/slideLayout" Target="../slideLayouts/slideLayout636.xml"/><Relationship Id="rId5" Type="http://schemas.openxmlformats.org/officeDocument/2006/relationships/slideLayout" Target="../slideLayouts/slideLayout630.xml"/><Relationship Id="rId10" Type="http://schemas.openxmlformats.org/officeDocument/2006/relationships/slideLayout" Target="../slideLayouts/slideLayout635.xml"/><Relationship Id="rId4" Type="http://schemas.openxmlformats.org/officeDocument/2006/relationships/slideLayout" Target="../slideLayouts/slideLayout629.xml"/><Relationship Id="rId9" Type="http://schemas.openxmlformats.org/officeDocument/2006/relationships/slideLayout" Target="../slideLayouts/slideLayout634.xml"/></Relationships>
</file>

<file path=ppt/slideMasters/_rels/slideMaster6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4.xml"/><Relationship Id="rId3" Type="http://schemas.openxmlformats.org/officeDocument/2006/relationships/slideLayout" Target="../slideLayouts/slideLayout639.xml"/><Relationship Id="rId7" Type="http://schemas.openxmlformats.org/officeDocument/2006/relationships/slideLayout" Target="../slideLayouts/slideLayout643.xml"/><Relationship Id="rId12" Type="http://schemas.openxmlformats.org/officeDocument/2006/relationships/theme" Target="../theme/theme63.xml"/><Relationship Id="rId2" Type="http://schemas.openxmlformats.org/officeDocument/2006/relationships/slideLayout" Target="../slideLayouts/slideLayout638.xml"/><Relationship Id="rId1" Type="http://schemas.openxmlformats.org/officeDocument/2006/relationships/slideLayout" Target="../slideLayouts/slideLayout637.xml"/><Relationship Id="rId6" Type="http://schemas.openxmlformats.org/officeDocument/2006/relationships/slideLayout" Target="../slideLayouts/slideLayout642.xml"/><Relationship Id="rId11" Type="http://schemas.openxmlformats.org/officeDocument/2006/relationships/slideLayout" Target="../slideLayouts/slideLayout647.xml"/><Relationship Id="rId5" Type="http://schemas.openxmlformats.org/officeDocument/2006/relationships/slideLayout" Target="../slideLayouts/slideLayout641.xml"/><Relationship Id="rId10" Type="http://schemas.openxmlformats.org/officeDocument/2006/relationships/slideLayout" Target="../slideLayouts/slideLayout646.xml"/><Relationship Id="rId4" Type="http://schemas.openxmlformats.org/officeDocument/2006/relationships/slideLayout" Target="../slideLayouts/slideLayout640.xml"/><Relationship Id="rId9" Type="http://schemas.openxmlformats.org/officeDocument/2006/relationships/slideLayout" Target="../slideLayouts/slideLayout645.xml"/></Relationships>
</file>

<file path=ppt/slideMasters/_rels/slideMaster6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5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650.xml"/><Relationship Id="rId7" Type="http://schemas.openxmlformats.org/officeDocument/2006/relationships/slideLayout" Target="../slideLayouts/slideLayout654.xml"/><Relationship Id="rId12" Type="http://schemas.openxmlformats.org/officeDocument/2006/relationships/theme" Target="../theme/theme64.xml"/><Relationship Id="rId2" Type="http://schemas.openxmlformats.org/officeDocument/2006/relationships/slideLayout" Target="../slideLayouts/slideLayout649.xml"/><Relationship Id="rId1" Type="http://schemas.openxmlformats.org/officeDocument/2006/relationships/slideLayout" Target="../slideLayouts/slideLayout648.xml"/><Relationship Id="rId6" Type="http://schemas.openxmlformats.org/officeDocument/2006/relationships/slideLayout" Target="../slideLayouts/slideLayout653.xml"/><Relationship Id="rId11" Type="http://schemas.openxmlformats.org/officeDocument/2006/relationships/slideLayout" Target="../slideLayouts/slideLayout658.xml"/><Relationship Id="rId5" Type="http://schemas.openxmlformats.org/officeDocument/2006/relationships/slideLayout" Target="../slideLayouts/slideLayout652.xml"/><Relationship Id="rId10" Type="http://schemas.openxmlformats.org/officeDocument/2006/relationships/slideLayout" Target="../slideLayouts/slideLayout657.xml"/><Relationship Id="rId4" Type="http://schemas.openxmlformats.org/officeDocument/2006/relationships/slideLayout" Target="../slideLayouts/slideLayout651.xml"/><Relationship Id="rId9" Type="http://schemas.openxmlformats.org/officeDocument/2006/relationships/slideLayout" Target="../slideLayouts/slideLayout656.xml"/></Relationships>
</file>

<file path=ppt/slideMasters/_rels/slideMaster6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6.xml"/><Relationship Id="rId13" Type="http://schemas.openxmlformats.org/officeDocument/2006/relationships/slideLayout" Target="../slideLayouts/slideLayout671.xml"/><Relationship Id="rId3" Type="http://schemas.openxmlformats.org/officeDocument/2006/relationships/slideLayout" Target="../slideLayouts/slideLayout661.xml"/><Relationship Id="rId7" Type="http://schemas.openxmlformats.org/officeDocument/2006/relationships/slideLayout" Target="../slideLayouts/slideLayout665.xml"/><Relationship Id="rId12" Type="http://schemas.openxmlformats.org/officeDocument/2006/relationships/slideLayout" Target="../slideLayouts/slideLayout670.xml"/><Relationship Id="rId2" Type="http://schemas.openxmlformats.org/officeDocument/2006/relationships/slideLayout" Target="../slideLayouts/slideLayout660.xml"/><Relationship Id="rId1" Type="http://schemas.openxmlformats.org/officeDocument/2006/relationships/slideLayout" Target="../slideLayouts/slideLayout659.xml"/><Relationship Id="rId6" Type="http://schemas.openxmlformats.org/officeDocument/2006/relationships/slideLayout" Target="../slideLayouts/slideLayout664.xml"/><Relationship Id="rId11" Type="http://schemas.openxmlformats.org/officeDocument/2006/relationships/slideLayout" Target="../slideLayouts/slideLayout669.xml"/><Relationship Id="rId5" Type="http://schemas.openxmlformats.org/officeDocument/2006/relationships/slideLayout" Target="../slideLayouts/slideLayout663.xml"/><Relationship Id="rId10" Type="http://schemas.openxmlformats.org/officeDocument/2006/relationships/slideLayout" Target="../slideLayouts/slideLayout668.xml"/><Relationship Id="rId4" Type="http://schemas.openxmlformats.org/officeDocument/2006/relationships/slideLayout" Target="../slideLayouts/slideLayout662.xml"/><Relationship Id="rId9" Type="http://schemas.openxmlformats.org/officeDocument/2006/relationships/slideLayout" Target="../slideLayouts/slideLayout667.xml"/><Relationship Id="rId14" Type="http://schemas.openxmlformats.org/officeDocument/2006/relationships/theme" Target="../theme/theme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494392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1" r:id="rId1"/>
    <p:sldLayoutId id="2147484452" r:id="rId2"/>
    <p:sldLayoutId id="2147484453" r:id="rId3"/>
    <p:sldLayoutId id="2147484454" r:id="rId4"/>
    <p:sldLayoutId id="2147484455" r:id="rId5"/>
    <p:sldLayoutId id="2147484456" r:id="rId6"/>
    <p:sldLayoutId id="2147484457" r:id="rId7"/>
    <p:sldLayoutId id="2147484458" r:id="rId8"/>
    <p:sldLayoutId id="2147484459" r:id="rId9"/>
    <p:sldLayoutId id="2147484460" r:id="rId10"/>
    <p:sldLayoutId id="2147484461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67926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63164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500854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084451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7" r:id="rId1"/>
    <p:sldLayoutId id="2147484548" r:id="rId2"/>
    <p:sldLayoutId id="2147484549" r:id="rId3"/>
    <p:sldLayoutId id="2147484550" r:id="rId4"/>
    <p:sldLayoutId id="2147484551" r:id="rId5"/>
    <p:sldLayoutId id="2147484552" r:id="rId6"/>
    <p:sldLayoutId id="2147484553" r:id="rId7"/>
    <p:sldLayoutId id="2147484554" r:id="rId8"/>
    <p:sldLayoutId id="2147484555" r:id="rId9"/>
    <p:sldLayoutId id="2147484556" r:id="rId10"/>
    <p:sldLayoutId id="2147484557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69" tIns="45685" rIns="91369" bIns="456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69" tIns="45685" rIns="91369" bIns="456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69" tIns="45685" rIns="91369" bIns="45685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3696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69" tIns="45685" rIns="91369" bIns="45685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3696"/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 defTabSz="913696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369" tIns="45685" rIns="91369" bIns="45685"/>
          <a:lstStyle/>
          <a:p>
            <a:pPr defTabSz="913696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369" tIns="45685" rIns="91369" bIns="45685"/>
          <a:lstStyle/>
          <a:p>
            <a:pPr defTabSz="913696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828045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05" r:id="rId1"/>
    <p:sldLayoutId id="2147484706" r:id="rId2"/>
    <p:sldLayoutId id="2147484707" r:id="rId3"/>
    <p:sldLayoutId id="2147484708" r:id="rId4"/>
    <p:sldLayoutId id="2147484709" r:id="rId5"/>
    <p:sldLayoutId id="2147484710" r:id="rId6"/>
    <p:sldLayoutId id="2147484711" r:id="rId7"/>
    <p:sldLayoutId id="2147484712" r:id="rId8"/>
    <p:sldLayoutId id="2147484713" r:id="rId9"/>
    <p:sldLayoutId id="2147484714" r:id="rId10"/>
    <p:sldLayoutId id="2147484715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6846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3696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055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7398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640" indent="-34264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411" indent="-325189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1568" indent="-35056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8821" indent="-31567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79873" indent="-339466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6728" indent="-339466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3569" indent="-339466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0421" indent="-339466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7263" indent="-339466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3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46" algn="l" defTabSz="913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696" algn="l" defTabSz="913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550" algn="l" defTabSz="913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398" algn="l" defTabSz="913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245" algn="l" defTabSz="913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098" algn="l" defTabSz="913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7941" algn="l" defTabSz="913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4795" algn="l" defTabSz="9136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66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2DDFB6AD-FE1B-B34C-B1D2-58136F13017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6630" name="Line 1032"/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63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85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9" r:id="rId1"/>
    <p:sldLayoutId id="2147484770" r:id="rId2"/>
    <p:sldLayoutId id="2147484771" r:id="rId3"/>
    <p:sldLayoutId id="2147484772" r:id="rId4"/>
    <p:sldLayoutId id="2147484773" r:id="rId5"/>
    <p:sldLayoutId id="2147484774" r:id="rId6"/>
    <p:sldLayoutId id="2147484775" r:id="rId7"/>
    <p:sldLayoutId id="2147484776" r:id="rId8"/>
    <p:sldLayoutId id="2147484777" r:id="rId9"/>
    <p:sldLayoutId id="2147484778" r:id="rId10"/>
    <p:sldLayoutId id="2147484779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395893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05" r:id="rId1"/>
    <p:sldLayoutId id="2147484806" r:id="rId2"/>
    <p:sldLayoutId id="2147484807" r:id="rId3"/>
    <p:sldLayoutId id="2147484808" r:id="rId4"/>
    <p:sldLayoutId id="2147484809" r:id="rId5"/>
    <p:sldLayoutId id="2147484810" r:id="rId6"/>
    <p:sldLayoutId id="2147484811" r:id="rId7"/>
    <p:sldLayoutId id="2147484812" r:id="rId8"/>
    <p:sldLayoutId id="2147484813" r:id="rId9"/>
    <p:sldLayoutId id="2147484814" r:id="rId10"/>
    <p:sldLayoutId id="2147484815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reeform 7"/>
          <p:cNvSpPr>
            <a:spLocks noChangeArrowheads="1"/>
          </p:cNvSpPr>
          <p:nvPr/>
        </p:nvSpPr>
        <p:spPr bwMode="auto">
          <a:xfrm>
            <a:off x="457200" y="500063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339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340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341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342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0000"/>
                </a:solidFill>
                <a:latin typeface="Garamond"/>
              </a:rPr>
              <a:t>Efficient Runahead Execution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3638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77C48D1-0A2D-6448-BAD7-D50BFB3AECB5}" type="slidenum">
              <a:rPr lang="en-US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198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29" r:id="rId1"/>
    <p:sldLayoutId id="2147484830" r:id="rId2"/>
    <p:sldLayoutId id="2147484831" r:id="rId3"/>
    <p:sldLayoutId id="2147484832" r:id="rId4"/>
    <p:sldLayoutId id="2147484833" r:id="rId5"/>
    <p:sldLayoutId id="2147484834" r:id="rId6"/>
    <p:sldLayoutId id="2147484835" r:id="rId7"/>
    <p:sldLayoutId id="2147484836" r:id="rId8"/>
    <p:sldLayoutId id="2147484837" r:id="rId9"/>
    <p:sldLayoutId id="2147484838" r:id="rId10"/>
    <p:sldLayoutId id="2147484839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8842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95375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6900" y="637381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EC5A93-40C1-004C-AC49-AA5A1C7A8159}" type="slidenum">
              <a:rPr lang="en-US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30" name="Line 1032"/>
          <p:cNvSpPr>
            <a:spLocks noChangeShapeType="1"/>
          </p:cNvSpPr>
          <p:nvPr/>
        </p:nvSpPr>
        <p:spPr bwMode="auto">
          <a:xfrm>
            <a:off x="228600" y="644683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1" name="Line 1033"/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649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41" r:id="rId1"/>
    <p:sldLayoutId id="2147484842" r:id="rId2"/>
    <p:sldLayoutId id="2147484843" r:id="rId3"/>
    <p:sldLayoutId id="2147484844" r:id="rId4"/>
    <p:sldLayoutId id="2147484845" r:id="rId5"/>
    <p:sldLayoutId id="2147484846" r:id="rId6"/>
    <p:sldLayoutId id="2147484847" r:id="rId7"/>
    <p:sldLayoutId id="2147484848" r:id="rId8"/>
    <p:sldLayoutId id="2147484849" r:id="rId9"/>
    <p:sldLayoutId id="2147484850" r:id="rId10"/>
    <p:sldLayoutId id="2147484851" r:id="rId11"/>
    <p:sldLayoutId id="2147484852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6998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EFC36330-171D-874A-B302-CA3D7044398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69990" name="Line 1032"/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999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581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54" r:id="rId1"/>
    <p:sldLayoutId id="2147484855" r:id="rId2"/>
    <p:sldLayoutId id="2147484856" r:id="rId3"/>
    <p:sldLayoutId id="2147484857" r:id="rId4"/>
    <p:sldLayoutId id="2147484858" r:id="rId5"/>
    <p:sldLayoutId id="2147484859" r:id="rId6"/>
    <p:sldLayoutId id="2147484860" r:id="rId7"/>
    <p:sldLayoutId id="2147484861" r:id="rId8"/>
    <p:sldLayoutId id="2147484862" r:id="rId9"/>
    <p:sldLayoutId id="2147484863" r:id="rId10"/>
    <p:sldLayoutId id="2147484864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Freeform 7"/>
          <p:cNvSpPr>
            <a:spLocks noChangeArrowheads="1"/>
          </p:cNvSpPr>
          <p:nvPr/>
        </p:nvSpPr>
        <p:spPr bwMode="auto">
          <a:xfrm>
            <a:off x="457200" y="500063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5587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5588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5589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95590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3638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CAB802D-25DB-1149-B44D-EAC195EDF7D4}" type="slidenum">
              <a:rPr lang="en-US"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468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66" r:id="rId1"/>
    <p:sldLayoutId id="2147484867" r:id="rId2"/>
    <p:sldLayoutId id="2147484868" r:id="rId3"/>
    <p:sldLayoutId id="2147484869" r:id="rId4"/>
    <p:sldLayoutId id="2147484870" r:id="rId5"/>
    <p:sldLayoutId id="2147484871" r:id="rId6"/>
    <p:sldLayoutId id="2147484872" r:id="rId7"/>
    <p:sldLayoutId id="2147484873" r:id="rId8"/>
    <p:sldLayoutId id="2147484874" r:id="rId9"/>
    <p:sldLayoutId id="2147484875" r:id="rId10"/>
    <p:sldLayoutId id="2147484876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8842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336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95375"/>
            <a:ext cx="8610600" cy="51530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6900" y="637381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2B7CA05-D08B-324A-B21A-98259EFDA3FC}" type="slidenum">
              <a:rPr lang="en-US"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43366" name="Line 1032"/>
          <p:cNvSpPr>
            <a:spLocks noChangeShapeType="1"/>
          </p:cNvSpPr>
          <p:nvPr/>
        </p:nvSpPr>
        <p:spPr bwMode="auto">
          <a:xfrm>
            <a:off x="228600" y="644683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3367" name="Line 1033"/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10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78" r:id="rId1"/>
    <p:sldLayoutId id="2147484879" r:id="rId2"/>
    <p:sldLayoutId id="2147484880" r:id="rId3"/>
    <p:sldLayoutId id="2147484881" r:id="rId4"/>
    <p:sldLayoutId id="2147484882" r:id="rId5"/>
    <p:sldLayoutId id="2147484883" r:id="rId6"/>
    <p:sldLayoutId id="2147484884" r:id="rId7"/>
    <p:sldLayoutId id="2147484885" r:id="rId8"/>
    <p:sldLayoutId id="2147484886" r:id="rId9"/>
    <p:sldLayoutId id="2147484887" r:id="rId10"/>
    <p:sldLayoutId id="2147484888" r:id="rId11"/>
    <p:sldLayoutId id="2147484889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5" descr="Burgundy_CMU_JPG_Logo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6488113"/>
            <a:ext cx="15494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Text Placeholder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6900" y="62690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03C470-0343-5644-A9B5-95349323097B}" type="slidenum">
              <a:rPr lang="en-US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31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2" name="Line 1033"/>
          <p:cNvSpPr>
            <a:spLocks noChangeShapeType="1"/>
          </p:cNvSpPr>
          <p:nvPr userDrawn="1"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795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04" r:id="rId1"/>
    <p:sldLayoutId id="2147484905" r:id="rId2"/>
    <p:sldLayoutId id="2147484906" r:id="rId3"/>
    <p:sldLayoutId id="2147484907" r:id="rId4"/>
    <p:sldLayoutId id="2147484908" r:id="rId5"/>
    <p:sldLayoutId id="2147484909" r:id="rId6"/>
    <p:sldLayoutId id="2147484910" r:id="rId7"/>
    <p:sldLayoutId id="2147484911" r:id="rId8"/>
    <p:sldLayoutId id="2147484912" r:id="rId9"/>
    <p:sldLayoutId id="2147484913" r:id="rId10"/>
    <p:sldLayoutId id="2147484914" r:id="rId11"/>
    <p:sldLayoutId id="2147484915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Freeform 7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3491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3492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3493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3494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Garamond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Efficient Runahead Execution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3638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59D6C4E-5E10-8D45-B291-D2068DCF2063}" type="slidenum">
              <a:rPr lang="en-US"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410924"/>
      </p:ext>
    </p:extLst>
  </p:cSld>
  <p:clrMap bg1="lt1" tx1="dk1" bg2="lt2" tx2="dk2" accent1="accent1" accent2="accent2" accent3="accent3" accent4="accent4" accent5="accent5" accent6="accent6" hlink="hlink" folHlink="folHlink"/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reeform 7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>
              <a:gd name="T0" fmla="*/ 0 w 1000"/>
              <a:gd name="T1" fmla="*/ 2147483647 h 1000"/>
              <a:gd name="T2" fmla="*/ 0 w 1000"/>
              <a:gd name="T3" fmla="*/ 0 h 1000"/>
              <a:gd name="T4" fmla="*/ 2147483647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651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652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653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7654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latin typeface="Garamond"/>
              </a:rPr>
              <a:t>Efficient Runahead Execution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3638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2D48118-C85A-8346-A308-D7686941111E}" type="slidenum">
              <a:rPr lang="en-US"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278531"/>
      </p:ext>
    </p:extLst>
  </p:cSld>
  <p:clrMap bg1="lt1" tx1="dk1" bg2="lt2" tx2="dk2" accent1="accent1" accent2="accent2" accent3="accent3" accent4="accent4" accent5="accent5" accent6="accent6" hlink="hlink" folHlink="folHlink"/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-10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-106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6825" y="0"/>
            <a:ext cx="7877175" cy="108585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52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3825" y="1250950"/>
            <a:ext cx="8897938" cy="52228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825" y="6543675"/>
            <a:ext cx="182086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prstClr val="black">
                    <a:lumMod val="65000"/>
                    <a:lumOff val="35000"/>
                    <a:alpha val="75000"/>
                  </a:prstClr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B1AC335E-35A0-FD4D-BCD5-54BB91F67C51}" type="datetime1">
              <a:rPr lang="en-US"/>
              <a:pPr>
                <a:defRPr/>
              </a:pPr>
              <a:t>10/11/18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9525" y="6543675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50" cap="all" baseline="0">
                <a:solidFill>
                  <a:prstClr val="black">
                    <a:alpha val="75000"/>
                  </a:prstClr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924675" y="645636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BFCEF44F-023C-3C4F-B2E3-6DD80F318BE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225287" name="Picture 6" descr="FMS_logo_lightbluematte_3C5CAE.gif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0"/>
            <a:ext cx="1143000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5058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15" r:id="rId1"/>
    <p:sldLayoutId id="2147485016" r:id="rId2"/>
    <p:sldLayoutId id="2147485017" r:id="rId3"/>
    <p:sldLayoutId id="2147485018" r:id="rId4"/>
    <p:sldLayoutId id="2147485019" r:id="rId5"/>
    <p:sldLayoutId id="2147485020" r:id="rId6"/>
    <p:sldLayoutId id="2147485021" r:id="rId7"/>
    <p:sldLayoutId id="2147485022" r:id="rId8"/>
    <p:sldLayoutId id="2147485023" r:id="rId9"/>
    <p:sldLayoutId id="2147485024" r:id="rId10"/>
    <p:sldLayoutId id="2147485025" r:id="rId11"/>
    <p:sldLayoutId id="2147485026" r:id="rId12"/>
  </p:sldLayoutIdLst>
  <p:hf hdr="0" ftr="0" dt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 kern="1200" spc="-12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182563" indent="-182563" algn="l" rtl="0" eaLnBrk="0" fontAlgn="base" hangingPunct="0">
        <a:lnSpc>
          <a:spcPct val="85000"/>
        </a:lnSpc>
        <a:spcBef>
          <a:spcPts val="1300"/>
        </a:spcBef>
        <a:spcAft>
          <a:spcPct val="0"/>
        </a:spcAft>
        <a:buFont typeface="Arial" charset="0"/>
        <a:buChar char="•"/>
        <a:defRPr sz="2800" i="1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365125" indent="-182563" algn="l" rtl="0" eaLnBrk="0" fontAlgn="base" hangingPunct="0">
        <a:lnSpc>
          <a:spcPct val="85000"/>
        </a:lnSpc>
        <a:spcBef>
          <a:spcPts val="600"/>
        </a:spcBef>
        <a:spcAft>
          <a:spcPct val="0"/>
        </a:spcAft>
        <a:buFont typeface="Calibri" charset="0"/>
        <a:buChar char="‐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547688" indent="-182563" algn="l" rtl="0" eaLnBrk="0" fontAlgn="base" hangingPunct="0">
        <a:lnSpc>
          <a:spcPct val="85000"/>
        </a:lnSpc>
        <a:spcBef>
          <a:spcPts val="600"/>
        </a:spcBef>
        <a:spcAft>
          <a:spcPct val="0"/>
        </a:spcAft>
        <a:buFont typeface="Arial" charset="0"/>
        <a:buChar char="•"/>
        <a:defRPr sz="2000" i="1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730250" indent="-182563" algn="l" rtl="0" eaLnBrk="0" fontAlgn="base" hangingPunct="0">
        <a:lnSpc>
          <a:spcPct val="85000"/>
        </a:lnSpc>
        <a:spcBef>
          <a:spcPts val="6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914400" indent="-182563" algn="l" rtl="0" eaLnBrk="0" fontAlgn="base" hangingPunct="0">
        <a:lnSpc>
          <a:spcPct val="85000"/>
        </a:lnSpc>
        <a:spcBef>
          <a:spcPts val="6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891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72694B9D-8BFE-654E-8D86-2D1B27ECA5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38918" name="Line 1032"/>
          <p:cNvSpPr>
            <a:spLocks noChangeShapeType="1"/>
          </p:cNvSpPr>
          <p:nvPr/>
        </p:nvSpPr>
        <p:spPr bwMode="auto">
          <a:xfrm>
            <a:off x="228600" y="638175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8919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399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28" r:id="rId1"/>
    <p:sldLayoutId id="2147485029" r:id="rId2"/>
    <p:sldLayoutId id="2147485030" r:id="rId3"/>
    <p:sldLayoutId id="2147485031" r:id="rId4"/>
    <p:sldLayoutId id="2147485032" r:id="rId5"/>
    <p:sldLayoutId id="2147485033" r:id="rId6"/>
    <p:sldLayoutId id="2147485034" r:id="rId7"/>
    <p:sldLayoutId id="2147485035" r:id="rId8"/>
    <p:sldLayoutId id="2147485036" r:id="rId9"/>
    <p:sldLayoutId id="2147485037" r:id="rId10"/>
    <p:sldLayoutId id="2147485038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585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033" y="1250443"/>
            <a:ext cx="8897503" cy="5223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4033" y="6544372"/>
            <a:ext cx="1820636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fld id="{9FD9DB3E-E709-42CF-B11F-1DFE1D210A82}" type="datetime1">
              <a:rPr lang="en-US" smtClean="0">
                <a:solidFill>
                  <a:prstClr val="black">
                    <a:alpha val="75000"/>
                  </a:prstClr>
                </a:solidFill>
                <a:latin typeface="Calibri"/>
              </a:rPr>
              <a:pPr/>
              <a:t>10/11/18</a:t>
            </a:fld>
            <a:endParaRPr lang="en-US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48826" y="6544372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alpha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924883" y="645630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659951FD-F195-4FF4-B5D0-ABFF8986B8D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5499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00" r:id="rId1"/>
    <p:sldLayoutId id="2147485201" r:id="rId2"/>
    <p:sldLayoutId id="2147485202" r:id="rId3"/>
    <p:sldLayoutId id="2147485203" r:id="rId4"/>
    <p:sldLayoutId id="2147485204" r:id="rId5"/>
    <p:sldLayoutId id="2147485205" r:id="rId6"/>
    <p:sldLayoutId id="2147485206" r:id="rId7"/>
    <p:sldLayoutId id="2147485207" r:id="rId8"/>
    <p:sldLayoutId id="2147485208" r:id="rId9"/>
    <p:sldLayoutId id="2147485209" r:id="rId10"/>
    <p:sldLayoutId id="2147485210" r:id="rId11"/>
    <p:sldLayoutId id="2147485211" r:id="rId12"/>
  </p:sldLayoutIdLst>
  <p:hf hdr="0" ftr="0" dt="0"/>
  <p:txStyles>
    <p:titleStyle>
      <a:lvl1pPr marL="0" algn="ctr" defTabSz="914400" rtl="0" eaLnBrk="1" latinLnBrk="0" hangingPunct="1">
        <a:lnSpc>
          <a:spcPct val="90000"/>
        </a:lnSpc>
        <a:spcBef>
          <a:spcPct val="0"/>
        </a:spcBef>
        <a:buNone/>
        <a:defRPr sz="4800" kern="1200" spc="-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85000"/>
        </a:lnSpc>
        <a:spcBef>
          <a:spcPts val="1300"/>
        </a:spcBef>
        <a:buFont typeface="Arial" panose="020B0604020202020204" pitchFamily="34" charset="0"/>
        <a:buChar char="•"/>
        <a:defRPr sz="2800" i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85000"/>
        </a:lnSpc>
        <a:spcBef>
          <a:spcPts val="600"/>
        </a:spcBef>
        <a:buFont typeface="Calibri" panose="020F0502020204030204" pitchFamily="34" charset="0"/>
        <a:buChar char="‐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2000" i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85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2" tIns="45702" rIns="91402" bIns="45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2" tIns="45702" rIns="91402" bIns="45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024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2" tIns="45702" rIns="91402" bIns="45702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024"/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 defTabSz="914024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02" tIns="45702" rIns="91402" bIns="45702"/>
          <a:lstStyle/>
          <a:p>
            <a:pPr defTabSz="914024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973232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25" r:id="rId1"/>
    <p:sldLayoutId id="2147485226" r:id="rId2"/>
    <p:sldLayoutId id="2147485227" r:id="rId3"/>
    <p:sldLayoutId id="2147485228" r:id="rId4"/>
    <p:sldLayoutId id="2147485229" r:id="rId5"/>
    <p:sldLayoutId id="2147485230" r:id="rId6"/>
    <p:sldLayoutId id="2147485231" r:id="rId7"/>
    <p:sldLayoutId id="2147485232" r:id="rId8"/>
    <p:sldLayoutId id="2147485233" r:id="rId9"/>
    <p:sldLayoutId id="2147485234" r:id="rId10"/>
    <p:sldLayoutId id="2147485235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011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024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04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052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761" indent="-342761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650" indent="-32530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1933" indent="-35069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301" indent="-31578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475" indent="-339587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7491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4499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1514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8523" indent="-339587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1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2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40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52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6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79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88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04" algn="l" defTabSz="91402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56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9046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050"/>
            <a:ext cx="8610600" cy="53403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dirty="0" smtClean="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63C4F264-F51C-7143-BC1C-59CFD03C29F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9047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047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90472" name="Picture 7" descr="safari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6357938"/>
            <a:ext cx="1347787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7922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37" r:id="rId1"/>
    <p:sldLayoutId id="2147485238" r:id="rId2"/>
    <p:sldLayoutId id="2147485239" r:id="rId3"/>
    <p:sldLayoutId id="2147485240" r:id="rId4"/>
    <p:sldLayoutId id="2147485241" r:id="rId5"/>
    <p:sldLayoutId id="2147485242" r:id="rId6"/>
    <p:sldLayoutId id="2147485243" r:id="rId7"/>
    <p:sldLayoutId id="2147485244" r:id="rId8"/>
    <p:sldLayoutId id="2147485245" r:id="rId9"/>
    <p:sldLayoutId id="2147485246" r:id="rId10"/>
    <p:sldLayoutId id="2147485247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pPr/>
              <a:t>‹#›</a:t>
            </a:fld>
            <a:endParaRPr lang="en-US" alt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  <a:ea typeface="ＭＳ Ｐゴシック" charset="0"/>
              <a:cs typeface="ＭＳ Ｐゴシック" charset="0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877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74" r:id="rId1"/>
    <p:sldLayoutId id="2147485275" r:id="rId2"/>
    <p:sldLayoutId id="2147485276" r:id="rId3"/>
    <p:sldLayoutId id="2147485277" r:id="rId4"/>
    <p:sldLayoutId id="2147485278" r:id="rId5"/>
    <p:sldLayoutId id="2147485279" r:id="rId6"/>
    <p:sldLayoutId id="2147485280" r:id="rId7"/>
    <p:sldLayoutId id="2147485281" r:id="rId8"/>
    <p:sldLayoutId id="2147485282" r:id="rId9"/>
    <p:sldLayoutId id="2147485283" r:id="rId10"/>
    <p:sldLayoutId id="2147485284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259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259"/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 defTabSz="914259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3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28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98" r:id="rId1"/>
    <p:sldLayoutId id="2147485299" r:id="rId2"/>
    <p:sldLayoutId id="2147485300" r:id="rId3"/>
    <p:sldLayoutId id="2147485301" r:id="rId4"/>
    <p:sldLayoutId id="2147485302" r:id="rId5"/>
    <p:sldLayoutId id="2147485303" r:id="rId6"/>
    <p:sldLayoutId id="2147485304" r:id="rId7"/>
    <p:sldLayoutId id="2147485305" r:id="rId8"/>
    <p:sldLayoutId id="2147485306" r:id="rId9"/>
    <p:sldLayoutId id="2147485307" r:id="rId10"/>
    <p:sldLayoutId id="2147485308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848" indent="-34284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822" indent="-3253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193" indent="-35078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645" indent="-31586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905" indent="-33967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036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164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295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423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548319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56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587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050"/>
            <a:ext cx="8610600" cy="53403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2AE1F618-3605-084B-B1A7-646F1746DE7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58726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8727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329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13" r:id="rId1"/>
    <p:sldLayoutId id="2147485314" r:id="rId2"/>
    <p:sldLayoutId id="2147485315" r:id="rId3"/>
    <p:sldLayoutId id="2147485316" r:id="rId4"/>
    <p:sldLayoutId id="2147485317" r:id="rId5"/>
    <p:sldLayoutId id="2147485318" r:id="rId6"/>
    <p:sldLayoutId id="2147485319" r:id="rId7"/>
    <p:sldLayoutId id="2147485320" r:id="rId8"/>
    <p:sldLayoutId id="2147485321" r:id="rId9"/>
    <p:sldLayoutId id="2147485322" r:id="rId10"/>
    <p:sldLayoutId id="2147485323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56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802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050"/>
            <a:ext cx="8610600" cy="53403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326214A4-BEFE-B64F-8EDD-BB4D1617A9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8023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023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06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25" r:id="rId1"/>
    <p:sldLayoutId id="2147485326" r:id="rId2"/>
    <p:sldLayoutId id="2147485327" r:id="rId3"/>
    <p:sldLayoutId id="2147485328" r:id="rId4"/>
    <p:sldLayoutId id="2147485329" r:id="rId5"/>
    <p:sldLayoutId id="2147485330" r:id="rId6"/>
    <p:sldLayoutId id="2147485331" r:id="rId7"/>
    <p:sldLayoutId id="2147485332" r:id="rId8"/>
    <p:sldLayoutId id="2147485333" r:id="rId9"/>
    <p:sldLayoutId id="2147485334" r:id="rId10"/>
    <p:sldLayoutId id="2147485335" r:id="rId11"/>
    <p:sldLayoutId id="2147485336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pPr/>
              <a:t>‹#›</a:t>
            </a:fld>
            <a:endParaRPr lang="en-US" alt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  <a:ea typeface="ＭＳ Ｐゴシック" charset="0"/>
              <a:cs typeface="ＭＳ Ｐゴシック" charset="0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272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38" r:id="rId1"/>
    <p:sldLayoutId id="2147485339" r:id="rId2"/>
    <p:sldLayoutId id="2147485340" r:id="rId3"/>
    <p:sldLayoutId id="2147485341" r:id="rId4"/>
    <p:sldLayoutId id="2147485342" r:id="rId5"/>
    <p:sldLayoutId id="2147485343" r:id="rId6"/>
    <p:sldLayoutId id="2147485344" r:id="rId7"/>
    <p:sldLayoutId id="2147485345" r:id="rId8"/>
    <p:sldLayoutId id="2147485346" r:id="rId9"/>
    <p:sldLayoutId id="2147485347" r:id="rId10"/>
    <p:sldLayoutId id="2147485348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56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168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050"/>
            <a:ext cx="8610600" cy="53403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ED7144B6-3A41-EA4A-9B12-C85BB250E55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1686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1687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141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65" r:id="rId1"/>
    <p:sldLayoutId id="2147485366" r:id="rId2"/>
    <p:sldLayoutId id="2147485367" r:id="rId3"/>
    <p:sldLayoutId id="2147485368" r:id="rId4"/>
    <p:sldLayoutId id="2147485369" r:id="rId5"/>
    <p:sldLayoutId id="2147485370" r:id="rId6"/>
    <p:sldLayoutId id="2147485371" r:id="rId7"/>
    <p:sldLayoutId id="2147485372" r:id="rId8"/>
    <p:sldLayoutId id="2147485373" r:id="rId9"/>
    <p:sldLayoutId id="2147485374" r:id="rId10"/>
    <p:sldLayoutId id="2147485375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56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3971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050"/>
            <a:ext cx="8610600" cy="53403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121DFC2F-AF9F-D749-9EE1-3EC9386BBA8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3974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3975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474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77" r:id="rId1"/>
    <p:sldLayoutId id="2147485378" r:id="rId2"/>
    <p:sldLayoutId id="2147485379" r:id="rId3"/>
    <p:sldLayoutId id="2147485380" r:id="rId4"/>
    <p:sldLayoutId id="2147485381" r:id="rId5"/>
    <p:sldLayoutId id="2147485382" r:id="rId6"/>
    <p:sldLayoutId id="2147485383" r:id="rId7"/>
    <p:sldLayoutId id="2147485384" r:id="rId8"/>
    <p:sldLayoutId id="2147485385" r:id="rId9"/>
    <p:sldLayoutId id="2147485386" r:id="rId10"/>
    <p:sldLayoutId id="2147485387" r:id="rId11"/>
    <p:sldLayoutId id="2147485388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779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5300" name="Line 7"/>
          <p:cNvSpPr>
            <a:spLocks noChangeShapeType="1"/>
          </p:cNvSpPr>
          <p:nvPr/>
        </p:nvSpPr>
        <p:spPr bwMode="auto">
          <a:xfrm>
            <a:off x="0" y="6400800"/>
            <a:ext cx="9144000" cy="0"/>
          </a:xfrm>
          <a:prstGeom prst="line">
            <a:avLst/>
          </a:prstGeom>
          <a:noFill/>
          <a:ln w="38100">
            <a:solidFill>
              <a:srgbClr val="DC59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65" name="Text Box 5"/>
          <p:cNvSpPr txBox="1">
            <a:spLocks noChangeArrowheads="1"/>
          </p:cNvSpPr>
          <p:nvPr/>
        </p:nvSpPr>
        <p:spPr bwMode="auto">
          <a:xfrm>
            <a:off x="152400" y="1752600"/>
            <a:ext cx="830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55303" name="Line 7"/>
          <p:cNvSpPr>
            <a:spLocks noChangeShapeType="1"/>
          </p:cNvSpPr>
          <p:nvPr/>
        </p:nvSpPr>
        <p:spPr bwMode="auto">
          <a:xfrm>
            <a:off x="0" y="1143000"/>
            <a:ext cx="9144000" cy="0"/>
          </a:xfrm>
          <a:prstGeom prst="line">
            <a:avLst/>
          </a:prstGeom>
          <a:noFill/>
          <a:ln w="38100">
            <a:solidFill>
              <a:srgbClr val="DC59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073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03" r:id="rId1"/>
    <p:sldLayoutId id="2147485404" r:id="rId2"/>
    <p:sldLayoutId id="2147485405" r:id="rId3"/>
    <p:sldLayoutId id="2147485406" r:id="rId4"/>
    <p:sldLayoutId id="2147485407" r:id="rId5"/>
    <p:sldLayoutId id="2147485408" r:id="rId6"/>
    <p:sldLayoutId id="2147485409" r:id="rId7"/>
    <p:sldLayoutId id="2147485410" r:id="rId8"/>
    <p:sldLayoutId id="2147485411" r:id="rId9"/>
    <p:sldLayoutId id="2147485412" r:id="rId10"/>
    <p:sldLayoutId id="2147485413" r:id="rId11"/>
    <p:sldLayoutId id="2147485414" r:id="rId12"/>
    <p:sldLayoutId id="2147485415" r:id="rId13"/>
    <p:sldLayoutId id="2147485416" r:id="rId14"/>
    <p:sldLayoutId id="2147485417" r:id="rId15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DC5900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DC5900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DC5900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DC5900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DC5900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DC5900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DC5900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DC5900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DC59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56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728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050"/>
            <a:ext cx="8610600" cy="53403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56484F88-EF82-2D47-8CC3-5B6E56CAAB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7286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7287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882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19" r:id="rId1"/>
    <p:sldLayoutId id="2147485420" r:id="rId2"/>
    <p:sldLayoutId id="2147485421" r:id="rId3"/>
    <p:sldLayoutId id="2147485422" r:id="rId4"/>
    <p:sldLayoutId id="2147485423" r:id="rId5"/>
    <p:sldLayoutId id="2147485424" r:id="rId6"/>
    <p:sldLayoutId id="2147485425" r:id="rId7"/>
    <p:sldLayoutId id="2147485426" r:id="rId8"/>
    <p:sldLayoutId id="2147485427" r:id="rId9"/>
    <p:sldLayoutId id="2147485428" r:id="rId10"/>
    <p:sldLayoutId id="2147485429" r:id="rId11"/>
    <p:sldLayoutId id="2147485430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56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1059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050"/>
            <a:ext cx="8610600" cy="53403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2D97C151-2FB7-D445-B560-E7F09E5FC56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10598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0599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880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32" r:id="rId1"/>
    <p:sldLayoutId id="2147485433" r:id="rId2"/>
    <p:sldLayoutId id="2147485434" r:id="rId3"/>
    <p:sldLayoutId id="2147485435" r:id="rId4"/>
    <p:sldLayoutId id="2147485436" r:id="rId5"/>
    <p:sldLayoutId id="2147485437" r:id="rId6"/>
    <p:sldLayoutId id="2147485438" r:id="rId7"/>
    <p:sldLayoutId id="2147485439" r:id="rId8"/>
    <p:sldLayoutId id="2147485440" r:id="rId9"/>
    <p:sldLayoutId id="2147485441" r:id="rId10"/>
    <p:sldLayoutId id="2147485442" r:id="rId11"/>
    <p:sldLayoutId id="2147485443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56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390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050"/>
            <a:ext cx="8610600" cy="53403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3753F71C-2419-A94F-BAE4-6D87C3F8BE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2391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391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46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45" r:id="rId1"/>
    <p:sldLayoutId id="2147485446" r:id="rId2"/>
    <p:sldLayoutId id="2147485447" r:id="rId3"/>
    <p:sldLayoutId id="2147485448" r:id="rId4"/>
    <p:sldLayoutId id="2147485449" r:id="rId5"/>
    <p:sldLayoutId id="2147485450" r:id="rId6"/>
    <p:sldLayoutId id="2147485451" r:id="rId7"/>
    <p:sldLayoutId id="2147485452" r:id="rId8"/>
    <p:sldLayoutId id="2147485453" r:id="rId9"/>
    <p:sldLayoutId id="2147485454" r:id="rId10"/>
    <p:sldLayoutId id="2147485455" r:id="rId11"/>
    <p:sldLayoutId id="2147485456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56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7219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050"/>
            <a:ext cx="8610600" cy="53403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E0200D35-475D-0848-9303-6961C08984E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37222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7223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4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58" r:id="rId1"/>
    <p:sldLayoutId id="2147485459" r:id="rId2"/>
    <p:sldLayoutId id="2147485460" r:id="rId3"/>
    <p:sldLayoutId id="2147485461" r:id="rId4"/>
    <p:sldLayoutId id="2147485462" r:id="rId5"/>
    <p:sldLayoutId id="2147485463" r:id="rId6"/>
    <p:sldLayoutId id="2147485464" r:id="rId7"/>
    <p:sldLayoutId id="2147485465" r:id="rId8"/>
    <p:sldLayoutId id="2147485466" r:id="rId9"/>
    <p:sldLayoutId id="2147485467" r:id="rId10"/>
    <p:sldLayoutId id="2147485468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1888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56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62819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050"/>
            <a:ext cx="8610600" cy="53403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</a:defRPr>
            </a:lvl1pPr>
          </a:lstStyle>
          <a:p>
            <a:pPr>
              <a:defRPr/>
            </a:pPr>
            <a:r>
              <a:rPr lang="en-US" altLang="en-US">
                <a:ea typeface="ＭＳ Ｐゴシック" charset="0"/>
                <a:cs typeface="ＭＳ Ｐゴシック" charset="0"/>
              </a:rPr>
              <a:t>CHIPPER: HPCA 2011</a:t>
            </a: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</a:defRPr>
            </a:lvl1pPr>
          </a:lstStyle>
          <a:p>
            <a:pPr>
              <a:defRPr/>
            </a:pPr>
            <a:fld id="{BD72816C-A5C8-5C4F-9BE1-2437492A3AD4}" type="slidenum">
              <a:rPr lang="en-US" altLang="en-US">
                <a:ea typeface="ＭＳ Ｐゴシック" charset="0"/>
                <a:cs typeface="ＭＳ Ｐゴシック" charset="0"/>
              </a:rPr>
              <a:pPr>
                <a:defRPr/>
              </a:pPr>
              <a:t>‹#›</a:t>
            </a:fld>
            <a:endParaRPr lang="en-US" alt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62822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2823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39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08" r:id="rId1"/>
    <p:sldLayoutId id="2147485509" r:id="rId2"/>
    <p:sldLayoutId id="2147485510" r:id="rId3"/>
    <p:sldLayoutId id="2147485511" r:id="rId4"/>
    <p:sldLayoutId id="2147485512" r:id="rId5"/>
    <p:sldLayoutId id="2147485513" r:id="rId6"/>
    <p:sldLayoutId id="2147485514" r:id="rId7"/>
    <p:sldLayoutId id="2147485515" r:id="rId8"/>
    <p:sldLayoutId id="2147485516" r:id="rId9"/>
    <p:sldLayoutId id="2147485517" r:id="rId10"/>
    <p:sldLayoutId id="2147485518" r:id="rId11"/>
    <p:sldLayoutId id="2147485519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56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950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050"/>
            <a:ext cx="8610600" cy="53403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2A0F716A-121A-A74E-B5B4-5FE723A339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4951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951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621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1" r:id="rId1"/>
    <p:sldLayoutId id="2147485522" r:id="rId2"/>
    <p:sldLayoutId id="2147485523" r:id="rId3"/>
    <p:sldLayoutId id="2147485524" r:id="rId4"/>
    <p:sldLayoutId id="2147485525" r:id="rId5"/>
    <p:sldLayoutId id="2147485526" r:id="rId6"/>
    <p:sldLayoutId id="2147485527" r:id="rId7"/>
    <p:sldLayoutId id="2147485528" r:id="rId8"/>
    <p:sldLayoutId id="2147485529" r:id="rId9"/>
    <p:sldLayoutId id="2147485530" r:id="rId10"/>
    <p:sldLayoutId id="2147485531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83" tIns="45692" rIns="91383" bIns="456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83" tIns="45692" rIns="91383" bIns="456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83" tIns="45692" rIns="91383" bIns="45692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3836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83" tIns="45692" rIns="91383" bIns="45692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3836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913836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383" tIns="45692" rIns="91383" bIns="45692"/>
          <a:lstStyle/>
          <a:p>
            <a:pPr defTabSz="913836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383" tIns="45692" rIns="91383" bIns="45692"/>
          <a:lstStyle/>
          <a:p>
            <a:pPr defTabSz="913836">
              <a:defRPr/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3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23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834" r:id="rId1"/>
    <p:sldLayoutId id="2147485835" r:id="rId2"/>
    <p:sldLayoutId id="2147485836" r:id="rId3"/>
    <p:sldLayoutId id="2147485837" r:id="rId4"/>
    <p:sldLayoutId id="2147485838" r:id="rId5"/>
    <p:sldLayoutId id="2147485839" r:id="rId6"/>
    <p:sldLayoutId id="2147485840" r:id="rId7"/>
    <p:sldLayoutId id="2147485841" r:id="rId8"/>
    <p:sldLayoutId id="2147485842" r:id="rId9"/>
    <p:sldLayoutId id="2147485843" r:id="rId10"/>
    <p:sldLayoutId id="2147485844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6917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3836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076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7678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692" indent="-342692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514" indent="-325239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1725" indent="-350622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027" indent="-315721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131" indent="-33951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7055" indent="-339518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3967" indent="-339518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0889" indent="-339518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7803" indent="-339518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383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17" algn="l" defTabSz="91383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836" algn="l" defTabSz="91383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760" algn="l" defTabSz="91383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678" algn="l" defTabSz="91383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596" algn="l" defTabSz="91383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518" algn="l" defTabSz="91383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32" algn="l" defTabSz="91383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356" algn="l" defTabSz="91383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73732" y="0"/>
            <a:ext cx="8001000" cy="1143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5689" tIns="35689" rIns="76300" bIns="35689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Verdana" charset="0"/>
              </a:rPr>
              <a:t>Click to edit Master title style</a:t>
            </a:r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5919" y="1446622"/>
            <a:ext cx="8001000" cy="541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5689" tIns="35689" rIns="76300" bIns="356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Verdana" charset="0"/>
              </a:rPr>
              <a:t>Click to edit Master text styles</a:t>
            </a:r>
          </a:p>
          <a:p>
            <a:pPr lvl="1"/>
            <a:r>
              <a:rPr lang="en-US">
                <a:sym typeface="Verdana" charset="0"/>
              </a:rPr>
              <a:t>Second level</a:t>
            </a:r>
          </a:p>
          <a:p>
            <a:pPr lvl="2"/>
            <a:r>
              <a:rPr lang="en-US">
                <a:sym typeface="Verdana" charset="0"/>
              </a:rPr>
              <a:t>Third level</a:t>
            </a:r>
          </a:p>
          <a:p>
            <a:pPr lvl="3"/>
            <a:r>
              <a:rPr lang="en-US">
                <a:sym typeface="Verdana" charset="0"/>
              </a:rPr>
              <a:t>Fourth level</a:t>
            </a:r>
          </a:p>
          <a:p>
            <a:pPr lvl="4"/>
            <a:r>
              <a:rPr lang="en-US">
                <a:sym typeface="Verdana" charset="0"/>
              </a:rPr>
              <a:t>Fifth level</a:t>
            </a:r>
          </a:p>
        </p:txBody>
      </p:sp>
      <p:sp>
        <p:nvSpPr>
          <p:cNvPr id="2051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108157" y="6545461"/>
            <a:ext cx="261193" cy="24110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64245" tIns="32121" rIns="64245" bIns="32121" numCol="1" anchor="t" anchorCtr="0" compatLnSpc="1">
            <a:prstTxWarp prst="textNoShape">
              <a:avLst/>
            </a:prstTxWarp>
          </a:bodyPr>
          <a:lstStyle>
            <a:lvl1pPr algn="ctr">
              <a:defRPr sz="1100">
                <a:solidFill>
                  <a:schemeClr val="tx1"/>
                </a:solidFill>
                <a:latin typeface="+mn-lt"/>
                <a:ea typeface="Verdana" charset="0"/>
                <a:cs typeface="Verdana" charset="0"/>
                <a:sym typeface="Verdana" charset="0"/>
              </a:defRPr>
            </a:lvl1pPr>
          </a:lstStyle>
          <a:p>
            <a:pPr defTabSz="914071" fontAlgn="base">
              <a:spcBef>
                <a:spcPct val="0"/>
              </a:spcBef>
              <a:spcAft>
                <a:spcPct val="0"/>
              </a:spcAft>
              <a:defRPr/>
            </a:pPr>
            <a:fld id="{8EB36121-9CA8-7C4F-A014-7F4E73DDF31C}" type="slidenum">
              <a:rPr lang="en-US" smtClean="0">
                <a:solidFill>
                  <a:srgbClr val="000000"/>
                </a:solidFill>
              </a:rPr>
              <a:pPr defTabSz="914071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26629" name="Group 1"/>
          <p:cNvGrpSpPr>
            <a:grpSpLocks/>
          </p:cNvGrpSpPr>
          <p:nvPr userDrawn="1"/>
        </p:nvGrpSpPr>
        <p:grpSpPr bwMode="auto">
          <a:xfrm>
            <a:off x="606103" y="1223380"/>
            <a:ext cx="7958584" cy="109389"/>
            <a:chOff x="0" y="0"/>
            <a:chExt cx="7129" cy="98"/>
          </a:xfrm>
        </p:grpSpPr>
        <p:sp>
          <p:nvSpPr>
            <p:cNvPr id="6" name="Rectangle 2"/>
            <p:cNvSpPr>
              <a:spLocks/>
            </p:cNvSpPr>
            <p:nvPr/>
          </p:nvSpPr>
          <p:spPr bwMode="auto">
            <a:xfrm>
              <a:off x="0" y="0"/>
              <a:ext cx="4170" cy="98"/>
            </a:xfrm>
            <a:prstGeom prst="rect">
              <a:avLst/>
            </a:prstGeom>
            <a:solidFill>
              <a:srgbClr val="CC5500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defTabSz="91407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7" name="Line 3"/>
            <p:cNvSpPr>
              <a:spLocks noChangeShapeType="1"/>
            </p:cNvSpPr>
            <p:nvPr/>
          </p:nvSpPr>
          <p:spPr bwMode="auto">
            <a:xfrm>
              <a:off x="0" y="0"/>
              <a:ext cx="7129" cy="0"/>
            </a:xfrm>
            <a:prstGeom prst="line">
              <a:avLst/>
            </a:prstGeom>
            <a:noFill/>
            <a:ln w="9525">
              <a:solidFill>
                <a:srgbClr val="CC5500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defTabSz="91407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2279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862" r:id="rId1"/>
    <p:sldLayoutId id="2147485863" r:id="rId2"/>
    <p:sldLayoutId id="2147485864" r:id="rId3"/>
    <p:sldLayoutId id="2147485865" r:id="rId4"/>
    <p:sldLayoutId id="2147485866" r:id="rId5"/>
    <p:sldLayoutId id="2147485867" r:id="rId6"/>
    <p:sldLayoutId id="2147485868" r:id="rId7"/>
    <p:sldLayoutId id="2147485869" r:id="rId8"/>
    <p:sldLayoutId id="2147485870" r:id="rId9"/>
    <p:sldLayoutId id="2147485871" r:id="rId10"/>
    <p:sldLayoutId id="2147485872" r:id="rId11"/>
  </p:sldLayoutIdLst>
  <p:transition/>
  <p:hf hdr="0" ftr="0" dt="0"/>
  <p:txStyles>
    <p:titleStyle>
      <a:lvl1pPr marL="4465" indent="-4465"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09900"/>
          </a:solidFill>
          <a:latin typeface="+mj-lt"/>
          <a:ea typeface="+mj-ea"/>
          <a:cs typeface="+mj-cs"/>
          <a:sym typeface="Verdana" charset="0"/>
        </a:defRPr>
      </a:lvl1pPr>
      <a:lvl2pPr marL="4465" indent="-4465"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09900"/>
          </a:solidFill>
          <a:latin typeface="Verdana" charset="0"/>
          <a:ea typeface="ヒラギノ角ゴ ProN W3" charset="-128"/>
          <a:cs typeface="ヒラギノ角ゴ ProN W3" charset="-128"/>
          <a:sym typeface="Verdana" charset="0"/>
        </a:defRPr>
      </a:lvl2pPr>
      <a:lvl3pPr marL="4465" indent="-4465"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09900"/>
          </a:solidFill>
          <a:latin typeface="Verdana" charset="0"/>
          <a:ea typeface="ヒラギノ角ゴ ProN W3" charset="-128"/>
          <a:cs typeface="ヒラギノ角ゴ ProN W3" charset="-128"/>
          <a:sym typeface="Verdana" charset="0"/>
        </a:defRPr>
      </a:lvl3pPr>
      <a:lvl4pPr marL="4465" indent="-4465"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09900"/>
          </a:solidFill>
          <a:latin typeface="Verdana" charset="0"/>
          <a:ea typeface="ヒラギノ角ゴ ProN W3" charset="-128"/>
          <a:cs typeface="ヒラギノ角ゴ ProN W3" charset="-128"/>
          <a:sym typeface="Verdana" charset="0"/>
        </a:defRPr>
      </a:lvl4pPr>
      <a:lvl5pPr marL="4465" indent="-4465"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09900"/>
          </a:solidFill>
          <a:latin typeface="Verdana" charset="0"/>
          <a:ea typeface="ヒラギノ角ゴ ProN W3" charset="-128"/>
          <a:cs typeface="ヒラギノ角ゴ ProN W3" charset="-128"/>
          <a:sym typeface="Verdana" charset="0"/>
        </a:defRPr>
      </a:lvl5pPr>
      <a:lvl6pPr marL="325689" algn="l" rtl="0" fontAlgn="base">
        <a:spcBef>
          <a:spcPct val="0"/>
        </a:spcBef>
        <a:spcAft>
          <a:spcPct val="0"/>
        </a:spcAft>
        <a:defRPr sz="3800">
          <a:solidFill>
            <a:srgbClr val="009900"/>
          </a:solidFill>
          <a:latin typeface="Verdana" charset="0"/>
          <a:ea typeface="ヒラギノ角ゴ ProN W3" charset="-128"/>
          <a:cs typeface="ヒラギノ角ゴ ProN W3" charset="-128"/>
          <a:sym typeface="Verdana" charset="0"/>
        </a:defRPr>
      </a:lvl6pPr>
      <a:lvl7pPr marL="646917" algn="l" rtl="0" fontAlgn="base">
        <a:spcBef>
          <a:spcPct val="0"/>
        </a:spcBef>
        <a:spcAft>
          <a:spcPct val="0"/>
        </a:spcAft>
        <a:defRPr sz="3800">
          <a:solidFill>
            <a:srgbClr val="009900"/>
          </a:solidFill>
          <a:latin typeface="Verdana" charset="0"/>
          <a:ea typeface="ヒラギノ角ゴ ProN W3" charset="-128"/>
          <a:cs typeface="ヒラギノ角ゴ ProN W3" charset="-128"/>
          <a:sym typeface="Verdana" charset="0"/>
        </a:defRPr>
      </a:lvl7pPr>
      <a:lvl8pPr marL="968141" algn="l" rtl="0" fontAlgn="base">
        <a:spcBef>
          <a:spcPct val="0"/>
        </a:spcBef>
        <a:spcAft>
          <a:spcPct val="0"/>
        </a:spcAft>
        <a:defRPr sz="3800">
          <a:solidFill>
            <a:srgbClr val="009900"/>
          </a:solidFill>
          <a:latin typeface="Verdana" charset="0"/>
          <a:ea typeface="ヒラギノ角ゴ ProN W3" charset="-128"/>
          <a:cs typeface="ヒラギノ角ゴ ProN W3" charset="-128"/>
          <a:sym typeface="Verdana" charset="0"/>
        </a:defRPr>
      </a:lvl8pPr>
      <a:lvl9pPr marL="1289370" algn="l" rtl="0" fontAlgn="base">
        <a:spcBef>
          <a:spcPct val="0"/>
        </a:spcBef>
        <a:spcAft>
          <a:spcPct val="0"/>
        </a:spcAft>
        <a:defRPr sz="3800">
          <a:solidFill>
            <a:srgbClr val="009900"/>
          </a:solidFill>
          <a:latin typeface="Verdana" charset="0"/>
          <a:ea typeface="ヒラギノ角ゴ ProN W3" charset="-128"/>
          <a:cs typeface="ヒラギノ角ゴ ProN W3" charset="-128"/>
          <a:sym typeface="Verdana" charset="0"/>
        </a:defRPr>
      </a:lvl9pPr>
    </p:titleStyle>
    <p:bodyStyle>
      <a:lvl1pPr marL="356933" indent="-329050" algn="l" rtl="0" eaLnBrk="0" fontAlgn="base" hangingPunct="0">
        <a:spcBef>
          <a:spcPts val="703"/>
        </a:spcBef>
        <a:spcAft>
          <a:spcPct val="0"/>
        </a:spcAft>
        <a:buClr>
          <a:srgbClr val="CC5500"/>
        </a:buClr>
        <a:buSzPct val="125000"/>
        <a:buFont typeface="Arial" charset="0"/>
        <a:buChar char="•"/>
        <a:defRPr sz="3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1pPr>
      <a:lvl2pPr marL="629105" indent="-305627" algn="l" rtl="0" eaLnBrk="0" fontAlgn="base" hangingPunct="0">
        <a:spcBef>
          <a:spcPts val="633"/>
        </a:spcBef>
        <a:spcAft>
          <a:spcPct val="0"/>
        </a:spcAft>
        <a:buClr>
          <a:srgbClr val="CC5500"/>
        </a:buClr>
        <a:buSzPct val="125000"/>
        <a:buFont typeface="Arial" charset="0"/>
        <a:buChar char="•"/>
        <a:defRPr sz="25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2pPr>
      <a:lvl3pPr marL="907955" indent="-276628" algn="l" rtl="0" eaLnBrk="0" fontAlgn="base" hangingPunct="0">
        <a:spcBef>
          <a:spcPts val="562"/>
        </a:spcBef>
        <a:spcAft>
          <a:spcPct val="0"/>
        </a:spcAft>
        <a:buClr>
          <a:srgbClr val="CC5500"/>
        </a:buClr>
        <a:buSzPct val="125000"/>
        <a:buFont typeface="Arial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3pPr>
      <a:lvl4pPr marL="1181238" indent="-271048" algn="l" rtl="0" eaLnBrk="0" fontAlgn="base" hangingPunct="0">
        <a:spcBef>
          <a:spcPts val="492"/>
        </a:spcBef>
        <a:spcAft>
          <a:spcPct val="0"/>
        </a:spcAft>
        <a:buClr>
          <a:srgbClr val="CC5500"/>
        </a:buClr>
        <a:buSzPct val="125000"/>
        <a:buFont typeface="Arial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4pPr>
      <a:lvl5pPr marL="1462326" indent="-278859" algn="l" rtl="0" eaLnBrk="0" fontAlgn="base" hangingPunct="0">
        <a:spcBef>
          <a:spcPts val="633"/>
        </a:spcBef>
        <a:spcAft>
          <a:spcPct val="0"/>
        </a:spcAft>
        <a:buClr>
          <a:srgbClr val="CC5500"/>
        </a:buClr>
        <a:buSzPct val="125000"/>
        <a:buFont typeface="Arial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5pPr>
      <a:lvl6pPr marL="1784593" indent="-279960" algn="l" rtl="0" fontAlgn="base">
        <a:spcBef>
          <a:spcPts val="633"/>
        </a:spcBef>
        <a:spcAft>
          <a:spcPct val="0"/>
        </a:spcAft>
        <a:buClr>
          <a:srgbClr val="CC5500"/>
        </a:buClr>
        <a:buSzPct val="100000"/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6pPr>
      <a:lvl7pPr marL="2105820" indent="-279960" algn="l" rtl="0" fontAlgn="base">
        <a:spcBef>
          <a:spcPts val="633"/>
        </a:spcBef>
        <a:spcAft>
          <a:spcPct val="0"/>
        </a:spcAft>
        <a:buClr>
          <a:srgbClr val="CC5500"/>
        </a:buClr>
        <a:buSzPct val="100000"/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7pPr>
      <a:lvl8pPr marL="2427051" indent="-279960" algn="l" rtl="0" fontAlgn="base">
        <a:spcBef>
          <a:spcPts val="633"/>
        </a:spcBef>
        <a:spcAft>
          <a:spcPct val="0"/>
        </a:spcAft>
        <a:buClr>
          <a:srgbClr val="CC5500"/>
        </a:buClr>
        <a:buSzPct val="100000"/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8pPr>
      <a:lvl9pPr marL="2748274" indent="-279960" algn="l" rtl="0" fontAlgn="base">
        <a:spcBef>
          <a:spcPts val="633"/>
        </a:spcBef>
        <a:spcAft>
          <a:spcPct val="0"/>
        </a:spcAft>
        <a:buClr>
          <a:srgbClr val="CC5500"/>
        </a:buClr>
        <a:buSzPct val="100000"/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9pPr>
    </p:bodyStyle>
    <p:otherStyle>
      <a:defPPr>
        <a:defRPr lang="en-US"/>
      </a:defPPr>
      <a:lvl1pPr marL="0" algn="l" defTabSz="3212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225" algn="l" defTabSz="3212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453" algn="l" defTabSz="3212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3678" algn="l" defTabSz="3212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4908" algn="l" defTabSz="3212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134" algn="l" defTabSz="3212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362" algn="l" defTabSz="3212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8591" algn="l" defTabSz="3212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69817" algn="l" defTabSz="3212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73732" y="0"/>
            <a:ext cx="8001000" cy="1143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5701" tIns="35701" rIns="76324" bIns="3570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Verdana" charset="0"/>
              </a:rPr>
              <a:t>Click to edit Master title style</a:t>
            </a:r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5919" y="1446616"/>
            <a:ext cx="8001000" cy="541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5701" tIns="35701" rIns="76324" bIns="3570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Verdana" charset="0"/>
              </a:rPr>
              <a:t>Click to edit Master text styles</a:t>
            </a:r>
          </a:p>
          <a:p>
            <a:pPr lvl="1"/>
            <a:r>
              <a:rPr lang="en-US">
                <a:sym typeface="Verdana" charset="0"/>
              </a:rPr>
              <a:t>Second level</a:t>
            </a:r>
          </a:p>
          <a:p>
            <a:pPr lvl="2"/>
            <a:r>
              <a:rPr lang="en-US">
                <a:sym typeface="Verdana" charset="0"/>
              </a:rPr>
              <a:t>Third level</a:t>
            </a:r>
          </a:p>
          <a:p>
            <a:pPr lvl="3"/>
            <a:r>
              <a:rPr lang="en-US">
                <a:sym typeface="Verdana" charset="0"/>
              </a:rPr>
              <a:t>Fourth level</a:t>
            </a:r>
          </a:p>
          <a:p>
            <a:pPr lvl="4"/>
            <a:r>
              <a:rPr lang="en-US">
                <a:sym typeface="Verdana" charset="0"/>
              </a:rPr>
              <a:t>Fifth level</a:t>
            </a:r>
          </a:p>
        </p:txBody>
      </p:sp>
      <p:sp>
        <p:nvSpPr>
          <p:cNvPr id="2051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108157" y="6545461"/>
            <a:ext cx="261193" cy="24110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64264" tIns="32132" rIns="64264" bIns="32132" numCol="1" anchor="t" anchorCtr="0" compatLnSpc="1">
            <a:prstTxWarp prst="textNoShape">
              <a:avLst/>
            </a:prstTxWarp>
          </a:bodyPr>
          <a:lstStyle>
            <a:lvl1pPr algn="ctr">
              <a:defRPr sz="1100">
                <a:solidFill>
                  <a:schemeClr val="tx1"/>
                </a:solidFill>
                <a:latin typeface="+mn-lt"/>
                <a:ea typeface="Verdana" charset="0"/>
                <a:cs typeface="Verdana" charset="0"/>
                <a:sym typeface="Verdana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EB36121-9CA8-7C4F-A014-7F4E73DDF31C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26629" name="Group 1"/>
          <p:cNvGrpSpPr>
            <a:grpSpLocks/>
          </p:cNvGrpSpPr>
          <p:nvPr userDrawn="1"/>
        </p:nvGrpSpPr>
        <p:grpSpPr bwMode="auto">
          <a:xfrm>
            <a:off x="606103" y="1223374"/>
            <a:ext cx="7958584" cy="109389"/>
            <a:chOff x="0" y="0"/>
            <a:chExt cx="7129" cy="98"/>
          </a:xfrm>
        </p:grpSpPr>
        <p:sp>
          <p:nvSpPr>
            <p:cNvPr id="6" name="Rectangle 2"/>
            <p:cNvSpPr>
              <a:spLocks/>
            </p:cNvSpPr>
            <p:nvPr/>
          </p:nvSpPr>
          <p:spPr bwMode="auto">
            <a:xfrm>
              <a:off x="0" y="0"/>
              <a:ext cx="4170" cy="98"/>
            </a:xfrm>
            <a:prstGeom prst="rect">
              <a:avLst/>
            </a:prstGeom>
            <a:solidFill>
              <a:srgbClr val="CC5500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7" name="Line 3"/>
            <p:cNvSpPr>
              <a:spLocks noChangeShapeType="1"/>
            </p:cNvSpPr>
            <p:nvPr/>
          </p:nvSpPr>
          <p:spPr bwMode="auto">
            <a:xfrm>
              <a:off x="0" y="0"/>
              <a:ext cx="7129" cy="0"/>
            </a:xfrm>
            <a:prstGeom prst="line">
              <a:avLst/>
            </a:prstGeom>
            <a:noFill/>
            <a:ln w="9525">
              <a:solidFill>
                <a:srgbClr val="CC5500"/>
              </a:solidFill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00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933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906" r:id="rId1"/>
    <p:sldLayoutId id="2147485907" r:id="rId2"/>
    <p:sldLayoutId id="2147485908" r:id="rId3"/>
    <p:sldLayoutId id="2147485909" r:id="rId4"/>
    <p:sldLayoutId id="2147485910" r:id="rId5"/>
    <p:sldLayoutId id="2147485911" r:id="rId6"/>
    <p:sldLayoutId id="2147485912" r:id="rId7"/>
    <p:sldLayoutId id="2147485913" r:id="rId8"/>
    <p:sldLayoutId id="2147485914" r:id="rId9"/>
    <p:sldLayoutId id="2147485915" r:id="rId10"/>
    <p:sldLayoutId id="2147485916" r:id="rId11"/>
  </p:sldLayoutIdLst>
  <p:transition/>
  <p:hf hdr="0" ftr="0" dt="0"/>
  <p:txStyles>
    <p:titleStyle>
      <a:lvl1pPr marL="4465" indent="-4465"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09900"/>
          </a:solidFill>
          <a:latin typeface="+mj-lt"/>
          <a:ea typeface="+mj-ea"/>
          <a:cs typeface="+mj-cs"/>
          <a:sym typeface="Verdana" charset="0"/>
        </a:defRPr>
      </a:lvl1pPr>
      <a:lvl2pPr marL="4465" indent="-4465"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09900"/>
          </a:solidFill>
          <a:latin typeface="Verdana" charset="0"/>
          <a:ea typeface="ヒラギノ角ゴ ProN W3" charset="-128"/>
          <a:cs typeface="ヒラギノ角ゴ ProN W3" charset="-128"/>
          <a:sym typeface="Verdana" charset="0"/>
        </a:defRPr>
      </a:lvl2pPr>
      <a:lvl3pPr marL="4465" indent="-4465"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09900"/>
          </a:solidFill>
          <a:latin typeface="Verdana" charset="0"/>
          <a:ea typeface="ヒラギノ角ゴ ProN W3" charset="-128"/>
          <a:cs typeface="ヒラギノ角ゴ ProN W3" charset="-128"/>
          <a:sym typeface="Verdana" charset="0"/>
        </a:defRPr>
      </a:lvl3pPr>
      <a:lvl4pPr marL="4465" indent="-4465"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09900"/>
          </a:solidFill>
          <a:latin typeface="Verdana" charset="0"/>
          <a:ea typeface="ヒラギノ角ゴ ProN W3" charset="-128"/>
          <a:cs typeface="ヒラギノ角ゴ ProN W3" charset="-128"/>
          <a:sym typeface="Verdana" charset="0"/>
        </a:defRPr>
      </a:lvl4pPr>
      <a:lvl5pPr marL="4465" indent="-4465"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09900"/>
          </a:solidFill>
          <a:latin typeface="Verdana" charset="0"/>
          <a:ea typeface="ヒラギノ角ゴ ProN W3" charset="-128"/>
          <a:cs typeface="ヒラギノ角ゴ ProN W3" charset="-128"/>
          <a:sym typeface="Verdana" charset="0"/>
        </a:defRPr>
      </a:lvl5pPr>
      <a:lvl6pPr marL="325788" algn="l" rtl="0" fontAlgn="base">
        <a:spcBef>
          <a:spcPct val="0"/>
        </a:spcBef>
        <a:spcAft>
          <a:spcPct val="0"/>
        </a:spcAft>
        <a:defRPr sz="3800">
          <a:solidFill>
            <a:srgbClr val="009900"/>
          </a:solidFill>
          <a:latin typeface="Verdana" charset="0"/>
          <a:ea typeface="ヒラギノ角ゴ ProN W3" charset="-128"/>
          <a:cs typeface="ヒラギノ角ゴ ProN W3" charset="-128"/>
          <a:sym typeface="Verdana" charset="0"/>
        </a:defRPr>
      </a:lvl6pPr>
      <a:lvl7pPr marL="647115" algn="l" rtl="0" fontAlgn="base">
        <a:spcBef>
          <a:spcPct val="0"/>
        </a:spcBef>
        <a:spcAft>
          <a:spcPct val="0"/>
        </a:spcAft>
        <a:defRPr sz="3800">
          <a:solidFill>
            <a:srgbClr val="009900"/>
          </a:solidFill>
          <a:latin typeface="Verdana" charset="0"/>
          <a:ea typeface="ヒラギノ角ゴ ProN W3" charset="-128"/>
          <a:cs typeface="ヒラギノ角ゴ ProN W3" charset="-128"/>
          <a:sym typeface="Verdana" charset="0"/>
        </a:defRPr>
      </a:lvl7pPr>
      <a:lvl8pPr marL="968439" algn="l" rtl="0" fontAlgn="base">
        <a:spcBef>
          <a:spcPct val="0"/>
        </a:spcBef>
        <a:spcAft>
          <a:spcPct val="0"/>
        </a:spcAft>
        <a:defRPr sz="3800">
          <a:solidFill>
            <a:srgbClr val="009900"/>
          </a:solidFill>
          <a:latin typeface="Verdana" charset="0"/>
          <a:ea typeface="ヒラギノ角ゴ ProN W3" charset="-128"/>
          <a:cs typeface="ヒラギノ角ゴ ProN W3" charset="-128"/>
          <a:sym typeface="Verdana" charset="0"/>
        </a:defRPr>
      </a:lvl8pPr>
      <a:lvl9pPr marL="1289766" algn="l" rtl="0" fontAlgn="base">
        <a:spcBef>
          <a:spcPct val="0"/>
        </a:spcBef>
        <a:spcAft>
          <a:spcPct val="0"/>
        </a:spcAft>
        <a:defRPr sz="3800">
          <a:solidFill>
            <a:srgbClr val="009900"/>
          </a:solidFill>
          <a:latin typeface="Verdana" charset="0"/>
          <a:ea typeface="ヒラギノ角ゴ ProN W3" charset="-128"/>
          <a:cs typeface="ヒラギノ角ゴ ProN W3" charset="-128"/>
          <a:sym typeface="Verdana" charset="0"/>
        </a:defRPr>
      </a:lvl9pPr>
    </p:titleStyle>
    <p:bodyStyle>
      <a:lvl1pPr marL="357045" indent="-329152" algn="l" rtl="0" eaLnBrk="0" fontAlgn="base" hangingPunct="0">
        <a:spcBef>
          <a:spcPts val="703"/>
        </a:spcBef>
        <a:spcAft>
          <a:spcPct val="0"/>
        </a:spcAft>
        <a:buClr>
          <a:srgbClr val="CC5500"/>
        </a:buClr>
        <a:buSzPct val="125000"/>
        <a:buFont typeface="Arial" charset="0"/>
        <a:buChar char="•"/>
        <a:defRPr sz="3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1pPr>
      <a:lvl2pPr marL="629297" indent="-305721" algn="l" rtl="0" eaLnBrk="0" fontAlgn="base" hangingPunct="0">
        <a:spcBef>
          <a:spcPts val="633"/>
        </a:spcBef>
        <a:spcAft>
          <a:spcPct val="0"/>
        </a:spcAft>
        <a:buClr>
          <a:srgbClr val="CC5500"/>
        </a:buClr>
        <a:buSzPct val="125000"/>
        <a:buFont typeface="Arial" charset="0"/>
        <a:buChar char="•"/>
        <a:defRPr sz="25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2pPr>
      <a:lvl3pPr marL="908236" indent="-276712" algn="l" rtl="0" eaLnBrk="0" fontAlgn="base" hangingPunct="0">
        <a:spcBef>
          <a:spcPts val="562"/>
        </a:spcBef>
        <a:spcAft>
          <a:spcPct val="0"/>
        </a:spcAft>
        <a:buClr>
          <a:srgbClr val="CC5500"/>
        </a:buClr>
        <a:buSzPct val="125000"/>
        <a:buFont typeface="Arial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3pPr>
      <a:lvl4pPr marL="1181602" indent="-271132" algn="l" rtl="0" eaLnBrk="0" fontAlgn="base" hangingPunct="0">
        <a:spcBef>
          <a:spcPts val="492"/>
        </a:spcBef>
        <a:spcAft>
          <a:spcPct val="0"/>
        </a:spcAft>
        <a:buClr>
          <a:srgbClr val="CC5500"/>
        </a:buClr>
        <a:buSzPct val="125000"/>
        <a:buFont typeface="Arial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4pPr>
      <a:lvl5pPr marL="1462776" indent="-278944" algn="l" rtl="0" eaLnBrk="0" fontAlgn="base" hangingPunct="0">
        <a:spcBef>
          <a:spcPts val="633"/>
        </a:spcBef>
        <a:spcAft>
          <a:spcPct val="0"/>
        </a:spcAft>
        <a:buClr>
          <a:srgbClr val="CC5500"/>
        </a:buClr>
        <a:buSzPct val="125000"/>
        <a:buFont typeface="Arial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5pPr>
      <a:lvl6pPr marL="1785141" indent="-280045" algn="l" rtl="0" fontAlgn="base">
        <a:spcBef>
          <a:spcPts val="633"/>
        </a:spcBef>
        <a:spcAft>
          <a:spcPct val="0"/>
        </a:spcAft>
        <a:buClr>
          <a:srgbClr val="CC5500"/>
        </a:buClr>
        <a:buSzPct val="100000"/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6pPr>
      <a:lvl7pPr marL="2106467" indent="-280045" algn="l" rtl="0" fontAlgn="base">
        <a:spcBef>
          <a:spcPts val="633"/>
        </a:spcBef>
        <a:spcAft>
          <a:spcPct val="0"/>
        </a:spcAft>
        <a:buClr>
          <a:srgbClr val="CC5500"/>
        </a:buClr>
        <a:buSzPct val="100000"/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7pPr>
      <a:lvl8pPr marL="2427796" indent="-280045" algn="l" rtl="0" fontAlgn="base">
        <a:spcBef>
          <a:spcPts val="633"/>
        </a:spcBef>
        <a:spcAft>
          <a:spcPct val="0"/>
        </a:spcAft>
        <a:buClr>
          <a:srgbClr val="CC5500"/>
        </a:buClr>
        <a:buSzPct val="100000"/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8pPr>
      <a:lvl9pPr marL="2749120" indent="-280045" algn="l" rtl="0" fontAlgn="base">
        <a:spcBef>
          <a:spcPts val="633"/>
        </a:spcBef>
        <a:spcAft>
          <a:spcPct val="0"/>
        </a:spcAft>
        <a:buClr>
          <a:srgbClr val="CC5500"/>
        </a:buClr>
        <a:buSzPct val="100000"/>
        <a:buFont typeface="Wingdings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9pPr>
    </p:bodyStyle>
    <p:otherStyle>
      <a:defPPr>
        <a:defRPr lang="en-US"/>
      </a:defPPr>
      <a:lvl1pPr marL="0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324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651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3975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302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628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954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281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0607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68313" y="6237288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kumimoji="0" sz="1200" b="0" smtClean="0">
                <a:solidFill>
                  <a:schemeClr val="tx1"/>
                </a:solidFill>
                <a:ea typeface="굴림" pitchFamily="50" charset="-127"/>
              </a:defRPr>
            </a:lvl1pPr>
          </a:lstStyle>
          <a:p>
            <a:pPr fontAlgn="base" latinLnBrk="1">
              <a:spcAft>
                <a:spcPct val="0"/>
              </a:spcAft>
              <a:defRPr/>
            </a:pPr>
            <a:fld id="{D7D4B144-9335-B84D-86FE-D4BD85B27B55}" type="datetime1">
              <a:rPr lang="en-US">
                <a:solidFill>
                  <a:srgbClr val="FFFFFF"/>
                </a:solidFill>
                <a:latin typeface="Arial" charset="0"/>
              </a:rPr>
              <a:pPr fontAlgn="base" latinLnBrk="1">
                <a:spcAft>
                  <a:spcPct val="0"/>
                </a:spcAft>
                <a:defRPr/>
              </a:pPr>
              <a:t>10/11/18</a:t>
            </a:fld>
            <a:endParaRPr lang="en-US" altLang="ko-KR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kumimoji="0" sz="1200" b="0">
                <a:solidFill>
                  <a:schemeClr val="tx1"/>
                </a:solidFill>
              </a:defRPr>
            </a:lvl1pPr>
          </a:lstStyle>
          <a:p>
            <a:pPr fontAlgn="base" latinLnBrk="1">
              <a:spcAft>
                <a:spcPct val="0"/>
              </a:spcAft>
            </a:pPr>
            <a:fld id="{E8BD7F61-A27C-7F41-B703-2867389337BB}" type="slidenum">
              <a:rPr lang="en-US" altLang="ko-KR" smtClean="0">
                <a:solidFill>
                  <a:srgbClr val="FFFFFF"/>
                </a:solidFill>
                <a:latin typeface="Arial" charset="0"/>
              </a:rPr>
              <a:pPr fontAlgn="base" latinLnBrk="1">
                <a:spcAft>
                  <a:spcPct val="0"/>
                </a:spcAft>
              </a:pPr>
              <a:t>‹#›</a:t>
            </a:fld>
            <a:endParaRPr lang="en-US" altLang="ko-KR">
              <a:solidFill>
                <a:srgbClr val="FFFFFF"/>
              </a:solidFill>
              <a:latin typeface="Arial" charset="0"/>
            </a:endParaRPr>
          </a:p>
        </p:txBody>
      </p:sp>
      <p:grpSp>
        <p:nvGrpSpPr>
          <p:cNvPr id="20484" name="Group 4"/>
          <p:cNvGrpSpPr>
            <a:grpSpLocks/>
          </p:cNvGrpSpPr>
          <p:nvPr/>
        </p:nvGrpSpPr>
        <p:grpSpPr bwMode="auto">
          <a:xfrm>
            <a:off x="0" y="0"/>
            <a:ext cx="9140825" cy="6850063"/>
            <a:chOff x="0" y="0"/>
            <a:chExt cx="5758" cy="4315"/>
          </a:xfrm>
        </p:grpSpPr>
        <p:grpSp>
          <p:nvGrpSpPr>
            <p:cNvPr id="20489" name="Group 5"/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22534" name="Freeform 6"/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/>
                <a:ahLst/>
                <a:cxnLst>
                  <a:cxn ang="0">
                    <a:pos x="2740" y="528"/>
                  </a:cxn>
                  <a:cxn ang="0">
                    <a:pos x="2632" y="484"/>
                  </a:cxn>
                  <a:cxn ang="0">
                    <a:pos x="2480" y="424"/>
                  </a:cxn>
                  <a:cxn ang="0">
                    <a:pos x="2203" y="343"/>
                  </a:cxn>
                  <a:cxn ang="0">
                    <a:pos x="1970" y="277"/>
                  </a:cxn>
                  <a:cxn ang="0">
                    <a:pos x="1807" y="212"/>
                  </a:cxn>
                  <a:cxn ang="0">
                    <a:pos x="1693" y="152"/>
                  </a:cxn>
                  <a:cxn ang="0">
                    <a:pos x="1628" y="103"/>
                  </a:cxn>
                  <a:cxn ang="0">
                    <a:pos x="1590" y="60"/>
                  </a:cxn>
                  <a:cxn ang="0">
                    <a:pos x="1579" y="27"/>
                  </a:cxn>
                  <a:cxn ang="0">
                    <a:pos x="1585" y="0"/>
                  </a:cxn>
                  <a:cxn ang="0">
                    <a:pos x="1557" y="49"/>
                  </a:cxn>
                  <a:cxn ang="0">
                    <a:pos x="1568" y="98"/>
                  </a:cxn>
                  <a:cxn ang="0">
                    <a:pos x="1617" y="141"/>
                  </a:cxn>
                  <a:cxn ang="0">
                    <a:pos x="1688" y="185"/>
                  </a:cxn>
                  <a:cxn ang="0">
                    <a:pos x="1791" y="228"/>
                  </a:cxn>
                  <a:cxn ang="0">
                    <a:pos x="2040" y="310"/>
                  </a:cxn>
                  <a:cxn ang="0">
                    <a:pos x="2285" y="381"/>
                  </a:cxn>
                  <a:cxn ang="0">
                    <a:pos x="2464" y="435"/>
                  </a:cxn>
                  <a:cxn ang="0">
                    <a:pos x="2605" y="484"/>
                  </a:cxn>
                  <a:cxn ang="0">
                    <a:pos x="2708" y="528"/>
                  </a:cxn>
                  <a:cxn ang="0">
                    <a:pos x="2768" y="560"/>
                  </a:cxn>
                  <a:cxn ang="0">
                    <a:pos x="2795" y="593"/>
                  </a:cxn>
                  <a:cxn ang="0">
                    <a:pos x="2795" y="642"/>
                  </a:cxn>
                  <a:cxn ang="0">
                    <a:pos x="2762" y="691"/>
                  </a:cxn>
                  <a:cxn ang="0">
                    <a:pos x="2692" y="735"/>
                  </a:cxn>
                  <a:cxn ang="0">
                    <a:pos x="2589" y="778"/>
                  </a:cxn>
                  <a:cxn ang="0">
                    <a:pos x="2458" y="822"/>
                  </a:cxn>
                  <a:cxn ang="0">
                    <a:pos x="2301" y="865"/>
                  </a:cxn>
                  <a:cxn ang="0">
                    <a:pos x="2030" y="930"/>
                  </a:cxn>
                  <a:cxn ang="0">
                    <a:pos x="1606" y="1034"/>
                  </a:cxn>
                  <a:cxn ang="0">
                    <a:pos x="1145" y="1164"/>
                  </a:cxn>
                  <a:cxn ang="0">
                    <a:pos x="673" y="1328"/>
                  </a:cxn>
                  <a:cxn ang="0">
                    <a:pos x="217" y="1545"/>
                  </a:cxn>
                  <a:cxn ang="0">
                    <a:pos x="353" y="1671"/>
                  </a:cxn>
                  <a:cxn ang="0">
                    <a:pos x="754" y="1469"/>
                  </a:cxn>
                  <a:cxn ang="0">
                    <a:pos x="1145" y="1311"/>
                  </a:cxn>
                  <a:cxn ang="0">
                    <a:pos x="1519" y="1186"/>
                  </a:cxn>
                  <a:cxn ang="0">
                    <a:pos x="1861" y="1083"/>
                  </a:cxn>
                  <a:cxn ang="0">
                    <a:pos x="2165" y="1007"/>
                  </a:cxn>
                  <a:cxn ang="0">
                    <a:pos x="2426" y="947"/>
                  </a:cxn>
                  <a:cxn ang="0">
                    <a:pos x="2626" y="892"/>
                  </a:cxn>
                  <a:cxn ang="0">
                    <a:pos x="2762" y="838"/>
                  </a:cxn>
                  <a:cxn ang="0">
                    <a:pos x="2827" y="794"/>
                  </a:cxn>
                  <a:cxn ang="0">
                    <a:pos x="2865" y="745"/>
                  </a:cxn>
                  <a:cxn ang="0">
                    <a:pos x="2882" y="702"/>
                  </a:cxn>
                  <a:cxn ang="0">
                    <a:pos x="2854" y="620"/>
                  </a:cxn>
                  <a:cxn ang="0">
                    <a:pos x="2800" y="560"/>
                  </a:cxn>
                  <a:cxn ang="0">
                    <a:pos x="2773" y="544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fontAlgn="base" latinLnBrk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70000"/>
                  <a:buFont typeface="Wingdings" pitchFamily="2" charset="2"/>
                  <a:buChar char="n"/>
                  <a:defRPr/>
                </a:pPr>
                <a:endParaRPr kumimoji="1" lang="en-US" altLang="ko-KR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endParaRPr>
              </a:p>
            </p:txBody>
          </p:sp>
          <p:sp>
            <p:nvSpPr>
              <p:cNvPr id="22535" name="Freeform 7"/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/>
                <a:ahLst/>
                <a:cxnLst>
                  <a:cxn ang="0">
                    <a:pos x="1259" y="615"/>
                  </a:cxn>
                  <a:cxn ang="0">
                    <a:pos x="1248" y="588"/>
                  </a:cxn>
                  <a:cxn ang="0">
                    <a:pos x="1237" y="566"/>
                  </a:cxn>
                  <a:cxn ang="0">
                    <a:pos x="1216" y="539"/>
                  </a:cxn>
                  <a:cxn ang="0">
                    <a:pos x="1188" y="517"/>
                  </a:cxn>
                  <a:cxn ang="0">
                    <a:pos x="1123" y="479"/>
                  </a:cxn>
                  <a:cxn ang="0">
                    <a:pos x="1042" y="441"/>
                  </a:cxn>
                  <a:cxn ang="0">
                    <a:pos x="944" y="408"/>
                  </a:cxn>
                  <a:cxn ang="0">
                    <a:pos x="841" y="381"/>
                  </a:cxn>
                  <a:cxn ang="0">
                    <a:pos x="727" y="348"/>
                  </a:cxn>
                  <a:cxn ang="0">
                    <a:pos x="613" y="321"/>
                  </a:cxn>
                  <a:cxn ang="0">
                    <a:pos x="499" y="294"/>
                  </a:cxn>
                  <a:cxn ang="0">
                    <a:pos x="391" y="261"/>
                  </a:cxn>
                  <a:cxn ang="0">
                    <a:pos x="288" y="229"/>
                  </a:cxn>
                  <a:cxn ang="0">
                    <a:pos x="195" y="196"/>
                  </a:cxn>
                  <a:cxn ang="0">
                    <a:pos x="119" y="152"/>
                  </a:cxn>
                  <a:cxn ang="0">
                    <a:pos x="54" y="109"/>
                  </a:cxn>
                  <a:cxn ang="0">
                    <a:pos x="33" y="87"/>
                  </a:cxn>
                  <a:cxn ang="0">
                    <a:pos x="16" y="60"/>
                  </a:cxn>
                  <a:cxn ang="0">
                    <a:pos x="5" y="33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11"/>
                  </a:cxn>
                  <a:cxn ang="0">
                    <a:pos x="0" y="38"/>
                  </a:cxn>
                  <a:cxn ang="0">
                    <a:pos x="5" y="60"/>
                  </a:cxn>
                  <a:cxn ang="0">
                    <a:pos x="16" y="87"/>
                  </a:cxn>
                  <a:cxn ang="0">
                    <a:pos x="33" y="114"/>
                  </a:cxn>
                  <a:cxn ang="0">
                    <a:pos x="54" y="142"/>
                  </a:cxn>
                  <a:cxn ang="0">
                    <a:pos x="87" y="174"/>
                  </a:cxn>
                  <a:cxn ang="0">
                    <a:pos x="125" y="207"/>
                  </a:cxn>
                  <a:cxn ang="0">
                    <a:pos x="179" y="240"/>
                  </a:cxn>
                  <a:cxn ang="0">
                    <a:pos x="244" y="278"/>
                  </a:cxn>
                  <a:cxn ang="0">
                    <a:pos x="326" y="310"/>
                  </a:cxn>
                  <a:cxn ang="0">
                    <a:pos x="418" y="348"/>
                  </a:cxn>
                  <a:cxn ang="0">
                    <a:pos x="526" y="381"/>
                  </a:cxn>
                  <a:cxn ang="0">
                    <a:pos x="657" y="414"/>
                  </a:cxn>
                  <a:cxn ang="0">
                    <a:pos x="749" y="435"/>
                  </a:cxn>
                  <a:cxn ang="0">
                    <a:pos x="830" y="463"/>
                  </a:cxn>
                  <a:cxn ang="0">
                    <a:pos x="901" y="490"/>
                  </a:cxn>
                  <a:cxn ang="0">
                    <a:pos x="966" y="512"/>
                  </a:cxn>
                  <a:cxn ang="0">
                    <a:pos x="1015" y="539"/>
                  </a:cxn>
                  <a:cxn ang="0">
                    <a:pos x="1053" y="566"/>
                  </a:cxn>
                  <a:cxn ang="0">
                    <a:pos x="1080" y="593"/>
                  </a:cxn>
                  <a:cxn ang="0">
                    <a:pos x="1102" y="620"/>
                  </a:cxn>
                  <a:cxn ang="0">
                    <a:pos x="1112" y="648"/>
                  </a:cxn>
                  <a:cxn ang="0">
                    <a:pos x="1118" y="675"/>
                  </a:cxn>
                  <a:cxn ang="0">
                    <a:pos x="1112" y="697"/>
                  </a:cxn>
                  <a:cxn ang="0">
                    <a:pos x="1096" y="724"/>
                  </a:cxn>
                  <a:cxn ang="0">
                    <a:pos x="1080" y="746"/>
                  </a:cxn>
                  <a:cxn ang="0">
                    <a:pos x="1053" y="767"/>
                  </a:cxn>
                  <a:cxn ang="0">
                    <a:pos x="1015" y="789"/>
                  </a:cxn>
                  <a:cxn ang="0">
                    <a:pos x="977" y="811"/>
                  </a:cxn>
                  <a:cxn ang="0">
                    <a:pos x="1047" y="789"/>
                  </a:cxn>
                  <a:cxn ang="0">
                    <a:pos x="1107" y="767"/>
                  </a:cxn>
                  <a:cxn ang="0">
                    <a:pos x="1156" y="746"/>
                  </a:cxn>
                  <a:cxn ang="0">
                    <a:pos x="1199" y="724"/>
                  </a:cxn>
                  <a:cxn ang="0">
                    <a:pos x="1226" y="702"/>
                  </a:cxn>
                  <a:cxn ang="0">
                    <a:pos x="1248" y="675"/>
                  </a:cxn>
                  <a:cxn ang="0">
                    <a:pos x="1259" y="648"/>
                  </a:cxn>
                  <a:cxn ang="0">
                    <a:pos x="1259" y="615"/>
                  </a:cxn>
                  <a:cxn ang="0">
                    <a:pos x="1259" y="615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fontAlgn="base" latinLnBrk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70000"/>
                  <a:buFont typeface="Wingdings" pitchFamily="2" charset="2"/>
                  <a:buChar char="n"/>
                  <a:defRPr/>
                </a:pPr>
                <a:endParaRPr kumimoji="1" lang="en-US" altLang="ko-KR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endParaRPr>
              </a:p>
            </p:txBody>
          </p:sp>
          <p:sp>
            <p:nvSpPr>
              <p:cNvPr id="22536" name="Freeform 8"/>
              <p:cNvSpPr>
                <a:spLocks/>
              </p:cNvSpPr>
              <p:nvPr/>
            </p:nvSpPr>
            <p:spPr bwMode="hidden">
              <a:xfrm>
                <a:off x="2900" y="3346"/>
                <a:ext cx="2849" cy="969"/>
              </a:xfrm>
              <a:custGeom>
                <a:avLst/>
                <a:gdLst/>
                <a:ahLst/>
                <a:cxnLst>
                  <a:cxn ang="0">
                    <a:pos x="92" y="958"/>
                  </a:cxn>
                  <a:cxn ang="0">
                    <a:pos x="0" y="969"/>
                  </a:cxn>
                  <a:cxn ang="0">
                    <a:pos x="391" y="969"/>
                  </a:cxn>
                  <a:cxn ang="0">
                    <a:pos x="434" y="947"/>
                  </a:cxn>
                  <a:cxn ang="0">
                    <a:pos x="483" y="914"/>
                  </a:cxn>
                  <a:cxn ang="0">
                    <a:pos x="554" y="876"/>
                  </a:cxn>
                  <a:cxn ang="0">
                    <a:pos x="635" y="838"/>
                  </a:cxn>
                  <a:cxn ang="0">
                    <a:pos x="727" y="794"/>
                  </a:cxn>
                  <a:cxn ang="0">
                    <a:pos x="836" y="745"/>
                  </a:cxn>
                  <a:cxn ang="0">
                    <a:pos x="961" y="696"/>
                  </a:cxn>
                  <a:cxn ang="0">
                    <a:pos x="1102" y="642"/>
                  </a:cxn>
                  <a:cxn ang="0">
                    <a:pos x="1259" y="582"/>
                  </a:cxn>
                  <a:cxn ang="0">
                    <a:pos x="1433" y="522"/>
                  </a:cxn>
                  <a:cxn ang="0">
                    <a:pos x="1623" y="462"/>
                  </a:cxn>
                  <a:cxn ang="0">
                    <a:pos x="1829" y="403"/>
                  </a:cxn>
                  <a:cxn ang="0">
                    <a:pos x="2057" y="343"/>
                  </a:cxn>
                  <a:cxn ang="0">
                    <a:pos x="2301" y="283"/>
                  </a:cxn>
                  <a:cxn ang="0">
                    <a:pos x="2567" y="223"/>
                  </a:cxn>
                  <a:cxn ang="0">
                    <a:pos x="2849" y="163"/>
                  </a:cxn>
                  <a:cxn ang="0">
                    <a:pos x="2849" y="0"/>
                  </a:cxn>
                  <a:cxn ang="0">
                    <a:pos x="2817" y="16"/>
                  </a:cxn>
                  <a:cxn ang="0">
                    <a:pos x="2773" y="33"/>
                  </a:cxn>
                  <a:cxn ang="0">
                    <a:pos x="2719" y="54"/>
                  </a:cxn>
                  <a:cxn ang="0">
                    <a:pos x="2648" y="76"/>
                  </a:cxn>
                  <a:cxn ang="0">
                    <a:pos x="2572" y="98"/>
                  </a:cxn>
                  <a:cxn ang="0">
                    <a:pos x="2491" y="120"/>
                  </a:cxn>
                  <a:cxn ang="0">
                    <a:pos x="2399" y="147"/>
                  </a:cxn>
                  <a:cxn ang="0">
                    <a:pos x="2301" y="169"/>
                  </a:cxn>
                  <a:cxn ang="0">
                    <a:pos x="2095" y="223"/>
                  </a:cxn>
                  <a:cxn ang="0">
                    <a:pos x="1889" y="277"/>
                  </a:cxn>
                  <a:cxn ang="0">
                    <a:pos x="1688" y="326"/>
                  </a:cxn>
                  <a:cxn ang="0">
                    <a:pos x="1590" y="354"/>
                  </a:cxn>
                  <a:cxn ang="0">
                    <a:pos x="1503" y="381"/>
                  </a:cxn>
                  <a:cxn ang="0">
                    <a:pos x="1107" y="506"/>
                  </a:cxn>
                  <a:cxn ang="0">
                    <a:pos x="912" y="577"/>
                  </a:cxn>
                  <a:cxn ang="0">
                    <a:pos x="727" y="647"/>
                  </a:cxn>
                  <a:cxn ang="0">
                    <a:pos x="548" y="718"/>
                  </a:cxn>
                  <a:cxn ang="0">
                    <a:pos x="380" y="794"/>
                  </a:cxn>
                  <a:cxn ang="0">
                    <a:pos x="228" y="876"/>
                  </a:cxn>
                  <a:cxn ang="0">
                    <a:pos x="92" y="958"/>
                  </a:cxn>
                  <a:cxn ang="0">
                    <a:pos x="92" y="958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fontAlgn="base" latinLnBrk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70000"/>
                  <a:buFont typeface="Wingdings" pitchFamily="2" charset="2"/>
                  <a:buChar char="n"/>
                  <a:defRPr/>
                </a:pPr>
                <a:endParaRPr kumimoji="1" lang="en-US" altLang="ko-KR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endParaRPr>
              </a:p>
            </p:txBody>
          </p:sp>
          <p:sp>
            <p:nvSpPr>
              <p:cNvPr id="22537" name="Freeform 9"/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/>
                <a:ahLst/>
                <a:cxnLst>
                  <a:cxn ang="0">
                    <a:pos x="1433" y="474"/>
                  </a:cxn>
                  <a:cxn ang="0">
                    <a:pos x="1460" y="528"/>
                  </a:cxn>
                  <a:cxn ang="0">
                    <a:pos x="1541" y="593"/>
                  </a:cxn>
                  <a:cxn ang="0">
                    <a:pos x="1715" y="670"/>
                  </a:cxn>
                  <a:cxn ang="0">
                    <a:pos x="1927" y="735"/>
                  </a:cxn>
                  <a:cxn ang="0">
                    <a:pos x="2155" y="789"/>
                  </a:cxn>
                  <a:cxn ang="0">
                    <a:pos x="2372" y="849"/>
                  </a:cxn>
                  <a:cxn ang="0">
                    <a:pos x="2551" y="920"/>
                  </a:cxn>
                  <a:cxn ang="0">
                    <a:pos x="2638" y="980"/>
                  </a:cxn>
                  <a:cxn ang="0">
                    <a:pos x="2676" y="1029"/>
                  </a:cxn>
                  <a:cxn ang="0">
                    <a:pos x="2681" y="1083"/>
                  </a:cxn>
                  <a:cxn ang="0">
                    <a:pos x="2665" y="1127"/>
                  </a:cxn>
                  <a:cxn ang="0">
                    <a:pos x="2616" y="1170"/>
                  </a:cxn>
                  <a:cxn ang="0">
                    <a:pos x="2545" y="1208"/>
                  </a:cxn>
                  <a:cxn ang="0">
                    <a:pos x="2448" y="1241"/>
                  </a:cxn>
                  <a:cxn ang="0">
                    <a:pos x="2328" y="1274"/>
                  </a:cxn>
                  <a:cxn ang="0">
                    <a:pos x="2106" y="1328"/>
                  </a:cxn>
                  <a:cxn ang="0">
                    <a:pos x="1742" y="1421"/>
                  </a:cxn>
                  <a:cxn ang="0">
                    <a:pos x="1308" y="1540"/>
                  </a:cxn>
                  <a:cxn ang="0">
                    <a:pos x="820" y="1709"/>
                  </a:cxn>
                  <a:cxn ang="0">
                    <a:pos x="282" y="1943"/>
                  </a:cxn>
                  <a:cxn ang="0">
                    <a:pos x="152" y="2085"/>
                  </a:cxn>
                  <a:cxn ang="0">
                    <a:pos x="386" y="1992"/>
                  </a:cxn>
                  <a:cxn ang="0">
                    <a:pos x="700" y="1834"/>
                  </a:cxn>
                  <a:cxn ang="0">
                    <a:pos x="1064" y="1693"/>
                  </a:cxn>
                  <a:cxn ang="0">
                    <a:pos x="1661" y="1497"/>
                  </a:cxn>
                  <a:cxn ang="0">
                    <a:pos x="1845" y="1442"/>
                  </a:cxn>
                  <a:cxn ang="0">
                    <a:pos x="2252" y="1339"/>
                  </a:cxn>
                  <a:cxn ang="0">
                    <a:pos x="2551" y="1263"/>
                  </a:cxn>
                  <a:cxn ang="0">
                    <a:pos x="2730" y="1214"/>
                  </a:cxn>
                  <a:cxn ang="0">
                    <a:pos x="2876" y="1170"/>
                  </a:cxn>
                  <a:cxn ang="0">
                    <a:pos x="2974" y="1132"/>
                  </a:cxn>
                  <a:cxn ang="0">
                    <a:pos x="3007" y="871"/>
                  </a:cxn>
                  <a:cxn ang="0">
                    <a:pos x="2860" y="844"/>
                  </a:cxn>
                  <a:cxn ang="0">
                    <a:pos x="2670" y="806"/>
                  </a:cxn>
                  <a:cxn ang="0">
                    <a:pos x="2458" y="757"/>
                  </a:cxn>
                  <a:cxn ang="0">
                    <a:pos x="2138" y="670"/>
                  </a:cxn>
                  <a:cxn ang="0">
                    <a:pos x="1959" y="604"/>
                  </a:cxn>
                  <a:cxn ang="0">
                    <a:pos x="1824" y="534"/>
                  </a:cxn>
                  <a:cxn ang="0">
                    <a:pos x="1769" y="474"/>
                  </a:cxn>
                  <a:cxn ang="0">
                    <a:pos x="1753" y="436"/>
                  </a:cxn>
                  <a:cxn ang="0">
                    <a:pos x="1780" y="381"/>
                  </a:cxn>
                  <a:cxn ang="0">
                    <a:pos x="1862" y="316"/>
                  </a:cxn>
                  <a:cxn ang="0">
                    <a:pos x="1986" y="267"/>
                  </a:cxn>
                  <a:cxn ang="0">
                    <a:pos x="2149" y="229"/>
                  </a:cxn>
                  <a:cxn ang="0">
                    <a:pos x="2431" y="180"/>
                  </a:cxn>
                  <a:cxn ang="0">
                    <a:pos x="2827" y="125"/>
                  </a:cxn>
                  <a:cxn ang="0">
                    <a:pos x="3007" y="87"/>
                  </a:cxn>
                  <a:cxn ang="0">
                    <a:pos x="2909" y="22"/>
                  </a:cxn>
                  <a:cxn ang="0">
                    <a:pos x="2676" y="66"/>
                  </a:cxn>
                  <a:cxn ang="0">
                    <a:pos x="2285" y="120"/>
                  </a:cxn>
                  <a:cxn ang="0">
                    <a:pos x="2030" y="158"/>
                  </a:cxn>
                  <a:cxn ang="0">
                    <a:pos x="1791" y="202"/>
                  </a:cxn>
                  <a:cxn ang="0">
                    <a:pos x="1601" y="261"/>
                  </a:cxn>
                  <a:cxn ang="0">
                    <a:pos x="1471" y="338"/>
                  </a:cxn>
                  <a:cxn ang="0">
                    <a:pos x="1438" y="387"/>
                  </a:cxn>
                  <a:cxn ang="0">
                    <a:pos x="1427" y="441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fontAlgn="base" latinLnBrk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70000"/>
                  <a:buFont typeface="Wingdings" pitchFamily="2" charset="2"/>
                  <a:buChar char="n"/>
                  <a:defRPr/>
                </a:pPr>
                <a:endParaRPr kumimoji="1" lang="en-US" altLang="ko-KR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endParaRPr>
              </a:p>
            </p:txBody>
          </p:sp>
          <p:sp>
            <p:nvSpPr>
              <p:cNvPr id="22538" name="Freeform 10"/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/>
                <a:ahLst/>
                <a:cxnLst>
                  <a:cxn ang="0">
                    <a:pos x="0" y="332"/>
                  </a:cxn>
                  <a:cxn ang="0">
                    <a:pos x="0" y="360"/>
                  </a:cxn>
                  <a:cxn ang="0">
                    <a:pos x="5" y="387"/>
                  </a:cxn>
                  <a:cxn ang="0">
                    <a:pos x="27" y="414"/>
                  </a:cxn>
                  <a:cxn ang="0">
                    <a:pos x="54" y="436"/>
                  </a:cxn>
                  <a:cxn ang="0">
                    <a:pos x="92" y="463"/>
                  </a:cxn>
                  <a:cxn ang="0">
                    <a:pos x="141" y="490"/>
                  </a:cxn>
                  <a:cxn ang="0">
                    <a:pos x="195" y="512"/>
                  </a:cxn>
                  <a:cxn ang="0">
                    <a:pos x="255" y="539"/>
                  </a:cxn>
                  <a:cxn ang="0">
                    <a:pos x="212" y="517"/>
                  </a:cxn>
                  <a:cxn ang="0">
                    <a:pos x="179" y="490"/>
                  </a:cxn>
                  <a:cxn ang="0">
                    <a:pos x="157" y="468"/>
                  </a:cxn>
                  <a:cxn ang="0">
                    <a:pos x="141" y="447"/>
                  </a:cxn>
                  <a:cxn ang="0">
                    <a:pos x="136" y="425"/>
                  </a:cxn>
                  <a:cxn ang="0">
                    <a:pos x="136" y="403"/>
                  </a:cxn>
                  <a:cxn ang="0">
                    <a:pos x="141" y="381"/>
                  </a:cxn>
                  <a:cxn ang="0">
                    <a:pos x="157" y="365"/>
                  </a:cxn>
                  <a:cxn ang="0">
                    <a:pos x="179" y="343"/>
                  </a:cxn>
                  <a:cxn ang="0">
                    <a:pos x="201" y="327"/>
                  </a:cxn>
                  <a:cxn ang="0">
                    <a:pos x="266" y="294"/>
                  </a:cxn>
                  <a:cxn ang="0">
                    <a:pos x="353" y="262"/>
                  </a:cxn>
                  <a:cxn ang="0">
                    <a:pos x="445" y="234"/>
                  </a:cxn>
                  <a:cxn ang="0">
                    <a:pos x="554" y="213"/>
                  </a:cxn>
                  <a:cxn ang="0">
                    <a:pos x="662" y="191"/>
                  </a:cxn>
                  <a:cxn ang="0">
                    <a:pos x="890" y="153"/>
                  </a:cxn>
                  <a:cxn ang="0">
                    <a:pos x="993" y="136"/>
                  </a:cxn>
                  <a:cxn ang="0">
                    <a:pos x="1091" y="120"/>
                  </a:cxn>
                  <a:cxn ang="0">
                    <a:pos x="1178" y="115"/>
                  </a:cxn>
                  <a:cxn ang="0">
                    <a:pos x="1248" y="104"/>
                  </a:cxn>
                  <a:cxn ang="0">
                    <a:pos x="1248" y="0"/>
                  </a:cxn>
                  <a:cxn ang="0">
                    <a:pos x="1161" y="22"/>
                  </a:cxn>
                  <a:cxn ang="0">
                    <a:pos x="1069" y="38"/>
                  </a:cxn>
                  <a:cxn ang="0">
                    <a:pos x="874" y="71"/>
                  </a:cxn>
                  <a:cxn ang="0">
                    <a:pos x="673" y="93"/>
                  </a:cxn>
                  <a:cxn ang="0">
                    <a:pos x="483" y="126"/>
                  </a:cxn>
                  <a:cxn ang="0">
                    <a:pos x="391" y="142"/>
                  </a:cxn>
                  <a:cxn ang="0">
                    <a:pos x="309" y="158"/>
                  </a:cxn>
                  <a:cxn ang="0">
                    <a:pos x="228" y="180"/>
                  </a:cxn>
                  <a:cxn ang="0">
                    <a:pos x="163" y="202"/>
                  </a:cxn>
                  <a:cxn ang="0">
                    <a:pos x="103" y="229"/>
                  </a:cxn>
                  <a:cxn ang="0">
                    <a:pos x="54" y="256"/>
                  </a:cxn>
                  <a:cxn ang="0">
                    <a:pos x="22" y="294"/>
                  </a:cxn>
                  <a:cxn ang="0">
                    <a:pos x="0" y="332"/>
                  </a:cxn>
                  <a:cxn ang="0">
                    <a:pos x="0" y="332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 fontAlgn="base" latinLnBrk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70000"/>
                  <a:buFont typeface="Wingdings" pitchFamily="2" charset="2"/>
                  <a:buChar char="n"/>
                  <a:defRPr/>
                </a:pPr>
                <a:endParaRPr kumimoji="1" lang="en-US" altLang="ko-KR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endParaRPr>
              </a:p>
            </p:txBody>
          </p:sp>
        </p:grpSp>
        <p:sp>
          <p:nvSpPr>
            <p:cNvPr id="22539" name="Freeform 11"/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/>
              <a:ahLst/>
              <a:cxnLst>
                <a:cxn ang="0">
                  <a:pos x="982" y="1061"/>
                </a:cxn>
                <a:cxn ang="0">
                  <a:pos x="1357" y="1012"/>
                </a:cxn>
                <a:cxn ang="0">
                  <a:pos x="1666" y="957"/>
                </a:cxn>
                <a:cxn ang="0">
                  <a:pos x="1916" y="897"/>
                </a:cxn>
                <a:cxn ang="0">
                  <a:pos x="2100" y="832"/>
                </a:cxn>
                <a:cxn ang="0">
                  <a:pos x="2220" y="756"/>
                </a:cxn>
                <a:cxn ang="0">
                  <a:pos x="2285" y="669"/>
                </a:cxn>
                <a:cxn ang="0">
                  <a:pos x="2290" y="560"/>
                </a:cxn>
                <a:cxn ang="0">
                  <a:pos x="2241" y="457"/>
                </a:cxn>
                <a:cxn ang="0">
                  <a:pos x="2144" y="364"/>
                </a:cxn>
                <a:cxn ang="0">
                  <a:pos x="2008" y="277"/>
                </a:cxn>
                <a:cxn ang="0">
                  <a:pos x="1769" y="157"/>
                </a:cxn>
                <a:cxn ang="0">
                  <a:pos x="1612" y="92"/>
                </a:cxn>
                <a:cxn ang="0">
                  <a:pos x="1476" y="43"/>
                </a:cxn>
                <a:cxn ang="0">
                  <a:pos x="1384" y="10"/>
                </a:cxn>
                <a:cxn ang="0">
                  <a:pos x="1346" y="0"/>
                </a:cxn>
                <a:cxn ang="0">
                  <a:pos x="1655" y="119"/>
                </a:cxn>
                <a:cxn ang="0">
                  <a:pos x="1948" y="255"/>
                </a:cxn>
                <a:cxn ang="0">
                  <a:pos x="2068" y="326"/>
                </a:cxn>
                <a:cxn ang="0">
                  <a:pos x="2171" y="402"/>
                </a:cxn>
                <a:cxn ang="0">
                  <a:pos x="2236" y="478"/>
                </a:cxn>
                <a:cxn ang="0">
                  <a:pos x="2263" y="560"/>
                </a:cxn>
                <a:cxn ang="0">
                  <a:pos x="2241" y="636"/>
                </a:cxn>
                <a:cxn ang="0">
                  <a:pos x="2171" y="702"/>
                </a:cxn>
                <a:cxn ang="0">
                  <a:pos x="2062" y="756"/>
                </a:cxn>
                <a:cxn ang="0">
                  <a:pos x="1921" y="800"/>
                </a:cxn>
                <a:cxn ang="0">
                  <a:pos x="1748" y="843"/>
                </a:cxn>
                <a:cxn ang="0">
                  <a:pos x="1351" y="908"/>
                </a:cxn>
                <a:cxn ang="0">
                  <a:pos x="923" y="968"/>
                </a:cxn>
                <a:cxn ang="0">
                  <a:pos x="521" y="1028"/>
                </a:cxn>
                <a:cxn ang="0">
                  <a:pos x="353" y="1066"/>
                </a:cxn>
                <a:cxn ang="0">
                  <a:pos x="206" y="1104"/>
                </a:cxn>
                <a:cxn ang="0">
                  <a:pos x="92" y="1148"/>
                </a:cxn>
                <a:cxn ang="0">
                  <a:pos x="22" y="1202"/>
                </a:cxn>
                <a:cxn ang="0">
                  <a:pos x="0" y="1262"/>
                </a:cxn>
                <a:cxn ang="0">
                  <a:pos x="27" y="1327"/>
                </a:cxn>
                <a:cxn ang="0">
                  <a:pos x="98" y="1382"/>
                </a:cxn>
                <a:cxn ang="0">
                  <a:pos x="196" y="1425"/>
                </a:cxn>
                <a:cxn ang="0">
                  <a:pos x="326" y="1469"/>
                </a:cxn>
                <a:cxn ang="0">
                  <a:pos x="217" y="1414"/>
                </a:cxn>
                <a:cxn ang="0">
                  <a:pos x="147" y="1360"/>
                </a:cxn>
                <a:cxn ang="0">
                  <a:pos x="120" y="1306"/>
                </a:cxn>
                <a:cxn ang="0">
                  <a:pos x="141" y="1257"/>
                </a:cxn>
                <a:cxn ang="0">
                  <a:pos x="212" y="1208"/>
                </a:cxn>
                <a:cxn ang="0">
                  <a:pos x="342" y="1164"/>
                </a:cxn>
                <a:cxn ang="0">
                  <a:pos x="527" y="1121"/>
                </a:cxn>
                <a:cxn ang="0">
                  <a:pos x="771" y="1088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base" latinLnBrk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70000"/>
                <a:buFont typeface="Wingdings" pitchFamily="2" charset="2"/>
                <a:buChar char="n"/>
                <a:defRPr/>
              </a:pPr>
              <a:endParaRPr kumimoji="1" lang="en-US" altLang="ko-KR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endParaRPr>
            </a:p>
          </p:txBody>
        </p:sp>
        <p:sp>
          <p:nvSpPr>
            <p:cNvPr id="22540" name="Freeform 12"/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06"/>
                </a:cxn>
                <a:cxn ang="0">
                  <a:pos x="5740" y="1906"/>
                </a:cxn>
                <a:cxn ang="0">
                  <a:pos x="574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base" latinLnBrk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70000"/>
                <a:buFont typeface="Wingdings" pitchFamily="2" charset="2"/>
                <a:buChar char="n"/>
                <a:defRPr/>
              </a:pPr>
              <a:endParaRPr kumimoji="1" lang="en-US" altLang="ko-KR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endParaRPr>
            </a:p>
          </p:txBody>
        </p:sp>
      </p:grpSp>
      <p:sp>
        <p:nvSpPr>
          <p:cNvPr id="22541" name="Rectangle 13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22542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kumimoji="0" sz="1200" b="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 fontAlgn="base" latinLnBrk="1">
              <a:spcAft>
                <a:spcPct val="0"/>
              </a:spcAft>
              <a:defRPr/>
            </a:pPr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22543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844675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22545" name="Line 17"/>
          <p:cNvSpPr>
            <a:spLocks noChangeShapeType="1"/>
          </p:cNvSpPr>
          <p:nvPr/>
        </p:nvSpPr>
        <p:spPr bwMode="auto">
          <a:xfrm>
            <a:off x="468313" y="1484313"/>
            <a:ext cx="5616575" cy="0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  <a:headEnd/>
            <a:tailEnd/>
          </a:ln>
          <a:effectLst/>
        </p:spPr>
        <p:txBody>
          <a:bodyPr/>
          <a:lstStyle/>
          <a:p>
            <a:pPr algn="ctr" fontAlgn="base" latinLnBrk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n"/>
              <a:defRPr/>
            </a:pPr>
            <a:endParaRPr kumimoji="1" lang="en-US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7026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5918" r:id="rId1"/>
    <p:sldLayoutId id="2147485919" r:id="rId2"/>
    <p:sldLayoutId id="2147485920" r:id="rId3"/>
    <p:sldLayoutId id="2147485921" r:id="rId4"/>
    <p:sldLayoutId id="2147485922" r:id="rId5"/>
    <p:sldLayoutId id="2147485923" r:id="rId6"/>
    <p:sldLayoutId id="2147485924" r:id="rId7"/>
    <p:sldLayoutId id="2147485925" r:id="rId8"/>
    <p:sldLayoutId id="2147485926" r:id="rId9"/>
    <p:sldLayoutId id="2147485927" r:id="rId10"/>
    <p:sldLayoutId id="2147485928" r:id="rId11"/>
    <p:sldLayoutId id="2147485929" r:id="rId12"/>
  </p:sldLayoutIdLst>
  <p:hf hdr="0" ftr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charset="2"/>
        <a:buChar char="n"/>
        <a:defRPr kumimoji="1"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2"/>
        <a:buChar char="n"/>
        <a:defRPr kumimoji="1"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charset="2"/>
        <a:buChar char="n"/>
        <a:defRPr kumimoji="1"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5299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Garamond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151290D-2423-AD48-A526-DE47DF20B14E}" type="slidenum">
              <a:rPr lang="en-US" altLang="en-US" smtClean="0">
                <a:ea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ea typeface="ＭＳ Ｐゴシック" charset="-128"/>
            </a:endParaRPr>
          </a:p>
        </p:txBody>
      </p:sp>
      <p:sp>
        <p:nvSpPr>
          <p:cNvPr id="55302" name="Line 1032"/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55303" name="Line 1033"/>
          <p:cNvSpPr>
            <a:spLocks noChangeShapeType="1"/>
          </p:cNvSpPr>
          <p:nvPr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4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989" r:id="rId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7" charset="-128"/>
          <a:cs typeface="ＭＳ Ｐゴシック" pitchFamily="-107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7" charset="-128"/>
          <a:cs typeface="ＭＳ Ｐゴシック" pitchFamily="-107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7" charset="-128"/>
          <a:cs typeface="ＭＳ Ｐゴシック" pitchFamily="-107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7" charset="-128"/>
          <a:cs typeface="ＭＳ Ｐゴシック" pitchFamily="-107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2"/>
        <a:buChar char="n"/>
        <a:defRPr sz="2400">
          <a:solidFill>
            <a:schemeClr val="tx1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2"/>
        <a:buChar char="q"/>
        <a:defRPr sz="2200">
          <a:solidFill>
            <a:schemeClr val="tx1"/>
          </a:solidFill>
          <a:latin typeface="+mn-lt"/>
          <a:ea typeface="ＭＳ Ｐゴシック" pitchFamily="-107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2"/>
        <a:buChar char="n"/>
        <a:defRPr sz="2000">
          <a:solidFill>
            <a:schemeClr val="tx1"/>
          </a:solidFill>
          <a:latin typeface="+mn-lt"/>
          <a:ea typeface="ＭＳ Ｐゴシック" pitchFamily="-107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2"/>
        <a:buChar char="q"/>
        <a:defRPr>
          <a:solidFill>
            <a:schemeClr val="tx1"/>
          </a:solidFill>
          <a:latin typeface="+mn-lt"/>
          <a:ea typeface="ＭＳ Ｐゴシック" pitchFamily="-107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2"/>
        <a:buChar char="§"/>
        <a:defRPr sz="1600">
          <a:solidFill>
            <a:schemeClr val="tx1"/>
          </a:solidFill>
          <a:latin typeface="+mn-lt"/>
          <a:ea typeface="ＭＳ Ｐゴシック" pitchFamily="-107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910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20" r:id="rId1"/>
    <p:sldLayoutId id="2147486021" r:id="rId2"/>
    <p:sldLayoutId id="2147486022" r:id="rId3"/>
    <p:sldLayoutId id="2147486023" r:id="rId4"/>
    <p:sldLayoutId id="2147486024" r:id="rId5"/>
    <p:sldLayoutId id="2147486025" r:id="rId6"/>
    <p:sldLayoutId id="2147486026" r:id="rId7"/>
    <p:sldLayoutId id="2147486027" r:id="rId8"/>
    <p:sldLayoutId id="2147486028" r:id="rId9"/>
    <p:sldLayoutId id="2147486029" r:id="rId10"/>
    <p:sldLayoutId id="2147486030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891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Garamond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B27AD35-7459-FB4E-A62A-9F64AB0C556F}" type="slidenum">
              <a:rPr lang="en-US" altLang="en-US" smtClean="0">
                <a:ea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ea typeface="ＭＳ Ｐゴシック" charset="-128"/>
            </a:endParaRPr>
          </a:p>
        </p:txBody>
      </p:sp>
      <p:sp>
        <p:nvSpPr>
          <p:cNvPr id="38918" name="Line 1032"/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38919" name="Line 1033"/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83144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32" r:id="rId1"/>
    <p:sldLayoutId id="2147486033" r:id="rId2"/>
    <p:sldLayoutId id="2147486034" r:id="rId3"/>
    <p:sldLayoutId id="2147486035" r:id="rId4"/>
    <p:sldLayoutId id="2147486036" r:id="rId5"/>
    <p:sldLayoutId id="2147486037" r:id="rId6"/>
    <p:sldLayoutId id="2147486038" r:id="rId7"/>
    <p:sldLayoutId id="2147486039" r:id="rId8"/>
    <p:sldLayoutId id="2147486040" r:id="rId9"/>
    <p:sldLayoutId id="2147486041" r:id="rId10"/>
    <p:sldLayoutId id="2147486042" r:id="rId11"/>
    <p:sldLayoutId id="2147486043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2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2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2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2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2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6E18E8-B42B-7548-B471-BFE325E10FF1}" type="slidenum">
              <a:rPr lang="en-US"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</a:endParaRPr>
          </a:p>
        </p:txBody>
      </p:sp>
      <p:sp>
        <p:nvSpPr>
          <p:cNvPr id="1030" name="Line 1032"/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1" name="Line 1033"/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954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45" r:id="rId1"/>
    <p:sldLayoutId id="2147486046" r:id="rId2"/>
    <p:sldLayoutId id="2147486047" r:id="rId3"/>
    <p:sldLayoutId id="2147486048" r:id="rId4"/>
    <p:sldLayoutId id="2147486049" r:id="rId5"/>
    <p:sldLayoutId id="2147486050" r:id="rId6"/>
    <p:sldLayoutId id="2147486051" r:id="rId7"/>
    <p:sldLayoutId id="2147486052" r:id="rId8"/>
    <p:sldLayoutId id="2147486053" r:id="rId9"/>
    <p:sldLayoutId id="2147486054" r:id="rId10"/>
    <p:sldLayoutId id="2147486055" r:id="rId11"/>
    <p:sldLayoutId id="2147486056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6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6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6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6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287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Times New Roman"/>
          <a:ea typeface="+mj-ea"/>
          <a:cs typeface="Times New Roman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096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Garamond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8E1B0C4-01FB-5640-9696-6B7942C10EA0}" type="slidenum">
              <a:rPr lang="en-US"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</a:endParaRPr>
          </a:p>
        </p:txBody>
      </p:sp>
      <p:sp>
        <p:nvSpPr>
          <p:cNvPr id="40966" name="Line 1032"/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67" name="Line 1033"/>
          <p:cNvSpPr>
            <a:spLocks noChangeShapeType="1"/>
          </p:cNvSpPr>
          <p:nvPr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257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58" r:id="rId1"/>
    <p:sldLayoutId id="2147486059" r:id="rId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7" charset="-128"/>
          <a:cs typeface="ＭＳ Ｐゴシック" pitchFamily="-107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7" charset="-128"/>
          <a:cs typeface="ＭＳ Ｐゴシック" pitchFamily="-107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7" charset="-128"/>
          <a:cs typeface="ＭＳ Ｐゴシック" pitchFamily="-107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7" charset="-128"/>
          <a:cs typeface="ＭＳ Ｐゴシック" pitchFamily="-107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7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7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7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7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4D8553D-F350-6E4C-8D6D-016E350A2257}" type="slidenum">
              <a:rPr lang="en-US" smtClean="0">
                <a:ea typeface="ＭＳ Ｐゴシック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1030" name="Line 1032"/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031" name="Line 1033"/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790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61" r:id="rId1"/>
    <p:sldLayoutId id="2147486062" r:id="rId2"/>
    <p:sldLayoutId id="2147486063" r:id="rId3"/>
    <p:sldLayoutId id="2147486064" r:id="rId4"/>
    <p:sldLayoutId id="2147486065" r:id="rId5"/>
    <p:sldLayoutId id="2147486066" r:id="rId6"/>
    <p:sldLayoutId id="2147486067" r:id="rId7"/>
    <p:sldLayoutId id="2147486068" r:id="rId8"/>
    <p:sldLayoutId id="2147486069" r:id="rId9"/>
    <p:sldLayoutId id="2147486070" r:id="rId10"/>
    <p:sldLayoutId id="2147486071" r:id="rId11"/>
    <p:sldLayoutId id="2147486072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5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5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5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014C129-938D-334D-9E00-C7F3E333496D}" type="slidenum">
              <a:rPr lang="en-US" smtClean="0">
                <a:ea typeface="ＭＳ Ｐゴシック" charset="0"/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030" name="Line 1032"/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1" name="Line 1033"/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175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74" r:id="rId1"/>
    <p:sldLayoutId id="2147486075" r:id="rId2"/>
    <p:sldLayoutId id="2147486076" r:id="rId3"/>
    <p:sldLayoutId id="2147486077" r:id="rId4"/>
    <p:sldLayoutId id="2147486078" r:id="rId5"/>
    <p:sldLayoutId id="2147486079" r:id="rId6"/>
    <p:sldLayoutId id="2147486080" r:id="rId7"/>
    <p:sldLayoutId id="2147486081" r:id="rId8"/>
    <p:sldLayoutId id="2147486082" r:id="rId9"/>
    <p:sldLayoutId id="2147486083" r:id="rId10"/>
    <p:sldLayoutId id="2147486084" r:id="rId11"/>
    <p:sldLayoutId id="2147486085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5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5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5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56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050"/>
            <a:ext cx="8610600" cy="53403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00"/>
                </a:solidFill>
                <a:latin typeface="Garamond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altLang="en-US"/>
              <a:t>CHIPPER: HPCA 2011</a:t>
            </a: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7D43166-16DD-E144-BC83-E1177273A6FE}" type="slidenum">
              <a:rPr lang="en-US" smtClean="0">
                <a:ea typeface="ＭＳ Ｐゴシック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3078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079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3080" name="Picture 7" descr="safari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6357938"/>
            <a:ext cx="1347788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858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25" r:id="rId1"/>
    <p:sldLayoutId id="2147486126" r:id="rId2"/>
    <p:sldLayoutId id="2147486127" r:id="rId3"/>
    <p:sldLayoutId id="2147486128" r:id="rId4"/>
    <p:sldLayoutId id="2147486129" r:id="rId5"/>
    <p:sldLayoutId id="2147486130" r:id="rId6"/>
    <p:sldLayoutId id="2147486131" r:id="rId7"/>
    <p:sldLayoutId id="2147486132" r:id="rId8"/>
    <p:sldLayoutId id="2147486133" r:id="rId9"/>
    <p:sldLayoutId id="2147486134" r:id="rId10"/>
    <p:sldLayoutId id="2147486135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charset="0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r>
              <a:rPr lang="en-US" altLang="en-US" dirty="0">
                <a:solidFill>
                  <a:srgbClr val="000000"/>
                </a:solidFill>
              </a:rPr>
              <a:t>CHIPPER: HPCA 2011</a:t>
            </a: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5720" y="6357958"/>
            <a:ext cx="1347679" cy="38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312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37" r:id="rId1"/>
    <p:sldLayoutId id="2147486138" r:id="rId2"/>
    <p:sldLayoutId id="2147486139" r:id="rId3"/>
    <p:sldLayoutId id="2147486140" r:id="rId4"/>
    <p:sldLayoutId id="2147486141" r:id="rId5"/>
    <p:sldLayoutId id="2147486142" r:id="rId6"/>
    <p:sldLayoutId id="2147486143" r:id="rId7"/>
    <p:sldLayoutId id="2147486144" r:id="rId8"/>
    <p:sldLayoutId id="2147486145" r:id="rId9"/>
    <p:sldLayoutId id="2147486146" r:id="rId10"/>
    <p:sldLayoutId id="2147486147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0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229" r:id="rId1"/>
    <p:sldLayoutId id="2147486230" r:id="rId2"/>
    <p:sldLayoutId id="2147486231" r:id="rId3"/>
    <p:sldLayoutId id="2147486232" r:id="rId4"/>
    <p:sldLayoutId id="2147486233" r:id="rId5"/>
    <p:sldLayoutId id="2147486234" r:id="rId6"/>
    <p:sldLayoutId id="2147486235" r:id="rId7"/>
    <p:sldLayoutId id="2147486236" r:id="rId8"/>
    <p:sldLayoutId id="2147486237" r:id="rId9"/>
    <p:sldLayoutId id="2147486238" r:id="rId10"/>
    <p:sldLayoutId id="2147486239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62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576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257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3DEDE25D-5469-784D-8CAF-5A810000D111}" type="datetimeFigureOut">
              <a:rPr lang="en-US">
                <a:ea typeface="ＭＳ Ｐゴシック" charset="0"/>
                <a:cs typeface="ＭＳ Ｐゴシック" charset="0"/>
              </a:rPr>
              <a:pPr>
                <a:defRPr/>
              </a:pPr>
              <a:t>10/11/18</a:t>
            </a:fld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endParaRPr lang="en-US" alt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15B16B65-753E-8141-ABEE-18F120012AA0}" type="slidenum">
              <a:rPr lang="en-US" altLang="en-US">
                <a:ea typeface="ＭＳ Ｐゴシック" charset="0"/>
                <a:cs typeface="ＭＳ Ｐゴシック" charset="0"/>
              </a:rPr>
              <a:pPr>
                <a:defRPr/>
              </a:pPr>
              <a:t>‹#›</a:t>
            </a:fld>
            <a:endParaRPr lang="en-US" alt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798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241" r:id="rId1"/>
    <p:sldLayoutId id="2147486242" r:id="rId2"/>
    <p:sldLayoutId id="2147486243" r:id="rId3"/>
    <p:sldLayoutId id="2147486244" r:id="rId4"/>
    <p:sldLayoutId id="2147486245" r:id="rId5"/>
    <p:sldLayoutId id="2147486246" r:id="rId6"/>
    <p:sldLayoutId id="2147486247" r:id="rId7"/>
    <p:sldLayoutId id="2147486248" r:id="rId8"/>
    <p:sldLayoutId id="2147486249" r:id="rId9"/>
    <p:sldLayoutId id="2147486250" r:id="rId10"/>
    <p:sldLayoutId id="2147486251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0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2118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Garamond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B0F0D56-D805-594B-9B25-3670ECE53F65}" type="slidenum">
              <a:rPr lang="en-US"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</a:endParaRPr>
          </a:p>
        </p:txBody>
      </p:sp>
      <p:sp>
        <p:nvSpPr>
          <p:cNvPr id="221190" name="Line 1032"/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1191" name="Line 1033"/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1029"/>
          <p:cNvSpPr txBox="1">
            <a:spLocks noChangeArrowheads="1"/>
          </p:cNvSpPr>
          <p:nvPr userDrawn="1"/>
        </p:nvSpPr>
        <p:spPr bwMode="auto">
          <a:xfrm>
            <a:off x="1524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>
            <a:lvl1pPr algn="l">
              <a:defRPr sz="1200" dirty="0" smtClean="0">
                <a:latin typeface="+mj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0000"/>
                </a:solidFill>
                <a:ea typeface="Arial" pitchFamily="-106" charset="0"/>
                <a:cs typeface="Arial" pitchFamily="-106" charset="0"/>
              </a:rPr>
              <a:t>© Onur Mutlu, 2009, 2010</a:t>
            </a:r>
          </a:p>
        </p:txBody>
      </p:sp>
    </p:spTree>
    <p:extLst>
      <p:ext uri="{BB962C8B-B14F-4D97-AF65-F5344CB8AC3E}">
        <p14:creationId xmlns:p14="http://schemas.microsoft.com/office/powerpoint/2010/main" val="173963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253" r:id="rId1"/>
    <p:sldLayoutId id="2147486254" r:id="rId2"/>
    <p:sldLayoutId id="2147486255" r:id="rId3"/>
    <p:sldLayoutId id="2147486256" r:id="rId4"/>
    <p:sldLayoutId id="2147486257" r:id="rId5"/>
    <p:sldLayoutId id="2147486258" r:id="rId6"/>
    <p:sldLayoutId id="2147486259" r:id="rId7"/>
    <p:sldLayoutId id="2147486260" r:id="rId8"/>
    <p:sldLayoutId id="2147486261" r:id="rId9"/>
    <p:sldLayoutId id="2147486262" r:id="rId10"/>
    <p:sldLayoutId id="2147486263" r:id="rId11"/>
    <p:sldLayoutId id="2147486264" r:id="rId12"/>
    <p:sldLayoutId id="2147486265" r:id="rId13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5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5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5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168275" y="20638"/>
            <a:ext cx="1703388" cy="1703387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Donut 10"/>
          <p:cNvSpPr/>
          <p:nvPr/>
        </p:nvSpPr>
        <p:spPr>
          <a:xfrm rot="2315675">
            <a:off x="220972" y="114509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12825" y="0"/>
            <a:ext cx="813117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prstClr val="white"/>
                </a:solidFill>
              </a:rPr>
              <a:t>$</a:t>
            </a:r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47800" y="0"/>
            <a:ext cx="7696200" cy="1143000"/>
          </a:xfrm>
          <a:prstGeom prst="rect">
            <a:avLst/>
          </a:prstGeom>
          <a:noFill/>
        </p:spPr>
        <p:txBody>
          <a:bodyPr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0488" name="Text Placeholder 8"/>
          <p:cNvSpPr>
            <a:spLocks noGrp="1"/>
          </p:cNvSpPr>
          <p:nvPr>
            <p:ph type="body" idx="1"/>
          </p:nvPr>
        </p:nvSpPr>
        <p:spPr bwMode="auto">
          <a:xfrm>
            <a:off x="1435100" y="1447800"/>
            <a:ext cx="7499350" cy="4800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3352800" y="6381750"/>
            <a:ext cx="3581400" cy="476250"/>
          </a:xfrm>
          <a:prstGeom prst="rect">
            <a:avLst/>
          </a:prstGeom>
        </p:spPr>
        <p:txBody>
          <a:bodyPr anchor="ctr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rgbClr val="E7DEC9">
                    <a:shade val="50000"/>
                    <a:satMod val="200000"/>
                  </a:srgbClr>
                </a:solidFill>
                <a:effectLst/>
                <a:latin typeface="Gill Sans MT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1600200" y="914400"/>
            <a:ext cx="7543800" cy="1588"/>
          </a:xfrm>
          <a:prstGeom prst="line">
            <a:avLst/>
          </a:prstGeom>
          <a:ln w="19050">
            <a:gradFill flip="none" rotWithShape="1">
              <a:gsLst>
                <a:gs pos="0">
                  <a:srgbClr val="D6B19C"/>
                </a:gs>
                <a:gs pos="30000">
                  <a:srgbClr val="D49E6C"/>
                </a:gs>
                <a:gs pos="70000">
                  <a:srgbClr val="A65528"/>
                </a:gs>
                <a:gs pos="100000">
                  <a:srgbClr val="663012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2348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270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rgbClr val="572314"/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72314"/>
          </a:solidFill>
          <a:latin typeface="Gill Sans MT" charset="-18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72314"/>
          </a:solidFill>
          <a:latin typeface="Gill Sans MT" charset="-18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72314"/>
          </a:solidFill>
          <a:latin typeface="Gill Sans MT" charset="-18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72314"/>
          </a:solidFill>
          <a:latin typeface="Gill Sans MT" charset="-18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572314"/>
          </a:solidFill>
          <a:latin typeface="Gill Sans MT" charset="-18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572314"/>
          </a:solidFill>
          <a:latin typeface="Gill Sans MT" charset="-18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572314"/>
          </a:solidFill>
          <a:latin typeface="Gill Sans MT" charset="-18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572314"/>
          </a:solidFill>
          <a:latin typeface="Gill Sans MT" charset="-18"/>
          <a:ea typeface="ＭＳ Ｐゴシック" charset="-128"/>
          <a:cs typeface="ＭＳ Ｐゴシック" charset="-128"/>
        </a:defRPr>
      </a:lvl9pPr>
    </p:titleStyle>
    <p:bodyStyle>
      <a:lvl1pPr marL="365125" indent="-282575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80000"/>
        <a:buFont typeface="Wingdings 2" charset="0"/>
        <a:buChar char=""/>
        <a:defRPr sz="24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639763" indent="-236538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Font typeface="Verdana" charset="0"/>
        <a:buChar char="◦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88582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2" charset="0"/>
        <a:buChar char="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096963" indent="-173038" algn="l" rtl="0" eaLnBrk="0" fontAlgn="base" hangingPunct="0">
        <a:spcBef>
          <a:spcPct val="20000"/>
        </a:spcBef>
        <a:spcAft>
          <a:spcPct val="0"/>
        </a:spcAft>
        <a:buClr>
          <a:srgbClr val="C32D2E"/>
        </a:buClr>
        <a:buFont typeface="Wingdings 2" charset="0"/>
        <a:buChar char="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1296988" indent="-182563" algn="l" rtl="0" eaLnBrk="0" fontAlgn="base" hangingPunct="0">
        <a:spcBef>
          <a:spcPct val="20000"/>
        </a:spcBef>
        <a:spcAft>
          <a:spcPct val="0"/>
        </a:spcAft>
        <a:buClr>
          <a:srgbClr val="84AA33"/>
        </a:buClr>
        <a:buFont typeface="Wingdings 2" charset="0"/>
        <a:buChar char="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0051" name="Title Placeholder 21"/>
          <p:cNvSpPr>
            <a:spLocks noGrp="1"/>
          </p:cNvSpPr>
          <p:nvPr>
            <p:ph type="title"/>
          </p:nvPr>
        </p:nvSpPr>
        <p:spPr bwMode="auto"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0052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323232"/>
                </a:solidFill>
                <a:latin typeface="Perpetua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02DA0F9-154E-B340-8214-879C742526C4}" type="datetime1">
              <a:rPr lang="en-US"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10/11/18</a:t>
            </a:fld>
            <a:endParaRPr lang="en-US">
              <a:ea typeface="ＭＳ Ｐゴシック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rgbClr val="323232"/>
                </a:solidFill>
                <a:latin typeface="Perpetu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0055" name="Line 1033"/>
          <p:cNvSpPr>
            <a:spLocks noChangeShapeType="1"/>
          </p:cNvSpPr>
          <p:nvPr/>
        </p:nvSpPr>
        <p:spPr bwMode="auto">
          <a:xfrm>
            <a:off x="914400" y="1371600"/>
            <a:ext cx="77724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855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272" r:id="rId1"/>
    <p:sldLayoutId id="2147486273" r:id="rId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itchFamily="34" charset="0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" charset="0"/>
        <a:buChar char="§"/>
        <a:defRPr sz="26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47688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" charset="0"/>
        <a:buChar char="§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F6C0AA"/>
        </a:buClr>
        <a:buSzPct val="85000"/>
        <a:buFont typeface="Wingdings" charset="0"/>
        <a:buChar char="§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96963" indent="-228600" algn="l" rtl="0" eaLnBrk="0" fontAlgn="base" hangingPunct="0">
        <a:spcBef>
          <a:spcPts val="375"/>
        </a:spcBef>
        <a:spcAft>
          <a:spcPct val="0"/>
        </a:spcAft>
        <a:buClr>
          <a:srgbClr val="1B587C"/>
        </a:buClr>
        <a:buSzPct val="80000"/>
        <a:buFont typeface="Wingdings" charset="0"/>
        <a:buChar char="§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1B587C"/>
        </a:buClr>
        <a:buFont typeface="Wingdings" charset="0"/>
        <a:buChar char="§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eader.png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053359" y="264849"/>
            <a:ext cx="5102012" cy="542508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99306" y="274638"/>
            <a:ext cx="8387494" cy="532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edit Master title style</a:t>
            </a:r>
          </a:p>
        </p:txBody>
      </p:sp>
      <p:pic>
        <p:nvPicPr>
          <p:cNvPr id="9" name="Picture 8" descr="footer.png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-27215" y="6267135"/>
            <a:ext cx="9189720" cy="611833"/>
          </a:xfrm>
          <a:prstGeom prst="rect">
            <a:avLst/>
          </a:prstGeom>
          <a:ln>
            <a:noFill/>
          </a:ln>
        </p:spPr>
      </p:pic>
      <p:pic>
        <p:nvPicPr>
          <p:cNvPr id="10" name="Picture 9" descr="ecelogorb.psd"/>
          <p:cNvPicPr>
            <a:picLocks noChangeAspect="1"/>
          </p:cNvPicPr>
          <p:nvPr userDrawn="1"/>
        </p:nvPicPr>
        <p:blipFill>
          <a:blip r:embed="rId17">
            <a:lum bright="-8000"/>
          </a:blip>
          <a:stretch>
            <a:fillRect/>
          </a:stretch>
        </p:blipFill>
        <p:spPr>
          <a:xfrm>
            <a:off x="193350" y="6294367"/>
            <a:ext cx="2563296" cy="512659"/>
          </a:xfrm>
          <a:prstGeom prst="rect">
            <a:avLst/>
          </a:prstGeom>
          <a:effectLst/>
        </p:spPr>
      </p:pic>
      <p:pic>
        <p:nvPicPr>
          <p:cNvPr id="11" name="Picture 10" descr="CMU_logo_horiz_black.eps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5263668" y="6393688"/>
            <a:ext cx="3714414" cy="33790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92185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12" r:id="rId3"/>
    <p:sldLayoutId id="2147483913" r:id="rId4"/>
    <p:sldLayoutId id="2147483914" r:id="rId5"/>
    <p:sldLayoutId id="2147483915" r:id="rId6"/>
    <p:sldLayoutId id="2147483916" r:id="rId7"/>
    <p:sldLayoutId id="2147483917" r:id="rId8"/>
    <p:sldLayoutId id="2147483918" r:id="rId9"/>
    <p:sldLayoutId id="2147483920" r:id="rId10"/>
    <p:sldLayoutId id="2147483921" r:id="rId11"/>
    <p:sldLayoutId id="2147483922" r:id="rId12"/>
    <p:sldLayoutId id="2147483923" r:id="rId1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6800"/>
            <a:ext cx="82296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048B6-75C2-4B3C-A1E9-A765E362A827}" type="datetimeFigureOut">
              <a:rPr lang="en-US" smtClean="0">
                <a:solidFill>
                  <a:prstClr val="black">
                    <a:tint val="75000"/>
                  </a:prstClr>
                </a:solidFill>
                <a:ea typeface="ＭＳ Ｐゴシック" charset="0"/>
                <a:cs typeface="ＭＳ Ｐゴシック" charset="0"/>
              </a:rPr>
              <a:pPr/>
              <a:t>10/11/18</a:t>
            </a:fld>
            <a:endParaRPr lang="en-US">
              <a:solidFill>
                <a:prstClr val="black">
                  <a:tint val="75000"/>
                </a:prstClr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>
              <a:solidFill>
                <a:prstClr val="black">
                  <a:tint val="75000"/>
                </a:prstClr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00BD0-49BF-48FC-8114-37C1D4F5AB3D}" type="slidenum">
              <a:rPr lang="en-US" altLang="en-US" smtClean="0">
                <a:solidFill>
                  <a:prstClr val="black">
                    <a:tint val="75000"/>
                  </a:prstClr>
                </a:solidFill>
                <a:ea typeface="ＭＳ Ｐゴシック" charset="0"/>
                <a:cs typeface="ＭＳ Ｐゴシック" charset="0"/>
              </a:rPr>
              <a:pPr/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021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275" r:id="rId1"/>
    <p:sldLayoutId id="2147486276" r:id="rId2"/>
    <p:sldLayoutId id="2147486277" r:id="rId3"/>
    <p:sldLayoutId id="2147486278" r:id="rId4"/>
    <p:sldLayoutId id="2147486279" r:id="rId5"/>
    <p:sldLayoutId id="2147486280" r:id="rId6"/>
    <p:sldLayoutId id="2147486281" r:id="rId7"/>
    <p:sldLayoutId id="2147486282" r:id="rId8"/>
    <p:sldLayoutId id="2147486283" r:id="rId9"/>
    <p:sldLayoutId id="2147486284" r:id="rId10"/>
    <p:sldLayoutId id="2147486285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98525"/>
            <a:ext cx="8610600" cy="52355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77038" y="631825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000000"/>
                </a:solidFill>
                <a:latin typeface="Garamond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0318FB5-AD2A-8345-B97D-C93518BB395C}" type="slidenum">
              <a:rPr lang="en-US"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</a:endParaRPr>
          </a:p>
        </p:txBody>
      </p:sp>
      <p:sp>
        <p:nvSpPr>
          <p:cNvPr id="1030" name="Line 1032"/>
          <p:cNvSpPr>
            <a:spLocks noChangeShapeType="1"/>
          </p:cNvSpPr>
          <p:nvPr/>
        </p:nvSpPr>
        <p:spPr bwMode="auto">
          <a:xfrm>
            <a:off x="228600" y="6481763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1" name="Line 1033"/>
          <p:cNvSpPr>
            <a:spLocks noChangeShapeType="1"/>
          </p:cNvSpPr>
          <p:nvPr userDrawn="1"/>
        </p:nvSpPr>
        <p:spPr bwMode="auto">
          <a:xfrm>
            <a:off x="228600" y="898525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587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287" r:id="rId1"/>
    <p:sldLayoutId id="2147486288" r:id="rId2"/>
    <p:sldLayoutId id="2147486289" r:id="rId3"/>
    <p:sldLayoutId id="2147486290" r:id="rId4"/>
    <p:sldLayoutId id="2147486291" r:id="rId5"/>
    <p:sldLayoutId id="2147486292" r:id="rId6"/>
    <p:sldLayoutId id="2147486293" r:id="rId7"/>
    <p:sldLayoutId id="2147486294" r:id="rId8"/>
    <p:sldLayoutId id="2147486295" r:id="rId9"/>
    <p:sldLayoutId id="2147486296" r:id="rId10"/>
    <p:sldLayoutId id="2147486297" r:id="rId11"/>
    <p:sldLayoutId id="2147486298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400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2200">
          <a:solidFill>
            <a:schemeClr val="tx1"/>
          </a:solidFill>
          <a:latin typeface="+mn-lt"/>
          <a:ea typeface="ＭＳ Ｐゴシック" pitchFamily="-105" charset="-128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5" charset="-128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1600">
          <a:solidFill>
            <a:schemeClr val="tx1"/>
          </a:solidFill>
          <a:latin typeface="+mn-lt"/>
          <a:ea typeface="ＭＳ Ｐゴシック" pitchFamily="-105" charset="-128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3123" name="Title Placeholder 21"/>
          <p:cNvSpPr>
            <a:spLocks noGrp="1"/>
          </p:cNvSpPr>
          <p:nvPr>
            <p:ph type="title"/>
          </p:nvPr>
        </p:nvSpPr>
        <p:spPr bwMode="auto"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3124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rgbClr val="323232"/>
                </a:solidFill>
                <a:latin typeface="Perpetua"/>
                <a:ea typeface="+mn-ea"/>
                <a:cs typeface="+mn-cs"/>
              </a:defRPr>
            </a:lvl1pPr>
          </a:lstStyle>
          <a:p>
            <a:pPr>
              <a:defRPr/>
            </a:pPr>
            <a:fld id="{7222BC44-393E-AA4A-BBB2-926B292841F7}" type="datetime1">
              <a:rPr lang="en-US"/>
              <a:pPr>
                <a:defRPr/>
              </a:pPr>
              <a:t>10/11/18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rgbClr val="323232"/>
                </a:solidFill>
                <a:latin typeface="Perpetu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27" name="Line 1033"/>
          <p:cNvSpPr>
            <a:spLocks noChangeShapeType="1"/>
          </p:cNvSpPr>
          <p:nvPr/>
        </p:nvSpPr>
        <p:spPr bwMode="auto">
          <a:xfrm>
            <a:off x="914400" y="1371600"/>
            <a:ext cx="77724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670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300" r:id="rId1"/>
    <p:sldLayoutId id="2147486301" r:id="rId2"/>
    <p:sldLayoutId id="2147486302" r:id="rId3"/>
    <p:sldLayoutId id="2147486303" r:id="rId4"/>
    <p:sldLayoutId id="2147486304" r:id="rId5"/>
    <p:sldLayoutId id="2147486305" r:id="rId6"/>
    <p:sldLayoutId id="2147486306" r:id="rId7"/>
    <p:sldLayoutId id="2147486307" r:id="rId8"/>
    <p:sldLayoutId id="2147486308" r:id="rId9"/>
    <p:sldLayoutId id="2147486309" r:id="rId10"/>
    <p:sldLayoutId id="2147486310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charset="0"/>
          <a:ea typeface="ＭＳ Ｐゴシック" charset="0"/>
          <a:cs typeface="ＭＳ Ｐゴシック" charset="0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" charset="0"/>
        <a:buChar char="§"/>
        <a:defRPr sz="26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47688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" charset="0"/>
        <a:buChar char="§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F6C0AA"/>
        </a:buClr>
        <a:buSzPct val="85000"/>
        <a:buFont typeface="Wingdings" charset="0"/>
        <a:buChar char="§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96963" indent="-228600" algn="l" rtl="0" eaLnBrk="0" fontAlgn="base" hangingPunct="0">
        <a:spcBef>
          <a:spcPts val="375"/>
        </a:spcBef>
        <a:spcAft>
          <a:spcPct val="0"/>
        </a:spcAft>
        <a:buClr>
          <a:srgbClr val="1B587C"/>
        </a:buClr>
        <a:buSzPct val="80000"/>
        <a:buFont typeface="Wingdings" charset="0"/>
        <a:buChar char="§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1B587C"/>
        </a:buClr>
        <a:buFont typeface="Wingdings" charset="0"/>
        <a:buChar char="§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6688"/>
            <a:ext cx="9144000" cy="444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4000" cy="143351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0950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6285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4864" tIns="9144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prstClr val="black">
                    <a:tint val="95000"/>
                  </a:prstClr>
                </a:solidFill>
                <a:latin typeface="Corbel"/>
                <a:ea typeface="+mn-ea"/>
                <a:cs typeface="+mn-cs"/>
              </a:defRPr>
            </a:lvl1pPr>
            <a:extLst/>
          </a:lstStyle>
          <a:p>
            <a:pPr>
              <a:defRPr/>
            </a:pPr>
            <a:r>
              <a:rPr lang="en-US"/>
              <a:t>12/15/2009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dirty="0">
                <a:solidFill>
                  <a:prstClr val="black">
                    <a:tint val="95000"/>
                  </a:prstClr>
                </a:solidFill>
                <a:latin typeface="Corbel"/>
                <a:ea typeface="+mn-ea"/>
                <a:cs typeface="+mn-cs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</p:spPr>
        <p:txBody>
          <a:bodyPr vert="horz" bIns="0" rtlCol="0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prstClr val="black">
                    <a:tint val="95000"/>
                  </a:prstClr>
                </a:solidFill>
                <a:latin typeface="Corbel"/>
                <a:ea typeface="+mn-ea"/>
                <a:cs typeface="+mn-cs"/>
              </a:defRPr>
            </a:lvl1pPr>
            <a:extLst/>
          </a:lstStyle>
          <a:p>
            <a:pPr>
              <a:defRPr/>
            </a:pPr>
            <a:fld id="{941DB3EA-77FB-7D4C-98A7-9EF5242856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88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326" r:id="rId1"/>
    <p:sldLayoutId id="2147486327" r:id="rId2"/>
    <p:sldLayoutId id="2147486328" r:id="rId3"/>
    <p:sldLayoutId id="2147486329" r:id="rId4"/>
    <p:sldLayoutId id="2147486330" r:id="rId5"/>
    <p:sldLayoutId id="2147486331" r:id="rId6"/>
    <p:sldLayoutId id="2147486332" r:id="rId7"/>
    <p:sldLayoutId id="2147486333" r:id="rId8"/>
    <p:sldLayoutId id="2147486334" r:id="rId9"/>
    <p:sldLayoutId id="2147486335" r:id="rId10"/>
    <p:sldLayoutId id="2147486336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500" b="1" kern="1200">
          <a:solidFill>
            <a:srgbClr val="FFC800"/>
          </a:solidFill>
          <a:latin typeface="+mj-lt"/>
          <a:ea typeface="ＭＳ Ｐゴシック" charset="0"/>
          <a:cs typeface="ＭＳ Ｐゴシック" charset="0"/>
        </a:defRPr>
      </a:lvl1pPr>
      <a:lvl2pPr algn="l" rtl="0" fontAlgn="base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charset="0"/>
          <a:ea typeface="ＭＳ Ｐゴシック" charset="0"/>
          <a:cs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charset="0"/>
          <a:ea typeface="ＭＳ Ｐゴシック" charset="0"/>
          <a:cs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charset="0"/>
          <a:ea typeface="ＭＳ Ｐゴシック" charset="0"/>
          <a:cs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charset="0"/>
          <a:ea typeface="ＭＳ Ｐゴシック" charset="0"/>
          <a:cs typeface="ＭＳ Ｐゴシック" charset="0"/>
        </a:defRPr>
      </a:lvl9pPr>
      <a:extLst/>
    </p:titleStyle>
    <p:bodyStyle>
      <a:lvl1pPr marL="438150" indent="-319088" algn="l" rtl="0" fontAlgn="base">
        <a:spcBef>
          <a:spcPct val="0"/>
        </a:spcBef>
        <a:spcAft>
          <a:spcPct val="0"/>
        </a:spcAft>
        <a:buClr>
          <a:schemeClr val="accent1"/>
        </a:buClr>
        <a:buSzPct val="80000"/>
        <a:buFont typeface="Wingdings 2" charset="0"/>
        <a:buChar char="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30250" indent="-2730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charset="0"/>
        <a:buChar char="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995363" indent="-228600" algn="l" rtl="0" fontAlgn="base">
        <a:spcBef>
          <a:spcPct val="20000"/>
        </a:spcBef>
        <a:spcAft>
          <a:spcPct val="0"/>
        </a:spcAft>
        <a:buClr>
          <a:srgbClr val="E66C7D"/>
        </a:buClr>
        <a:buFont typeface="Arial" charset="0"/>
        <a:buChar char="▪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216025" indent="-182563" algn="l" rtl="0" fontAlgn="base">
        <a:spcBef>
          <a:spcPct val="20000"/>
        </a:spcBef>
        <a:spcAft>
          <a:spcPct val="0"/>
        </a:spcAft>
        <a:buClr>
          <a:srgbClr val="6BB76D"/>
        </a:buClr>
        <a:buFont typeface="Arial" charset="0"/>
        <a:buChar char="▪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425575" indent="-182563" algn="l" rtl="0" fontAlgn="base">
        <a:spcBef>
          <a:spcPct val="20000"/>
        </a:spcBef>
        <a:spcAft>
          <a:spcPct val="0"/>
        </a:spcAft>
        <a:buClr>
          <a:srgbClr val="E88651"/>
        </a:buClr>
        <a:buFont typeface="Wingdings 3" charset="0"/>
        <a:buChar char=""/>
        <a:defRPr lang="en-US"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259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259" eaLnBrk="1" fontAlgn="auto" hangingPunct="1">
              <a:spcBef>
                <a:spcPts val="0"/>
              </a:spcBef>
              <a:spcAft>
                <a:spcPts val="0"/>
              </a:spcAft>
            </a:pPr>
            <a:fld id="{6F400BD0-49BF-48FC-8114-37C1D4F5AB3D}" type="slidenum">
              <a:rPr lang="en-US" altLang="en-US">
                <a:solidFill>
                  <a:srgbClr val="000000"/>
                </a:solidFill>
                <a:ea typeface=""/>
              </a:rPr>
              <a:pPr defTabSz="914259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altLang="en-US">
              <a:solidFill>
                <a:srgbClr val="000000"/>
              </a:solidFill>
              <a:ea typeface="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Tahoma"/>
              <a:ea typeface="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3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355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338" r:id="rId1"/>
    <p:sldLayoutId id="2147486339" r:id="rId2"/>
    <p:sldLayoutId id="2147486340" r:id="rId3"/>
    <p:sldLayoutId id="2147486341" r:id="rId4"/>
    <p:sldLayoutId id="2147486342" r:id="rId5"/>
    <p:sldLayoutId id="2147486343" r:id="rId6"/>
    <p:sldLayoutId id="2147486344" r:id="rId7"/>
    <p:sldLayoutId id="2147486345" r:id="rId8"/>
    <p:sldLayoutId id="2147486346" r:id="rId9"/>
    <p:sldLayoutId id="2147486347" r:id="rId10"/>
    <p:sldLayoutId id="2147486348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848" indent="-34284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822" indent="-3253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193" indent="-35078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645" indent="-31586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905" indent="-33967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036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164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295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423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82588"/>
            <a:ext cx="7923213" cy="10652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4541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0813" cy="44592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228600" y="6553200"/>
            <a:ext cx="1903413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l"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 i="1" baseline="0">
                <a:solidFill>
                  <a:srgbClr val="CC6600"/>
                </a:solidFill>
                <a:latin typeface="Arial"/>
                <a:ea typeface="+mn-ea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UTCS</a:t>
            </a:r>
            <a:endParaRPr 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553200"/>
            <a:ext cx="2894013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 baseline="0">
                <a:solidFill>
                  <a:srgbClr val="CC6600"/>
                </a:solidFill>
                <a:latin typeface="Arial"/>
                <a:ea typeface="+mn-ea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HPCA '09</a:t>
            </a:r>
          </a:p>
        </p:txBody>
      </p:sp>
      <p:sp>
        <p:nvSpPr>
          <p:cNvPr id="145414" name="Line 5"/>
          <p:cNvSpPr>
            <a:spLocks noChangeShapeType="1"/>
          </p:cNvSpPr>
          <p:nvPr/>
        </p:nvSpPr>
        <p:spPr bwMode="auto">
          <a:xfrm>
            <a:off x="533400" y="1371600"/>
            <a:ext cx="8077200" cy="1588"/>
          </a:xfrm>
          <a:prstGeom prst="line">
            <a:avLst/>
          </a:prstGeom>
          <a:noFill/>
          <a:ln w="7632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6934200" y="6553200"/>
            <a:ext cx="1903413" cy="2270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Font typeface="Arial" charset="0"/>
              <a:buNone/>
              <a:defRPr sz="1200" smtClean="0">
                <a:solidFill>
                  <a:srgbClr val="CC6600"/>
                </a:solidFill>
                <a:latin typeface="Arial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634F7D9-C3A4-5046-85C5-82B8DB09E0FF}" type="slidenum">
              <a:rPr lang="en-US"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856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350" r:id="rId1"/>
    <p:sldLayoutId id="2147486351" r:id="rId2"/>
    <p:sldLayoutId id="2147486352" r:id="rId3"/>
    <p:sldLayoutId id="2147486353" r:id="rId4"/>
    <p:sldLayoutId id="2147486354" r:id="rId5"/>
    <p:sldLayoutId id="2147486355" r:id="rId6"/>
    <p:sldLayoutId id="2147486356" r:id="rId7"/>
    <p:sldLayoutId id="2147486357" r:id="rId8"/>
    <p:sldLayoutId id="2147486358" r:id="rId9"/>
    <p:sldLayoutId id="2147486359" r:id="rId10"/>
    <p:sldLayoutId id="2147486360" r:id="rId11"/>
    <p:sldLayoutId id="2147486361" r:id="rId12"/>
    <p:sldLayoutId id="2147486362" r:id="rId13"/>
  </p:sldLayoutIdLst>
  <p:hf hdr="0"/>
  <p:txStyles>
    <p:titleStyle>
      <a:lvl1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CC6600"/>
          </a:solidFill>
          <a:latin typeface="Garamond" pitchFamily="18" charset="0"/>
          <a:ea typeface="ＭＳ Ｐゴシック" charset="0"/>
          <a:cs typeface="+mj-cs"/>
        </a:defRPr>
      </a:lvl1pPr>
      <a:lvl2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CC6600"/>
          </a:solidFill>
          <a:latin typeface="Garamond" charset="0"/>
          <a:ea typeface="ＭＳ Ｐゴシック" charset="0"/>
          <a:cs typeface="Lucida Sans Unicode" charset="0"/>
        </a:defRPr>
      </a:lvl2pPr>
      <a:lvl3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CC6600"/>
          </a:solidFill>
          <a:latin typeface="Garamond" charset="0"/>
          <a:ea typeface="ＭＳ Ｐゴシック" charset="0"/>
          <a:cs typeface="Lucida Sans Unicode" charset="0"/>
        </a:defRPr>
      </a:lvl3pPr>
      <a:lvl4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CC6600"/>
          </a:solidFill>
          <a:latin typeface="Garamond" charset="0"/>
          <a:ea typeface="ＭＳ Ｐゴシック" charset="0"/>
          <a:cs typeface="Lucida Sans Unicode" charset="0"/>
        </a:defRPr>
      </a:lvl4pPr>
      <a:lvl5pPr algn="l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CC6600"/>
          </a:solidFill>
          <a:latin typeface="Garamond" charset="0"/>
          <a:ea typeface="ＭＳ Ｐゴシック" charset="0"/>
          <a:cs typeface="Lucida Sans Unicode" charset="0"/>
        </a:defRPr>
      </a:lvl5pPr>
      <a:lvl6pPr marL="1536700" indent="-215900" algn="ctr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3200">
          <a:solidFill>
            <a:srgbClr val="000000"/>
          </a:solidFill>
          <a:latin typeface="Arial" charset="0"/>
          <a:cs typeface="Lucida Sans Unicode" charset="0"/>
        </a:defRPr>
      </a:lvl6pPr>
      <a:lvl7pPr marL="1993900" indent="-215900" algn="ctr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3200">
          <a:solidFill>
            <a:srgbClr val="000000"/>
          </a:solidFill>
          <a:latin typeface="Arial" charset="0"/>
          <a:cs typeface="Lucida Sans Unicode" charset="0"/>
        </a:defRPr>
      </a:lvl7pPr>
      <a:lvl8pPr marL="2451100" indent="-215900" algn="ctr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3200">
          <a:solidFill>
            <a:srgbClr val="000000"/>
          </a:solidFill>
          <a:latin typeface="Arial" charset="0"/>
          <a:cs typeface="Lucida Sans Unicode" charset="0"/>
        </a:defRPr>
      </a:lvl8pPr>
      <a:lvl9pPr marL="2908300" indent="-215900" algn="ctr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StarSymbol" charset="0"/>
        <a:defRPr sz="3200">
          <a:solidFill>
            <a:srgbClr val="000000"/>
          </a:solidFill>
          <a:latin typeface="Arial" charset="0"/>
          <a:cs typeface="Lucida Sans Unicode" charset="0"/>
        </a:defRPr>
      </a:lvl9pPr>
    </p:titleStyle>
    <p:bodyStyle>
      <a:lvl1pPr marL="341313" indent="-341313" algn="l" defTabSz="457200" rtl="0" eaLnBrk="0" fontAlgn="base" hangingPunct="0">
        <a:lnSpc>
          <a:spcPct val="93000"/>
        </a:lnSpc>
        <a:spcBef>
          <a:spcPts val="700"/>
        </a:spcBef>
        <a:spcAft>
          <a:spcPct val="0"/>
        </a:spcAft>
        <a:buClr>
          <a:srgbClr val="CC6600"/>
        </a:buClr>
        <a:buSzPct val="75000"/>
        <a:buFont typeface="Wingdings" charset="0"/>
        <a:buChar char=""/>
        <a:defRPr sz="2800">
          <a:solidFill>
            <a:srgbClr val="000000"/>
          </a:solidFill>
          <a:latin typeface="Verdana" pitchFamily="34" charset="0"/>
          <a:ea typeface="ＭＳ Ｐゴシック" charset="0"/>
          <a:cs typeface="+mn-cs"/>
        </a:defRPr>
      </a:lvl1pPr>
      <a:lvl2pPr marL="741363" indent="-284163" algn="l" defTabSz="457200" rtl="0" eaLnBrk="0" fontAlgn="base" hangingPunct="0">
        <a:lnSpc>
          <a:spcPct val="93000"/>
        </a:lnSpc>
        <a:spcBef>
          <a:spcPts val="600"/>
        </a:spcBef>
        <a:spcAft>
          <a:spcPct val="0"/>
        </a:spcAft>
        <a:buClr>
          <a:srgbClr val="CC6600"/>
        </a:buClr>
        <a:buSzPct val="75000"/>
        <a:buFont typeface="Wingdings" charset="0"/>
        <a:buChar char=""/>
        <a:defRPr sz="2400">
          <a:solidFill>
            <a:srgbClr val="000000"/>
          </a:solidFill>
          <a:latin typeface="Verdana" pitchFamily="34" charset="0"/>
          <a:ea typeface="Lucida Sans Unicode" charset="0"/>
          <a:cs typeface="+mn-cs"/>
        </a:defRPr>
      </a:lvl2pPr>
      <a:lvl3pPr marL="1143000" indent="-228600" algn="l" defTabSz="457200" rtl="0" eaLnBrk="0" fontAlgn="base" hangingPunct="0">
        <a:lnSpc>
          <a:spcPct val="93000"/>
        </a:lnSpc>
        <a:spcBef>
          <a:spcPts val="600"/>
        </a:spcBef>
        <a:spcAft>
          <a:spcPct val="0"/>
        </a:spcAft>
        <a:buClr>
          <a:srgbClr val="CC6600"/>
        </a:buClr>
        <a:buSzPct val="65000"/>
        <a:buFont typeface="Wingdings" charset="0"/>
        <a:buChar char="p"/>
        <a:defRPr sz="2000">
          <a:solidFill>
            <a:srgbClr val="000000"/>
          </a:solidFill>
          <a:latin typeface="Verdana" pitchFamily="34" charset="0"/>
          <a:ea typeface="Lucida Sans Unicode" charset="0"/>
          <a:cs typeface="+mn-cs"/>
        </a:defRPr>
      </a:lvl3pPr>
      <a:lvl4pPr marL="1600200" indent="-228600" algn="l" defTabSz="457200" rtl="0" eaLnBrk="0" fontAlgn="base" hangingPunct="0">
        <a:lnSpc>
          <a:spcPct val="93000"/>
        </a:lnSpc>
        <a:spcBef>
          <a:spcPts val="500"/>
        </a:spcBef>
        <a:spcAft>
          <a:spcPct val="0"/>
        </a:spcAft>
        <a:buClr>
          <a:srgbClr val="CC6600"/>
        </a:buClr>
        <a:buSzPct val="100000"/>
        <a:buFont typeface="Wingdings" charset="0"/>
        <a:buChar char="§"/>
        <a:defRPr>
          <a:solidFill>
            <a:srgbClr val="000000"/>
          </a:solidFill>
          <a:latin typeface="Verdana" pitchFamily="34" charset="0"/>
          <a:ea typeface="Lucida Sans Unicode" charset="0"/>
          <a:cs typeface="+mn-cs"/>
        </a:defRPr>
      </a:lvl4pPr>
      <a:lvl5pPr marL="2057400" indent="-228600" algn="l" defTabSz="457200" rtl="0" eaLnBrk="0" fontAlgn="base" hangingPunct="0">
        <a:lnSpc>
          <a:spcPct val="93000"/>
        </a:lnSpc>
        <a:spcBef>
          <a:spcPts val="500"/>
        </a:spcBef>
        <a:spcAft>
          <a:spcPct val="0"/>
        </a:spcAft>
        <a:buClr>
          <a:srgbClr val="CC6600"/>
        </a:buClr>
        <a:buSzPct val="80000"/>
        <a:buFont typeface="Wingdings" charset="0"/>
        <a:buChar char="§"/>
        <a:defRPr sz="2000">
          <a:solidFill>
            <a:srgbClr val="000000"/>
          </a:solidFill>
          <a:latin typeface="+mn-lt"/>
          <a:ea typeface="Lucida Sans Unicode" charset="0"/>
          <a:cs typeface="+mn-cs"/>
        </a:defRPr>
      </a:lvl5pPr>
      <a:lvl6pPr marL="2514600" indent="-228600" algn="l" defTabSz="457200" rtl="0" eaLnBrk="1" fontAlgn="base" hangingPunct="1">
        <a:lnSpc>
          <a:spcPct val="93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eaLnBrk="1" fontAlgn="base" hangingPunct="1">
        <a:lnSpc>
          <a:spcPct val="93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eaLnBrk="1" fontAlgn="base" hangingPunct="1">
        <a:lnSpc>
          <a:spcPct val="93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eaLnBrk="1" fontAlgn="base" hangingPunct="1">
        <a:lnSpc>
          <a:spcPct val="93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7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908720"/>
            <a:ext cx="8610600" cy="5339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844848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259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259"/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 defTabSz="914259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941076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102" r:id="rId3"/>
    <p:sldLayoutId id="2147484103" r:id="rId4"/>
    <p:sldLayoutId id="2147484104" r:id="rId5"/>
    <p:sldLayoutId id="2147484105" r:id="rId6"/>
    <p:sldLayoutId id="2147484106" r:id="rId7"/>
    <p:sldLayoutId id="2147484107" r:id="rId8"/>
    <p:sldLayoutId id="2147484108" r:id="rId9"/>
    <p:sldLayoutId id="2147484109" r:id="rId10"/>
    <p:sldLayoutId id="2147484110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848" indent="-34284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822" indent="-3253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193" indent="-35078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645" indent="-31586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905" indent="-33967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036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164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295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423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1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pPr defTabSz="914259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pPr defTabSz="914259"/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 defTabSz="914259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248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91425" tIns="45713" rIns="91425" bIns="45713"/>
          <a:lstStyle/>
          <a:p>
            <a:pPr defTabSz="914259">
              <a:defRPr/>
            </a:pPr>
            <a:endParaRPr lang="en-US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17451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2" r:id="rId1"/>
    <p:sldLayoutId id="2147484283" r:id="rId2"/>
    <p:sldLayoutId id="2147484284" r:id="rId3"/>
    <p:sldLayoutId id="2147484285" r:id="rId4"/>
    <p:sldLayoutId id="2147484286" r:id="rId5"/>
    <p:sldLayoutId id="2147484287" r:id="rId6"/>
    <p:sldLayoutId id="2147484288" r:id="rId7"/>
    <p:sldLayoutId id="2147484289" r:id="rId8"/>
    <p:sldLayoutId id="2147484290" r:id="rId9"/>
    <p:sldLayoutId id="2147484291" r:id="rId10"/>
    <p:sldLayoutId id="2147484292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848" indent="-34284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822" indent="-3253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193" indent="-35078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645" indent="-31586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0905" indent="-339674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036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164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295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423" indent="-33967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hyperlink" Target="mailto:omutlu@gmail.com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65.xml"/><Relationship Id="rId6" Type="http://schemas.openxmlformats.org/officeDocument/2006/relationships/image" Target="../media/image15.wmf"/><Relationship Id="rId5" Type="http://schemas.openxmlformats.org/officeDocument/2006/relationships/image" Target="../media/image8.png"/><Relationship Id="rId4" Type="http://schemas.openxmlformats.org/officeDocument/2006/relationships/hyperlink" Target="https://people.inf.ethz.ch/omutlu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00.xml"/><Relationship Id="rId1" Type="http://schemas.openxmlformats.org/officeDocument/2006/relationships/tags" Target="../tags/tag8.xml"/><Relationship Id="rId4" Type="http://schemas.openxmlformats.org/officeDocument/2006/relationships/chart" Target="../charts/char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600.xml"/><Relationship Id="rId1" Type="http://schemas.openxmlformats.org/officeDocument/2006/relationships/tags" Target="../tags/tag9.xml"/><Relationship Id="rId6" Type="http://schemas.openxmlformats.org/officeDocument/2006/relationships/image" Target="../media/image55.png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00.xml"/><Relationship Id="rId5" Type="http://schemas.openxmlformats.org/officeDocument/2006/relationships/image" Target="../media/image55.png"/><Relationship Id="rId4" Type="http://schemas.openxmlformats.org/officeDocument/2006/relationships/chart" Target="../charts/char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600.xml"/><Relationship Id="rId1" Type="http://schemas.openxmlformats.org/officeDocument/2006/relationships/tags" Target="../tags/tag10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users.ece.cmu.edu/~omutlu/pub/bless_isca09.pdf" TargetMode="External"/><Relationship Id="rId1" Type="http://schemas.openxmlformats.org/officeDocument/2006/relationships/slideLayout" Target="../slideLayouts/slideLayout520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pringer.com/engineering/circuits+&amp;+systems/book/978-1-4614-8273-4" TargetMode="External"/><Relationship Id="rId2" Type="http://schemas.openxmlformats.org/officeDocument/2006/relationships/hyperlink" Target="https://people.inf.ethz.ch/omutlu/pub/bufferless-and-minimally-buffered-deflection-routing_springer14.pdf" TargetMode="External"/><Relationship Id="rId1" Type="http://schemas.openxmlformats.org/officeDocument/2006/relationships/slideLayout" Target="../slideLayouts/slideLayout520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://hpca17.ac.upc.edu/web/" TargetMode="External"/><Relationship Id="rId7" Type="http://schemas.openxmlformats.org/officeDocument/2006/relationships/image" Target="../media/image57.tiff"/><Relationship Id="rId2" Type="http://schemas.openxmlformats.org/officeDocument/2006/relationships/hyperlink" Target="https://people.inf.ethz.ch/omutlu/pub/chipper_hpca11.pdf" TargetMode="External"/><Relationship Id="rId1" Type="http://schemas.openxmlformats.org/officeDocument/2006/relationships/slideLayout" Target="../slideLayouts/slideLayout520.xml"/><Relationship Id="rId6" Type="http://schemas.openxmlformats.org/officeDocument/2006/relationships/hyperlink" Target="http://www.ece.cmu.edu/~safari/tr.html" TargetMode="External"/><Relationship Id="rId5" Type="http://schemas.openxmlformats.org/officeDocument/2006/relationships/hyperlink" Target="https://people.inf.ethz.ch/omutlu/pub/chipper-TR-SAFARI-2010-001.pdf" TargetMode="External"/><Relationship Id="rId4" Type="http://schemas.openxmlformats.org/officeDocument/2006/relationships/hyperlink" Target="https://people.inf.ethz.ch/omutlu/pub/fallin_hpca11_talk.pptx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hyperlink" Target="http://users.ece.cmu.edu/~omutlu/pub/fallin_hpca11_talk.pptx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43.xml"/><Relationship Id="rId6" Type="http://schemas.openxmlformats.org/officeDocument/2006/relationships/hyperlink" Target="http://hpca17.ac.upc.edu/web/" TargetMode="External"/><Relationship Id="rId5" Type="http://schemas.openxmlformats.org/officeDocument/2006/relationships/hyperlink" Target="http://users.ece.cmu.edu/~omutlu/pub/chipper_hpca11.pdf" TargetMode="External"/><Relationship Id="rId4" Type="http://schemas.openxmlformats.org/officeDocument/2006/relationships/image" Target="../media/image8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4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4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8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4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4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4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4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4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4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4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4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4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4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1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4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4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5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5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5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5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5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5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55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5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4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4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4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44.xml"/><Relationship Id="rId4" Type="http://schemas.openxmlformats.org/officeDocument/2006/relationships/chart" Target="../charts/chart8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44.xml"/><Relationship Id="rId4" Type="http://schemas.openxmlformats.org/officeDocument/2006/relationships/chart" Target="../charts/chart10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44.xml"/><Relationship Id="rId4" Type="http://schemas.openxmlformats.org/officeDocument/2006/relationships/chart" Target="../charts/chart1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4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://hpca17.ac.upc.edu/web/" TargetMode="External"/><Relationship Id="rId7" Type="http://schemas.openxmlformats.org/officeDocument/2006/relationships/image" Target="../media/image57.tiff"/><Relationship Id="rId2" Type="http://schemas.openxmlformats.org/officeDocument/2006/relationships/hyperlink" Target="https://people.inf.ethz.ch/omutlu/pub/chipper_hpca11.pdf" TargetMode="External"/><Relationship Id="rId1" Type="http://schemas.openxmlformats.org/officeDocument/2006/relationships/slideLayout" Target="../slideLayouts/slideLayout520.xml"/><Relationship Id="rId6" Type="http://schemas.openxmlformats.org/officeDocument/2006/relationships/hyperlink" Target="http://www.ece.cmu.edu/~safari/tr.html" TargetMode="External"/><Relationship Id="rId5" Type="http://schemas.openxmlformats.org/officeDocument/2006/relationships/hyperlink" Target="https://people.inf.ethz.ch/omutlu/pub/chipper-TR-SAFARI-2010-001.pdf" TargetMode="External"/><Relationship Id="rId4" Type="http://schemas.openxmlformats.org/officeDocument/2006/relationships/hyperlink" Target="https://people.inf.ethz.ch/omutlu/pub/fallin_hpca11_talk.pptx" TargetMode="Externa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4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2.imm.dtu.dk/projects/nocs_2012/nocs/Home.html" TargetMode="External"/><Relationship Id="rId2" Type="http://schemas.openxmlformats.org/officeDocument/2006/relationships/hyperlink" Target="https://people.inf.ethz.ch/omutlu/pub/minimally-buffered-deflection-router_nocs12.pdf" TargetMode="External"/><Relationship Id="rId1" Type="http://schemas.openxmlformats.org/officeDocument/2006/relationships/slideLayout" Target="../slideLayouts/slideLayout520.xml"/><Relationship Id="rId6" Type="http://schemas.openxmlformats.org/officeDocument/2006/relationships/image" Target="../media/image58.tiff"/><Relationship Id="rId5" Type="http://schemas.openxmlformats.org/officeDocument/2006/relationships/hyperlink" Target="https://people.inf.ethz.ch/omutlu/pub/fallin_nocs12_talk.pdf" TargetMode="External"/><Relationship Id="rId4" Type="http://schemas.openxmlformats.org/officeDocument/2006/relationships/hyperlink" Target="https://people.inf.ethz.ch/omutlu/pub/fallin_nocs12_talk.pptx" TargetMode="Externa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hyperlink" Target="http://users.ece.cmu.edu/~omutlu/pub/hierarchical-rings-with-deflection_sbacpad14.pdf" TargetMode="External"/><Relationship Id="rId1" Type="http://schemas.openxmlformats.org/officeDocument/2006/relationships/slideLayout" Target="../slideLayouts/slideLayout51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pdf/1602.06005.pdf" TargetMode="External"/><Relationship Id="rId2" Type="http://schemas.openxmlformats.org/officeDocument/2006/relationships/hyperlink" Target="http://dx.doi.org/10.1016/j.parco.2016.01.009" TargetMode="External"/><Relationship Id="rId1" Type="http://schemas.openxmlformats.org/officeDocument/2006/relationships/slideLayout" Target="../slideLayouts/slideLayout517.xml"/><Relationship Id="rId4" Type="http://schemas.openxmlformats.org/officeDocument/2006/relationships/image" Target="../media/image59.tiff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pringer.com/engineering/circuits+&amp;+systems/book/978-1-4614-8273-4" TargetMode="External"/><Relationship Id="rId2" Type="http://schemas.openxmlformats.org/officeDocument/2006/relationships/hyperlink" Target="https://people.inf.ethz.ch/omutlu/pub/bufferless-and-minimally-buffered-deflection-routing_springer14.pdf" TargetMode="External"/><Relationship Id="rId1" Type="http://schemas.openxmlformats.org/officeDocument/2006/relationships/slideLayout" Target="../slideLayouts/slideLayout520.xml"/><Relationship Id="rId4" Type="http://schemas.openxmlformats.org/officeDocument/2006/relationships/image" Target="../media/image60.tiff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hyperlink" Target="http://users.ece.cmu.edu/~omutlu/pub/nychis_hotnets10_talk.key" TargetMode="External"/><Relationship Id="rId3" Type="http://schemas.openxmlformats.org/officeDocument/2006/relationships/hyperlink" Target="http://conferences.sigcomm.org/sigcomm/2012/" TargetMode="External"/><Relationship Id="rId7" Type="http://schemas.openxmlformats.org/officeDocument/2006/relationships/hyperlink" Target="http://users.ece.cmu.edu/~omutlu/pub/nychis_hotnets10_talk.ppt" TargetMode="External"/><Relationship Id="rId2" Type="http://schemas.openxmlformats.org/officeDocument/2006/relationships/hyperlink" Target="http://users.ece.cmu.edu/~omutlu/pub/onchip-network-congestion-scalability_sigcomm2012.pdf" TargetMode="External"/><Relationship Id="rId1" Type="http://schemas.openxmlformats.org/officeDocument/2006/relationships/slideLayout" Target="../slideLayouts/slideLayout544.xml"/><Relationship Id="rId6" Type="http://schemas.openxmlformats.org/officeDocument/2006/relationships/hyperlink" Target="http://conferences.sigcomm.org/hotnets/2010/" TargetMode="External"/><Relationship Id="rId5" Type="http://schemas.openxmlformats.org/officeDocument/2006/relationships/hyperlink" Target="http://users.ece.cmu.edu/~omutlu/pub/noc-congestion_hotnets10.pdf" TargetMode="External"/><Relationship Id="rId4" Type="http://schemas.openxmlformats.org/officeDocument/2006/relationships/hyperlink" Target="http://users.ece.cmu.edu/~omutlu/pub/nychis_sigcomm12_talk.pptx" TargetMode="Externa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://conferences.sigcomm.org/sigcomm/2012/" TargetMode="External"/><Relationship Id="rId2" Type="http://schemas.openxmlformats.org/officeDocument/2006/relationships/hyperlink" Target="https://people.inf.ethz.ch/omutlu/pub/onchip-network-congestion-scalability_sigcomm2012.pdf" TargetMode="External"/><Relationship Id="rId1" Type="http://schemas.openxmlformats.org/officeDocument/2006/relationships/slideLayout" Target="../slideLayouts/slideLayout520.xml"/><Relationship Id="rId5" Type="http://schemas.openxmlformats.org/officeDocument/2006/relationships/image" Target="../media/image48.tiff"/><Relationship Id="rId4" Type="http://schemas.openxmlformats.org/officeDocument/2006/relationships/hyperlink" Target="https://people.inf.ethz.ch/omutlu/pub/nychis_sigcomm12_talk.pptx" TargetMode="Externa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hyperlink" Target="http://users.ece.cmu.edu/~omutlu/pub/hetero-adaptive-source-throttling_sbacpad12.pdf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03.xml"/><Relationship Id="rId6" Type="http://schemas.openxmlformats.org/officeDocument/2006/relationships/hyperlink" Target="http://users.ece.cmu.edu/~omutlu/pub/chang_sbacpad12_talk.pdf" TargetMode="External"/><Relationship Id="rId5" Type="http://schemas.openxmlformats.org/officeDocument/2006/relationships/hyperlink" Target="http://users.ece.cmu.edu/~omutlu/pub/chang_sbacpad12_talk.pptx" TargetMode="External"/><Relationship Id="rId4" Type="http://schemas.openxmlformats.org/officeDocument/2006/relationships/hyperlink" Target="http://www.sbc.org.br/sbac/2012/" TargetMode="Externa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0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bc.org.br/sbac/2012/" TargetMode="External"/><Relationship Id="rId2" Type="http://schemas.openxmlformats.org/officeDocument/2006/relationships/hyperlink" Target="http://users.ece.cmu.edu/~omutlu/pub/hetero-adaptive-source-throttling_sbacpad12.pdf" TargetMode="External"/><Relationship Id="rId1" Type="http://schemas.openxmlformats.org/officeDocument/2006/relationships/slideLayout" Target="../slideLayouts/slideLayout649.xml"/><Relationship Id="rId6" Type="http://schemas.openxmlformats.org/officeDocument/2006/relationships/image" Target="../media/image62.png"/><Relationship Id="rId5" Type="http://schemas.openxmlformats.org/officeDocument/2006/relationships/hyperlink" Target="http://users.ece.cmu.edu/~omutlu/pub/chang_sbacpad12_talk.pdf" TargetMode="External"/><Relationship Id="rId4" Type="http://schemas.openxmlformats.org/officeDocument/2006/relationships/hyperlink" Target="http://users.ece.cmu.edu/~omutlu/pub/chang_sbacpad12_talk.pptx" TargetMode="External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hyperlink" Target="http://users.ece.cmu.edu/~omutlu/pub/minimally-buffered-deflection-router_nocs12.pdf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43.xml"/><Relationship Id="rId6" Type="http://schemas.openxmlformats.org/officeDocument/2006/relationships/hyperlink" Target="http://users.ece.cmu.edu/~omutlu/pub/fallin_nocs12_talk.pdf" TargetMode="External"/><Relationship Id="rId5" Type="http://schemas.openxmlformats.org/officeDocument/2006/relationships/hyperlink" Target="http://users.ece.cmu.edu/~omutlu/pub/fallin_nocs12_talk.pptx" TargetMode="External"/><Relationship Id="rId4" Type="http://schemas.openxmlformats.org/officeDocument/2006/relationships/hyperlink" Target="http://www2.imm.dtu.dk/projects/nocs_2012/nocs/Home.html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4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4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4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4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4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44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4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4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4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4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51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44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4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44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44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4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44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44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44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44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4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44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44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544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544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544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544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544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544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544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54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544.xml"/><Relationship Id="rId5" Type="http://schemas.openxmlformats.org/officeDocument/2006/relationships/chart" Target="../charts/chart17.xml"/><Relationship Id="rId4" Type="http://schemas.openxmlformats.org/officeDocument/2006/relationships/chart" Target="../charts/chart16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544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544.xml"/><Relationship Id="rId4" Type="http://schemas.openxmlformats.org/officeDocument/2006/relationships/chart" Target="../charts/chart20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544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hyperlink" Target="http://www2.imm.dtu.dk/projects/nocs_2012/nocs/Home.html" TargetMode="External"/><Relationship Id="rId2" Type="http://schemas.openxmlformats.org/officeDocument/2006/relationships/hyperlink" Target="https://people.inf.ethz.ch/omutlu/pub/minimally-buffered-deflection-router_nocs12.pdf" TargetMode="External"/><Relationship Id="rId1" Type="http://schemas.openxmlformats.org/officeDocument/2006/relationships/slideLayout" Target="../slideLayouts/slideLayout520.xml"/><Relationship Id="rId6" Type="http://schemas.openxmlformats.org/officeDocument/2006/relationships/image" Target="../media/image58.tiff"/><Relationship Id="rId5" Type="http://schemas.openxmlformats.org/officeDocument/2006/relationships/hyperlink" Target="https://people.inf.ethz.ch/omutlu/pub/fallin_nocs12_talk.pdf" TargetMode="External"/><Relationship Id="rId4" Type="http://schemas.openxmlformats.org/officeDocument/2006/relationships/hyperlink" Target="https://people.inf.ethz.ch/omutlu/pub/fallin_nocs12_talk.pptx" TargetMode="Externa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519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0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519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0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0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0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0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0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0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0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60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60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60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0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users.ece.cmu.edu/~omutlu/pub/app-aware-noc_micro09.pdf" TargetMode="External"/><Relationship Id="rId1" Type="http://schemas.openxmlformats.org/officeDocument/2006/relationships/slideLayout" Target="../slideLayouts/slideLayout5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17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hyperlink" Target="http://isca2010.inria.fr/" TargetMode="External"/><Relationship Id="rId2" Type="http://schemas.openxmlformats.org/officeDocument/2006/relationships/hyperlink" Target="https://people.inf.ethz.ch/omutlu/pub/aergia_isca10.pdf" TargetMode="External"/><Relationship Id="rId1" Type="http://schemas.openxmlformats.org/officeDocument/2006/relationships/slideLayout" Target="../slideLayouts/slideLayout520.xml"/><Relationship Id="rId5" Type="http://schemas.openxmlformats.org/officeDocument/2006/relationships/image" Target="../media/image64.tiff"/><Relationship Id="rId4" Type="http://schemas.openxmlformats.org/officeDocument/2006/relationships/hyperlink" Target="https://people.inf.ethz.ch/omutlu/pub/moscibroda_isca10_talk.pptx" TargetMode="Externa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arch.org/micro42/" TargetMode="External"/><Relationship Id="rId2" Type="http://schemas.openxmlformats.org/officeDocument/2006/relationships/hyperlink" Target="https://people.inf.ethz.ch/omutlu/pub/pvc-qos_micro09.pdf" TargetMode="External"/><Relationship Id="rId1" Type="http://schemas.openxmlformats.org/officeDocument/2006/relationships/slideLayout" Target="../slideLayouts/slideLayout520.xml"/><Relationship Id="rId5" Type="http://schemas.openxmlformats.org/officeDocument/2006/relationships/image" Target="../media/image65.tiff"/><Relationship Id="rId4" Type="http://schemas.openxmlformats.org/officeDocument/2006/relationships/hyperlink" Target="https://people.inf.ethz.ch/omutlu/pub/grot_micro09_talk.pdf" TargetMode="Externa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hyperlink" Target="http://isca2011.umaine.edu/" TargetMode="External"/><Relationship Id="rId2" Type="http://schemas.openxmlformats.org/officeDocument/2006/relationships/hyperlink" Target="https://people.inf.ethz.ch/omutlu/pub/kilonoc_isca11.pdf" TargetMode="External"/><Relationship Id="rId1" Type="http://schemas.openxmlformats.org/officeDocument/2006/relationships/slideLayout" Target="../slideLayouts/slideLayout520.xml"/><Relationship Id="rId5" Type="http://schemas.openxmlformats.org/officeDocument/2006/relationships/image" Target="../media/image66.tiff"/><Relationship Id="rId4" Type="http://schemas.openxmlformats.org/officeDocument/2006/relationships/hyperlink" Target="https://people.inf.ethz.ch/omutlu/pub/grot_isca11_talk.pptx" TargetMode="Externa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hyperlink" Target="http://users.ece.cmu.edu/~omutlu/pub/kilonoc_isca11.pdf" TargetMode="External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14.xml"/><Relationship Id="rId5" Type="http://schemas.openxmlformats.org/officeDocument/2006/relationships/hyperlink" Target="http://users.ece.cmu.edu/~omutlu/pub/grot_isca11_talk.pptx" TargetMode="External"/><Relationship Id="rId4" Type="http://schemas.openxmlformats.org/officeDocument/2006/relationships/hyperlink" Target="http://isca2011.umaine.edu/" TargetMode="Externa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615.xml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61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5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61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70.emf"/><Relationship Id="rId4" Type="http://schemas.openxmlformats.org/officeDocument/2006/relationships/oleObject" Target="../embeddings/oleObject4.bin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9.xml"/><Relationship Id="rId2" Type="http://schemas.openxmlformats.org/officeDocument/2006/relationships/slideLayout" Target="../slideLayouts/slideLayout615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70.emf"/><Relationship Id="rId4" Type="http://schemas.openxmlformats.org/officeDocument/2006/relationships/oleObject" Target="../embeddings/oleObject5.bin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0.xml"/><Relationship Id="rId2" Type="http://schemas.openxmlformats.org/officeDocument/2006/relationships/slideLayout" Target="../slideLayouts/slideLayout615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70.emf"/><Relationship Id="rId4" Type="http://schemas.openxmlformats.org/officeDocument/2006/relationships/oleObject" Target="../embeddings/oleObject6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1.xml"/><Relationship Id="rId2" Type="http://schemas.openxmlformats.org/officeDocument/2006/relationships/slideLayout" Target="../slideLayouts/slideLayout615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71.emf"/><Relationship Id="rId4" Type="http://schemas.openxmlformats.org/officeDocument/2006/relationships/oleObject" Target="../embeddings/oleObject7.bin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2.xml"/><Relationship Id="rId2" Type="http://schemas.openxmlformats.org/officeDocument/2006/relationships/slideLayout" Target="../slideLayouts/slideLayout615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72.emf"/><Relationship Id="rId4" Type="http://schemas.openxmlformats.org/officeDocument/2006/relationships/oleObject" Target="../embeddings/oleObject8.bin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3.xml"/><Relationship Id="rId2" Type="http://schemas.openxmlformats.org/officeDocument/2006/relationships/slideLayout" Target="../slideLayouts/slideLayout615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73.emf"/><Relationship Id="rId4" Type="http://schemas.openxmlformats.org/officeDocument/2006/relationships/oleObject" Target="../embeddings/oleObject9.bin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4.xml"/><Relationship Id="rId2" Type="http://schemas.openxmlformats.org/officeDocument/2006/relationships/slideLayout" Target="../slideLayouts/slideLayout615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73.emf"/><Relationship Id="rId4" Type="http://schemas.openxmlformats.org/officeDocument/2006/relationships/oleObject" Target="../embeddings/oleObject10.bin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5.xml"/><Relationship Id="rId2" Type="http://schemas.openxmlformats.org/officeDocument/2006/relationships/slideLayout" Target="../slideLayouts/slideLayout615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73.emf"/><Relationship Id="rId4" Type="http://schemas.openxmlformats.org/officeDocument/2006/relationships/oleObject" Target="../embeddings/oleObject11.bin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6.xml"/><Relationship Id="rId2" Type="http://schemas.openxmlformats.org/officeDocument/2006/relationships/slideLayout" Target="../slideLayouts/slideLayout615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72.emf"/><Relationship Id="rId4" Type="http://schemas.openxmlformats.org/officeDocument/2006/relationships/oleObject" Target="../embeddings/oleObject12.bin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8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7.xml"/><Relationship Id="rId2" Type="http://schemas.openxmlformats.org/officeDocument/2006/relationships/slideLayout" Target="../slideLayouts/slideLayout638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74.png"/><Relationship Id="rId4" Type="http://schemas.openxmlformats.org/officeDocument/2006/relationships/oleObject" Target="../embeddings/oleObject13.bin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8.xml"/><Relationship Id="rId2" Type="http://schemas.openxmlformats.org/officeDocument/2006/relationships/slideLayout" Target="../slideLayouts/slideLayout638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oleObject" Target="../embeddings/oleObject14.bin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63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7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hyperlink" Target="http://isca2011.umaine.edu/" TargetMode="External"/><Relationship Id="rId2" Type="http://schemas.openxmlformats.org/officeDocument/2006/relationships/hyperlink" Target="https://people.inf.ethz.ch/omutlu/pub/kilonoc_isca11.pdf" TargetMode="External"/><Relationship Id="rId1" Type="http://schemas.openxmlformats.org/officeDocument/2006/relationships/slideLayout" Target="../slideLayouts/slideLayout520.xml"/><Relationship Id="rId5" Type="http://schemas.openxmlformats.org/officeDocument/2006/relationships/image" Target="../media/image66.tiff"/><Relationship Id="rId4" Type="http://schemas.openxmlformats.org/officeDocument/2006/relationships/hyperlink" Target="https://people.inf.ethz.ch/omutlu/pub/grot_isca11_talk.pptx" TargetMode="Externa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hyperlink" Target="http://users.ece.cmu.edu/~omutlu/pub/mecs_hpca09.pdf" TargetMode="External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614.xml"/><Relationship Id="rId5" Type="http://schemas.openxmlformats.org/officeDocument/2006/relationships/hyperlink" Target="http://users.ece.cmu.edu/~omutlu/pub/grot_hpca09_talk.ppt" TargetMode="External"/><Relationship Id="rId4" Type="http://schemas.openxmlformats.org/officeDocument/2006/relationships/hyperlink" Target="http://www.comparch.ncsu.edu/hpca/" TargetMode="Externa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1.xml"/><Relationship Id="rId2" Type="http://schemas.openxmlformats.org/officeDocument/2006/relationships/slideLayout" Target="../slideLayouts/slideLayout66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78.png"/><Relationship Id="rId5" Type="http://schemas.openxmlformats.org/officeDocument/2006/relationships/image" Target="../media/image77.emf"/><Relationship Id="rId4" Type="http://schemas.openxmlformats.org/officeDocument/2006/relationships/oleObject" Target="../embeddings/oleObject15.bin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2.xml"/><Relationship Id="rId2" Type="http://schemas.openxmlformats.org/officeDocument/2006/relationships/slideLayout" Target="../slideLayouts/slideLayout66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77.emf"/><Relationship Id="rId4" Type="http://schemas.openxmlformats.org/officeDocument/2006/relationships/oleObject" Target="../embeddings/oleObject16.bin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3.xml"/><Relationship Id="rId2" Type="http://schemas.openxmlformats.org/officeDocument/2006/relationships/slideLayout" Target="../slideLayouts/slideLayout66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79.emf"/><Relationship Id="rId4" Type="http://schemas.openxmlformats.org/officeDocument/2006/relationships/oleObject" Target="../embeddings/oleObject17.bin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4.xml"/><Relationship Id="rId2" Type="http://schemas.openxmlformats.org/officeDocument/2006/relationships/slideLayout" Target="../slideLayouts/slideLayout66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79.emf"/><Relationship Id="rId4" Type="http://schemas.openxmlformats.org/officeDocument/2006/relationships/oleObject" Target="../embeddings/oleObject18.bin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5.xml"/><Relationship Id="rId2" Type="http://schemas.openxmlformats.org/officeDocument/2006/relationships/slideLayout" Target="../slideLayouts/slideLayout66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80.emf"/><Relationship Id="rId4" Type="http://schemas.openxmlformats.org/officeDocument/2006/relationships/oleObject" Target="../embeddings/oleObject19.bin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6.xml"/><Relationship Id="rId2" Type="http://schemas.openxmlformats.org/officeDocument/2006/relationships/slideLayout" Target="../slideLayouts/slideLayout66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81.emf"/><Relationship Id="rId4" Type="http://schemas.openxmlformats.org/officeDocument/2006/relationships/oleObject" Target="../embeddings/oleObject20.bin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7.xml"/><Relationship Id="rId2" Type="http://schemas.openxmlformats.org/officeDocument/2006/relationships/slideLayout" Target="../slideLayouts/slideLayout66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82.emf"/><Relationship Id="rId4" Type="http://schemas.openxmlformats.org/officeDocument/2006/relationships/oleObject" Target="../embeddings/oleObject21.bin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8.xml"/><Relationship Id="rId2" Type="http://schemas.openxmlformats.org/officeDocument/2006/relationships/slideLayout" Target="../slideLayouts/slideLayout66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83.emf"/><Relationship Id="rId4" Type="http://schemas.openxmlformats.org/officeDocument/2006/relationships/oleObject" Target="../embeddings/oleObject22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17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9.xml"/><Relationship Id="rId2" Type="http://schemas.openxmlformats.org/officeDocument/2006/relationships/slideLayout" Target="../slideLayouts/slideLayout66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84.emf"/><Relationship Id="rId4" Type="http://schemas.openxmlformats.org/officeDocument/2006/relationships/oleObject" Target="../embeddings/oleObject23.bin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0.xml"/><Relationship Id="rId2" Type="http://schemas.openxmlformats.org/officeDocument/2006/relationships/slideLayout" Target="../slideLayouts/slideLayout662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85.emf"/><Relationship Id="rId4" Type="http://schemas.openxmlformats.org/officeDocument/2006/relationships/oleObject" Target="../embeddings/oleObject24.bin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1.xml"/><Relationship Id="rId2" Type="http://schemas.openxmlformats.org/officeDocument/2006/relationships/slideLayout" Target="../slideLayouts/slideLayout662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85.emf"/><Relationship Id="rId4" Type="http://schemas.openxmlformats.org/officeDocument/2006/relationships/oleObject" Target="../embeddings/oleObject25.bin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2.xml"/><Relationship Id="rId2" Type="http://schemas.openxmlformats.org/officeDocument/2006/relationships/slideLayout" Target="../slideLayouts/slideLayout662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86.emf"/><Relationship Id="rId4" Type="http://schemas.openxmlformats.org/officeDocument/2006/relationships/oleObject" Target="../embeddings/oleObject26.bin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3.xml"/><Relationship Id="rId7" Type="http://schemas.openxmlformats.org/officeDocument/2006/relationships/image" Target="../media/image88.emf"/><Relationship Id="rId2" Type="http://schemas.openxmlformats.org/officeDocument/2006/relationships/slideLayout" Target="../slideLayouts/slideLayout662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87.emf"/><Relationship Id="rId4" Type="http://schemas.openxmlformats.org/officeDocument/2006/relationships/oleObject" Target="../embeddings/oleObject27.bin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4.xml"/><Relationship Id="rId7" Type="http://schemas.openxmlformats.org/officeDocument/2006/relationships/image" Target="../media/image88.emf"/><Relationship Id="rId2" Type="http://schemas.openxmlformats.org/officeDocument/2006/relationships/slideLayout" Target="../slideLayouts/slideLayout662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89.emf"/><Relationship Id="rId4" Type="http://schemas.openxmlformats.org/officeDocument/2006/relationships/oleObject" Target="../embeddings/oleObject29.bin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5.xml"/><Relationship Id="rId7" Type="http://schemas.openxmlformats.org/officeDocument/2006/relationships/image" Target="../media/image88.emf"/><Relationship Id="rId2" Type="http://schemas.openxmlformats.org/officeDocument/2006/relationships/slideLayout" Target="../slideLayouts/slideLayout662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90.emf"/><Relationship Id="rId4" Type="http://schemas.openxmlformats.org/officeDocument/2006/relationships/oleObject" Target="../embeddings/oleObject31.bin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6.xml"/><Relationship Id="rId2" Type="http://schemas.openxmlformats.org/officeDocument/2006/relationships/slideLayout" Target="../slideLayouts/slideLayout66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91.png"/><Relationship Id="rId5" Type="http://schemas.openxmlformats.org/officeDocument/2006/relationships/image" Target="../media/image90.emf"/><Relationship Id="rId4" Type="http://schemas.openxmlformats.org/officeDocument/2006/relationships/oleObject" Target="../embeddings/oleObject33.bin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7.xml"/><Relationship Id="rId7" Type="http://schemas.openxmlformats.org/officeDocument/2006/relationships/image" Target="../media/image92.emf"/><Relationship Id="rId2" Type="http://schemas.openxmlformats.org/officeDocument/2006/relationships/slideLayout" Target="../slideLayouts/slideLayout662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90.emf"/><Relationship Id="rId4" Type="http://schemas.openxmlformats.org/officeDocument/2006/relationships/oleObject" Target="../embeddings/oleObject34.bin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8.xml"/><Relationship Id="rId7" Type="http://schemas.openxmlformats.org/officeDocument/2006/relationships/image" Target="../media/image92.emf"/><Relationship Id="rId2" Type="http://schemas.openxmlformats.org/officeDocument/2006/relationships/slideLayout" Target="../slideLayouts/slideLayout662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37.bin"/><Relationship Id="rId5" Type="http://schemas.openxmlformats.org/officeDocument/2006/relationships/image" Target="../media/image90.emf"/><Relationship Id="rId4" Type="http://schemas.openxmlformats.org/officeDocument/2006/relationships/oleObject" Target="../embeddings/oleObject36.bin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7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660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660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660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665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665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665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665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660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mparch.ncsu.edu/hpca/" TargetMode="External"/><Relationship Id="rId2" Type="http://schemas.openxmlformats.org/officeDocument/2006/relationships/hyperlink" Target="https://people.inf.ethz.ch/omutlu/pub/mecs_hpca09.pdf" TargetMode="External"/><Relationship Id="rId1" Type="http://schemas.openxmlformats.org/officeDocument/2006/relationships/slideLayout" Target="../slideLayouts/slideLayout520.xml"/><Relationship Id="rId5" Type="http://schemas.openxmlformats.org/officeDocument/2006/relationships/image" Target="../media/image101.png"/><Relationship Id="rId4" Type="http://schemas.openxmlformats.org/officeDocument/2006/relationships/hyperlink" Target="https://people.inf.ethz.ch/omutlu/pub/grot_hpca09_talk.ppt" TargetMode="Externa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7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users.ece.cmu.edu/~omutlu/pub/app-aware-noc_micro09.pdf" TargetMode="External"/><Relationship Id="rId1" Type="http://schemas.openxmlformats.org/officeDocument/2006/relationships/slideLayout" Target="../slideLayouts/slideLayout520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hyperlink" Target="http://isca2010.inria.fr/" TargetMode="External"/><Relationship Id="rId2" Type="http://schemas.openxmlformats.org/officeDocument/2006/relationships/hyperlink" Target="https://people.inf.ethz.ch/omutlu/pub/aergia_isca10.pdf" TargetMode="External"/><Relationship Id="rId1" Type="http://schemas.openxmlformats.org/officeDocument/2006/relationships/slideLayout" Target="../slideLayouts/slideLayout520.xml"/><Relationship Id="rId5" Type="http://schemas.openxmlformats.org/officeDocument/2006/relationships/image" Target="../media/image64.tiff"/><Relationship Id="rId4" Type="http://schemas.openxmlformats.org/officeDocument/2006/relationships/hyperlink" Target="https://people.inf.ethz.ch/omutlu/pub/moscibroda_isca10_talk.pptx" TargetMode="Externa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arch.org/micro42/" TargetMode="External"/><Relationship Id="rId2" Type="http://schemas.openxmlformats.org/officeDocument/2006/relationships/hyperlink" Target="https://people.inf.ethz.ch/omutlu/pub/pvc-qos_micro09.pdf" TargetMode="External"/><Relationship Id="rId1" Type="http://schemas.openxmlformats.org/officeDocument/2006/relationships/slideLayout" Target="../slideLayouts/slideLayout520.xml"/><Relationship Id="rId5" Type="http://schemas.openxmlformats.org/officeDocument/2006/relationships/image" Target="../media/image65.tiff"/><Relationship Id="rId4" Type="http://schemas.openxmlformats.org/officeDocument/2006/relationships/hyperlink" Target="https://people.inf.ethz.ch/omutlu/pub/grot_micro09_talk.pdf" TargetMode="Externa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hyperlink" Target="http://isca2011.umaine.edu/" TargetMode="External"/><Relationship Id="rId2" Type="http://schemas.openxmlformats.org/officeDocument/2006/relationships/hyperlink" Target="https://people.inf.ethz.ch/omutlu/pub/kilonoc_isca11.pdf" TargetMode="External"/><Relationship Id="rId1" Type="http://schemas.openxmlformats.org/officeDocument/2006/relationships/slideLayout" Target="../slideLayouts/slideLayout520.xml"/><Relationship Id="rId5" Type="http://schemas.openxmlformats.org/officeDocument/2006/relationships/image" Target="../media/image66.tiff"/><Relationship Id="rId4" Type="http://schemas.openxmlformats.org/officeDocument/2006/relationships/hyperlink" Target="https://people.inf.ethz.ch/omutlu/pub/grot_isca11_talk.pptx" TargetMode="Externa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bc.org.br/sbac/2012/" TargetMode="External"/><Relationship Id="rId2" Type="http://schemas.openxmlformats.org/officeDocument/2006/relationships/hyperlink" Target="http://users.ece.cmu.edu/~omutlu/pub/hetero-adaptive-source-throttling_sbacpad12.pdf" TargetMode="External"/><Relationship Id="rId1" Type="http://schemas.openxmlformats.org/officeDocument/2006/relationships/slideLayout" Target="../slideLayouts/slideLayout649.xml"/><Relationship Id="rId6" Type="http://schemas.openxmlformats.org/officeDocument/2006/relationships/image" Target="../media/image62.png"/><Relationship Id="rId5" Type="http://schemas.openxmlformats.org/officeDocument/2006/relationships/hyperlink" Target="http://users.ece.cmu.edu/~omutlu/pub/chang_sbacpad12_talk.pdf" TargetMode="External"/><Relationship Id="rId4" Type="http://schemas.openxmlformats.org/officeDocument/2006/relationships/hyperlink" Target="http://users.ece.cmu.edu/~omutlu/pub/chang_sbacpad12_talk.pptx" TargetMode="Externa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mparch.ncsu.edu/hpca/" TargetMode="External"/><Relationship Id="rId2" Type="http://schemas.openxmlformats.org/officeDocument/2006/relationships/hyperlink" Target="https://people.inf.ethz.ch/omutlu/pub/mecs_hpca09.pdf" TargetMode="External"/><Relationship Id="rId1" Type="http://schemas.openxmlformats.org/officeDocument/2006/relationships/slideLayout" Target="../slideLayouts/slideLayout520.xml"/><Relationship Id="rId5" Type="http://schemas.openxmlformats.org/officeDocument/2006/relationships/image" Target="../media/image101.png"/><Relationship Id="rId4" Type="http://schemas.openxmlformats.org/officeDocument/2006/relationships/hyperlink" Target="https://people.inf.ethz.ch/omutlu/pub/grot_hpca09_talk.ppt" TargetMode="External"/></Relationships>
</file>

<file path=ppt/slides/_rels/slide256.xml.rels><?xml version="1.0" encoding="UTF-8" standalone="yes"?>
<Relationships xmlns="http://schemas.openxmlformats.org/package/2006/relationships"><Relationship Id="rId8" Type="http://schemas.openxmlformats.org/officeDocument/2006/relationships/hyperlink" Target="https://people.inf.ethz.ch/omutlu/pub/SlimNoC_asplos18-poster.pdf" TargetMode="External"/><Relationship Id="rId3" Type="http://schemas.openxmlformats.org/officeDocument/2006/relationships/hyperlink" Target="https://www.asplos2018.org/" TargetMode="External"/><Relationship Id="rId7" Type="http://schemas.openxmlformats.org/officeDocument/2006/relationships/hyperlink" Target="https://people.inf.ethz.ch/omutlu/pub/SlimNoC_asplos18-lightning-talk.pdf" TargetMode="External"/><Relationship Id="rId2" Type="http://schemas.openxmlformats.org/officeDocument/2006/relationships/hyperlink" Target="https://people.inf.ethz.ch/omutlu/pub/SlimNoC_asplos18.pdf" TargetMode="External"/><Relationship Id="rId1" Type="http://schemas.openxmlformats.org/officeDocument/2006/relationships/slideLayout" Target="../slideLayouts/slideLayout520.xml"/><Relationship Id="rId6" Type="http://schemas.openxmlformats.org/officeDocument/2006/relationships/hyperlink" Target="https://people.inf.ethz.ch/omutlu/pub/SlimNoC_asplos18-lightning-talk.pptx" TargetMode="External"/><Relationship Id="rId5" Type="http://schemas.openxmlformats.org/officeDocument/2006/relationships/hyperlink" Target="https://people.inf.ethz.ch/omutlu/pub/SlimNoC_asplos18-talk.pdf" TargetMode="External"/><Relationship Id="rId4" Type="http://schemas.openxmlformats.org/officeDocument/2006/relationships/hyperlink" Target="https://people.inf.ethz.ch/omutlu/pub/SlimNoC_asplos18-talk.pptx" TargetMode="External"/><Relationship Id="rId9" Type="http://schemas.openxmlformats.org/officeDocument/2006/relationships/image" Target="../media/image102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users.ece.cmu.edu/~omutlu/pub/bless_isca09.pdf" TargetMode="External"/><Relationship Id="rId1" Type="http://schemas.openxmlformats.org/officeDocument/2006/relationships/slideLayout" Target="../slideLayouts/slideLayout520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hyperlink" Target="http://hpca17.ac.upc.edu/web/" TargetMode="External"/><Relationship Id="rId7" Type="http://schemas.openxmlformats.org/officeDocument/2006/relationships/image" Target="../media/image57.tiff"/><Relationship Id="rId2" Type="http://schemas.openxmlformats.org/officeDocument/2006/relationships/hyperlink" Target="https://people.inf.ethz.ch/omutlu/pub/chipper_hpca11.pdf" TargetMode="External"/><Relationship Id="rId1" Type="http://schemas.openxmlformats.org/officeDocument/2006/relationships/slideLayout" Target="../slideLayouts/slideLayout520.xml"/><Relationship Id="rId6" Type="http://schemas.openxmlformats.org/officeDocument/2006/relationships/hyperlink" Target="http://www.ece.cmu.edu/~safari/tr.html" TargetMode="External"/><Relationship Id="rId5" Type="http://schemas.openxmlformats.org/officeDocument/2006/relationships/hyperlink" Target="https://people.inf.ethz.ch/omutlu/pub/chipper-TR-SAFARI-2010-001.pdf" TargetMode="External"/><Relationship Id="rId4" Type="http://schemas.openxmlformats.org/officeDocument/2006/relationships/hyperlink" Target="https://people.inf.ethz.ch/omutlu/pub/fallin_hpca11_talk.pptx" TargetMode="Externa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hyperlink" Target="http://www2.imm.dtu.dk/projects/nocs_2012/nocs/Home.html" TargetMode="External"/><Relationship Id="rId2" Type="http://schemas.openxmlformats.org/officeDocument/2006/relationships/hyperlink" Target="https://people.inf.ethz.ch/omutlu/pub/minimally-buffered-deflection-router_nocs12.pdf" TargetMode="External"/><Relationship Id="rId1" Type="http://schemas.openxmlformats.org/officeDocument/2006/relationships/slideLayout" Target="../slideLayouts/slideLayout520.xml"/><Relationship Id="rId6" Type="http://schemas.openxmlformats.org/officeDocument/2006/relationships/image" Target="../media/image58.tiff"/><Relationship Id="rId5" Type="http://schemas.openxmlformats.org/officeDocument/2006/relationships/hyperlink" Target="https://people.inf.ethz.ch/omutlu/pub/fallin_nocs12_talk.pdf" TargetMode="External"/><Relationship Id="rId4" Type="http://schemas.openxmlformats.org/officeDocument/2006/relationships/hyperlink" Target="https://people.inf.ethz.ch/omutlu/pub/fallin_nocs12_talk.pptx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7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hyperlink" Target="http://users.ece.cmu.edu/~omutlu/pub/hierarchical-rings-with-deflection_sbacpad14.pdf" TargetMode="External"/><Relationship Id="rId1" Type="http://schemas.openxmlformats.org/officeDocument/2006/relationships/slideLayout" Target="../slideLayouts/slideLayout517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pdf/1602.06005.pdf" TargetMode="External"/><Relationship Id="rId2" Type="http://schemas.openxmlformats.org/officeDocument/2006/relationships/hyperlink" Target="http://dx.doi.org/10.1016/j.parco.2016.01.009" TargetMode="External"/><Relationship Id="rId1" Type="http://schemas.openxmlformats.org/officeDocument/2006/relationships/slideLayout" Target="../slideLayouts/slideLayout517.xml"/><Relationship Id="rId4" Type="http://schemas.openxmlformats.org/officeDocument/2006/relationships/image" Target="../media/image59.tiff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pringer.com/engineering/circuits+&amp;+systems/book/978-1-4614-8273-4" TargetMode="External"/><Relationship Id="rId2" Type="http://schemas.openxmlformats.org/officeDocument/2006/relationships/hyperlink" Target="https://people.inf.ethz.ch/omutlu/pub/bufferless-and-minimally-buffered-deflection-routing_springer14.pdf" TargetMode="External"/><Relationship Id="rId1" Type="http://schemas.openxmlformats.org/officeDocument/2006/relationships/slideLayout" Target="../slideLayouts/slideLayout520.xml"/><Relationship Id="rId4" Type="http://schemas.openxmlformats.org/officeDocument/2006/relationships/image" Target="../media/image60.tiff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hyperlink" Target="http://conferences.sigcomm.org/sigcomm/2012/" TargetMode="External"/><Relationship Id="rId2" Type="http://schemas.openxmlformats.org/officeDocument/2006/relationships/hyperlink" Target="https://people.inf.ethz.ch/omutlu/pub/onchip-network-congestion-scalability_sigcomm2012.pdf" TargetMode="External"/><Relationship Id="rId1" Type="http://schemas.openxmlformats.org/officeDocument/2006/relationships/slideLayout" Target="../slideLayouts/slideLayout520.xml"/><Relationship Id="rId5" Type="http://schemas.openxmlformats.org/officeDocument/2006/relationships/image" Target="../media/image48.tiff"/><Relationship Id="rId4" Type="http://schemas.openxmlformats.org/officeDocument/2006/relationships/hyperlink" Target="https://people.inf.ethz.ch/omutlu/pub/nychis_sigcomm12_talk.pptx" TargetMode="Externa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cd-conf.com/" TargetMode="External"/><Relationship Id="rId2" Type="http://schemas.openxmlformats.org/officeDocument/2006/relationships/hyperlink" Target="https://people.inf.ethz.ch/omutlu/pub/on-chip-network-application-slowdown-estimation_iccd16.pdf" TargetMode="External"/><Relationship Id="rId1" Type="http://schemas.openxmlformats.org/officeDocument/2006/relationships/slideLayout" Target="../slideLayouts/slideLayout520.xml"/><Relationship Id="rId6" Type="http://schemas.openxmlformats.org/officeDocument/2006/relationships/image" Target="../media/image103.png"/><Relationship Id="rId5" Type="http://schemas.openxmlformats.org/officeDocument/2006/relationships/hyperlink" Target="https://people.inf.ethz.ch/omutlu/pub/on-chip-network-application-slowdown-estimation_xiyue_iccd16-talk.pdf" TargetMode="External"/><Relationship Id="rId4" Type="http://schemas.openxmlformats.org/officeDocument/2006/relationships/hyperlink" Target="https://people.inf.ethz.ch/omutlu/pub/on-chip-network-application-slowdown-estimation_xiyue_iccd16-talk.pptx" TargetMode="Externa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inf.ethz.ch/omutlu/pub/carpool-bufferless-network_ics17-talk.pptx" TargetMode="External"/><Relationship Id="rId2" Type="http://schemas.openxmlformats.org/officeDocument/2006/relationships/hyperlink" Target="https://people.inf.ethz.ch/omutlu/pub/carpool-bufferless-network_ics17.pdf" TargetMode="External"/><Relationship Id="rId1" Type="http://schemas.openxmlformats.org/officeDocument/2006/relationships/slideLayout" Target="../slideLayouts/slideLayout520.xml"/><Relationship Id="rId5" Type="http://schemas.openxmlformats.org/officeDocument/2006/relationships/image" Target="../media/image104.png"/><Relationship Id="rId4" Type="http://schemas.openxmlformats.org/officeDocument/2006/relationships/hyperlink" Target="https://people.inf.ethz.ch/omutlu/pub/carpool-bufferless-network_ics17-talk.pdf" TargetMode="External"/></Relationships>
</file>

<file path=ppt/slides/_rels/slide2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hyperlink" Target="mailto:omutlu@gmail.com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565.xml"/><Relationship Id="rId6" Type="http://schemas.openxmlformats.org/officeDocument/2006/relationships/image" Target="../media/image15.wmf"/><Relationship Id="rId5" Type="http://schemas.openxmlformats.org/officeDocument/2006/relationships/image" Target="../media/image8.png"/><Relationship Id="rId4" Type="http://schemas.openxmlformats.org/officeDocument/2006/relationships/hyperlink" Target="https://people.inf.ethz.ch/omutlu" TargetMode="External"/></Relationships>
</file>

<file path=ppt/slides/_rels/slide267.xml.rels><?xml version="1.0" encoding="UTF-8" standalone="yes"?>
<Relationships xmlns="http://schemas.openxmlformats.org/package/2006/relationships"><Relationship Id="rId8" Type="http://schemas.openxmlformats.org/officeDocument/2006/relationships/hyperlink" Target="http://users.ece.cmu.edu/~omutlu/pub/nychis_hotnets10_talk.key" TargetMode="External"/><Relationship Id="rId3" Type="http://schemas.openxmlformats.org/officeDocument/2006/relationships/hyperlink" Target="http://conferences.sigcomm.org/sigcomm/2012/" TargetMode="External"/><Relationship Id="rId7" Type="http://schemas.openxmlformats.org/officeDocument/2006/relationships/hyperlink" Target="http://users.ece.cmu.edu/~omutlu/pub/nychis_hotnets10_talk.ppt" TargetMode="External"/><Relationship Id="rId2" Type="http://schemas.openxmlformats.org/officeDocument/2006/relationships/hyperlink" Target="http://users.ece.cmu.edu/~omutlu/pub/onchip-network-congestion-scalability_sigcomm2012.pdf" TargetMode="External"/><Relationship Id="rId1" Type="http://schemas.openxmlformats.org/officeDocument/2006/relationships/slideLayout" Target="../slideLayouts/slideLayout544.xml"/><Relationship Id="rId6" Type="http://schemas.openxmlformats.org/officeDocument/2006/relationships/hyperlink" Target="http://conferences.sigcomm.org/hotnets/2010/" TargetMode="External"/><Relationship Id="rId5" Type="http://schemas.openxmlformats.org/officeDocument/2006/relationships/hyperlink" Target="http://users.ece.cmu.edu/~omutlu/pub/noc-congestion_hotnets10.pdf" TargetMode="External"/><Relationship Id="rId4" Type="http://schemas.openxmlformats.org/officeDocument/2006/relationships/hyperlink" Target="http://users.ece.cmu.edu/~omutlu/pub/nychis_sigcomm12_talk.pptx" TargetMode="External"/></Relationships>
</file>

<file path=ppt/slides/_rels/slide2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hyperlink" Target="http://users.ece.cmu.edu/~omutlu/pub/hetero-adaptive-source-throttling_sbacpad12.pdf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603.xml"/><Relationship Id="rId6" Type="http://schemas.openxmlformats.org/officeDocument/2006/relationships/hyperlink" Target="http://users.ece.cmu.edu/~omutlu/pub/chang_sbacpad12_talk.pdf" TargetMode="External"/><Relationship Id="rId5" Type="http://schemas.openxmlformats.org/officeDocument/2006/relationships/hyperlink" Target="http://users.ece.cmu.edu/~omutlu/pub/chang_sbacpad12_talk.pptx" TargetMode="External"/><Relationship Id="rId4" Type="http://schemas.openxmlformats.org/officeDocument/2006/relationships/hyperlink" Target="http://www.sbc.org.br/sbac/2012/" TargetMode="Externa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60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7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604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604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604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604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604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604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604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604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604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60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17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604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604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604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604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604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604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604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604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604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4.xml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60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17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5.xml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604.xml"/><Relationship Id="rId4" Type="http://schemas.openxmlformats.org/officeDocument/2006/relationships/chart" Target="../charts/chart26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7.xml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604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604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604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bc.org.br/sbac/2012/" TargetMode="External"/><Relationship Id="rId2" Type="http://schemas.openxmlformats.org/officeDocument/2006/relationships/hyperlink" Target="http://users.ece.cmu.edu/~omutlu/pub/hetero-adaptive-source-throttling_sbacpad12.pdf" TargetMode="External"/><Relationship Id="rId1" Type="http://schemas.openxmlformats.org/officeDocument/2006/relationships/slideLayout" Target="../slideLayouts/slideLayout649.xml"/><Relationship Id="rId6" Type="http://schemas.openxmlformats.org/officeDocument/2006/relationships/image" Target="../media/image62.png"/><Relationship Id="rId5" Type="http://schemas.openxmlformats.org/officeDocument/2006/relationships/hyperlink" Target="http://users.ece.cmu.edu/~omutlu/pub/chang_sbacpad12_talk.pdf" TargetMode="External"/><Relationship Id="rId4" Type="http://schemas.openxmlformats.org/officeDocument/2006/relationships/hyperlink" Target="http://users.ece.cmu.edu/~omutlu/pub/chang_sbacpad12_talk.pptx" TargetMode="Externa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hyperlink" Target="http://users.ece.cmu.edu/~omutlu/pub/aergia_isca10.pdf" TargetMode="External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614.xml"/><Relationship Id="rId5" Type="http://schemas.openxmlformats.org/officeDocument/2006/relationships/hyperlink" Target="http://users.ece.cmu.edu/~omutlu/pub/moscibroda_isca10_talk.pptx" TargetMode="External"/><Relationship Id="rId4" Type="http://schemas.openxmlformats.org/officeDocument/2006/relationships/hyperlink" Target="http://isca2010.inria.fr/" TargetMode="Externa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5.xml"/><Relationship Id="rId2" Type="http://schemas.openxmlformats.org/officeDocument/2006/relationships/slideLayout" Target="../slideLayouts/slideLayout627.xml"/><Relationship Id="rId1" Type="http://schemas.openxmlformats.org/officeDocument/2006/relationships/tags" Target="../tags/tag11.xml"/><Relationship Id="rId4" Type="http://schemas.openxmlformats.org/officeDocument/2006/relationships/image" Target="../media/image55.png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6.xml"/><Relationship Id="rId2" Type="http://schemas.openxmlformats.org/officeDocument/2006/relationships/slideLayout" Target="../slideLayouts/slideLayout628.xml"/><Relationship Id="rId1" Type="http://schemas.openxmlformats.org/officeDocument/2006/relationships/tags" Target="../tags/tag1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627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8.xml"/><Relationship Id="rId2" Type="http://schemas.openxmlformats.org/officeDocument/2006/relationships/slideLayout" Target="../slideLayouts/slideLayout627.xml"/><Relationship Id="rId1" Type="http://schemas.openxmlformats.org/officeDocument/2006/relationships/tags" Target="../tags/tag13.xml"/><Relationship Id="rId4" Type="http://schemas.openxmlformats.org/officeDocument/2006/relationships/image" Target="../media/image10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17.xml"/><Relationship Id="rId4" Type="http://schemas.openxmlformats.org/officeDocument/2006/relationships/image" Target="../media/image26.png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627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0.xml"/><Relationship Id="rId2" Type="http://schemas.openxmlformats.org/officeDocument/2006/relationships/slideLayout" Target="../slideLayouts/slideLayout627.xml"/><Relationship Id="rId1" Type="http://schemas.openxmlformats.org/officeDocument/2006/relationships/tags" Target="../tags/tag14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1.xml"/><Relationship Id="rId2" Type="http://schemas.openxmlformats.org/officeDocument/2006/relationships/slideLayout" Target="../slideLayouts/slideLayout627.xml"/><Relationship Id="rId1" Type="http://schemas.openxmlformats.org/officeDocument/2006/relationships/tags" Target="../tags/tag15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628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3.xml"/><Relationship Id="rId2" Type="http://schemas.openxmlformats.org/officeDocument/2006/relationships/slideLayout" Target="../slideLayouts/slideLayout627.xml"/><Relationship Id="rId1" Type="http://schemas.openxmlformats.org/officeDocument/2006/relationships/tags" Target="../tags/tag16.xml"/><Relationship Id="rId4" Type="http://schemas.openxmlformats.org/officeDocument/2006/relationships/chart" Target="../charts/chart28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9.xml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627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0.xml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627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6.xml"/><Relationship Id="rId2" Type="http://schemas.openxmlformats.org/officeDocument/2006/relationships/slideLayout" Target="../slideLayouts/slideLayout627.xml"/><Relationship Id="rId1" Type="http://schemas.openxmlformats.org/officeDocument/2006/relationships/tags" Target="../tags/tag17.xml"/><Relationship Id="rId5" Type="http://schemas.openxmlformats.org/officeDocument/2006/relationships/image" Target="../media/image55.png"/><Relationship Id="rId4" Type="http://schemas.openxmlformats.org/officeDocument/2006/relationships/chart" Target="../charts/chart31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627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8.xml"/><Relationship Id="rId2" Type="http://schemas.openxmlformats.org/officeDocument/2006/relationships/slideLayout" Target="../slideLayouts/slideLayout627.xml"/><Relationship Id="rId1" Type="http://schemas.openxmlformats.org/officeDocument/2006/relationships/tags" Target="../tags/tag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7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9.xml"/><Relationship Id="rId2" Type="http://schemas.openxmlformats.org/officeDocument/2006/relationships/slideLayout" Target="../slideLayouts/slideLayout627.xml"/><Relationship Id="rId1" Type="http://schemas.openxmlformats.org/officeDocument/2006/relationships/tags" Target="../tags/tag19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0.xml"/><Relationship Id="rId2" Type="http://schemas.openxmlformats.org/officeDocument/2006/relationships/slideLayout" Target="../slideLayouts/slideLayout627.xml"/><Relationship Id="rId1" Type="http://schemas.openxmlformats.org/officeDocument/2006/relationships/tags" Target="../tags/tag20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1.xml"/><Relationship Id="rId2" Type="http://schemas.openxmlformats.org/officeDocument/2006/relationships/slideLayout" Target="../slideLayouts/slideLayout627.xml"/><Relationship Id="rId1" Type="http://schemas.openxmlformats.org/officeDocument/2006/relationships/tags" Target="../tags/tag21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2.xml"/><Relationship Id="rId2" Type="http://schemas.openxmlformats.org/officeDocument/2006/relationships/slideLayout" Target="../slideLayouts/slideLayout627.xml"/><Relationship Id="rId1" Type="http://schemas.openxmlformats.org/officeDocument/2006/relationships/tags" Target="../tags/tag22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627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627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5.xml"/><Relationship Id="rId2" Type="http://schemas.openxmlformats.org/officeDocument/2006/relationships/slideLayout" Target="../slideLayouts/slideLayout627.xml"/><Relationship Id="rId1" Type="http://schemas.openxmlformats.org/officeDocument/2006/relationships/tags" Target="../tags/tag23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6.xml"/><Relationship Id="rId2" Type="http://schemas.openxmlformats.org/officeDocument/2006/relationships/slideLayout" Target="../slideLayouts/slideLayout627.xml"/><Relationship Id="rId1" Type="http://schemas.openxmlformats.org/officeDocument/2006/relationships/tags" Target="../tags/tag24.xml"/><Relationship Id="rId4" Type="http://schemas.openxmlformats.org/officeDocument/2006/relationships/chart" Target="../charts/chart32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7.xml"/><Relationship Id="rId2" Type="http://schemas.openxmlformats.org/officeDocument/2006/relationships/slideLayout" Target="../slideLayouts/slideLayout627.xml"/><Relationship Id="rId1" Type="http://schemas.openxmlformats.org/officeDocument/2006/relationships/tags" Target="../tags/tag25.xml"/><Relationship Id="rId4" Type="http://schemas.openxmlformats.org/officeDocument/2006/relationships/chart" Target="../charts/chart33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8.xml"/><Relationship Id="rId2" Type="http://schemas.openxmlformats.org/officeDocument/2006/relationships/slideLayout" Target="../slideLayouts/slideLayout627.xml"/><Relationship Id="rId1" Type="http://schemas.openxmlformats.org/officeDocument/2006/relationships/tags" Target="../tags/tag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0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hyperlink" Target="http://isca2010.inria.fr/" TargetMode="External"/><Relationship Id="rId2" Type="http://schemas.openxmlformats.org/officeDocument/2006/relationships/hyperlink" Target="https://people.inf.ethz.ch/omutlu/pub/aergia_isca10.pdf" TargetMode="External"/><Relationship Id="rId1" Type="http://schemas.openxmlformats.org/officeDocument/2006/relationships/slideLayout" Target="../slideLayouts/slideLayout520.xml"/><Relationship Id="rId5" Type="http://schemas.openxmlformats.org/officeDocument/2006/relationships/image" Target="../media/image64.tiff"/><Relationship Id="rId4" Type="http://schemas.openxmlformats.org/officeDocument/2006/relationships/hyperlink" Target="https://people.inf.ethz.ch/omutlu/pub/moscibroda_isca10_talk.pptx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hyperlink" Target="http://users.ece.cmu.edu/~omutlu/pub/hierarchical-rings-with-deflection_sbacpad14.pdf" TargetMode="External"/><Relationship Id="rId1" Type="http://schemas.openxmlformats.org/officeDocument/2006/relationships/slideLayout" Target="../slideLayouts/slideLayout5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5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1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1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users.ece.cmu.edu/~omutlu/pub/maze-routing_nocs15.pdf" TargetMode="External"/><Relationship Id="rId1" Type="http://schemas.openxmlformats.org/officeDocument/2006/relationships/slideLayout" Target="../slideLayouts/slideLayout51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1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pringer.com/engineering/circuits+&amp;+systems/book/978-1-4614-8273-4" TargetMode="External"/><Relationship Id="rId2" Type="http://schemas.openxmlformats.org/officeDocument/2006/relationships/hyperlink" Target="https://people.inf.ethz.ch/omutlu/pub/bufferless-and-minimally-buffered-deflection-routing_springer14.pdf" TargetMode="External"/><Relationship Id="rId1" Type="http://schemas.openxmlformats.org/officeDocument/2006/relationships/slideLayout" Target="../slideLayouts/slideLayout29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3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1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3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3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3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3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20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6.wmf"/><Relationship Id="rId4" Type="http://schemas.openxmlformats.org/officeDocument/2006/relationships/oleObject" Target="../embeddings/oleObject2.bin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520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7.wmf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20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7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8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://conferences.sigcomm.org/sigcomm/2012/" TargetMode="External"/><Relationship Id="rId2" Type="http://schemas.openxmlformats.org/officeDocument/2006/relationships/hyperlink" Target="https://people.inf.ethz.ch/omutlu/pub/onchip-network-congestion-scalability_sigcomm2012.pdf" TargetMode="External"/><Relationship Id="rId1" Type="http://schemas.openxmlformats.org/officeDocument/2006/relationships/slideLayout" Target="../slideLayouts/slideLayout520.xml"/><Relationship Id="rId5" Type="http://schemas.openxmlformats.org/officeDocument/2006/relationships/image" Target="../media/image48.tiff"/><Relationship Id="rId4" Type="http://schemas.openxmlformats.org/officeDocument/2006/relationships/hyperlink" Target="https://people.inf.ethz.ch/omutlu/pub/nychis_sigcomm12_talk.pptx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79.xml"/><Relationship Id="rId1" Type="http://schemas.openxmlformats.org/officeDocument/2006/relationships/tags" Target="../tags/tag1.xml"/><Relationship Id="rId4" Type="http://schemas.openxmlformats.org/officeDocument/2006/relationships/image" Target="../media/image4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79.xml"/><Relationship Id="rId1" Type="http://schemas.openxmlformats.org/officeDocument/2006/relationships/tags" Target="../tags/tag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79.xml"/><Relationship Id="rId1" Type="http://schemas.openxmlformats.org/officeDocument/2006/relationships/tags" Target="../tags/tag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00.xml"/><Relationship Id="rId1" Type="http://schemas.openxmlformats.org/officeDocument/2006/relationships/tags" Target="../tags/tag4.xml"/><Relationship Id="rId4" Type="http://schemas.openxmlformats.org/officeDocument/2006/relationships/image" Target="../media/image53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00.xml"/><Relationship Id="rId1" Type="http://schemas.openxmlformats.org/officeDocument/2006/relationships/tags" Target="../tags/tag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00.xml"/><Relationship Id="rId1" Type="http://schemas.openxmlformats.org/officeDocument/2006/relationships/tags" Target="../tags/tag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00.xml"/><Relationship Id="rId1" Type="http://schemas.openxmlformats.org/officeDocument/2006/relationships/tags" Target="../tags/tag7.xml"/><Relationship Id="rId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544" y="3645024"/>
            <a:ext cx="8208912" cy="614362"/>
          </a:xfrm>
        </p:spPr>
        <p:txBody>
          <a:bodyPr>
            <a:noAutofit/>
          </a:bodyPr>
          <a:lstStyle/>
          <a:p>
            <a:r>
              <a:rPr lang="en-US" sz="2200" dirty="0">
                <a:solidFill>
                  <a:srgbClr val="0000FF"/>
                </a:solidFill>
              </a:rPr>
              <a:t>Prof. Onur Mutlu</a:t>
            </a:r>
          </a:p>
          <a:p>
            <a:r>
              <a:rPr lang="en-US" sz="2200" dirty="0">
                <a:hlinkClick r:id="rId3"/>
              </a:rPr>
              <a:t>omutlu@gmail.com</a:t>
            </a:r>
            <a:r>
              <a:rPr lang="en-US" sz="2200" dirty="0"/>
              <a:t> </a:t>
            </a:r>
          </a:p>
          <a:p>
            <a:r>
              <a:rPr lang="en-US" sz="2200" dirty="0">
                <a:hlinkClick r:id="rId4"/>
              </a:rPr>
              <a:t>https://people.inf.ethz.ch/omutlu</a:t>
            </a:r>
            <a:endParaRPr lang="en-US" sz="2200" dirty="0"/>
          </a:p>
          <a:p>
            <a:r>
              <a:rPr lang="en-US" sz="2200" dirty="0"/>
              <a:t>12 October 2018</a:t>
            </a:r>
          </a:p>
          <a:p>
            <a:r>
              <a:rPr lang="en-US" sz="2200" dirty="0"/>
              <a:t>Technion Fast Course 2018</a:t>
            </a:r>
          </a:p>
          <a:p>
            <a:endParaRPr lang="en-US" sz="2200" dirty="0"/>
          </a:p>
          <a:p>
            <a:pPr algn="l"/>
            <a:endParaRPr lang="en-US" sz="2200" dirty="0"/>
          </a:p>
        </p:txBody>
      </p:sp>
      <p:pic>
        <p:nvPicPr>
          <p:cNvPr id="7" name="Picture 6" descr="safari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  <p:pic>
        <p:nvPicPr>
          <p:cNvPr id="11" name="Picture 18" descr="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4" y="5229200"/>
            <a:ext cx="1387508" cy="115212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79512" y="1299592"/>
            <a:ext cx="8820472" cy="2201416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Memory Systems </a:t>
            </a:r>
            <a:br>
              <a:rPr lang="en-US" sz="3600" dirty="0"/>
            </a:br>
            <a:r>
              <a:rPr lang="en-US" sz="2900" dirty="0"/>
              <a:t>Fundamentals, Recent Research, Challenges, Opportunities</a:t>
            </a:r>
            <a:br>
              <a:rPr lang="en-US" sz="3600" dirty="0"/>
            </a:br>
            <a:br>
              <a:rPr lang="en-US" sz="1200" dirty="0"/>
            </a:br>
            <a:r>
              <a:rPr lang="en-US" sz="3700" dirty="0">
                <a:solidFill>
                  <a:srgbClr val="FF0000"/>
                </a:solidFill>
              </a:rPr>
              <a:t>Lecture 7: Interconnects</a:t>
            </a:r>
          </a:p>
        </p:txBody>
      </p:sp>
      <p:pic>
        <p:nvPicPr>
          <p:cNvPr id="10" name="Picture 2" descr="ETH Zurich short logo, black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2" t="19970" r="7940" b="18111"/>
          <a:stretch/>
        </p:blipFill>
        <p:spPr bwMode="auto">
          <a:xfrm>
            <a:off x="3261625" y="5805264"/>
            <a:ext cx="2750535" cy="78375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Burgundy_CMU_JPG_Logo.jpg">
            <a:extLst>
              <a:ext uri="{FF2B5EF4-FFF2-40B4-BE49-F238E27FC236}">
                <a16:creationId xmlns:a16="http://schemas.microsoft.com/office/drawing/2014/main" id="{FDEF4BF8-4C42-2C48-ACA7-CAA3C1B63EDB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78027" y="5805264"/>
            <a:ext cx="253218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256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Some More Terminology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763000" cy="5276850"/>
          </a:xfrm>
        </p:spPr>
        <p:txBody>
          <a:bodyPr/>
          <a:lstStyle/>
          <a:p>
            <a:pPr marL="342900" lvl="1" indent="-342900">
              <a:buClr>
                <a:schemeClr val="accent1"/>
              </a:buClr>
              <a:buSzPct val="65000"/>
              <a:buFont typeface="Wingdings" charset="0"/>
              <a:buChar char="n"/>
            </a:pPr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</a:rPr>
              <a:t>Direct or Indirect Networks</a:t>
            </a:r>
          </a:p>
          <a:p>
            <a:pPr marL="342900" lvl="1" indent="-342900"/>
            <a:r>
              <a:rPr lang="en-US" sz="2000" dirty="0">
                <a:latin typeface="Tahoma" charset="0"/>
                <a:ea typeface="ＭＳ Ｐゴシック" charset="0"/>
              </a:rPr>
              <a:t>Endpoints sit </a:t>
            </a:r>
            <a:r>
              <a:rPr lang="ja-JP" altLang="en-US" sz="2000" dirty="0">
                <a:latin typeface="Tahoma" charset="0"/>
                <a:ea typeface="ＭＳ Ｐゴシック" charset="0"/>
              </a:rPr>
              <a:t>“</a:t>
            </a:r>
            <a:r>
              <a:rPr lang="en-US" altLang="ja-JP" sz="2000" dirty="0">
                <a:latin typeface="Tahoma" charset="0"/>
                <a:ea typeface="ＭＳ Ｐゴシック" charset="0"/>
              </a:rPr>
              <a:t>inside</a:t>
            </a:r>
            <a:r>
              <a:rPr lang="ja-JP" altLang="en-US" sz="2000" dirty="0">
                <a:latin typeface="Tahoma" charset="0"/>
                <a:ea typeface="ＭＳ Ｐゴシック" charset="0"/>
              </a:rPr>
              <a:t>”</a:t>
            </a:r>
            <a:r>
              <a:rPr lang="en-US" altLang="ja-JP" sz="2000" dirty="0">
                <a:latin typeface="Tahoma" charset="0"/>
                <a:ea typeface="ＭＳ Ｐゴシック" charset="0"/>
              </a:rPr>
              <a:t> (direct) or </a:t>
            </a:r>
            <a:r>
              <a:rPr lang="ja-JP" altLang="en-US" sz="2000" dirty="0">
                <a:latin typeface="Tahoma" charset="0"/>
                <a:ea typeface="ＭＳ Ｐゴシック" charset="0"/>
              </a:rPr>
              <a:t>“</a:t>
            </a:r>
            <a:r>
              <a:rPr lang="en-US" altLang="ja-JP" sz="2000" dirty="0">
                <a:latin typeface="Tahoma" charset="0"/>
                <a:ea typeface="ＭＳ Ｐゴシック" charset="0"/>
              </a:rPr>
              <a:t>outside</a:t>
            </a:r>
            <a:r>
              <a:rPr lang="ja-JP" altLang="en-US" sz="2000" dirty="0">
                <a:latin typeface="Tahoma" charset="0"/>
                <a:ea typeface="ＭＳ Ｐゴシック" charset="0"/>
              </a:rPr>
              <a:t>”</a:t>
            </a:r>
            <a:r>
              <a:rPr lang="en-US" altLang="ja-JP" sz="2000" dirty="0">
                <a:latin typeface="Tahoma" charset="0"/>
                <a:ea typeface="ＭＳ Ｐゴシック" charset="0"/>
              </a:rPr>
              <a:t> (indirect) the network</a:t>
            </a:r>
          </a:p>
          <a:p>
            <a:pPr marL="342900" lvl="1" indent="-342900"/>
            <a:r>
              <a:rPr lang="en-US" sz="2000" dirty="0">
                <a:latin typeface="Tahoma" charset="0"/>
                <a:ea typeface="ＭＳ Ｐゴシック" charset="0"/>
              </a:rPr>
              <a:t>E.g. mesh is direct; every node is both endpoint and switch</a:t>
            </a:r>
          </a:p>
          <a:p>
            <a:pPr marL="342900" lvl="1" indent="-342900"/>
            <a:endParaRPr lang="en-US" dirty="0">
              <a:latin typeface="Tahoma" charset="0"/>
              <a:ea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A0FC713-948D-B147-8534-DC2FC623C043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10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5486400" y="3135313"/>
            <a:ext cx="2895600" cy="2965450"/>
            <a:chOff x="3696" y="2208"/>
            <a:chExt cx="1824" cy="1868"/>
          </a:xfrm>
        </p:grpSpPr>
        <p:grpSp>
          <p:nvGrpSpPr>
            <p:cNvPr id="10381" name="Group 54"/>
            <p:cNvGrpSpPr>
              <a:grpSpLocks/>
            </p:cNvGrpSpPr>
            <p:nvPr/>
          </p:nvGrpSpPr>
          <p:grpSpPr bwMode="auto">
            <a:xfrm>
              <a:off x="3696" y="2304"/>
              <a:ext cx="1768" cy="1772"/>
              <a:chOff x="1780" y="1924"/>
              <a:chExt cx="1768" cy="1772"/>
            </a:xfrm>
          </p:grpSpPr>
          <p:grpSp>
            <p:nvGrpSpPr>
              <p:cNvPr id="10446" name="Group 55"/>
              <p:cNvGrpSpPr>
                <a:grpSpLocks/>
              </p:cNvGrpSpPr>
              <p:nvPr/>
            </p:nvGrpSpPr>
            <p:grpSpPr bwMode="auto">
              <a:xfrm>
                <a:off x="1824" y="1968"/>
                <a:ext cx="1680" cy="1680"/>
                <a:chOff x="1824" y="1968"/>
                <a:chExt cx="1680" cy="1680"/>
              </a:xfrm>
            </p:grpSpPr>
            <p:sp>
              <p:nvSpPr>
                <p:cNvPr id="10520" name="Line 56"/>
                <p:cNvSpPr>
                  <a:spLocks noChangeShapeType="1"/>
                </p:cNvSpPr>
                <p:nvPr/>
              </p:nvSpPr>
              <p:spPr bwMode="auto">
                <a:xfrm>
                  <a:off x="1824" y="1968"/>
                  <a:ext cx="168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521" name="Line 57"/>
                <p:cNvSpPr>
                  <a:spLocks noChangeShapeType="1"/>
                </p:cNvSpPr>
                <p:nvPr/>
              </p:nvSpPr>
              <p:spPr bwMode="auto">
                <a:xfrm>
                  <a:off x="1824" y="2208"/>
                  <a:ext cx="168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522" name="Line 58"/>
                <p:cNvSpPr>
                  <a:spLocks noChangeShapeType="1"/>
                </p:cNvSpPr>
                <p:nvPr/>
              </p:nvSpPr>
              <p:spPr bwMode="auto">
                <a:xfrm>
                  <a:off x="1824" y="2448"/>
                  <a:ext cx="168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523" name="Line 59"/>
                <p:cNvSpPr>
                  <a:spLocks noChangeShapeType="1"/>
                </p:cNvSpPr>
                <p:nvPr/>
              </p:nvSpPr>
              <p:spPr bwMode="auto">
                <a:xfrm>
                  <a:off x="1824" y="2688"/>
                  <a:ext cx="168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524" name="Line 60"/>
                <p:cNvSpPr>
                  <a:spLocks noChangeShapeType="1"/>
                </p:cNvSpPr>
                <p:nvPr/>
              </p:nvSpPr>
              <p:spPr bwMode="auto">
                <a:xfrm>
                  <a:off x="1824" y="2928"/>
                  <a:ext cx="168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525" name="Line 61"/>
                <p:cNvSpPr>
                  <a:spLocks noChangeShapeType="1"/>
                </p:cNvSpPr>
                <p:nvPr/>
              </p:nvSpPr>
              <p:spPr bwMode="auto">
                <a:xfrm>
                  <a:off x="1824" y="3168"/>
                  <a:ext cx="168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526" name="Line 62"/>
                <p:cNvSpPr>
                  <a:spLocks noChangeShapeType="1"/>
                </p:cNvSpPr>
                <p:nvPr/>
              </p:nvSpPr>
              <p:spPr bwMode="auto">
                <a:xfrm>
                  <a:off x="1824" y="3408"/>
                  <a:ext cx="168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527" name="Line 63"/>
                <p:cNvSpPr>
                  <a:spLocks noChangeShapeType="1"/>
                </p:cNvSpPr>
                <p:nvPr/>
              </p:nvSpPr>
              <p:spPr bwMode="auto">
                <a:xfrm>
                  <a:off x="1824" y="3648"/>
                  <a:ext cx="168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0447" name="Group 64"/>
              <p:cNvGrpSpPr>
                <a:grpSpLocks/>
              </p:cNvGrpSpPr>
              <p:nvPr/>
            </p:nvGrpSpPr>
            <p:grpSpPr bwMode="auto">
              <a:xfrm>
                <a:off x="1824" y="1968"/>
                <a:ext cx="1680" cy="1728"/>
                <a:chOff x="1824" y="1968"/>
                <a:chExt cx="1680" cy="1728"/>
              </a:xfrm>
            </p:grpSpPr>
            <p:sp>
              <p:nvSpPr>
                <p:cNvPr id="10512" name="Line 65"/>
                <p:cNvSpPr>
                  <a:spLocks noChangeShapeType="1"/>
                </p:cNvSpPr>
                <p:nvPr/>
              </p:nvSpPr>
              <p:spPr bwMode="auto">
                <a:xfrm>
                  <a:off x="3504" y="1968"/>
                  <a:ext cx="0" cy="17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513" name="Line 66"/>
                <p:cNvSpPr>
                  <a:spLocks noChangeShapeType="1"/>
                </p:cNvSpPr>
                <p:nvPr/>
              </p:nvSpPr>
              <p:spPr bwMode="auto">
                <a:xfrm>
                  <a:off x="3264" y="1968"/>
                  <a:ext cx="0" cy="17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514" name="Line 67"/>
                <p:cNvSpPr>
                  <a:spLocks noChangeShapeType="1"/>
                </p:cNvSpPr>
                <p:nvPr/>
              </p:nvSpPr>
              <p:spPr bwMode="auto">
                <a:xfrm>
                  <a:off x="3024" y="1968"/>
                  <a:ext cx="0" cy="17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515" name="Line 68"/>
                <p:cNvSpPr>
                  <a:spLocks noChangeShapeType="1"/>
                </p:cNvSpPr>
                <p:nvPr/>
              </p:nvSpPr>
              <p:spPr bwMode="auto">
                <a:xfrm>
                  <a:off x="2784" y="1968"/>
                  <a:ext cx="0" cy="17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516" name="Line 69"/>
                <p:cNvSpPr>
                  <a:spLocks noChangeShapeType="1"/>
                </p:cNvSpPr>
                <p:nvPr/>
              </p:nvSpPr>
              <p:spPr bwMode="auto">
                <a:xfrm>
                  <a:off x="2544" y="1968"/>
                  <a:ext cx="0" cy="17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517" name="Line 70"/>
                <p:cNvSpPr>
                  <a:spLocks noChangeShapeType="1"/>
                </p:cNvSpPr>
                <p:nvPr/>
              </p:nvSpPr>
              <p:spPr bwMode="auto">
                <a:xfrm>
                  <a:off x="2304" y="1968"/>
                  <a:ext cx="0" cy="17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518" name="Line 71"/>
                <p:cNvSpPr>
                  <a:spLocks noChangeShapeType="1"/>
                </p:cNvSpPr>
                <p:nvPr/>
              </p:nvSpPr>
              <p:spPr bwMode="auto">
                <a:xfrm>
                  <a:off x="2064" y="1968"/>
                  <a:ext cx="0" cy="17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519" name="Line 72"/>
                <p:cNvSpPr>
                  <a:spLocks noChangeShapeType="1"/>
                </p:cNvSpPr>
                <p:nvPr/>
              </p:nvSpPr>
              <p:spPr bwMode="auto">
                <a:xfrm>
                  <a:off x="1824" y="1968"/>
                  <a:ext cx="0" cy="17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0448" name="Rectangle 73"/>
              <p:cNvSpPr>
                <a:spLocks noChangeArrowheads="1"/>
              </p:cNvSpPr>
              <p:nvPr/>
            </p:nvSpPr>
            <p:spPr bwMode="auto">
              <a:xfrm>
                <a:off x="1780" y="216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49" name="Rectangle 74"/>
              <p:cNvSpPr>
                <a:spLocks noChangeArrowheads="1"/>
              </p:cNvSpPr>
              <p:nvPr/>
            </p:nvSpPr>
            <p:spPr bwMode="auto">
              <a:xfrm>
                <a:off x="2020" y="216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50" name="Rectangle 75"/>
              <p:cNvSpPr>
                <a:spLocks noChangeArrowheads="1"/>
              </p:cNvSpPr>
              <p:nvPr/>
            </p:nvSpPr>
            <p:spPr bwMode="auto">
              <a:xfrm>
                <a:off x="2260" y="216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51" name="Rectangle 76"/>
              <p:cNvSpPr>
                <a:spLocks noChangeArrowheads="1"/>
              </p:cNvSpPr>
              <p:nvPr/>
            </p:nvSpPr>
            <p:spPr bwMode="auto">
              <a:xfrm>
                <a:off x="2500" y="216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52" name="Rectangle 77"/>
              <p:cNvSpPr>
                <a:spLocks noChangeArrowheads="1"/>
              </p:cNvSpPr>
              <p:nvPr/>
            </p:nvSpPr>
            <p:spPr bwMode="auto">
              <a:xfrm>
                <a:off x="2740" y="216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53" name="Rectangle 78"/>
              <p:cNvSpPr>
                <a:spLocks noChangeArrowheads="1"/>
              </p:cNvSpPr>
              <p:nvPr/>
            </p:nvSpPr>
            <p:spPr bwMode="auto">
              <a:xfrm>
                <a:off x="2980" y="216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54" name="Rectangle 79"/>
              <p:cNvSpPr>
                <a:spLocks noChangeArrowheads="1"/>
              </p:cNvSpPr>
              <p:nvPr/>
            </p:nvSpPr>
            <p:spPr bwMode="auto">
              <a:xfrm>
                <a:off x="3220" y="216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55" name="Rectangle 80"/>
              <p:cNvSpPr>
                <a:spLocks noChangeArrowheads="1"/>
              </p:cNvSpPr>
              <p:nvPr/>
            </p:nvSpPr>
            <p:spPr bwMode="auto">
              <a:xfrm>
                <a:off x="3460" y="216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56" name="Rectangle 81"/>
              <p:cNvSpPr>
                <a:spLocks noChangeArrowheads="1"/>
              </p:cNvSpPr>
              <p:nvPr/>
            </p:nvSpPr>
            <p:spPr bwMode="auto">
              <a:xfrm>
                <a:off x="1780" y="240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57" name="Rectangle 82"/>
              <p:cNvSpPr>
                <a:spLocks noChangeArrowheads="1"/>
              </p:cNvSpPr>
              <p:nvPr/>
            </p:nvSpPr>
            <p:spPr bwMode="auto">
              <a:xfrm>
                <a:off x="2020" y="240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58" name="Rectangle 83"/>
              <p:cNvSpPr>
                <a:spLocks noChangeArrowheads="1"/>
              </p:cNvSpPr>
              <p:nvPr/>
            </p:nvSpPr>
            <p:spPr bwMode="auto">
              <a:xfrm>
                <a:off x="2260" y="240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59" name="Rectangle 84"/>
              <p:cNvSpPr>
                <a:spLocks noChangeArrowheads="1"/>
              </p:cNvSpPr>
              <p:nvPr/>
            </p:nvSpPr>
            <p:spPr bwMode="auto">
              <a:xfrm>
                <a:off x="2500" y="240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60" name="Rectangle 85"/>
              <p:cNvSpPr>
                <a:spLocks noChangeArrowheads="1"/>
              </p:cNvSpPr>
              <p:nvPr/>
            </p:nvSpPr>
            <p:spPr bwMode="auto">
              <a:xfrm>
                <a:off x="2740" y="240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61" name="Rectangle 86"/>
              <p:cNvSpPr>
                <a:spLocks noChangeArrowheads="1"/>
              </p:cNvSpPr>
              <p:nvPr/>
            </p:nvSpPr>
            <p:spPr bwMode="auto">
              <a:xfrm>
                <a:off x="2980" y="240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62" name="Rectangle 87"/>
              <p:cNvSpPr>
                <a:spLocks noChangeArrowheads="1"/>
              </p:cNvSpPr>
              <p:nvPr/>
            </p:nvSpPr>
            <p:spPr bwMode="auto">
              <a:xfrm>
                <a:off x="3220" y="240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63" name="Rectangle 88"/>
              <p:cNvSpPr>
                <a:spLocks noChangeArrowheads="1"/>
              </p:cNvSpPr>
              <p:nvPr/>
            </p:nvSpPr>
            <p:spPr bwMode="auto">
              <a:xfrm>
                <a:off x="3460" y="240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64" name="Rectangle 89"/>
              <p:cNvSpPr>
                <a:spLocks noChangeArrowheads="1"/>
              </p:cNvSpPr>
              <p:nvPr/>
            </p:nvSpPr>
            <p:spPr bwMode="auto">
              <a:xfrm>
                <a:off x="1780" y="264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65" name="Rectangle 90"/>
              <p:cNvSpPr>
                <a:spLocks noChangeArrowheads="1"/>
              </p:cNvSpPr>
              <p:nvPr/>
            </p:nvSpPr>
            <p:spPr bwMode="auto">
              <a:xfrm>
                <a:off x="2020" y="264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66" name="Rectangle 91"/>
              <p:cNvSpPr>
                <a:spLocks noChangeArrowheads="1"/>
              </p:cNvSpPr>
              <p:nvPr/>
            </p:nvSpPr>
            <p:spPr bwMode="auto">
              <a:xfrm>
                <a:off x="2260" y="264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67" name="Rectangle 92"/>
              <p:cNvSpPr>
                <a:spLocks noChangeArrowheads="1"/>
              </p:cNvSpPr>
              <p:nvPr/>
            </p:nvSpPr>
            <p:spPr bwMode="auto">
              <a:xfrm>
                <a:off x="2500" y="264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68" name="Rectangle 93"/>
              <p:cNvSpPr>
                <a:spLocks noChangeArrowheads="1"/>
              </p:cNvSpPr>
              <p:nvPr/>
            </p:nvSpPr>
            <p:spPr bwMode="auto">
              <a:xfrm>
                <a:off x="2740" y="264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69" name="Rectangle 94"/>
              <p:cNvSpPr>
                <a:spLocks noChangeArrowheads="1"/>
              </p:cNvSpPr>
              <p:nvPr/>
            </p:nvSpPr>
            <p:spPr bwMode="auto">
              <a:xfrm>
                <a:off x="2980" y="264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70" name="Rectangle 95"/>
              <p:cNvSpPr>
                <a:spLocks noChangeArrowheads="1"/>
              </p:cNvSpPr>
              <p:nvPr/>
            </p:nvSpPr>
            <p:spPr bwMode="auto">
              <a:xfrm>
                <a:off x="3220" y="264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71" name="Rectangle 96"/>
              <p:cNvSpPr>
                <a:spLocks noChangeArrowheads="1"/>
              </p:cNvSpPr>
              <p:nvPr/>
            </p:nvSpPr>
            <p:spPr bwMode="auto">
              <a:xfrm>
                <a:off x="3460" y="264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72" name="Rectangle 97"/>
              <p:cNvSpPr>
                <a:spLocks noChangeArrowheads="1"/>
              </p:cNvSpPr>
              <p:nvPr/>
            </p:nvSpPr>
            <p:spPr bwMode="auto">
              <a:xfrm>
                <a:off x="1780" y="288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73" name="Rectangle 98"/>
              <p:cNvSpPr>
                <a:spLocks noChangeArrowheads="1"/>
              </p:cNvSpPr>
              <p:nvPr/>
            </p:nvSpPr>
            <p:spPr bwMode="auto">
              <a:xfrm>
                <a:off x="2020" y="288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74" name="Rectangle 99"/>
              <p:cNvSpPr>
                <a:spLocks noChangeArrowheads="1"/>
              </p:cNvSpPr>
              <p:nvPr/>
            </p:nvSpPr>
            <p:spPr bwMode="auto">
              <a:xfrm>
                <a:off x="2260" y="288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75" name="Rectangle 100"/>
              <p:cNvSpPr>
                <a:spLocks noChangeArrowheads="1"/>
              </p:cNvSpPr>
              <p:nvPr/>
            </p:nvSpPr>
            <p:spPr bwMode="auto">
              <a:xfrm>
                <a:off x="2500" y="288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76" name="Rectangle 101"/>
              <p:cNvSpPr>
                <a:spLocks noChangeArrowheads="1"/>
              </p:cNvSpPr>
              <p:nvPr/>
            </p:nvSpPr>
            <p:spPr bwMode="auto">
              <a:xfrm>
                <a:off x="2740" y="288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77" name="Rectangle 102"/>
              <p:cNvSpPr>
                <a:spLocks noChangeArrowheads="1"/>
              </p:cNvSpPr>
              <p:nvPr/>
            </p:nvSpPr>
            <p:spPr bwMode="auto">
              <a:xfrm>
                <a:off x="2980" y="288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78" name="Rectangle 103"/>
              <p:cNvSpPr>
                <a:spLocks noChangeArrowheads="1"/>
              </p:cNvSpPr>
              <p:nvPr/>
            </p:nvSpPr>
            <p:spPr bwMode="auto">
              <a:xfrm>
                <a:off x="3220" y="288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79" name="Rectangle 104"/>
              <p:cNvSpPr>
                <a:spLocks noChangeArrowheads="1"/>
              </p:cNvSpPr>
              <p:nvPr/>
            </p:nvSpPr>
            <p:spPr bwMode="auto">
              <a:xfrm>
                <a:off x="3460" y="288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80" name="Rectangle 105"/>
              <p:cNvSpPr>
                <a:spLocks noChangeArrowheads="1"/>
              </p:cNvSpPr>
              <p:nvPr/>
            </p:nvSpPr>
            <p:spPr bwMode="auto">
              <a:xfrm>
                <a:off x="1780" y="312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81" name="Rectangle 106"/>
              <p:cNvSpPr>
                <a:spLocks noChangeArrowheads="1"/>
              </p:cNvSpPr>
              <p:nvPr/>
            </p:nvSpPr>
            <p:spPr bwMode="auto">
              <a:xfrm>
                <a:off x="2020" y="312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82" name="Rectangle 107"/>
              <p:cNvSpPr>
                <a:spLocks noChangeArrowheads="1"/>
              </p:cNvSpPr>
              <p:nvPr/>
            </p:nvSpPr>
            <p:spPr bwMode="auto">
              <a:xfrm>
                <a:off x="2260" y="312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83" name="Rectangle 108"/>
              <p:cNvSpPr>
                <a:spLocks noChangeArrowheads="1"/>
              </p:cNvSpPr>
              <p:nvPr/>
            </p:nvSpPr>
            <p:spPr bwMode="auto">
              <a:xfrm>
                <a:off x="2500" y="312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84" name="Rectangle 109"/>
              <p:cNvSpPr>
                <a:spLocks noChangeArrowheads="1"/>
              </p:cNvSpPr>
              <p:nvPr/>
            </p:nvSpPr>
            <p:spPr bwMode="auto">
              <a:xfrm>
                <a:off x="2740" y="312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85" name="Rectangle 110"/>
              <p:cNvSpPr>
                <a:spLocks noChangeArrowheads="1"/>
              </p:cNvSpPr>
              <p:nvPr/>
            </p:nvSpPr>
            <p:spPr bwMode="auto">
              <a:xfrm>
                <a:off x="2980" y="312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86" name="Rectangle 111"/>
              <p:cNvSpPr>
                <a:spLocks noChangeArrowheads="1"/>
              </p:cNvSpPr>
              <p:nvPr/>
            </p:nvSpPr>
            <p:spPr bwMode="auto">
              <a:xfrm>
                <a:off x="3220" y="312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87" name="Rectangle 112"/>
              <p:cNvSpPr>
                <a:spLocks noChangeArrowheads="1"/>
              </p:cNvSpPr>
              <p:nvPr/>
            </p:nvSpPr>
            <p:spPr bwMode="auto">
              <a:xfrm>
                <a:off x="3460" y="312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88" name="Rectangle 113"/>
              <p:cNvSpPr>
                <a:spLocks noChangeArrowheads="1"/>
              </p:cNvSpPr>
              <p:nvPr/>
            </p:nvSpPr>
            <p:spPr bwMode="auto">
              <a:xfrm>
                <a:off x="1780" y="336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89" name="Rectangle 114"/>
              <p:cNvSpPr>
                <a:spLocks noChangeArrowheads="1"/>
              </p:cNvSpPr>
              <p:nvPr/>
            </p:nvSpPr>
            <p:spPr bwMode="auto">
              <a:xfrm>
                <a:off x="2020" y="336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90" name="Rectangle 115"/>
              <p:cNvSpPr>
                <a:spLocks noChangeArrowheads="1"/>
              </p:cNvSpPr>
              <p:nvPr/>
            </p:nvSpPr>
            <p:spPr bwMode="auto">
              <a:xfrm>
                <a:off x="2260" y="336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91" name="Rectangle 116"/>
              <p:cNvSpPr>
                <a:spLocks noChangeArrowheads="1"/>
              </p:cNvSpPr>
              <p:nvPr/>
            </p:nvSpPr>
            <p:spPr bwMode="auto">
              <a:xfrm>
                <a:off x="2500" y="336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92" name="Rectangle 117"/>
              <p:cNvSpPr>
                <a:spLocks noChangeArrowheads="1"/>
              </p:cNvSpPr>
              <p:nvPr/>
            </p:nvSpPr>
            <p:spPr bwMode="auto">
              <a:xfrm>
                <a:off x="2740" y="336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93" name="Rectangle 118"/>
              <p:cNvSpPr>
                <a:spLocks noChangeArrowheads="1"/>
              </p:cNvSpPr>
              <p:nvPr/>
            </p:nvSpPr>
            <p:spPr bwMode="auto">
              <a:xfrm>
                <a:off x="2980" y="336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94" name="Rectangle 119"/>
              <p:cNvSpPr>
                <a:spLocks noChangeArrowheads="1"/>
              </p:cNvSpPr>
              <p:nvPr/>
            </p:nvSpPr>
            <p:spPr bwMode="auto">
              <a:xfrm>
                <a:off x="3220" y="336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95" name="Rectangle 120"/>
              <p:cNvSpPr>
                <a:spLocks noChangeArrowheads="1"/>
              </p:cNvSpPr>
              <p:nvPr/>
            </p:nvSpPr>
            <p:spPr bwMode="auto">
              <a:xfrm>
                <a:off x="3460" y="336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96" name="Rectangle 121"/>
              <p:cNvSpPr>
                <a:spLocks noChangeArrowheads="1"/>
              </p:cNvSpPr>
              <p:nvPr/>
            </p:nvSpPr>
            <p:spPr bwMode="auto">
              <a:xfrm>
                <a:off x="1780" y="360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97" name="Rectangle 122"/>
              <p:cNvSpPr>
                <a:spLocks noChangeArrowheads="1"/>
              </p:cNvSpPr>
              <p:nvPr/>
            </p:nvSpPr>
            <p:spPr bwMode="auto">
              <a:xfrm>
                <a:off x="2020" y="360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98" name="Rectangle 123"/>
              <p:cNvSpPr>
                <a:spLocks noChangeArrowheads="1"/>
              </p:cNvSpPr>
              <p:nvPr/>
            </p:nvSpPr>
            <p:spPr bwMode="auto">
              <a:xfrm>
                <a:off x="2260" y="360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99" name="Rectangle 124"/>
              <p:cNvSpPr>
                <a:spLocks noChangeArrowheads="1"/>
              </p:cNvSpPr>
              <p:nvPr/>
            </p:nvSpPr>
            <p:spPr bwMode="auto">
              <a:xfrm>
                <a:off x="2500" y="360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500" name="Rectangle 125"/>
              <p:cNvSpPr>
                <a:spLocks noChangeArrowheads="1"/>
              </p:cNvSpPr>
              <p:nvPr/>
            </p:nvSpPr>
            <p:spPr bwMode="auto">
              <a:xfrm>
                <a:off x="2740" y="360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501" name="Rectangle 126"/>
              <p:cNvSpPr>
                <a:spLocks noChangeArrowheads="1"/>
              </p:cNvSpPr>
              <p:nvPr/>
            </p:nvSpPr>
            <p:spPr bwMode="auto">
              <a:xfrm>
                <a:off x="2980" y="360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502" name="Rectangle 127"/>
              <p:cNvSpPr>
                <a:spLocks noChangeArrowheads="1"/>
              </p:cNvSpPr>
              <p:nvPr/>
            </p:nvSpPr>
            <p:spPr bwMode="auto">
              <a:xfrm>
                <a:off x="3220" y="360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503" name="Rectangle 128"/>
              <p:cNvSpPr>
                <a:spLocks noChangeArrowheads="1"/>
              </p:cNvSpPr>
              <p:nvPr/>
            </p:nvSpPr>
            <p:spPr bwMode="auto">
              <a:xfrm>
                <a:off x="3460" y="360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504" name="Rectangle 129"/>
              <p:cNvSpPr>
                <a:spLocks noChangeArrowheads="1"/>
              </p:cNvSpPr>
              <p:nvPr/>
            </p:nvSpPr>
            <p:spPr bwMode="auto">
              <a:xfrm>
                <a:off x="1780" y="192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505" name="Rectangle 130"/>
              <p:cNvSpPr>
                <a:spLocks noChangeArrowheads="1"/>
              </p:cNvSpPr>
              <p:nvPr/>
            </p:nvSpPr>
            <p:spPr bwMode="auto">
              <a:xfrm>
                <a:off x="2020" y="192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506" name="Rectangle 131"/>
              <p:cNvSpPr>
                <a:spLocks noChangeArrowheads="1"/>
              </p:cNvSpPr>
              <p:nvPr/>
            </p:nvSpPr>
            <p:spPr bwMode="auto">
              <a:xfrm>
                <a:off x="2260" y="192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507" name="Rectangle 132"/>
              <p:cNvSpPr>
                <a:spLocks noChangeArrowheads="1"/>
              </p:cNvSpPr>
              <p:nvPr/>
            </p:nvSpPr>
            <p:spPr bwMode="auto">
              <a:xfrm>
                <a:off x="2500" y="192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508" name="Rectangle 133"/>
              <p:cNvSpPr>
                <a:spLocks noChangeArrowheads="1"/>
              </p:cNvSpPr>
              <p:nvPr/>
            </p:nvSpPr>
            <p:spPr bwMode="auto">
              <a:xfrm>
                <a:off x="2740" y="192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509" name="Rectangle 134"/>
              <p:cNvSpPr>
                <a:spLocks noChangeArrowheads="1"/>
              </p:cNvSpPr>
              <p:nvPr/>
            </p:nvSpPr>
            <p:spPr bwMode="auto">
              <a:xfrm>
                <a:off x="2980" y="192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510" name="Rectangle 135"/>
              <p:cNvSpPr>
                <a:spLocks noChangeArrowheads="1"/>
              </p:cNvSpPr>
              <p:nvPr/>
            </p:nvSpPr>
            <p:spPr bwMode="auto">
              <a:xfrm>
                <a:off x="3220" y="192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511" name="Rectangle 136"/>
              <p:cNvSpPr>
                <a:spLocks noChangeArrowheads="1"/>
              </p:cNvSpPr>
              <p:nvPr/>
            </p:nvSpPr>
            <p:spPr bwMode="auto">
              <a:xfrm>
                <a:off x="3460" y="192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0382" name="Oval 137"/>
            <p:cNvSpPr>
              <a:spLocks noChangeArrowheads="1"/>
            </p:cNvSpPr>
            <p:nvPr/>
          </p:nvSpPr>
          <p:spPr bwMode="auto">
            <a:xfrm>
              <a:off x="3744" y="220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83" name="Oval 138"/>
            <p:cNvSpPr>
              <a:spLocks noChangeArrowheads="1"/>
            </p:cNvSpPr>
            <p:nvPr/>
          </p:nvSpPr>
          <p:spPr bwMode="auto">
            <a:xfrm>
              <a:off x="3984" y="220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84" name="Oval 139"/>
            <p:cNvSpPr>
              <a:spLocks noChangeArrowheads="1"/>
            </p:cNvSpPr>
            <p:nvPr/>
          </p:nvSpPr>
          <p:spPr bwMode="auto">
            <a:xfrm>
              <a:off x="4224" y="220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85" name="Oval 140"/>
            <p:cNvSpPr>
              <a:spLocks noChangeArrowheads="1"/>
            </p:cNvSpPr>
            <p:nvPr/>
          </p:nvSpPr>
          <p:spPr bwMode="auto">
            <a:xfrm>
              <a:off x="4464" y="220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86" name="Oval 141"/>
            <p:cNvSpPr>
              <a:spLocks noChangeArrowheads="1"/>
            </p:cNvSpPr>
            <p:nvPr/>
          </p:nvSpPr>
          <p:spPr bwMode="auto">
            <a:xfrm>
              <a:off x="4704" y="220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87" name="Oval 142"/>
            <p:cNvSpPr>
              <a:spLocks noChangeArrowheads="1"/>
            </p:cNvSpPr>
            <p:nvPr/>
          </p:nvSpPr>
          <p:spPr bwMode="auto">
            <a:xfrm>
              <a:off x="4944" y="220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88" name="Oval 143"/>
            <p:cNvSpPr>
              <a:spLocks noChangeArrowheads="1"/>
            </p:cNvSpPr>
            <p:nvPr/>
          </p:nvSpPr>
          <p:spPr bwMode="auto">
            <a:xfrm>
              <a:off x="5184" y="220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89" name="Oval 144"/>
            <p:cNvSpPr>
              <a:spLocks noChangeArrowheads="1"/>
            </p:cNvSpPr>
            <p:nvPr/>
          </p:nvSpPr>
          <p:spPr bwMode="auto">
            <a:xfrm>
              <a:off x="5424" y="220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90" name="Oval 145"/>
            <p:cNvSpPr>
              <a:spLocks noChangeArrowheads="1"/>
            </p:cNvSpPr>
            <p:nvPr/>
          </p:nvSpPr>
          <p:spPr bwMode="auto">
            <a:xfrm>
              <a:off x="3744" y="24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91" name="Oval 146"/>
            <p:cNvSpPr>
              <a:spLocks noChangeArrowheads="1"/>
            </p:cNvSpPr>
            <p:nvPr/>
          </p:nvSpPr>
          <p:spPr bwMode="auto">
            <a:xfrm>
              <a:off x="3984" y="24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92" name="Oval 147"/>
            <p:cNvSpPr>
              <a:spLocks noChangeArrowheads="1"/>
            </p:cNvSpPr>
            <p:nvPr/>
          </p:nvSpPr>
          <p:spPr bwMode="auto">
            <a:xfrm>
              <a:off x="4224" y="24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93" name="Oval 148"/>
            <p:cNvSpPr>
              <a:spLocks noChangeArrowheads="1"/>
            </p:cNvSpPr>
            <p:nvPr/>
          </p:nvSpPr>
          <p:spPr bwMode="auto">
            <a:xfrm>
              <a:off x="4464" y="24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94" name="Oval 149"/>
            <p:cNvSpPr>
              <a:spLocks noChangeArrowheads="1"/>
            </p:cNvSpPr>
            <p:nvPr/>
          </p:nvSpPr>
          <p:spPr bwMode="auto">
            <a:xfrm>
              <a:off x="4704" y="24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95" name="Oval 150"/>
            <p:cNvSpPr>
              <a:spLocks noChangeArrowheads="1"/>
            </p:cNvSpPr>
            <p:nvPr/>
          </p:nvSpPr>
          <p:spPr bwMode="auto">
            <a:xfrm>
              <a:off x="4944" y="24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96" name="Oval 151"/>
            <p:cNvSpPr>
              <a:spLocks noChangeArrowheads="1"/>
            </p:cNvSpPr>
            <p:nvPr/>
          </p:nvSpPr>
          <p:spPr bwMode="auto">
            <a:xfrm>
              <a:off x="5184" y="24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97" name="Oval 152"/>
            <p:cNvSpPr>
              <a:spLocks noChangeArrowheads="1"/>
            </p:cNvSpPr>
            <p:nvPr/>
          </p:nvSpPr>
          <p:spPr bwMode="auto">
            <a:xfrm>
              <a:off x="5424" y="24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98" name="Oval 153"/>
            <p:cNvSpPr>
              <a:spLocks noChangeArrowheads="1"/>
            </p:cNvSpPr>
            <p:nvPr/>
          </p:nvSpPr>
          <p:spPr bwMode="auto">
            <a:xfrm>
              <a:off x="3744" y="268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99" name="Oval 154"/>
            <p:cNvSpPr>
              <a:spLocks noChangeArrowheads="1"/>
            </p:cNvSpPr>
            <p:nvPr/>
          </p:nvSpPr>
          <p:spPr bwMode="auto">
            <a:xfrm>
              <a:off x="3984" y="268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00" name="Oval 155"/>
            <p:cNvSpPr>
              <a:spLocks noChangeArrowheads="1"/>
            </p:cNvSpPr>
            <p:nvPr/>
          </p:nvSpPr>
          <p:spPr bwMode="auto">
            <a:xfrm>
              <a:off x="4224" y="268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01" name="Oval 156"/>
            <p:cNvSpPr>
              <a:spLocks noChangeArrowheads="1"/>
            </p:cNvSpPr>
            <p:nvPr/>
          </p:nvSpPr>
          <p:spPr bwMode="auto">
            <a:xfrm>
              <a:off x="4464" y="268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02" name="Oval 157"/>
            <p:cNvSpPr>
              <a:spLocks noChangeArrowheads="1"/>
            </p:cNvSpPr>
            <p:nvPr/>
          </p:nvSpPr>
          <p:spPr bwMode="auto">
            <a:xfrm>
              <a:off x="4704" y="268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03" name="Oval 158"/>
            <p:cNvSpPr>
              <a:spLocks noChangeArrowheads="1"/>
            </p:cNvSpPr>
            <p:nvPr/>
          </p:nvSpPr>
          <p:spPr bwMode="auto">
            <a:xfrm>
              <a:off x="4944" y="268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04" name="Oval 159"/>
            <p:cNvSpPr>
              <a:spLocks noChangeArrowheads="1"/>
            </p:cNvSpPr>
            <p:nvPr/>
          </p:nvSpPr>
          <p:spPr bwMode="auto">
            <a:xfrm>
              <a:off x="5184" y="268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05" name="Oval 160"/>
            <p:cNvSpPr>
              <a:spLocks noChangeArrowheads="1"/>
            </p:cNvSpPr>
            <p:nvPr/>
          </p:nvSpPr>
          <p:spPr bwMode="auto">
            <a:xfrm>
              <a:off x="5424" y="268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06" name="Oval 161"/>
            <p:cNvSpPr>
              <a:spLocks noChangeArrowheads="1"/>
            </p:cNvSpPr>
            <p:nvPr/>
          </p:nvSpPr>
          <p:spPr bwMode="auto">
            <a:xfrm>
              <a:off x="3744" y="292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07" name="Oval 162"/>
            <p:cNvSpPr>
              <a:spLocks noChangeArrowheads="1"/>
            </p:cNvSpPr>
            <p:nvPr/>
          </p:nvSpPr>
          <p:spPr bwMode="auto">
            <a:xfrm>
              <a:off x="3984" y="292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08" name="Oval 163"/>
            <p:cNvSpPr>
              <a:spLocks noChangeArrowheads="1"/>
            </p:cNvSpPr>
            <p:nvPr/>
          </p:nvSpPr>
          <p:spPr bwMode="auto">
            <a:xfrm>
              <a:off x="4224" y="292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09" name="Oval 164"/>
            <p:cNvSpPr>
              <a:spLocks noChangeArrowheads="1"/>
            </p:cNvSpPr>
            <p:nvPr/>
          </p:nvSpPr>
          <p:spPr bwMode="auto">
            <a:xfrm>
              <a:off x="4464" y="292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10" name="Oval 165"/>
            <p:cNvSpPr>
              <a:spLocks noChangeArrowheads="1"/>
            </p:cNvSpPr>
            <p:nvPr/>
          </p:nvSpPr>
          <p:spPr bwMode="auto">
            <a:xfrm>
              <a:off x="4704" y="292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11" name="Oval 166"/>
            <p:cNvSpPr>
              <a:spLocks noChangeArrowheads="1"/>
            </p:cNvSpPr>
            <p:nvPr/>
          </p:nvSpPr>
          <p:spPr bwMode="auto">
            <a:xfrm>
              <a:off x="4944" y="292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12" name="Oval 167"/>
            <p:cNvSpPr>
              <a:spLocks noChangeArrowheads="1"/>
            </p:cNvSpPr>
            <p:nvPr/>
          </p:nvSpPr>
          <p:spPr bwMode="auto">
            <a:xfrm>
              <a:off x="5184" y="292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13" name="Oval 168"/>
            <p:cNvSpPr>
              <a:spLocks noChangeArrowheads="1"/>
            </p:cNvSpPr>
            <p:nvPr/>
          </p:nvSpPr>
          <p:spPr bwMode="auto">
            <a:xfrm>
              <a:off x="5424" y="292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14" name="Oval 169"/>
            <p:cNvSpPr>
              <a:spLocks noChangeArrowheads="1"/>
            </p:cNvSpPr>
            <p:nvPr/>
          </p:nvSpPr>
          <p:spPr bwMode="auto">
            <a:xfrm>
              <a:off x="3744" y="316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15" name="Oval 170"/>
            <p:cNvSpPr>
              <a:spLocks noChangeArrowheads="1"/>
            </p:cNvSpPr>
            <p:nvPr/>
          </p:nvSpPr>
          <p:spPr bwMode="auto">
            <a:xfrm>
              <a:off x="3984" y="316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16" name="Oval 171"/>
            <p:cNvSpPr>
              <a:spLocks noChangeArrowheads="1"/>
            </p:cNvSpPr>
            <p:nvPr/>
          </p:nvSpPr>
          <p:spPr bwMode="auto">
            <a:xfrm>
              <a:off x="4224" y="316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17" name="Oval 172"/>
            <p:cNvSpPr>
              <a:spLocks noChangeArrowheads="1"/>
            </p:cNvSpPr>
            <p:nvPr/>
          </p:nvSpPr>
          <p:spPr bwMode="auto">
            <a:xfrm>
              <a:off x="4464" y="316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18" name="Oval 173"/>
            <p:cNvSpPr>
              <a:spLocks noChangeArrowheads="1"/>
            </p:cNvSpPr>
            <p:nvPr/>
          </p:nvSpPr>
          <p:spPr bwMode="auto">
            <a:xfrm>
              <a:off x="4704" y="316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19" name="Oval 174"/>
            <p:cNvSpPr>
              <a:spLocks noChangeArrowheads="1"/>
            </p:cNvSpPr>
            <p:nvPr/>
          </p:nvSpPr>
          <p:spPr bwMode="auto">
            <a:xfrm>
              <a:off x="4944" y="316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20" name="Oval 175"/>
            <p:cNvSpPr>
              <a:spLocks noChangeArrowheads="1"/>
            </p:cNvSpPr>
            <p:nvPr/>
          </p:nvSpPr>
          <p:spPr bwMode="auto">
            <a:xfrm>
              <a:off x="5184" y="316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21" name="Oval 176"/>
            <p:cNvSpPr>
              <a:spLocks noChangeArrowheads="1"/>
            </p:cNvSpPr>
            <p:nvPr/>
          </p:nvSpPr>
          <p:spPr bwMode="auto">
            <a:xfrm>
              <a:off x="5424" y="316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22" name="Oval 177"/>
            <p:cNvSpPr>
              <a:spLocks noChangeArrowheads="1"/>
            </p:cNvSpPr>
            <p:nvPr/>
          </p:nvSpPr>
          <p:spPr bwMode="auto">
            <a:xfrm>
              <a:off x="3744" y="340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23" name="Oval 178"/>
            <p:cNvSpPr>
              <a:spLocks noChangeArrowheads="1"/>
            </p:cNvSpPr>
            <p:nvPr/>
          </p:nvSpPr>
          <p:spPr bwMode="auto">
            <a:xfrm>
              <a:off x="3984" y="340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24" name="Oval 179"/>
            <p:cNvSpPr>
              <a:spLocks noChangeArrowheads="1"/>
            </p:cNvSpPr>
            <p:nvPr/>
          </p:nvSpPr>
          <p:spPr bwMode="auto">
            <a:xfrm>
              <a:off x="4224" y="340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25" name="Oval 180"/>
            <p:cNvSpPr>
              <a:spLocks noChangeArrowheads="1"/>
            </p:cNvSpPr>
            <p:nvPr/>
          </p:nvSpPr>
          <p:spPr bwMode="auto">
            <a:xfrm>
              <a:off x="4464" y="340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26" name="Oval 181"/>
            <p:cNvSpPr>
              <a:spLocks noChangeArrowheads="1"/>
            </p:cNvSpPr>
            <p:nvPr/>
          </p:nvSpPr>
          <p:spPr bwMode="auto">
            <a:xfrm>
              <a:off x="4704" y="340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27" name="Oval 182"/>
            <p:cNvSpPr>
              <a:spLocks noChangeArrowheads="1"/>
            </p:cNvSpPr>
            <p:nvPr/>
          </p:nvSpPr>
          <p:spPr bwMode="auto">
            <a:xfrm>
              <a:off x="4944" y="340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28" name="Oval 183"/>
            <p:cNvSpPr>
              <a:spLocks noChangeArrowheads="1"/>
            </p:cNvSpPr>
            <p:nvPr/>
          </p:nvSpPr>
          <p:spPr bwMode="auto">
            <a:xfrm>
              <a:off x="5184" y="340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29" name="Oval 184"/>
            <p:cNvSpPr>
              <a:spLocks noChangeArrowheads="1"/>
            </p:cNvSpPr>
            <p:nvPr/>
          </p:nvSpPr>
          <p:spPr bwMode="auto">
            <a:xfrm>
              <a:off x="5424" y="340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30" name="Oval 185"/>
            <p:cNvSpPr>
              <a:spLocks noChangeArrowheads="1"/>
            </p:cNvSpPr>
            <p:nvPr/>
          </p:nvSpPr>
          <p:spPr bwMode="auto">
            <a:xfrm>
              <a:off x="3744" y="36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31" name="Oval 186"/>
            <p:cNvSpPr>
              <a:spLocks noChangeArrowheads="1"/>
            </p:cNvSpPr>
            <p:nvPr/>
          </p:nvSpPr>
          <p:spPr bwMode="auto">
            <a:xfrm>
              <a:off x="3984" y="36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32" name="Oval 187"/>
            <p:cNvSpPr>
              <a:spLocks noChangeArrowheads="1"/>
            </p:cNvSpPr>
            <p:nvPr/>
          </p:nvSpPr>
          <p:spPr bwMode="auto">
            <a:xfrm>
              <a:off x="4224" y="36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33" name="Oval 188"/>
            <p:cNvSpPr>
              <a:spLocks noChangeArrowheads="1"/>
            </p:cNvSpPr>
            <p:nvPr/>
          </p:nvSpPr>
          <p:spPr bwMode="auto">
            <a:xfrm>
              <a:off x="4464" y="36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34" name="Oval 189"/>
            <p:cNvSpPr>
              <a:spLocks noChangeArrowheads="1"/>
            </p:cNvSpPr>
            <p:nvPr/>
          </p:nvSpPr>
          <p:spPr bwMode="auto">
            <a:xfrm>
              <a:off x="4704" y="36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35" name="Oval 190"/>
            <p:cNvSpPr>
              <a:spLocks noChangeArrowheads="1"/>
            </p:cNvSpPr>
            <p:nvPr/>
          </p:nvSpPr>
          <p:spPr bwMode="auto">
            <a:xfrm>
              <a:off x="4944" y="36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36" name="Oval 191"/>
            <p:cNvSpPr>
              <a:spLocks noChangeArrowheads="1"/>
            </p:cNvSpPr>
            <p:nvPr/>
          </p:nvSpPr>
          <p:spPr bwMode="auto">
            <a:xfrm>
              <a:off x="5184" y="36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37" name="Oval 192"/>
            <p:cNvSpPr>
              <a:spLocks noChangeArrowheads="1"/>
            </p:cNvSpPr>
            <p:nvPr/>
          </p:nvSpPr>
          <p:spPr bwMode="auto">
            <a:xfrm>
              <a:off x="5424" y="36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38" name="Oval 193"/>
            <p:cNvSpPr>
              <a:spLocks noChangeArrowheads="1"/>
            </p:cNvSpPr>
            <p:nvPr/>
          </p:nvSpPr>
          <p:spPr bwMode="auto">
            <a:xfrm>
              <a:off x="3744" y="388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39" name="Oval 194"/>
            <p:cNvSpPr>
              <a:spLocks noChangeArrowheads="1"/>
            </p:cNvSpPr>
            <p:nvPr/>
          </p:nvSpPr>
          <p:spPr bwMode="auto">
            <a:xfrm>
              <a:off x="3984" y="388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40" name="Oval 195"/>
            <p:cNvSpPr>
              <a:spLocks noChangeArrowheads="1"/>
            </p:cNvSpPr>
            <p:nvPr/>
          </p:nvSpPr>
          <p:spPr bwMode="auto">
            <a:xfrm>
              <a:off x="4224" y="388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41" name="Oval 196"/>
            <p:cNvSpPr>
              <a:spLocks noChangeArrowheads="1"/>
            </p:cNvSpPr>
            <p:nvPr/>
          </p:nvSpPr>
          <p:spPr bwMode="auto">
            <a:xfrm>
              <a:off x="4464" y="388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42" name="Oval 197"/>
            <p:cNvSpPr>
              <a:spLocks noChangeArrowheads="1"/>
            </p:cNvSpPr>
            <p:nvPr/>
          </p:nvSpPr>
          <p:spPr bwMode="auto">
            <a:xfrm>
              <a:off x="4704" y="388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43" name="Oval 198"/>
            <p:cNvSpPr>
              <a:spLocks noChangeArrowheads="1"/>
            </p:cNvSpPr>
            <p:nvPr/>
          </p:nvSpPr>
          <p:spPr bwMode="auto">
            <a:xfrm>
              <a:off x="4944" y="388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44" name="Oval 199"/>
            <p:cNvSpPr>
              <a:spLocks noChangeArrowheads="1"/>
            </p:cNvSpPr>
            <p:nvPr/>
          </p:nvSpPr>
          <p:spPr bwMode="auto">
            <a:xfrm>
              <a:off x="5184" y="388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45" name="Oval 200"/>
            <p:cNvSpPr>
              <a:spLocks noChangeArrowheads="1"/>
            </p:cNvSpPr>
            <p:nvPr/>
          </p:nvSpPr>
          <p:spPr bwMode="auto">
            <a:xfrm>
              <a:off x="5424" y="388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6" name="Group 286"/>
          <p:cNvGrpSpPr>
            <a:grpSpLocks/>
          </p:cNvGrpSpPr>
          <p:nvPr/>
        </p:nvGrpSpPr>
        <p:grpSpPr bwMode="auto">
          <a:xfrm>
            <a:off x="990600" y="2144713"/>
            <a:ext cx="7088188" cy="3962400"/>
            <a:chOff x="990600" y="2133600"/>
            <a:chExt cx="7088188" cy="3962400"/>
          </a:xfrm>
        </p:grpSpPr>
        <p:sp>
          <p:nvSpPr>
            <p:cNvPr id="10249" name="Line 4"/>
            <p:cNvSpPr>
              <a:spLocks noChangeShapeType="1"/>
            </p:cNvSpPr>
            <p:nvPr/>
          </p:nvSpPr>
          <p:spPr bwMode="auto">
            <a:xfrm>
              <a:off x="1752600" y="3276600"/>
              <a:ext cx="533400" cy="1524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50" name="Line 5"/>
            <p:cNvSpPr>
              <a:spLocks noChangeShapeType="1"/>
            </p:cNvSpPr>
            <p:nvPr/>
          </p:nvSpPr>
          <p:spPr bwMode="auto">
            <a:xfrm>
              <a:off x="1752600" y="3657600"/>
              <a:ext cx="533400" cy="1524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51" name="Line 6"/>
            <p:cNvSpPr>
              <a:spLocks noChangeShapeType="1"/>
            </p:cNvSpPr>
            <p:nvPr/>
          </p:nvSpPr>
          <p:spPr bwMode="auto">
            <a:xfrm>
              <a:off x="1752600" y="4038600"/>
              <a:ext cx="533400" cy="1524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52" name="Line 7"/>
            <p:cNvSpPr>
              <a:spLocks noChangeShapeType="1"/>
            </p:cNvSpPr>
            <p:nvPr/>
          </p:nvSpPr>
          <p:spPr bwMode="auto">
            <a:xfrm>
              <a:off x="1752600" y="4419600"/>
              <a:ext cx="533400" cy="1524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53" name="Line 8"/>
            <p:cNvSpPr>
              <a:spLocks noChangeShapeType="1"/>
            </p:cNvSpPr>
            <p:nvPr/>
          </p:nvSpPr>
          <p:spPr bwMode="auto">
            <a:xfrm flipV="1">
              <a:off x="1752600" y="3276600"/>
              <a:ext cx="533400" cy="1524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54" name="Line 9"/>
            <p:cNvSpPr>
              <a:spLocks noChangeShapeType="1"/>
            </p:cNvSpPr>
            <p:nvPr/>
          </p:nvSpPr>
          <p:spPr bwMode="auto">
            <a:xfrm flipV="1">
              <a:off x="1752600" y="3657600"/>
              <a:ext cx="533400" cy="1524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55" name="Line 10"/>
            <p:cNvSpPr>
              <a:spLocks noChangeShapeType="1"/>
            </p:cNvSpPr>
            <p:nvPr/>
          </p:nvSpPr>
          <p:spPr bwMode="auto">
            <a:xfrm flipV="1">
              <a:off x="1752600" y="4038600"/>
              <a:ext cx="533400" cy="1524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56" name="Line 11"/>
            <p:cNvSpPr>
              <a:spLocks noChangeShapeType="1"/>
            </p:cNvSpPr>
            <p:nvPr/>
          </p:nvSpPr>
          <p:spPr bwMode="auto">
            <a:xfrm flipV="1">
              <a:off x="1752600" y="4419600"/>
              <a:ext cx="533400" cy="1524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57" name="Line 12"/>
            <p:cNvSpPr>
              <a:spLocks noChangeShapeType="1"/>
            </p:cNvSpPr>
            <p:nvPr/>
          </p:nvSpPr>
          <p:spPr bwMode="auto">
            <a:xfrm>
              <a:off x="1752600" y="3276600"/>
              <a:ext cx="2667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58" name="Line 13"/>
            <p:cNvSpPr>
              <a:spLocks noChangeShapeType="1"/>
            </p:cNvSpPr>
            <p:nvPr/>
          </p:nvSpPr>
          <p:spPr bwMode="auto">
            <a:xfrm>
              <a:off x="1447800" y="3657600"/>
              <a:ext cx="2971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59" name="Line 14"/>
            <p:cNvSpPr>
              <a:spLocks noChangeShapeType="1"/>
            </p:cNvSpPr>
            <p:nvPr/>
          </p:nvSpPr>
          <p:spPr bwMode="auto">
            <a:xfrm>
              <a:off x="1447800" y="4038600"/>
              <a:ext cx="2971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10260" name="Group 15"/>
            <p:cNvGrpSpPr>
              <a:grpSpLocks/>
            </p:cNvGrpSpPr>
            <p:nvPr/>
          </p:nvGrpSpPr>
          <p:grpSpPr bwMode="auto">
            <a:xfrm>
              <a:off x="1752600" y="4419600"/>
              <a:ext cx="2667000" cy="1524000"/>
              <a:chOff x="1968" y="2592"/>
              <a:chExt cx="1680" cy="960"/>
            </a:xfrm>
          </p:grpSpPr>
          <p:sp>
            <p:nvSpPr>
              <p:cNvPr id="10376" name="Line 16"/>
              <p:cNvSpPr>
                <a:spLocks noChangeShapeType="1"/>
              </p:cNvSpPr>
              <p:nvPr/>
            </p:nvSpPr>
            <p:spPr bwMode="auto">
              <a:xfrm>
                <a:off x="1968" y="2592"/>
                <a:ext cx="168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377" name="Line 17"/>
              <p:cNvSpPr>
                <a:spLocks noChangeShapeType="1"/>
              </p:cNvSpPr>
              <p:nvPr/>
            </p:nvSpPr>
            <p:spPr bwMode="auto">
              <a:xfrm>
                <a:off x="1968" y="2832"/>
                <a:ext cx="168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378" name="Line 18"/>
              <p:cNvSpPr>
                <a:spLocks noChangeShapeType="1"/>
              </p:cNvSpPr>
              <p:nvPr/>
            </p:nvSpPr>
            <p:spPr bwMode="auto">
              <a:xfrm>
                <a:off x="1968" y="3072"/>
                <a:ext cx="168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379" name="Line 19"/>
              <p:cNvSpPr>
                <a:spLocks noChangeShapeType="1"/>
              </p:cNvSpPr>
              <p:nvPr/>
            </p:nvSpPr>
            <p:spPr bwMode="auto">
              <a:xfrm>
                <a:off x="1968" y="3312"/>
                <a:ext cx="168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380" name="Line 20"/>
              <p:cNvSpPr>
                <a:spLocks noChangeShapeType="1"/>
              </p:cNvSpPr>
              <p:nvPr/>
            </p:nvSpPr>
            <p:spPr bwMode="auto">
              <a:xfrm>
                <a:off x="1968" y="3552"/>
                <a:ext cx="168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0261" name="Rectangle 21"/>
            <p:cNvSpPr>
              <a:spLocks noChangeArrowheads="1"/>
            </p:cNvSpPr>
            <p:nvPr/>
          </p:nvSpPr>
          <p:spPr bwMode="auto">
            <a:xfrm>
              <a:off x="2292350" y="3130550"/>
              <a:ext cx="2921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62" name="Rectangle 22"/>
            <p:cNvSpPr>
              <a:spLocks noChangeArrowheads="1"/>
            </p:cNvSpPr>
            <p:nvPr/>
          </p:nvSpPr>
          <p:spPr bwMode="auto">
            <a:xfrm>
              <a:off x="2292350" y="3511550"/>
              <a:ext cx="2921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63" name="Rectangle 23"/>
            <p:cNvSpPr>
              <a:spLocks noChangeArrowheads="1"/>
            </p:cNvSpPr>
            <p:nvPr/>
          </p:nvSpPr>
          <p:spPr bwMode="auto">
            <a:xfrm>
              <a:off x="2292350" y="3892550"/>
              <a:ext cx="2921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64" name="Rectangle 24"/>
            <p:cNvSpPr>
              <a:spLocks noChangeArrowheads="1"/>
            </p:cNvSpPr>
            <p:nvPr/>
          </p:nvSpPr>
          <p:spPr bwMode="auto">
            <a:xfrm>
              <a:off x="2292350" y="4273550"/>
              <a:ext cx="2921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65" name="Rectangle 25"/>
            <p:cNvSpPr>
              <a:spLocks noChangeArrowheads="1"/>
            </p:cNvSpPr>
            <p:nvPr/>
          </p:nvSpPr>
          <p:spPr bwMode="auto">
            <a:xfrm>
              <a:off x="2292350" y="4654550"/>
              <a:ext cx="2921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66" name="Rectangle 26"/>
            <p:cNvSpPr>
              <a:spLocks noChangeArrowheads="1"/>
            </p:cNvSpPr>
            <p:nvPr/>
          </p:nvSpPr>
          <p:spPr bwMode="auto">
            <a:xfrm>
              <a:off x="2292350" y="5035550"/>
              <a:ext cx="2921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67" name="Rectangle 27"/>
            <p:cNvSpPr>
              <a:spLocks noChangeArrowheads="1"/>
            </p:cNvSpPr>
            <p:nvPr/>
          </p:nvSpPr>
          <p:spPr bwMode="auto">
            <a:xfrm>
              <a:off x="2292350" y="5416550"/>
              <a:ext cx="2921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68" name="Rectangle 28"/>
            <p:cNvSpPr>
              <a:spLocks noChangeArrowheads="1"/>
            </p:cNvSpPr>
            <p:nvPr/>
          </p:nvSpPr>
          <p:spPr bwMode="auto">
            <a:xfrm>
              <a:off x="2292350" y="5797550"/>
              <a:ext cx="2921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69" name="Rectangle 29"/>
            <p:cNvSpPr>
              <a:spLocks noChangeArrowheads="1"/>
            </p:cNvSpPr>
            <p:nvPr/>
          </p:nvSpPr>
          <p:spPr bwMode="auto">
            <a:xfrm>
              <a:off x="3206750" y="3130550"/>
              <a:ext cx="2921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70" name="Rectangle 30"/>
            <p:cNvSpPr>
              <a:spLocks noChangeArrowheads="1"/>
            </p:cNvSpPr>
            <p:nvPr/>
          </p:nvSpPr>
          <p:spPr bwMode="auto">
            <a:xfrm>
              <a:off x="3206750" y="3511550"/>
              <a:ext cx="2921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71" name="Rectangle 31"/>
            <p:cNvSpPr>
              <a:spLocks noChangeArrowheads="1"/>
            </p:cNvSpPr>
            <p:nvPr/>
          </p:nvSpPr>
          <p:spPr bwMode="auto">
            <a:xfrm>
              <a:off x="3206750" y="3892550"/>
              <a:ext cx="2921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72" name="Rectangle 32"/>
            <p:cNvSpPr>
              <a:spLocks noChangeArrowheads="1"/>
            </p:cNvSpPr>
            <p:nvPr/>
          </p:nvSpPr>
          <p:spPr bwMode="auto">
            <a:xfrm>
              <a:off x="3206750" y="4273550"/>
              <a:ext cx="2921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73" name="Rectangle 33"/>
            <p:cNvSpPr>
              <a:spLocks noChangeArrowheads="1"/>
            </p:cNvSpPr>
            <p:nvPr/>
          </p:nvSpPr>
          <p:spPr bwMode="auto">
            <a:xfrm>
              <a:off x="3206750" y="4654550"/>
              <a:ext cx="2921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74" name="Rectangle 34"/>
            <p:cNvSpPr>
              <a:spLocks noChangeArrowheads="1"/>
            </p:cNvSpPr>
            <p:nvPr/>
          </p:nvSpPr>
          <p:spPr bwMode="auto">
            <a:xfrm>
              <a:off x="3206750" y="5035550"/>
              <a:ext cx="2921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75" name="Rectangle 35"/>
            <p:cNvSpPr>
              <a:spLocks noChangeArrowheads="1"/>
            </p:cNvSpPr>
            <p:nvPr/>
          </p:nvSpPr>
          <p:spPr bwMode="auto">
            <a:xfrm>
              <a:off x="3206750" y="5416550"/>
              <a:ext cx="2921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76" name="Rectangle 36"/>
            <p:cNvSpPr>
              <a:spLocks noChangeArrowheads="1"/>
            </p:cNvSpPr>
            <p:nvPr/>
          </p:nvSpPr>
          <p:spPr bwMode="auto">
            <a:xfrm>
              <a:off x="3206750" y="5797550"/>
              <a:ext cx="2921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77" name="Line 37"/>
            <p:cNvSpPr>
              <a:spLocks noChangeShapeType="1"/>
            </p:cNvSpPr>
            <p:nvPr/>
          </p:nvSpPr>
          <p:spPr bwMode="auto">
            <a:xfrm>
              <a:off x="2590800" y="3276600"/>
              <a:ext cx="609600" cy="762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78" name="Line 38"/>
            <p:cNvSpPr>
              <a:spLocks noChangeShapeType="1"/>
            </p:cNvSpPr>
            <p:nvPr/>
          </p:nvSpPr>
          <p:spPr bwMode="auto">
            <a:xfrm>
              <a:off x="2590800" y="3657600"/>
              <a:ext cx="609600" cy="762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79" name="Line 39"/>
            <p:cNvSpPr>
              <a:spLocks noChangeShapeType="1"/>
            </p:cNvSpPr>
            <p:nvPr/>
          </p:nvSpPr>
          <p:spPr bwMode="auto">
            <a:xfrm>
              <a:off x="2590800" y="4800600"/>
              <a:ext cx="609600" cy="762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80" name="Line 40"/>
            <p:cNvSpPr>
              <a:spLocks noChangeShapeType="1"/>
            </p:cNvSpPr>
            <p:nvPr/>
          </p:nvSpPr>
          <p:spPr bwMode="auto">
            <a:xfrm>
              <a:off x="2590800" y="5181600"/>
              <a:ext cx="609600" cy="762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81" name="Line 41"/>
            <p:cNvSpPr>
              <a:spLocks noChangeShapeType="1"/>
            </p:cNvSpPr>
            <p:nvPr/>
          </p:nvSpPr>
          <p:spPr bwMode="auto">
            <a:xfrm flipV="1">
              <a:off x="2590800" y="3276600"/>
              <a:ext cx="609600" cy="762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82" name="Line 42"/>
            <p:cNvSpPr>
              <a:spLocks noChangeShapeType="1"/>
            </p:cNvSpPr>
            <p:nvPr/>
          </p:nvSpPr>
          <p:spPr bwMode="auto">
            <a:xfrm flipV="1">
              <a:off x="2590800" y="3657600"/>
              <a:ext cx="609600" cy="762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83" name="Line 43"/>
            <p:cNvSpPr>
              <a:spLocks noChangeShapeType="1"/>
            </p:cNvSpPr>
            <p:nvPr/>
          </p:nvSpPr>
          <p:spPr bwMode="auto">
            <a:xfrm flipV="1">
              <a:off x="2590800" y="4800600"/>
              <a:ext cx="609600" cy="762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84" name="Line 44"/>
            <p:cNvSpPr>
              <a:spLocks noChangeShapeType="1"/>
            </p:cNvSpPr>
            <p:nvPr/>
          </p:nvSpPr>
          <p:spPr bwMode="auto">
            <a:xfrm flipV="1">
              <a:off x="2590800" y="5181600"/>
              <a:ext cx="609600" cy="762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85" name="Line 45"/>
            <p:cNvSpPr>
              <a:spLocks noChangeShapeType="1"/>
            </p:cNvSpPr>
            <p:nvPr/>
          </p:nvSpPr>
          <p:spPr bwMode="auto">
            <a:xfrm>
              <a:off x="3505200" y="3276600"/>
              <a:ext cx="609600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86" name="Line 46"/>
            <p:cNvSpPr>
              <a:spLocks noChangeShapeType="1"/>
            </p:cNvSpPr>
            <p:nvPr/>
          </p:nvSpPr>
          <p:spPr bwMode="auto">
            <a:xfrm>
              <a:off x="3505200" y="4038600"/>
              <a:ext cx="609600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87" name="Line 47"/>
            <p:cNvSpPr>
              <a:spLocks noChangeShapeType="1"/>
            </p:cNvSpPr>
            <p:nvPr/>
          </p:nvSpPr>
          <p:spPr bwMode="auto">
            <a:xfrm>
              <a:off x="3505200" y="4800600"/>
              <a:ext cx="609600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88" name="Line 48"/>
            <p:cNvSpPr>
              <a:spLocks noChangeShapeType="1"/>
            </p:cNvSpPr>
            <p:nvPr/>
          </p:nvSpPr>
          <p:spPr bwMode="auto">
            <a:xfrm>
              <a:off x="3505200" y="5562600"/>
              <a:ext cx="609600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89" name="Line 49"/>
            <p:cNvSpPr>
              <a:spLocks noChangeShapeType="1"/>
            </p:cNvSpPr>
            <p:nvPr/>
          </p:nvSpPr>
          <p:spPr bwMode="auto">
            <a:xfrm flipH="1">
              <a:off x="3505200" y="3276600"/>
              <a:ext cx="609600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90" name="Line 50"/>
            <p:cNvSpPr>
              <a:spLocks noChangeShapeType="1"/>
            </p:cNvSpPr>
            <p:nvPr/>
          </p:nvSpPr>
          <p:spPr bwMode="auto">
            <a:xfrm flipH="1">
              <a:off x="3505200" y="4038600"/>
              <a:ext cx="609600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91" name="Line 51"/>
            <p:cNvSpPr>
              <a:spLocks noChangeShapeType="1"/>
            </p:cNvSpPr>
            <p:nvPr/>
          </p:nvSpPr>
          <p:spPr bwMode="auto">
            <a:xfrm flipH="1">
              <a:off x="3505200" y="4800600"/>
              <a:ext cx="609600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92" name="Line 52"/>
            <p:cNvSpPr>
              <a:spLocks noChangeShapeType="1"/>
            </p:cNvSpPr>
            <p:nvPr/>
          </p:nvSpPr>
          <p:spPr bwMode="auto">
            <a:xfrm flipH="1">
              <a:off x="3505200" y="5562600"/>
              <a:ext cx="609600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93" name="Oval 201"/>
            <p:cNvSpPr>
              <a:spLocks noChangeArrowheads="1"/>
            </p:cNvSpPr>
            <p:nvPr/>
          </p:nvSpPr>
          <p:spPr bwMode="auto">
            <a:xfrm>
              <a:off x="4724400" y="579120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10294" name="Rectangle 202"/>
            <p:cNvSpPr>
              <a:spLocks noChangeArrowheads="1"/>
            </p:cNvSpPr>
            <p:nvPr/>
          </p:nvSpPr>
          <p:spPr bwMode="auto">
            <a:xfrm>
              <a:off x="1447800" y="3124200"/>
              <a:ext cx="2921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95" name="Rectangle 203"/>
            <p:cNvSpPr>
              <a:spLocks noChangeArrowheads="1"/>
            </p:cNvSpPr>
            <p:nvPr/>
          </p:nvSpPr>
          <p:spPr bwMode="auto">
            <a:xfrm>
              <a:off x="1447800" y="3505200"/>
              <a:ext cx="2921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96" name="Rectangle 204"/>
            <p:cNvSpPr>
              <a:spLocks noChangeArrowheads="1"/>
            </p:cNvSpPr>
            <p:nvPr/>
          </p:nvSpPr>
          <p:spPr bwMode="auto">
            <a:xfrm>
              <a:off x="1447800" y="3886200"/>
              <a:ext cx="2921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97" name="Rectangle 205"/>
            <p:cNvSpPr>
              <a:spLocks noChangeArrowheads="1"/>
            </p:cNvSpPr>
            <p:nvPr/>
          </p:nvSpPr>
          <p:spPr bwMode="auto">
            <a:xfrm>
              <a:off x="1447800" y="4267200"/>
              <a:ext cx="2921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98" name="Rectangle 206"/>
            <p:cNvSpPr>
              <a:spLocks noChangeArrowheads="1"/>
            </p:cNvSpPr>
            <p:nvPr/>
          </p:nvSpPr>
          <p:spPr bwMode="auto">
            <a:xfrm>
              <a:off x="1447800" y="4648200"/>
              <a:ext cx="2921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299" name="Rectangle 207"/>
            <p:cNvSpPr>
              <a:spLocks noChangeArrowheads="1"/>
            </p:cNvSpPr>
            <p:nvPr/>
          </p:nvSpPr>
          <p:spPr bwMode="auto">
            <a:xfrm>
              <a:off x="1447800" y="5029200"/>
              <a:ext cx="2921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00" name="Rectangle 208"/>
            <p:cNvSpPr>
              <a:spLocks noChangeArrowheads="1"/>
            </p:cNvSpPr>
            <p:nvPr/>
          </p:nvSpPr>
          <p:spPr bwMode="auto">
            <a:xfrm>
              <a:off x="1447800" y="5410200"/>
              <a:ext cx="2921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01" name="Rectangle 209"/>
            <p:cNvSpPr>
              <a:spLocks noChangeArrowheads="1"/>
            </p:cNvSpPr>
            <p:nvPr/>
          </p:nvSpPr>
          <p:spPr bwMode="auto">
            <a:xfrm>
              <a:off x="1447800" y="5791200"/>
              <a:ext cx="2921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02" name="Rectangle 210"/>
            <p:cNvSpPr>
              <a:spLocks noChangeArrowheads="1"/>
            </p:cNvSpPr>
            <p:nvPr/>
          </p:nvSpPr>
          <p:spPr bwMode="auto">
            <a:xfrm>
              <a:off x="4114800" y="3124200"/>
              <a:ext cx="2921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03" name="Rectangle 211"/>
            <p:cNvSpPr>
              <a:spLocks noChangeArrowheads="1"/>
            </p:cNvSpPr>
            <p:nvPr/>
          </p:nvSpPr>
          <p:spPr bwMode="auto">
            <a:xfrm>
              <a:off x="4114800" y="3505200"/>
              <a:ext cx="2921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04" name="Rectangle 212"/>
            <p:cNvSpPr>
              <a:spLocks noChangeArrowheads="1"/>
            </p:cNvSpPr>
            <p:nvPr/>
          </p:nvSpPr>
          <p:spPr bwMode="auto">
            <a:xfrm>
              <a:off x="4114800" y="3886200"/>
              <a:ext cx="2921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05" name="Rectangle 213"/>
            <p:cNvSpPr>
              <a:spLocks noChangeArrowheads="1"/>
            </p:cNvSpPr>
            <p:nvPr/>
          </p:nvSpPr>
          <p:spPr bwMode="auto">
            <a:xfrm>
              <a:off x="4114800" y="4267200"/>
              <a:ext cx="2921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06" name="Rectangle 214"/>
            <p:cNvSpPr>
              <a:spLocks noChangeArrowheads="1"/>
            </p:cNvSpPr>
            <p:nvPr/>
          </p:nvSpPr>
          <p:spPr bwMode="auto">
            <a:xfrm>
              <a:off x="4114800" y="4648200"/>
              <a:ext cx="2921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07" name="Rectangle 215"/>
            <p:cNvSpPr>
              <a:spLocks noChangeArrowheads="1"/>
            </p:cNvSpPr>
            <p:nvPr/>
          </p:nvSpPr>
          <p:spPr bwMode="auto">
            <a:xfrm>
              <a:off x="4114800" y="5029200"/>
              <a:ext cx="2921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08" name="Rectangle 216"/>
            <p:cNvSpPr>
              <a:spLocks noChangeArrowheads="1"/>
            </p:cNvSpPr>
            <p:nvPr/>
          </p:nvSpPr>
          <p:spPr bwMode="auto">
            <a:xfrm>
              <a:off x="4114800" y="5410200"/>
              <a:ext cx="2921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09" name="Rectangle 217"/>
            <p:cNvSpPr>
              <a:spLocks noChangeArrowheads="1"/>
            </p:cNvSpPr>
            <p:nvPr/>
          </p:nvSpPr>
          <p:spPr bwMode="auto">
            <a:xfrm>
              <a:off x="4114800" y="5791200"/>
              <a:ext cx="292100" cy="2921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10" name="Oval 218"/>
            <p:cNvSpPr>
              <a:spLocks noChangeArrowheads="1"/>
            </p:cNvSpPr>
            <p:nvPr/>
          </p:nvSpPr>
          <p:spPr bwMode="auto">
            <a:xfrm>
              <a:off x="4724400" y="594360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10311" name="Oval 219"/>
            <p:cNvSpPr>
              <a:spLocks noChangeArrowheads="1"/>
            </p:cNvSpPr>
            <p:nvPr/>
          </p:nvSpPr>
          <p:spPr bwMode="auto">
            <a:xfrm>
              <a:off x="4724400" y="541020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10312" name="Oval 220"/>
            <p:cNvSpPr>
              <a:spLocks noChangeArrowheads="1"/>
            </p:cNvSpPr>
            <p:nvPr/>
          </p:nvSpPr>
          <p:spPr bwMode="auto">
            <a:xfrm>
              <a:off x="4724400" y="556260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10313" name="Oval 221"/>
            <p:cNvSpPr>
              <a:spLocks noChangeArrowheads="1"/>
            </p:cNvSpPr>
            <p:nvPr/>
          </p:nvSpPr>
          <p:spPr bwMode="auto">
            <a:xfrm>
              <a:off x="4724400" y="502920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10314" name="Oval 222"/>
            <p:cNvSpPr>
              <a:spLocks noChangeArrowheads="1"/>
            </p:cNvSpPr>
            <p:nvPr/>
          </p:nvSpPr>
          <p:spPr bwMode="auto">
            <a:xfrm>
              <a:off x="4724400" y="518160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10315" name="Oval 223"/>
            <p:cNvSpPr>
              <a:spLocks noChangeArrowheads="1"/>
            </p:cNvSpPr>
            <p:nvPr/>
          </p:nvSpPr>
          <p:spPr bwMode="auto">
            <a:xfrm>
              <a:off x="4724400" y="464820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7</a:t>
              </a:r>
            </a:p>
          </p:txBody>
        </p:sp>
        <p:sp>
          <p:nvSpPr>
            <p:cNvPr id="10316" name="Oval 224"/>
            <p:cNvSpPr>
              <a:spLocks noChangeArrowheads="1"/>
            </p:cNvSpPr>
            <p:nvPr/>
          </p:nvSpPr>
          <p:spPr bwMode="auto">
            <a:xfrm>
              <a:off x="4724400" y="480060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10317" name="Oval 225"/>
            <p:cNvSpPr>
              <a:spLocks noChangeArrowheads="1"/>
            </p:cNvSpPr>
            <p:nvPr/>
          </p:nvSpPr>
          <p:spPr bwMode="auto">
            <a:xfrm>
              <a:off x="4724400" y="426720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9</a:t>
              </a:r>
            </a:p>
          </p:txBody>
        </p:sp>
        <p:sp>
          <p:nvSpPr>
            <p:cNvPr id="10318" name="Oval 226"/>
            <p:cNvSpPr>
              <a:spLocks noChangeArrowheads="1"/>
            </p:cNvSpPr>
            <p:nvPr/>
          </p:nvSpPr>
          <p:spPr bwMode="auto">
            <a:xfrm>
              <a:off x="4724400" y="441960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10319" name="Oval 227"/>
            <p:cNvSpPr>
              <a:spLocks noChangeArrowheads="1"/>
            </p:cNvSpPr>
            <p:nvPr/>
          </p:nvSpPr>
          <p:spPr bwMode="auto">
            <a:xfrm>
              <a:off x="4724400" y="388620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10320" name="Oval 228"/>
            <p:cNvSpPr>
              <a:spLocks noChangeArrowheads="1"/>
            </p:cNvSpPr>
            <p:nvPr/>
          </p:nvSpPr>
          <p:spPr bwMode="auto">
            <a:xfrm>
              <a:off x="4724400" y="403860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10321" name="Oval 229"/>
            <p:cNvSpPr>
              <a:spLocks noChangeArrowheads="1"/>
            </p:cNvSpPr>
            <p:nvPr/>
          </p:nvSpPr>
          <p:spPr bwMode="auto">
            <a:xfrm>
              <a:off x="4724400" y="350520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10322" name="Oval 230"/>
            <p:cNvSpPr>
              <a:spLocks noChangeArrowheads="1"/>
            </p:cNvSpPr>
            <p:nvPr/>
          </p:nvSpPr>
          <p:spPr bwMode="auto">
            <a:xfrm>
              <a:off x="4724400" y="365760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10323" name="Oval 231"/>
            <p:cNvSpPr>
              <a:spLocks noChangeArrowheads="1"/>
            </p:cNvSpPr>
            <p:nvPr/>
          </p:nvSpPr>
          <p:spPr bwMode="auto">
            <a:xfrm>
              <a:off x="4724400" y="312420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15</a:t>
              </a:r>
            </a:p>
          </p:txBody>
        </p:sp>
        <p:sp>
          <p:nvSpPr>
            <p:cNvPr id="10324" name="Oval 232"/>
            <p:cNvSpPr>
              <a:spLocks noChangeArrowheads="1"/>
            </p:cNvSpPr>
            <p:nvPr/>
          </p:nvSpPr>
          <p:spPr bwMode="auto">
            <a:xfrm>
              <a:off x="4724400" y="327660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14</a:t>
              </a:r>
            </a:p>
          </p:txBody>
        </p:sp>
        <p:sp>
          <p:nvSpPr>
            <p:cNvPr id="10325" name="Line 233"/>
            <p:cNvSpPr>
              <a:spLocks noChangeShapeType="1"/>
            </p:cNvSpPr>
            <p:nvPr/>
          </p:nvSpPr>
          <p:spPr bwMode="auto">
            <a:xfrm flipV="1">
              <a:off x="4419600" y="3200400"/>
              <a:ext cx="304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26" name="Line 234"/>
            <p:cNvSpPr>
              <a:spLocks noChangeShapeType="1"/>
            </p:cNvSpPr>
            <p:nvPr/>
          </p:nvSpPr>
          <p:spPr bwMode="auto">
            <a:xfrm>
              <a:off x="4419600" y="3276600"/>
              <a:ext cx="304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27" name="Line 235"/>
            <p:cNvSpPr>
              <a:spLocks noChangeShapeType="1"/>
            </p:cNvSpPr>
            <p:nvPr/>
          </p:nvSpPr>
          <p:spPr bwMode="auto">
            <a:xfrm flipV="1">
              <a:off x="4419600" y="3581400"/>
              <a:ext cx="304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28" name="Line 236"/>
            <p:cNvSpPr>
              <a:spLocks noChangeShapeType="1"/>
            </p:cNvSpPr>
            <p:nvPr/>
          </p:nvSpPr>
          <p:spPr bwMode="auto">
            <a:xfrm>
              <a:off x="4419600" y="3657600"/>
              <a:ext cx="304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29" name="Line 237"/>
            <p:cNvSpPr>
              <a:spLocks noChangeShapeType="1"/>
            </p:cNvSpPr>
            <p:nvPr/>
          </p:nvSpPr>
          <p:spPr bwMode="auto">
            <a:xfrm flipV="1">
              <a:off x="4419600" y="3962400"/>
              <a:ext cx="304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30" name="Line 238"/>
            <p:cNvSpPr>
              <a:spLocks noChangeShapeType="1"/>
            </p:cNvSpPr>
            <p:nvPr/>
          </p:nvSpPr>
          <p:spPr bwMode="auto">
            <a:xfrm>
              <a:off x="4419600" y="4038600"/>
              <a:ext cx="304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31" name="Line 239"/>
            <p:cNvSpPr>
              <a:spLocks noChangeShapeType="1"/>
            </p:cNvSpPr>
            <p:nvPr/>
          </p:nvSpPr>
          <p:spPr bwMode="auto">
            <a:xfrm flipV="1">
              <a:off x="4419600" y="4343400"/>
              <a:ext cx="304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32" name="Line 240"/>
            <p:cNvSpPr>
              <a:spLocks noChangeShapeType="1"/>
            </p:cNvSpPr>
            <p:nvPr/>
          </p:nvSpPr>
          <p:spPr bwMode="auto">
            <a:xfrm>
              <a:off x="4419600" y="4419600"/>
              <a:ext cx="304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33" name="Line 241"/>
            <p:cNvSpPr>
              <a:spLocks noChangeShapeType="1"/>
            </p:cNvSpPr>
            <p:nvPr/>
          </p:nvSpPr>
          <p:spPr bwMode="auto">
            <a:xfrm flipV="1">
              <a:off x="4419600" y="4724400"/>
              <a:ext cx="304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34" name="Line 242"/>
            <p:cNvSpPr>
              <a:spLocks noChangeShapeType="1"/>
            </p:cNvSpPr>
            <p:nvPr/>
          </p:nvSpPr>
          <p:spPr bwMode="auto">
            <a:xfrm>
              <a:off x="4419600" y="4800600"/>
              <a:ext cx="304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35" name="Line 243"/>
            <p:cNvSpPr>
              <a:spLocks noChangeShapeType="1"/>
            </p:cNvSpPr>
            <p:nvPr/>
          </p:nvSpPr>
          <p:spPr bwMode="auto">
            <a:xfrm flipV="1">
              <a:off x="4419600" y="5105400"/>
              <a:ext cx="304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36" name="Line 244"/>
            <p:cNvSpPr>
              <a:spLocks noChangeShapeType="1"/>
            </p:cNvSpPr>
            <p:nvPr/>
          </p:nvSpPr>
          <p:spPr bwMode="auto">
            <a:xfrm>
              <a:off x="4419600" y="5181600"/>
              <a:ext cx="304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37" name="Line 245"/>
            <p:cNvSpPr>
              <a:spLocks noChangeShapeType="1"/>
            </p:cNvSpPr>
            <p:nvPr/>
          </p:nvSpPr>
          <p:spPr bwMode="auto">
            <a:xfrm flipV="1">
              <a:off x="4419600" y="5486400"/>
              <a:ext cx="304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38" name="Line 246"/>
            <p:cNvSpPr>
              <a:spLocks noChangeShapeType="1"/>
            </p:cNvSpPr>
            <p:nvPr/>
          </p:nvSpPr>
          <p:spPr bwMode="auto">
            <a:xfrm>
              <a:off x="4419600" y="5562600"/>
              <a:ext cx="304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39" name="Line 247"/>
            <p:cNvSpPr>
              <a:spLocks noChangeShapeType="1"/>
            </p:cNvSpPr>
            <p:nvPr/>
          </p:nvSpPr>
          <p:spPr bwMode="auto">
            <a:xfrm flipV="1">
              <a:off x="4419600" y="5867400"/>
              <a:ext cx="304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40" name="Line 248"/>
            <p:cNvSpPr>
              <a:spLocks noChangeShapeType="1"/>
            </p:cNvSpPr>
            <p:nvPr/>
          </p:nvSpPr>
          <p:spPr bwMode="auto">
            <a:xfrm>
              <a:off x="4419600" y="5943600"/>
              <a:ext cx="304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41" name="Oval 249"/>
            <p:cNvSpPr>
              <a:spLocks noChangeArrowheads="1"/>
            </p:cNvSpPr>
            <p:nvPr/>
          </p:nvSpPr>
          <p:spPr bwMode="auto">
            <a:xfrm>
              <a:off x="990600" y="579120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10342" name="Oval 250"/>
            <p:cNvSpPr>
              <a:spLocks noChangeArrowheads="1"/>
            </p:cNvSpPr>
            <p:nvPr/>
          </p:nvSpPr>
          <p:spPr bwMode="auto">
            <a:xfrm>
              <a:off x="990600" y="594360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10343" name="Oval 251"/>
            <p:cNvSpPr>
              <a:spLocks noChangeArrowheads="1"/>
            </p:cNvSpPr>
            <p:nvPr/>
          </p:nvSpPr>
          <p:spPr bwMode="auto">
            <a:xfrm>
              <a:off x="990600" y="541020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10344" name="Oval 252"/>
            <p:cNvSpPr>
              <a:spLocks noChangeArrowheads="1"/>
            </p:cNvSpPr>
            <p:nvPr/>
          </p:nvSpPr>
          <p:spPr bwMode="auto">
            <a:xfrm>
              <a:off x="990600" y="556260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10345" name="Oval 253"/>
            <p:cNvSpPr>
              <a:spLocks noChangeArrowheads="1"/>
            </p:cNvSpPr>
            <p:nvPr/>
          </p:nvSpPr>
          <p:spPr bwMode="auto">
            <a:xfrm>
              <a:off x="990600" y="502920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10346" name="Oval 254"/>
            <p:cNvSpPr>
              <a:spLocks noChangeArrowheads="1"/>
            </p:cNvSpPr>
            <p:nvPr/>
          </p:nvSpPr>
          <p:spPr bwMode="auto">
            <a:xfrm>
              <a:off x="990600" y="518160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10347" name="Oval 255"/>
            <p:cNvSpPr>
              <a:spLocks noChangeArrowheads="1"/>
            </p:cNvSpPr>
            <p:nvPr/>
          </p:nvSpPr>
          <p:spPr bwMode="auto">
            <a:xfrm>
              <a:off x="990600" y="464820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7</a:t>
              </a:r>
            </a:p>
          </p:txBody>
        </p:sp>
        <p:sp>
          <p:nvSpPr>
            <p:cNvPr id="10348" name="Oval 256"/>
            <p:cNvSpPr>
              <a:spLocks noChangeArrowheads="1"/>
            </p:cNvSpPr>
            <p:nvPr/>
          </p:nvSpPr>
          <p:spPr bwMode="auto">
            <a:xfrm>
              <a:off x="990600" y="480060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10349" name="Oval 257"/>
            <p:cNvSpPr>
              <a:spLocks noChangeArrowheads="1"/>
            </p:cNvSpPr>
            <p:nvPr/>
          </p:nvSpPr>
          <p:spPr bwMode="auto">
            <a:xfrm>
              <a:off x="990600" y="426720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9</a:t>
              </a:r>
            </a:p>
          </p:txBody>
        </p:sp>
        <p:sp>
          <p:nvSpPr>
            <p:cNvPr id="10350" name="Oval 258"/>
            <p:cNvSpPr>
              <a:spLocks noChangeArrowheads="1"/>
            </p:cNvSpPr>
            <p:nvPr/>
          </p:nvSpPr>
          <p:spPr bwMode="auto">
            <a:xfrm>
              <a:off x="990600" y="441960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10351" name="Oval 259"/>
            <p:cNvSpPr>
              <a:spLocks noChangeArrowheads="1"/>
            </p:cNvSpPr>
            <p:nvPr/>
          </p:nvSpPr>
          <p:spPr bwMode="auto">
            <a:xfrm>
              <a:off x="990600" y="388620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10352" name="Oval 260"/>
            <p:cNvSpPr>
              <a:spLocks noChangeArrowheads="1"/>
            </p:cNvSpPr>
            <p:nvPr/>
          </p:nvSpPr>
          <p:spPr bwMode="auto">
            <a:xfrm>
              <a:off x="990600" y="403860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10353" name="Oval 261"/>
            <p:cNvSpPr>
              <a:spLocks noChangeArrowheads="1"/>
            </p:cNvSpPr>
            <p:nvPr/>
          </p:nvSpPr>
          <p:spPr bwMode="auto">
            <a:xfrm>
              <a:off x="990600" y="350520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10354" name="Oval 262"/>
            <p:cNvSpPr>
              <a:spLocks noChangeArrowheads="1"/>
            </p:cNvSpPr>
            <p:nvPr/>
          </p:nvSpPr>
          <p:spPr bwMode="auto">
            <a:xfrm>
              <a:off x="990600" y="365760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10355" name="Oval 263"/>
            <p:cNvSpPr>
              <a:spLocks noChangeArrowheads="1"/>
            </p:cNvSpPr>
            <p:nvPr/>
          </p:nvSpPr>
          <p:spPr bwMode="auto">
            <a:xfrm>
              <a:off x="990600" y="312420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15</a:t>
              </a:r>
            </a:p>
          </p:txBody>
        </p:sp>
        <p:sp>
          <p:nvSpPr>
            <p:cNvPr id="10356" name="Oval 264"/>
            <p:cNvSpPr>
              <a:spLocks noChangeArrowheads="1"/>
            </p:cNvSpPr>
            <p:nvPr/>
          </p:nvSpPr>
          <p:spPr bwMode="auto">
            <a:xfrm>
              <a:off x="990600" y="327660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14</a:t>
              </a:r>
            </a:p>
          </p:txBody>
        </p:sp>
        <p:sp>
          <p:nvSpPr>
            <p:cNvPr id="10357" name="Line 265"/>
            <p:cNvSpPr>
              <a:spLocks noChangeShapeType="1"/>
            </p:cNvSpPr>
            <p:nvPr/>
          </p:nvSpPr>
          <p:spPr bwMode="auto">
            <a:xfrm>
              <a:off x="1143000" y="3200400"/>
              <a:ext cx="304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58" name="Line 266"/>
            <p:cNvSpPr>
              <a:spLocks noChangeShapeType="1"/>
            </p:cNvSpPr>
            <p:nvPr/>
          </p:nvSpPr>
          <p:spPr bwMode="auto">
            <a:xfrm flipV="1">
              <a:off x="1143000" y="3276600"/>
              <a:ext cx="304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59" name="Line 267"/>
            <p:cNvSpPr>
              <a:spLocks noChangeShapeType="1"/>
            </p:cNvSpPr>
            <p:nvPr/>
          </p:nvSpPr>
          <p:spPr bwMode="auto">
            <a:xfrm>
              <a:off x="1143000" y="3581400"/>
              <a:ext cx="304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60" name="Line 268"/>
            <p:cNvSpPr>
              <a:spLocks noChangeShapeType="1"/>
            </p:cNvSpPr>
            <p:nvPr/>
          </p:nvSpPr>
          <p:spPr bwMode="auto">
            <a:xfrm flipV="1">
              <a:off x="1143000" y="3657600"/>
              <a:ext cx="304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61" name="Line 269"/>
            <p:cNvSpPr>
              <a:spLocks noChangeShapeType="1"/>
            </p:cNvSpPr>
            <p:nvPr/>
          </p:nvSpPr>
          <p:spPr bwMode="auto">
            <a:xfrm>
              <a:off x="1143000" y="3962400"/>
              <a:ext cx="304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62" name="Line 270"/>
            <p:cNvSpPr>
              <a:spLocks noChangeShapeType="1"/>
            </p:cNvSpPr>
            <p:nvPr/>
          </p:nvSpPr>
          <p:spPr bwMode="auto">
            <a:xfrm flipV="1">
              <a:off x="1143000" y="4038600"/>
              <a:ext cx="304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63" name="Line 271"/>
            <p:cNvSpPr>
              <a:spLocks noChangeShapeType="1"/>
            </p:cNvSpPr>
            <p:nvPr/>
          </p:nvSpPr>
          <p:spPr bwMode="auto">
            <a:xfrm>
              <a:off x="1143000" y="4343400"/>
              <a:ext cx="304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64" name="Line 272"/>
            <p:cNvSpPr>
              <a:spLocks noChangeShapeType="1"/>
            </p:cNvSpPr>
            <p:nvPr/>
          </p:nvSpPr>
          <p:spPr bwMode="auto">
            <a:xfrm flipV="1">
              <a:off x="1143000" y="4419600"/>
              <a:ext cx="304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65" name="Line 273"/>
            <p:cNvSpPr>
              <a:spLocks noChangeShapeType="1"/>
            </p:cNvSpPr>
            <p:nvPr/>
          </p:nvSpPr>
          <p:spPr bwMode="auto">
            <a:xfrm>
              <a:off x="1143000" y="4724400"/>
              <a:ext cx="304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66" name="Line 274"/>
            <p:cNvSpPr>
              <a:spLocks noChangeShapeType="1"/>
            </p:cNvSpPr>
            <p:nvPr/>
          </p:nvSpPr>
          <p:spPr bwMode="auto">
            <a:xfrm flipV="1">
              <a:off x="1143000" y="4800600"/>
              <a:ext cx="304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67" name="Line 275"/>
            <p:cNvSpPr>
              <a:spLocks noChangeShapeType="1"/>
            </p:cNvSpPr>
            <p:nvPr/>
          </p:nvSpPr>
          <p:spPr bwMode="auto">
            <a:xfrm>
              <a:off x="1143000" y="5105400"/>
              <a:ext cx="304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68" name="Line 276"/>
            <p:cNvSpPr>
              <a:spLocks noChangeShapeType="1"/>
            </p:cNvSpPr>
            <p:nvPr/>
          </p:nvSpPr>
          <p:spPr bwMode="auto">
            <a:xfrm flipV="1">
              <a:off x="1143000" y="5181600"/>
              <a:ext cx="304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69" name="Line 277"/>
            <p:cNvSpPr>
              <a:spLocks noChangeShapeType="1"/>
            </p:cNvSpPr>
            <p:nvPr/>
          </p:nvSpPr>
          <p:spPr bwMode="auto">
            <a:xfrm>
              <a:off x="1143000" y="5486400"/>
              <a:ext cx="304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70" name="Line 278"/>
            <p:cNvSpPr>
              <a:spLocks noChangeShapeType="1"/>
            </p:cNvSpPr>
            <p:nvPr/>
          </p:nvSpPr>
          <p:spPr bwMode="auto">
            <a:xfrm flipV="1">
              <a:off x="1143000" y="5562600"/>
              <a:ext cx="304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71" name="Line 279"/>
            <p:cNvSpPr>
              <a:spLocks noChangeShapeType="1"/>
            </p:cNvSpPr>
            <p:nvPr/>
          </p:nvSpPr>
          <p:spPr bwMode="auto">
            <a:xfrm>
              <a:off x="1143000" y="5867400"/>
              <a:ext cx="304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72" name="Line 280"/>
            <p:cNvSpPr>
              <a:spLocks noChangeShapeType="1"/>
            </p:cNvSpPr>
            <p:nvPr/>
          </p:nvSpPr>
          <p:spPr bwMode="auto">
            <a:xfrm flipV="1">
              <a:off x="1143000" y="5943600"/>
              <a:ext cx="3048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73" name="Line 281"/>
            <p:cNvSpPr>
              <a:spLocks noChangeShapeType="1"/>
            </p:cNvSpPr>
            <p:nvPr/>
          </p:nvSpPr>
          <p:spPr bwMode="auto">
            <a:xfrm flipH="1">
              <a:off x="1600200" y="2438400"/>
              <a:ext cx="15240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374" name="Text Box 282"/>
            <p:cNvSpPr txBox="1">
              <a:spLocks noChangeArrowheads="1"/>
            </p:cNvSpPr>
            <p:nvPr/>
          </p:nvSpPr>
          <p:spPr bwMode="auto">
            <a:xfrm>
              <a:off x="1524000" y="2133600"/>
              <a:ext cx="6554788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>
                  <a:solidFill>
                    <a:srgbClr val="000000"/>
                  </a:solidFill>
                </a:rPr>
                <a:t>Router (switch), Radix of 2 (2 inputs, 2 outputs)</a:t>
              </a:r>
            </a:p>
          </p:txBody>
        </p:sp>
        <p:sp>
          <p:nvSpPr>
            <p:cNvPr id="10375" name="Text Box 283"/>
            <p:cNvSpPr txBox="1">
              <a:spLocks noChangeArrowheads="1"/>
            </p:cNvSpPr>
            <p:nvPr/>
          </p:nvSpPr>
          <p:spPr bwMode="auto">
            <a:xfrm>
              <a:off x="2057400" y="2438400"/>
              <a:ext cx="574198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>
                  <a:solidFill>
                    <a:srgbClr val="000000"/>
                  </a:solidFill>
                </a:rPr>
                <a:t>Abbreviation: Radix-ary</a:t>
              </a:r>
            </a:p>
            <a:p>
              <a:r>
                <a:rPr lang="en-US">
                  <a:solidFill>
                    <a:srgbClr val="000000"/>
                  </a:solidFill>
                </a:rPr>
                <a:t>These routers are 2-ary</a:t>
              </a:r>
            </a:p>
          </p:txBody>
        </p:sp>
      </p:grpSp>
      <p:sp>
        <p:nvSpPr>
          <p:cNvPr id="288" name="Text Box 283"/>
          <p:cNvSpPr txBox="1">
            <a:spLocks noChangeArrowheads="1"/>
          </p:cNvSpPr>
          <p:nvPr/>
        </p:nvSpPr>
        <p:spPr bwMode="auto">
          <a:xfrm>
            <a:off x="1447800" y="6107113"/>
            <a:ext cx="2971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000000"/>
                </a:solidFill>
              </a:rPr>
              <a:t>Indirect</a:t>
            </a:r>
          </a:p>
        </p:txBody>
      </p:sp>
      <p:sp>
        <p:nvSpPr>
          <p:cNvPr id="289" name="Text Box 283"/>
          <p:cNvSpPr txBox="1">
            <a:spLocks noChangeArrowheads="1"/>
          </p:cNvSpPr>
          <p:nvPr/>
        </p:nvSpPr>
        <p:spPr bwMode="auto">
          <a:xfrm>
            <a:off x="5410200" y="6107113"/>
            <a:ext cx="2971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000000"/>
                </a:solidFill>
              </a:rPr>
              <a:t>Direct</a:t>
            </a:r>
          </a:p>
        </p:txBody>
      </p:sp>
    </p:spTree>
    <p:extLst>
      <p:ext uri="{BB962C8B-B14F-4D97-AF65-F5344CB8AC3E}">
        <p14:creationId xmlns:p14="http://schemas.microsoft.com/office/powerpoint/2010/main" val="93728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" grpId="0"/>
      <p:bldP spid="289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1" name="Content Placeholder 11"/>
          <p:cNvSpPr txBox="1">
            <a:spLocks/>
          </p:cNvSpPr>
          <p:nvPr/>
        </p:nvSpPr>
        <p:spPr bwMode="auto">
          <a:xfrm>
            <a:off x="1538288" y="1111250"/>
            <a:ext cx="6442075" cy="516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8163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95363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995363" marR="0" lvl="1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995363" marR="0" lvl="1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Gill Sans MT" charset="0"/>
              <a:buAutoNum type="arabicPeriod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8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80000"/>
              <a:buFont typeface="Wingdings 2" charset="0"/>
              <a:buChar char="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80000"/>
              <a:buFont typeface="Wingdings 2" charset="0"/>
              <a:buNone/>
              <a:tabLst/>
              <a:defRPr/>
            </a:pPr>
            <a:endParaRPr kumimoji="0" lang="en-US" sz="2000" b="0" i="0" u="sng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600200" y="914400"/>
            <a:ext cx="7543800" cy="1588"/>
          </a:xfrm>
          <a:prstGeom prst="line">
            <a:avLst/>
          </a:prstGeom>
          <a:ln w="28575">
            <a:gradFill flip="none" rotWithShape="1">
              <a:gsLst>
                <a:gs pos="0">
                  <a:srgbClr val="D6B19C"/>
                </a:gs>
                <a:gs pos="30000">
                  <a:srgbClr val="D49E6C"/>
                </a:gs>
                <a:gs pos="70000">
                  <a:srgbClr val="A65528"/>
                </a:gs>
                <a:gs pos="100000">
                  <a:srgbClr val="663012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7848600" cy="11430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Gill Sans MT" charset="0"/>
                <a:ea typeface="ＭＳ Ｐゴシック" charset="0"/>
                <a:cs typeface="ＭＳ Ｐゴシック" charset="0"/>
              </a:rPr>
              <a:t>Evaluation – Synthetic Traces</a:t>
            </a:r>
          </a:p>
        </p:txBody>
      </p:sp>
      <p:sp>
        <p:nvSpPr>
          <p:cNvPr id="225284" name="TextBox 6"/>
          <p:cNvSpPr txBox="1">
            <a:spLocks noChangeArrowheads="1"/>
          </p:cNvSpPr>
          <p:nvPr/>
        </p:nvSpPr>
        <p:spPr bwMode="auto">
          <a:xfrm>
            <a:off x="1176338" y="1352550"/>
            <a:ext cx="3098800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First, the bad news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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 Uniform random injection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 BLESS has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significantly lower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   saturation throughput 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   compared to buffered 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   baseline.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</p:txBody>
      </p:sp>
      <p:graphicFrame>
        <p:nvGraphicFramePr>
          <p:cNvPr id="10" name="Chart 9"/>
          <p:cNvGraphicFramePr/>
          <p:nvPr/>
        </p:nvGraphicFramePr>
        <p:xfrm>
          <a:off x="4442703" y="1660288"/>
          <a:ext cx="4305300" cy="2447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Down Arrow 10"/>
          <p:cNvSpPr/>
          <p:nvPr/>
        </p:nvSpPr>
        <p:spPr>
          <a:xfrm rot="19647242">
            <a:off x="6789738" y="1166813"/>
            <a:ext cx="330200" cy="5746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225287" name="TextBox 11"/>
          <p:cNvSpPr txBox="1">
            <a:spLocks noChangeArrowheads="1"/>
          </p:cNvSpPr>
          <p:nvPr/>
        </p:nvSpPr>
        <p:spPr bwMode="auto">
          <a:xfrm>
            <a:off x="6061075" y="1119188"/>
            <a:ext cx="627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BLESS</a:t>
            </a:r>
          </a:p>
        </p:txBody>
      </p:sp>
      <p:sp>
        <p:nvSpPr>
          <p:cNvPr id="13" name="Down Arrow 12"/>
          <p:cNvSpPr/>
          <p:nvPr/>
        </p:nvSpPr>
        <p:spPr>
          <a:xfrm rot="19647242">
            <a:off x="8167688" y="1144588"/>
            <a:ext cx="331787" cy="5746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225289" name="TextBox 13"/>
          <p:cNvSpPr txBox="1">
            <a:spLocks noChangeArrowheads="1"/>
          </p:cNvSpPr>
          <p:nvPr/>
        </p:nvSpPr>
        <p:spPr bwMode="auto">
          <a:xfrm>
            <a:off x="7545388" y="1125538"/>
            <a:ext cx="7747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Best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Baseline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9316806"/>
      </p:ext>
    </p:extLst>
  </p:cSld>
  <p:clrMapOvr>
    <a:masterClrMapping/>
  </p:clrMapOvr>
  <p:transition advTm="33072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29" name="Content Placeholder 11"/>
          <p:cNvSpPr txBox="1">
            <a:spLocks/>
          </p:cNvSpPr>
          <p:nvPr/>
        </p:nvSpPr>
        <p:spPr bwMode="auto">
          <a:xfrm>
            <a:off x="1538288" y="1111250"/>
            <a:ext cx="6442075" cy="516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8163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95363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995363" marR="0" lvl="1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995363" marR="0" lvl="1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Gill Sans MT" charset="0"/>
              <a:buAutoNum type="arabicPeriod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8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80000"/>
              <a:buFont typeface="Wingdings 2" charset="0"/>
              <a:buChar char="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80000"/>
              <a:buFont typeface="Wingdings 2" charset="0"/>
              <a:buNone/>
              <a:tabLst/>
              <a:defRPr/>
            </a:pPr>
            <a:endParaRPr kumimoji="0" lang="en-US" sz="2000" b="0" i="0" u="sng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600200" y="914400"/>
            <a:ext cx="7543800" cy="1588"/>
          </a:xfrm>
          <a:prstGeom prst="line">
            <a:avLst/>
          </a:prstGeom>
          <a:ln w="28575">
            <a:gradFill flip="none" rotWithShape="1">
              <a:gsLst>
                <a:gs pos="0">
                  <a:srgbClr val="D6B19C"/>
                </a:gs>
                <a:gs pos="30000">
                  <a:srgbClr val="D49E6C"/>
                </a:gs>
                <a:gs pos="70000">
                  <a:srgbClr val="A65528"/>
                </a:gs>
                <a:gs pos="100000">
                  <a:srgbClr val="663012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7848600" cy="11430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Gill Sans MT" charset="0"/>
                <a:ea typeface="ＭＳ Ｐゴシック" charset="0"/>
                <a:cs typeface="ＭＳ Ｐゴシック" charset="0"/>
              </a:rPr>
              <a:t>Evaluation – Homogenous Case Study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176338" y="1352550"/>
            <a:ext cx="2586037" cy="535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milc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benchmarks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 (moderately intensive)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Perfect caches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!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 Very little performance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  degradation with BLESS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  (less than 4% in dense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   network)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With router latency 1, 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 BLESS can even 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 outperform baseline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 (by ~10%)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Significant energy 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 improvements 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 (almost 40%)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 </a:t>
            </a:r>
          </a:p>
        </p:txBody>
      </p:sp>
      <p:graphicFrame>
        <p:nvGraphicFramePr>
          <p:cNvPr id="8" name="Chart 7"/>
          <p:cNvGraphicFramePr/>
          <p:nvPr/>
        </p:nvGraphicFramePr>
        <p:xfrm>
          <a:off x="3696511" y="1064571"/>
          <a:ext cx="5267831" cy="2544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/>
          <p:cNvGraphicFramePr/>
          <p:nvPr/>
        </p:nvGraphicFramePr>
        <p:xfrm>
          <a:off x="3574205" y="3777777"/>
          <a:ext cx="5419726" cy="2609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Down Arrow 9"/>
          <p:cNvSpPr/>
          <p:nvPr/>
        </p:nvSpPr>
        <p:spPr>
          <a:xfrm rot="20581618">
            <a:off x="6041771" y="1046835"/>
            <a:ext cx="289794" cy="340468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5213350" y="942975"/>
            <a:ext cx="8556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Baseline</a:t>
            </a:r>
          </a:p>
        </p:txBody>
      </p:sp>
      <p:sp>
        <p:nvSpPr>
          <p:cNvPr id="12" name="Down Arrow 11"/>
          <p:cNvSpPr/>
          <p:nvPr/>
        </p:nvSpPr>
        <p:spPr>
          <a:xfrm rot="1725875">
            <a:off x="6534640" y="1160324"/>
            <a:ext cx="289794" cy="340468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6796088" y="969963"/>
            <a:ext cx="69373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BLESS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7648575" y="966788"/>
            <a:ext cx="6318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RL=1</a:t>
            </a:r>
          </a:p>
        </p:txBody>
      </p:sp>
      <p:sp>
        <p:nvSpPr>
          <p:cNvPr id="15" name="Down Arrow 14"/>
          <p:cNvSpPr/>
          <p:nvPr/>
        </p:nvSpPr>
        <p:spPr>
          <a:xfrm rot="18358841">
            <a:off x="8162524" y="1167319"/>
            <a:ext cx="289794" cy="340468"/>
          </a:xfrm>
          <a:prstGeom prst="downArrow">
            <a:avLst/>
          </a:prstGeom>
          <a:gradFill rotWithShape="1">
            <a:gsLst>
              <a:gs pos="0">
                <a:srgbClr val="C32D2E">
                  <a:tint val="92000"/>
                  <a:satMod val="170000"/>
                </a:srgbClr>
              </a:gs>
              <a:gs pos="15000">
                <a:srgbClr val="C32D2E">
                  <a:tint val="92000"/>
                  <a:shade val="99000"/>
                  <a:satMod val="170000"/>
                </a:srgbClr>
              </a:gs>
              <a:gs pos="62000">
                <a:srgbClr val="C32D2E">
                  <a:tint val="96000"/>
                  <a:shade val="80000"/>
                  <a:satMod val="170000"/>
                </a:srgbClr>
              </a:gs>
              <a:gs pos="97000">
                <a:srgbClr val="C32D2E">
                  <a:tint val="98000"/>
                  <a:shade val="63000"/>
                  <a:satMod val="170000"/>
                </a:srgbClr>
              </a:gs>
              <a:gs pos="100000">
                <a:srgbClr val="C32D2E">
                  <a:shade val="62000"/>
                  <a:satMod val="17000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rgbClr val="C32D2E"/>
            </a:contourClr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16" name="Picture 15" descr="exclamation_mark_yellow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763" y="5607050"/>
            <a:ext cx="681037" cy="68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Left-Right Arrow 16"/>
          <p:cNvSpPr/>
          <p:nvPr/>
        </p:nvSpPr>
        <p:spPr>
          <a:xfrm rot="5400000">
            <a:off x="4956244" y="4236399"/>
            <a:ext cx="535021" cy="272374"/>
          </a:xfrm>
          <a:prstGeom prst="left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9" name="Left-Right Arrow 18"/>
          <p:cNvSpPr/>
          <p:nvPr/>
        </p:nvSpPr>
        <p:spPr>
          <a:xfrm rot="5400000">
            <a:off x="6616429" y="4226674"/>
            <a:ext cx="372894" cy="220495"/>
          </a:xfrm>
          <a:prstGeom prst="left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20" name="Left-Right Arrow 19"/>
          <p:cNvSpPr/>
          <p:nvPr/>
        </p:nvSpPr>
        <p:spPr>
          <a:xfrm rot="5400000">
            <a:off x="8111248" y="4259098"/>
            <a:ext cx="535021" cy="272374"/>
          </a:xfrm>
          <a:prstGeom prst="left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6489941"/>
      </p:ext>
    </p:extLst>
  </p:cSld>
  <p:clrMapOvr>
    <a:masterClrMapping/>
  </p:clrMapOvr>
  <p:transition advTm="8527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7" name="Content Placeholder 11"/>
          <p:cNvSpPr txBox="1">
            <a:spLocks/>
          </p:cNvSpPr>
          <p:nvPr/>
        </p:nvSpPr>
        <p:spPr bwMode="auto">
          <a:xfrm>
            <a:off x="1538288" y="1111250"/>
            <a:ext cx="6442075" cy="516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8163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95363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995363" marR="0" lvl="1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995363" marR="0" lvl="1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Gill Sans MT" charset="0"/>
              <a:buAutoNum type="arabicPeriod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8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80000"/>
              <a:buFont typeface="Wingdings 2" charset="0"/>
              <a:buChar char="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80000"/>
              <a:buFont typeface="Wingdings 2" charset="0"/>
              <a:buNone/>
              <a:tabLst/>
              <a:defRPr/>
            </a:pPr>
            <a:endParaRPr kumimoji="0" lang="en-US" sz="2000" b="0" i="0" u="sng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600200" y="914400"/>
            <a:ext cx="7543800" cy="1588"/>
          </a:xfrm>
          <a:prstGeom prst="line">
            <a:avLst/>
          </a:prstGeom>
          <a:ln w="28575">
            <a:gradFill flip="none" rotWithShape="1">
              <a:gsLst>
                <a:gs pos="0">
                  <a:srgbClr val="D6B19C"/>
                </a:gs>
                <a:gs pos="30000">
                  <a:srgbClr val="D49E6C"/>
                </a:gs>
                <a:gs pos="70000">
                  <a:srgbClr val="A65528"/>
                </a:gs>
                <a:gs pos="100000">
                  <a:srgbClr val="663012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7848600" cy="11430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Gill Sans MT" charset="0"/>
                <a:ea typeface="ＭＳ Ｐゴシック" charset="0"/>
                <a:cs typeface="ＭＳ Ｐゴシック" charset="0"/>
              </a:rPr>
              <a:t>Evaluation – Homogenous Case Study</a:t>
            </a:r>
          </a:p>
        </p:txBody>
      </p:sp>
      <p:graphicFrame>
        <p:nvGraphicFramePr>
          <p:cNvPr id="8" name="Chart 7"/>
          <p:cNvGraphicFramePr/>
          <p:nvPr/>
        </p:nvGraphicFramePr>
        <p:xfrm>
          <a:off x="3696511" y="1064571"/>
          <a:ext cx="5267831" cy="2544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/>
          <p:cNvGraphicFramePr/>
          <p:nvPr/>
        </p:nvGraphicFramePr>
        <p:xfrm>
          <a:off x="3574205" y="3777777"/>
          <a:ext cx="5419726" cy="2609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Down Arrow 9"/>
          <p:cNvSpPr/>
          <p:nvPr/>
        </p:nvSpPr>
        <p:spPr>
          <a:xfrm rot="20581618">
            <a:off x="6041771" y="1046835"/>
            <a:ext cx="289794" cy="340468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229383" name="TextBox 10"/>
          <p:cNvSpPr txBox="1">
            <a:spLocks noChangeArrowheads="1"/>
          </p:cNvSpPr>
          <p:nvPr/>
        </p:nvSpPr>
        <p:spPr bwMode="auto">
          <a:xfrm>
            <a:off x="5213350" y="942975"/>
            <a:ext cx="8556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Baseline</a:t>
            </a:r>
          </a:p>
        </p:txBody>
      </p:sp>
      <p:sp>
        <p:nvSpPr>
          <p:cNvPr id="12" name="Down Arrow 11"/>
          <p:cNvSpPr/>
          <p:nvPr/>
        </p:nvSpPr>
        <p:spPr>
          <a:xfrm rot="1725875">
            <a:off x="6534640" y="1160324"/>
            <a:ext cx="289794" cy="340468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229385" name="TextBox 12"/>
          <p:cNvSpPr txBox="1">
            <a:spLocks noChangeArrowheads="1"/>
          </p:cNvSpPr>
          <p:nvPr/>
        </p:nvSpPr>
        <p:spPr bwMode="auto">
          <a:xfrm>
            <a:off x="6796088" y="969963"/>
            <a:ext cx="69373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BLESS</a:t>
            </a:r>
          </a:p>
        </p:txBody>
      </p:sp>
      <p:sp>
        <p:nvSpPr>
          <p:cNvPr id="229386" name="TextBox 13"/>
          <p:cNvSpPr txBox="1">
            <a:spLocks noChangeArrowheads="1"/>
          </p:cNvSpPr>
          <p:nvPr/>
        </p:nvSpPr>
        <p:spPr bwMode="auto">
          <a:xfrm>
            <a:off x="7648575" y="966788"/>
            <a:ext cx="6318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RL=1</a:t>
            </a:r>
          </a:p>
        </p:txBody>
      </p:sp>
      <p:sp>
        <p:nvSpPr>
          <p:cNvPr id="15" name="Down Arrow 14"/>
          <p:cNvSpPr/>
          <p:nvPr/>
        </p:nvSpPr>
        <p:spPr>
          <a:xfrm rot="18358841">
            <a:off x="8162524" y="1167319"/>
            <a:ext cx="289794" cy="340468"/>
          </a:xfrm>
          <a:prstGeom prst="downArrow">
            <a:avLst/>
          </a:prstGeom>
          <a:gradFill rotWithShape="1">
            <a:gsLst>
              <a:gs pos="0">
                <a:srgbClr val="C32D2E">
                  <a:tint val="92000"/>
                  <a:satMod val="170000"/>
                </a:srgbClr>
              </a:gs>
              <a:gs pos="15000">
                <a:srgbClr val="C32D2E">
                  <a:tint val="92000"/>
                  <a:shade val="99000"/>
                  <a:satMod val="170000"/>
                </a:srgbClr>
              </a:gs>
              <a:gs pos="62000">
                <a:srgbClr val="C32D2E">
                  <a:tint val="96000"/>
                  <a:shade val="80000"/>
                  <a:satMod val="170000"/>
                </a:srgbClr>
              </a:gs>
              <a:gs pos="97000">
                <a:srgbClr val="C32D2E">
                  <a:tint val="98000"/>
                  <a:shade val="63000"/>
                  <a:satMod val="170000"/>
                </a:srgbClr>
              </a:gs>
              <a:gs pos="100000">
                <a:srgbClr val="C32D2E">
                  <a:shade val="62000"/>
                  <a:satMod val="17000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rgbClr val="C32D2E"/>
            </a:contourClr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229388" name="Picture 15" descr="exclamation_mark_yellow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975" y="5062538"/>
            <a:ext cx="68103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Left-Right Arrow 16"/>
          <p:cNvSpPr/>
          <p:nvPr/>
        </p:nvSpPr>
        <p:spPr>
          <a:xfrm rot="5400000">
            <a:off x="4927061" y="4265580"/>
            <a:ext cx="535021" cy="272374"/>
          </a:xfrm>
          <a:prstGeom prst="left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9" name="Left-Right Arrow 18"/>
          <p:cNvSpPr/>
          <p:nvPr/>
        </p:nvSpPr>
        <p:spPr>
          <a:xfrm rot="5400000">
            <a:off x="6587246" y="4255855"/>
            <a:ext cx="372894" cy="220495"/>
          </a:xfrm>
          <a:prstGeom prst="left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20" name="Left-Right Arrow 19"/>
          <p:cNvSpPr/>
          <p:nvPr/>
        </p:nvSpPr>
        <p:spPr>
          <a:xfrm rot="5400000">
            <a:off x="8082065" y="4288279"/>
            <a:ext cx="535021" cy="272374"/>
          </a:xfrm>
          <a:prstGeom prst="left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229392" name="TextBox 22"/>
          <p:cNvSpPr txBox="1">
            <a:spLocks noChangeArrowheads="1"/>
          </p:cNvSpPr>
          <p:nvPr/>
        </p:nvSpPr>
        <p:spPr bwMode="auto">
          <a:xfrm>
            <a:off x="1176338" y="1352550"/>
            <a:ext cx="2586037" cy="535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milc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benchmarks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 (moderately intensive)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Perfect caches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!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 Very little performance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  degradation with BLESS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  (less than 4% in dense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   network)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With router latency 1, 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 BLESS can even 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 outperform baseline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 (by ~10%)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Significant energy 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 improvements 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 (almost 40%)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  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099225" y="1536970"/>
            <a:ext cx="7538937" cy="364787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  <a:sym typeface="Wingdings" pitchFamily="2" charset="2"/>
              </a:rPr>
              <a:t>Observations: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  <a:sym typeface="Wingdings" pitchFamily="2" charset="2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  <a:sym typeface="Wingdings" pitchFamily="2" charset="2"/>
              </a:rPr>
              <a:t>Injection rates not extremely high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  <a:sym typeface="Wingdings" pitchFamily="2" charset="2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  <a:sym typeface="Wingdings" pitchFamily="2" charset="2"/>
              </a:rPr>
              <a:t>on average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  <a:sym typeface="Wingdings" pitchFamily="2" charset="2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  <a:sym typeface="Wingdings" pitchFamily="2" charset="2"/>
              </a:rPr>
              <a:t>      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/>
                <a:ea typeface="+mn-ea"/>
                <a:cs typeface="+mn-cs"/>
                <a:sym typeface="Wingdings" pitchFamily="2" charset="2"/>
              </a:rPr>
              <a:t>self-throttling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  <a:sym typeface="Wingdings" pitchFamily="2" charset="2"/>
              </a:rPr>
              <a:t>!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For bursts and temporary hotspots,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use network links as buffers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83913951"/>
      </p:ext>
    </p:extLst>
  </p:cSld>
  <p:clrMapOvr>
    <a:masterClrMapping/>
  </p:clrMapOvr>
  <p:transition advTm="4246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361873" y="3813242"/>
            <a:ext cx="5972783" cy="68093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21" name="Content Placeholder 11"/>
          <p:cNvSpPr txBox="1">
            <a:spLocks/>
          </p:cNvSpPr>
          <p:nvPr/>
        </p:nvSpPr>
        <p:spPr bwMode="auto">
          <a:xfrm>
            <a:off x="1538288" y="1111250"/>
            <a:ext cx="7304087" cy="516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8163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95363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995363" marR="0" lvl="1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For a very wide range of applications and network settings, buffers are not needed in NoC</a:t>
            </a:r>
          </a:p>
          <a:p>
            <a:pPr marL="995363" marR="0" lvl="1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ＭＳ Ｐゴシック" charset="0"/>
                <a:sym typeface="Wingdings" charset="0"/>
              </a:rPr>
              <a:t>Significant energy savings 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ＭＳ Ｐゴシック" charset="0"/>
                <a:sym typeface="Wingdings" charset="0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ＭＳ Ｐゴシック" charset="0"/>
                <a:sym typeface="Wingdings" charset="0"/>
              </a:rPr>
              <a:t>(32% even in dense networks and perfect caches)</a:t>
            </a:r>
          </a:p>
          <a:p>
            <a:pPr marL="995363" marR="0" lvl="1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ＭＳ Ｐゴシック" charset="0"/>
                <a:sym typeface="Wingdings" charset="0"/>
              </a:rPr>
              <a:t>Area-savings of 60% </a:t>
            </a:r>
          </a:p>
          <a:p>
            <a:pPr marL="995363" marR="0" lvl="1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ＭＳ Ｐゴシック" charset="0"/>
                <a:sym typeface="Wingdings" charset="0"/>
              </a:rPr>
              <a:t>Simplified router and network design (flow control, etc…)</a:t>
            </a:r>
          </a:p>
          <a:p>
            <a:pPr marL="995363" marR="0" lvl="1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ＭＳ Ｐゴシック" charset="0"/>
                <a:sym typeface="Wingdings" charset="0"/>
              </a:rPr>
              <a:t>Performance slowdown is minimal (can even increase!)</a:t>
            </a:r>
          </a:p>
          <a:p>
            <a:pPr marL="995363" marR="0" lvl="1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Wingdings" charset="0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A strong case for a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rethinking of NoC design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!  </a:t>
            </a:r>
          </a:p>
          <a:p>
            <a:pPr marL="995363" marR="0" lvl="1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Future research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:</a:t>
            </a:r>
          </a:p>
          <a:p>
            <a:pPr marL="995363" marR="0" lvl="1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ＭＳ Ｐゴシック" charset="0"/>
                <a:sym typeface="Wingdings" charset="0"/>
              </a:rPr>
              <a:t>Support for quality of service, different traffic classes, energy-management, etc… </a:t>
            </a:r>
          </a:p>
          <a:p>
            <a:pPr marL="995363" marR="0" lvl="1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Gill Sans MT" charset="0"/>
              <a:buAutoNum type="arabicPeriod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8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80000"/>
              <a:buFont typeface="Wingdings 2" charset="0"/>
              <a:buChar char="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80000"/>
              <a:buFont typeface="Wingdings 2" charset="0"/>
              <a:buNone/>
              <a:tabLst/>
              <a:defRPr/>
            </a:pPr>
            <a:endParaRPr kumimoji="0" lang="en-US" sz="2000" b="0" i="0" u="sng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600200" y="914400"/>
            <a:ext cx="7543800" cy="1588"/>
          </a:xfrm>
          <a:prstGeom prst="line">
            <a:avLst/>
          </a:prstGeom>
          <a:ln w="28575">
            <a:gradFill flip="none" rotWithShape="1">
              <a:gsLst>
                <a:gs pos="0">
                  <a:srgbClr val="D6B19C"/>
                </a:gs>
                <a:gs pos="30000">
                  <a:srgbClr val="D49E6C"/>
                </a:gs>
                <a:gs pos="70000">
                  <a:srgbClr val="A65528"/>
                </a:gs>
                <a:gs pos="100000">
                  <a:srgbClr val="663012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7848600" cy="11430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Gill Sans MT" charset="0"/>
                <a:ea typeface="ＭＳ Ｐゴシック" charset="0"/>
                <a:cs typeface="ＭＳ Ｐゴシック" charset="0"/>
              </a:rPr>
              <a:t>BLESS Conclusions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4368900"/>
      </p:ext>
    </p:extLst>
  </p:cSld>
  <p:clrMapOvr>
    <a:masterClrMapping/>
  </p:clrMapOvr>
  <p:transition advTm="6509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Garamond" charset="0"/>
                <a:ea typeface="ＭＳ Ｐゴシック" charset="0"/>
                <a:cs typeface="ＭＳ Ｐゴシック" charset="0"/>
              </a:rPr>
              <a:t>Bufferless</a:t>
            </a:r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 Routing in </a:t>
            </a:r>
            <a:r>
              <a:rPr lang="en-US" dirty="0" err="1">
                <a:latin typeface="Garamond" charset="0"/>
                <a:ea typeface="ＭＳ Ｐゴシック" charset="0"/>
                <a:cs typeface="ＭＳ Ｐゴシック" charset="0"/>
              </a:rPr>
              <a:t>NoCs</a:t>
            </a:r>
            <a:endParaRPr lang="en-US" dirty="0">
              <a:latin typeface="Garamond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1683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915400" cy="5194300"/>
          </a:xfrm>
        </p:spPr>
        <p:txBody>
          <a:bodyPr/>
          <a:lstStyle/>
          <a:p>
            <a:r>
              <a:rPr lang="en-US" dirty="0" err="1"/>
              <a:t>Moscibroda</a:t>
            </a:r>
            <a:r>
              <a:rPr lang="en-US" dirty="0"/>
              <a:t> and </a:t>
            </a:r>
            <a:r>
              <a:rPr lang="en-US" dirty="0" err="1"/>
              <a:t>Mutlu</a:t>
            </a:r>
            <a:r>
              <a:rPr lang="en-US" dirty="0"/>
              <a:t>, “</a:t>
            </a:r>
            <a:r>
              <a:rPr lang="en-US" dirty="0">
                <a:solidFill>
                  <a:srgbClr val="0000FF"/>
                </a:solidFill>
              </a:rPr>
              <a:t>A Case for </a:t>
            </a:r>
            <a:r>
              <a:rPr lang="en-US" dirty="0" err="1">
                <a:solidFill>
                  <a:srgbClr val="0000FF"/>
                </a:solidFill>
              </a:rPr>
              <a:t>Bufferless</a:t>
            </a:r>
            <a:r>
              <a:rPr lang="en-US" dirty="0">
                <a:solidFill>
                  <a:srgbClr val="0000FF"/>
                </a:solidFill>
              </a:rPr>
              <a:t> Routing in On-Chip Networks</a:t>
            </a:r>
            <a:r>
              <a:rPr lang="en-US" dirty="0"/>
              <a:t>,” ISCA 2009.</a:t>
            </a:r>
          </a:p>
          <a:p>
            <a:pPr lvl="1"/>
            <a:r>
              <a:rPr lang="en-US" dirty="0">
                <a:hlinkClick r:id="rId2"/>
              </a:rPr>
              <a:t>https://users.ece.cmu.edu/~omutlu/pub/bless_isca09.pdf</a:t>
            </a:r>
            <a:r>
              <a:rPr lang="en-US" dirty="0"/>
              <a:t> </a:t>
            </a: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73AA18-BA32-B845-AA7D-C3BC3E220FEE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80487"/>
            <a:ext cx="9144000" cy="153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813738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In </a:t>
            </a:r>
            <a:r>
              <a:rPr lang="en-US" dirty="0" err="1"/>
              <a:t>Bufferless</a:t>
            </a:r>
            <a:r>
              <a:rPr lang="en-US" dirty="0"/>
              <a:t> Deflection Routing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68970"/>
            <a:ext cx="8610600" cy="5340350"/>
          </a:xfrm>
        </p:spPr>
        <p:txBody>
          <a:bodyPr/>
          <a:lstStyle/>
          <a:p>
            <a:r>
              <a:rPr lang="en-US" dirty="0" err="1">
                <a:solidFill>
                  <a:srgbClr val="0432FF"/>
                </a:solidFill>
              </a:rPr>
              <a:t>Livelock</a:t>
            </a:r>
            <a:endParaRPr lang="en-US" dirty="0">
              <a:solidFill>
                <a:srgbClr val="0432FF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0432FF"/>
                </a:solidFill>
              </a:rPr>
              <a:t>Resulting Router Complexity</a:t>
            </a:r>
          </a:p>
          <a:p>
            <a:endParaRPr lang="en-US" dirty="0"/>
          </a:p>
          <a:p>
            <a:r>
              <a:rPr lang="en-US" dirty="0">
                <a:solidFill>
                  <a:srgbClr val="0432FF"/>
                </a:solidFill>
              </a:rPr>
              <a:t>Performance &amp; Congestion at High Loads</a:t>
            </a:r>
          </a:p>
          <a:p>
            <a:endParaRPr lang="en-US" dirty="0">
              <a:solidFill>
                <a:srgbClr val="0432FF"/>
              </a:solidFill>
            </a:endParaRPr>
          </a:p>
          <a:p>
            <a:r>
              <a:rPr lang="en-US" dirty="0">
                <a:solidFill>
                  <a:srgbClr val="0432FF"/>
                </a:solidFill>
              </a:rPr>
              <a:t>Quality of Service and Fairness</a:t>
            </a:r>
          </a:p>
          <a:p>
            <a:endParaRPr lang="en-US" dirty="0"/>
          </a:p>
          <a:p>
            <a:r>
              <a:rPr lang="en-US" sz="2200" dirty="0"/>
              <a:t>Chris </a:t>
            </a:r>
            <a:r>
              <a:rPr lang="en-US" sz="2200" dirty="0" err="1"/>
              <a:t>Fallin</a:t>
            </a:r>
            <a:r>
              <a:rPr lang="en-US" sz="2200" dirty="0"/>
              <a:t>, Greg </a:t>
            </a:r>
            <a:r>
              <a:rPr lang="en-US" sz="2200" dirty="0" err="1"/>
              <a:t>Nazario</a:t>
            </a:r>
            <a:r>
              <a:rPr lang="en-US" sz="2200" dirty="0"/>
              <a:t>, </a:t>
            </a:r>
            <a:r>
              <a:rPr lang="en-US" sz="2200" dirty="0" err="1"/>
              <a:t>Xiangyao</a:t>
            </a:r>
            <a:r>
              <a:rPr lang="en-US" sz="2200" dirty="0"/>
              <a:t> Yu, Kevin Chang, </a:t>
            </a:r>
            <a:r>
              <a:rPr lang="en-US" sz="2200" dirty="0" err="1"/>
              <a:t>Rachata</a:t>
            </a:r>
            <a:r>
              <a:rPr lang="en-US" sz="2200" dirty="0"/>
              <a:t> </a:t>
            </a:r>
            <a:r>
              <a:rPr lang="en-US" sz="2200" dirty="0" err="1"/>
              <a:t>Ausavarungnirun</a:t>
            </a:r>
            <a:r>
              <a:rPr lang="en-US" sz="2200" dirty="0"/>
              <a:t>, and Onur Mutlu,</a:t>
            </a:r>
            <a:br>
              <a:rPr lang="en-US" sz="2200" dirty="0"/>
            </a:br>
            <a:r>
              <a:rPr lang="en-US" sz="2200" b="1" dirty="0">
                <a:hlinkClick r:id="rId2"/>
              </a:rPr>
              <a:t>"Bufferless and Minimally-Buffered Deflection Routing"</a:t>
            </a:r>
            <a:br>
              <a:rPr lang="en-US" sz="2200" dirty="0"/>
            </a:br>
            <a:r>
              <a:rPr lang="en-US" sz="2200" i="1" dirty="0"/>
              <a:t>Invited Book Chapter in </a:t>
            </a:r>
            <a:r>
              <a:rPr lang="en-US" sz="2200" i="1" dirty="0">
                <a:hlinkClick r:id="rId3"/>
              </a:rPr>
              <a:t>Routing Algorithms in Networks-on-Chip</a:t>
            </a:r>
            <a:r>
              <a:rPr lang="en-US" sz="2200" i="1" dirty="0"/>
              <a:t>, pp. 241-275, Springer</a:t>
            </a:r>
            <a:r>
              <a:rPr lang="en-US" sz="2200" dirty="0"/>
              <a:t>, 2014.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940992-BFCE-4446-B3D2-3C722F9CE15C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627428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Low-Complexity </a:t>
            </a:r>
            <a:r>
              <a:rPr lang="en-US" dirty="0" err="1"/>
              <a:t>Bufferless</a:t>
            </a:r>
            <a:r>
              <a:rPr lang="en-US" dirty="0"/>
              <a:t> Routing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Chris </a:t>
            </a:r>
            <a:r>
              <a:rPr lang="en-US" sz="2200" dirty="0" err="1"/>
              <a:t>Fallin</a:t>
            </a:r>
            <a:r>
              <a:rPr lang="en-US" sz="2200" dirty="0"/>
              <a:t>, Chris Craik, and Onur Mutlu,</a:t>
            </a:r>
            <a:br>
              <a:rPr lang="en-US" sz="2200" dirty="0"/>
            </a:br>
            <a:r>
              <a:rPr lang="en-US" sz="2200" b="1" dirty="0">
                <a:hlinkClick r:id="rId2"/>
              </a:rPr>
              <a:t>"CHIPPER: A Low-Complexity Bufferless Deflection Router"</a:t>
            </a:r>
            <a:r>
              <a:rPr lang="en-US" sz="2200" dirty="0"/>
              <a:t> </a:t>
            </a:r>
            <a:br>
              <a:rPr lang="en-US" sz="2200" dirty="0"/>
            </a:br>
            <a:r>
              <a:rPr lang="en-US" sz="2200" i="1" dirty="0"/>
              <a:t>Proceedings of the </a:t>
            </a:r>
            <a:r>
              <a:rPr lang="en-US" sz="2200" i="1" dirty="0">
                <a:hlinkClick r:id="rId3"/>
              </a:rPr>
              <a:t>17th International Symposium on High-Performance Computer Architecture</a:t>
            </a:r>
            <a:r>
              <a:rPr lang="en-US" sz="2200" i="1" dirty="0"/>
              <a:t> (</a:t>
            </a:r>
            <a:r>
              <a:rPr lang="en-US" sz="2200" b="1" i="1" dirty="0"/>
              <a:t>HPCA</a:t>
            </a:r>
            <a:r>
              <a:rPr lang="en-US" sz="2200" i="1" dirty="0"/>
              <a:t>)</a:t>
            </a:r>
            <a:r>
              <a:rPr lang="en-US" sz="2200" dirty="0"/>
              <a:t>, pages 144-155, San Antonio, TX, February 2011. </a:t>
            </a:r>
            <a:r>
              <a:rPr lang="en-US" sz="2200" dirty="0">
                <a:hlinkClick r:id="rId4"/>
              </a:rPr>
              <a:t>Slides (pptx)</a:t>
            </a:r>
            <a:r>
              <a:rPr lang="en-US" sz="2200" dirty="0"/>
              <a:t> </a:t>
            </a:r>
            <a:br>
              <a:rPr lang="en-US" sz="2200" dirty="0"/>
            </a:br>
            <a:r>
              <a:rPr lang="en-US" sz="2200" dirty="0">
                <a:hlinkClick r:id="rId5"/>
              </a:rPr>
              <a:t>An extended version</a:t>
            </a:r>
            <a:r>
              <a:rPr lang="en-US" sz="2200" dirty="0"/>
              <a:t> as </a:t>
            </a:r>
            <a:r>
              <a:rPr lang="en-US" sz="2200" i="1" dirty="0">
                <a:hlinkClick r:id="rId6"/>
              </a:rPr>
              <a:t>SAFARI Technical Report</a:t>
            </a:r>
            <a:r>
              <a:rPr lang="en-US" sz="2200" dirty="0"/>
              <a:t>, TR-SAFARI-2010-001, Carnegie Mellon University, December 2010.</a:t>
            </a:r>
          </a:p>
          <a:p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07199-5A47-A049-8D5E-F0A177A45C8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202899"/>
            <a:ext cx="9144000" cy="189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70435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5" descr="Burgundy_CMU_JPG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5429250"/>
            <a:ext cx="3786188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499" name="Picture 4" descr="safari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5697538"/>
            <a:ext cx="25019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00" name="Title 1"/>
          <p:cNvSpPr>
            <a:spLocks noGrp="1"/>
          </p:cNvSpPr>
          <p:nvPr>
            <p:ph type="ctrTitle"/>
          </p:nvPr>
        </p:nvSpPr>
        <p:spPr>
          <a:xfrm>
            <a:off x="381000" y="1219200"/>
            <a:ext cx="8382000" cy="2057400"/>
          </a:xfrm>
        </p:spPr>
        <p:txBody>
          <a:bodyPr anchor="ctr"/>
          <a:lstStyle/>
          <a:p>
            <a:pPr algn="ctr"/>
            <a:r>
              <a:rPr lang="en-US" sz="4000" b="1">
                <a:latin typeface="Garamond" charset="0"/>
              </a:rPr>
              <a:t>CHIPPER</a:t>
            </a:r>
            <a:r>
              <a:rPr lang="en-US" sz="4000">
                <a:latin typeface="Garamond" charset="0"/>
              </a:rPr>
              <a:t>: A Low-complexity</a:t>
            </a:r>
            <a:br>
              <a:rPr lang="en-US" sz="4000">
                <a:latin typeface="Garamond" charset="0"/>
              </a:rPr>
            </a:br>
            <a:r>
              <a:rPr lang="en-US" sz="4000">
                <a:latin typeface="Garamond" charset="0"/>
              </a:rPr>
              <a:t>Bufferless Deflection Router</a:t>
            </a:r>
          </a:p>
        </p:txBody>
      </p:sp>
      <p:sp>
        <p:nvSpPr>
          <p:cNvPr id="106501" name="Subtitle 2"/>
          <p:cNvSpPr>
            <a:spLocks noGrp="1"/>
          </p:cNvSpPr>
          <p:nvPr>
            <p:ph type="subTitle" idx="1"/>
          </p:nvPr>
        </p:nvSpPr>
        <p:spPr>
          <a:xfrm>
            <a:off x="228600" y="3124200"/>
            <a:ext cx="8534399" cy="1905000"/>
          </a:xfrm>
        </p:spPr>
        <p:txBody>
          <a:bodyPr/>
          <a:lstStyle/>
          <a:p>
            <a:pPr>
              <a:buFont typeface="Wingdings" charset="0"/>
              <a:buNone/>
            </a:pPr>
            <a:endParaRPr lang="en-US" sz="1900" b="1" dirty="0">
              <a:latin typeface="Tahoma" charset="0"/>
            </a:endParaRPr>
          </a:p>
          <a:p>
            <a:pPr>
              <a:buFont typeface="Wingdings" charset="0"/>
              <a:buNone/>
            </a:pPr>
            <a:endParaRPr lang="en-US" sz="1900" dirty="0">
              <a:latin typeface="Tahoma" charset="0"/>
            </a:endParaRPr>
          </a:p>
          <a:p>
            <a:r>
              <a:rPr lang="en-US" sz="1900" dirty="0"/>
              <a:t>Chris Fallin, Chris </a:t>
            </a:r>
            <a:r>
              <a:rPr lang="en-US" sz="1900" dirty="0" err="1"/>
              <a:t>Craik</a:t>
            </a:r>
            <a:r>
              <a:rPr lang="en-US" sz="1900" dirty="0"/>
              <a:t>, and </a:t>
            </a:r>
            <a:r>
              <a:rPr lang="en-US" sz="1900" u="sng" dirty="0"/>
              <a:t>Onur Mutlu</a:t>
            </a:r>
            <a:r>
              <a:rPr lang="en-US" sz="1900" dirty="0"/>
              <a:t>,</a:t>
            </a:r>
            <a:br>
              <a:rPr lang="en-US" sz="1900" dirty="0"/>
            </a:br>
            <a:r>
              <a:rPr lang="en-US" sz="1900" b="1" dirty="0">
                <a:hlinkClick r:id="rId5"/>
              </a:rPr>
              <a:t>"CHIPPER: A Low-Complexity Bufferless Deflection Router"</a:t>
            </a:r>
            <a:r>
              <a:rPr lang="en-US" sz="1900" dirty="0"/>
              <a:t> </a:t>
            </a:r>
            <a:br>
              <a:rPr lang="en-US" sz="1900" dirty="0"/>
            </a:br>
            <a:r>
              <a:rPr lang="en-US" sz="1900" i="1" dirty="0"/>
              <a:t>Proceedings of the </a:t>
            </a:r>
            <a:r>
              <a:rPr lang="en-US" sz="1900" i="1" dirty="0">
                <a:hlinkClick r:id="rId6"/>
              </a:rPr>
              <a:t>17th International Symposium on High-Performance Computer Architecture</a:t>
            </a:r>
            <a:r>
              <a:rPr lang="en-US" sz="1900" i="1" dirty="0"/>
              <a:t> (</a:t>
            </a:r>
            <a:r>
              <a:rPr lang="en-US" sz="1900" b="1" i="1" dirty="0"/>
              <a:t>HPCA</a:t>
            </a:r>
            <a:r>
              <a:rPr lang="en-US" sz="1900" i="1" dirty="0"/>
              <a:t>)</a:t>
            </a:r>
            <a:r>
              <a:rPr lang="en-US" sz="1900" dirty="0"/>
              <a:t>, pages 144-155, San Antonio, TX, February 2011. </a:t>
            </a:r>
            <a:r>
              <a:rPr lang="en-US" sz="1900" dirty="0">
                <a:hlinkClick r:id="rId7"/>
              </a:rPr>
              <a:t>Slides (pptx)</a:t>
            </a:r>
            <a:r>
              <a:rPr lang="en-US" sz="1900" dirty="0"/>
              <a:t> </a:t>
            </a:r>
            <a:endParaRPr lang="en-US" sz="1900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24133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Tahoma" charset="0"/>
              </a:rPr>
              <a:t>Recent work has proposed </a:t>
            </a:r>
            <a:r>
              <a:rPr lang="en-US">
                <a:solidFill>
                  <a:srgbClr val="0000FF"/>
                </a:solidFill>
                <a:latin typeface="Tahoma" charset="0"/>
              </a:rPr>
              <a:t>bufferless deflection routing </a:t>
            </a:r>
            <a:r>
              <a:rPr lang="en-US">
                <a:latin typeface="Tahoma" charset="0"/>
              </a:rPr>
              <a:t>(BLESS [Moscibroda, ISCA 2009])</a:t>
            </a:r>
          </a:p>
          <a:p>
            <a:endParaRPr lang="en-US">
              <a:latin typeface="Tahoma" charset="0"/>
            </a:endParaRPr>
          </a:p>
          <a:p>
            <a:pPr lvl="1"/>
            <a:r>
              <a:rPr lang="en-US" sz="2400">
                <a:solidFill>
                  <a:schemeClr val="tx2"/>
                </a:solidFill>
                <a:latin typeface="Tahoma" charset="0"/>
                <a:sym typeface="Wingdings" charset="0"/>
              </a:rPr>
              <a:t>Energy savings:</a:t>
            </a:r>
            <a:r>
              <a:rPr lang="en-US" sz="2400">
                <a:solidFill>
                  <a:schemeClr val="accent2"/>
                </a:solidFill>
                <a:latin typeface="Tahoma" charset="0"/>
                <a:sym typeface="Wingdings" charset="0"/>
              </a:rPr>
              <a:t> </a:t>
            </a:r>
            <a:r>
              <a:rPr lang="en-US" sz="2400">
                <a:latin typeface="Tahoma" charset="0"/>
                <a:sym typeface="Wingdings" charset="0"/>
              </a:rPr>
              <a:t>~40% in total NoC energy</a:t>
            </a:r>
          </a:p>
          <a:p>
            <a:pPr lvl="1"/>
            <a:r>
              <a:rPr lang="en-US" sz="2400">
                <a:solidFill>
                  <a:schemeClr val="tx2"/>
                </a:solidFill>
                <a:latin typeface="Tahoma" charset="0"/>
                <a:sym typeface="Wingdings" charset="0"/>
              </a:rPr>
              <a:t>Area reduction: </a:t>
            </a:r>
            <a:r>
              <a:rPr lang="en-US" sz="2400">
                <a:latin typeface="Tahoma" charset="0"/>
                <a:sym typeface="Wingdings" charset="0"/>
              </a:rPr>
              <a:t>~40% in total NoC area</a:t>
            </a:r>
          </a:p>
          <a:p>
            <a:pPr lvl="1"/>
            <a:r>
              <a:rPr lang="en-US" sz="2400">
                <a:solidFill>
                  <a:schemeClr val="tx2"/>
                </a:solidFill>
                <a:latin typeface="Tahoma" charset="0"/>
                <a:sym typeface="Wingdings" charset="0"/>
              </a:rPr>
              <a:t>Minimal performance loss: </a:t>
            </a:r>
            <a:r>
              <a:rPr lang="en-US" sz="2400">
                <a:latin typeface="Tahoma" charset="0"/>
                <a:sym typeface="Wingdings" charset="0"/>
              </a:rPr>
              <a:t>~4% on average</a:t>
            </a:r>
          </a:p>
          <a:p>
            <a:pPr lvl="1"/>
            <a:endParaRPr lang="en-US">
              <a:latin typeface="Tahoma" charset="0"/>
              <a:sym typeface="Wingdings" charset="0"/>
            </a:endParaRPr>
          </a:p>
          <a:p>
            <a:pPr lvl="1"/>
            <a:r>
              <a:rPr lang="en-US" sz="2400">
                <a:solidFill>
                  <a:srgbClr val="FF0000"/>
                </a:solidFill>
                <a:latin typeface="Tahoma" charset="0"/>
                <a:sym typeface="Wingdings" charset="0"/>
              </a:rPr>
              <a:t>Unfortunately: unaddressed complexities in router</a:t>
            </a:r>
            <a:endParaRPr lang="en-US" sz="2400">
              <a:latin typeface="Tahoma" charset="0"/>
              <a:sym typeface="Wingdings" charset="0"/>
            </a:endParaRPr>
          </a:p>
          <a:p>
            <a:pPr lvl="2">
              <a:buFont typeface="Wingdings" charset="0"/>
              <a:buNone/>
            </a:pPr>
            <a:r>
              <a:rPr lang="en-US">
                <a:latin typeface="Tahoma" charset="0"/>
                <a:sym typeface="Wingdings" charset="0"/>
              </a:rPr>
              <a:t>	</a:t>
            </a:r>
            <a:r>
              <a:rPr lang="en-US" sz="2400">
                <a:latin typeface="Tahoma" charset="0"/>
                <a:sym typeface="Wingdings" charset="0"/>
              </a:rPr>
              <a:t>  long critical path, large reassembly buffers</a:t>
            </a:r>
          </a:p>
          <a:p>
            <a:pPr lvl="1"/>
            <a:endParaRPr lang="en-US">
              <a:latin typeface="Tahoma" charset="0"/>
              <a:sym typeface="Wingdings" charset="0"/>
            </a:endParaRPr>
          </a:p>
          <a:p>
            <a:r>
              <a:rPr lang="en-US" b="1">
                <a:latin typeface="Tahoma" charset="0"/>
                <a:sym typeface="Wingdings" charset="0"/>
              </a:rPr>
              <a:t>Goal</a:t>
            </a:r>
            <a:r>
              <a:rPr lang="en-US">
                <a:latin typeface="Tahoma" charset="0"/>
                <a:sym typeface="Wingdings" charset="0"/>
              </a:rPr>
              <a:t>: obtain these benefits while simplifying the router</a:t>
            </a:r>
          </a:p>
          <a:p>
            <a:pPr>
              <a:buFont typeface="Wingdings" charset="0"/>
              <a:buNone/>
            </a:pPr>
            <a:r>
              <a:rPr lang="en-US">
                <a:latin typeface="Tahoma" charset="0"/>
                <a:sym typeface="Wingdings" charset="0"/>
              </a:rPr>
              <a:t>		    in order to </a:t>
            </a:r>
            <a:r>
              <a:rPr lang="en-US" b="1">
                <a:solidFill>
                  <a:srgbClr val="FF0000"/>
                </a:solidFill>
                <a:latin typeface="Tahoma" charset="0"/>
                <a:sym typeface="Wingdings" charset="0"/>
              </a:rPr>
              <a:t>make bufferless NoCs practical.</a:t>
            </a:r>
            <a:endParaRPr lang="en-US">
              <a:solidFill>
                <a:srgbClr val="FF0000"/>
              </a:solidFill>
              <a:latin typeface="Tahoma" charset="0"/>
              <a:sym typeface="Wingdings" charset="0"/>
            </a:endParaRPr>
          </a:p>
          <a:p>
            <a:pPr lvl="1"/>
            <a:endParaRPr lang="en-US">
              <a:latin typeface="Tahoma" charset="0"/>
              <a:sym typeface="Wingdings" charset="0"/>
            </a:endParaRPr>
          </a:p>
        </p:txBody>
      </p:sp>
      <p:sp>
        <p:nvSpPr>
          <p:cNvPr id="10752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FD2445-22B6-224E-8686-EE067CAD48A7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8880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latin typeface="Garamond" charset="0"/>
              </a:rPr>
              <a:t>Problems that Bufferless Routers Must Solve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08050"/>
            <a:ext cx="8610600" cy="3054350"/>
          </a:xfrm>
        </p:spPr>
        <p:txBody>
          <a:bodyPr/>
          <a:lstStyle/>
          <a:p>
            <a:pPr lvl="1">
              <a:buFont typeface="Wingdings" charset="0"/>
              <a:buNone/>
            </a:pPr>
            <a:r>
              <a:rPr lang="en-US" sz="2800" b="1">
                <a:latin typeface="Tahoma" charset="0"/>
                <a:sym typeface="Wingdings" charset="0"/>
              </a:rPr>
              <a:t>1. </a:t>
            </a:r>
            <a:r>
              <a:rPr lang="en-US" sz="2800">
                <a:latin typeface="Tahoma" charset="0"/>
                <a:sym typeface="Wingdings" charset="0"/>
              </a:rPr>
              <a:t>Must provide </a:t>
            </a:r>
            <a:r>
              <a:rPr lang="en-US" sz="2800">
                <a:solidFill>
                  <a:srgbClr val="0000FF"/>
                </a:solidFill>
                <a:latin typeface="Tahoma" charset="0"/>
                <a:sym typeface="Wingdings" charset="0"/>
              </a:rPr>
              <a:t>livelock freedom</a:t>
            </a:r>
          </a:p>
          <a:p>
            <a:pPr lvl="1">
              <a:buFont typeface="Wingdings" charset="0"/>
              <a:buNone/>
            </a:pPr>
            <a:endParaRPr lang="en-US">
              <a:latin typeface="Tahoma" charset="0"/>
              <a:sym typeface="Wingdings" charset="0"/>
            </a:endParaRPr>
          </a:p>
          <a:p>
            <a:pPr lvl="1">
              <a:buFont typeface="Wingdings" charset="0"/>
              <a:buNone/>
            </a:pPr>
            <a:r>
              <a:rPr lang="en-US" sz="2400">
                <a:latin typeface="Tahoma" charset="0"/>
                <a:sym typeface="Wingdings" charset="0"/>
              </a:rPr>
              <a:t>	 A packet should not be deflected forever</a:t>
            </a:r>
          </a:p>
          <a:p>
            <a:pPr lvl="1">
              <a:buFont typeface="Wingdings" charset="0"/>
              <a:buNone/>
            </a:pPr>
            <a:endParaRPr lang="en-US">
              <a:latin typeface="Tahoma" charset="0"/>
              <a:sym typeface="Wingdings" charset="0"/>
            </a:endParaRPr>
          </a:p>
          <a:p>
            <a:pPr lvl="1">
              <a:buFont typeface="Wingdings" charset="0"/>
              <a:buNone/>
            </a:pPr>
            <a:endParaRPr lang="en-US">
              <a:latin typeface="Tahoma" charset="0"/>
              <a:sym typeface="Wingdings" charset="0"/>
            </a:endParaRPr>
          </a:p>
          <a:p>
            <a:pPr lvl="1">
              <a:buFont typeface="Wingdings" charset="0"/>
              <a:buNone/>
            </a:pPr>
            <a:r>
              <a:rPr lang="en-US" sz="2800" b="1">
                <a:latin typeface="Tahoma" charset="0"/>
                <a:sym typeface="Wingdings" charset="0"/>
              </a:rPr>
              <a:t>2. </a:t>
            </a:r>
            <a:r>
              <a:rPr lang="en-US" sz="2800">
                <a:latin typeface="Tahoma" charset="0"/>
                <a:sym typeface="Wingdings" charset="0"/>
              </a:rPr>
              <a:t>Must </a:t>
            </a:r>
            <a:r>
              <a:rPr lang="en-US" sz="2800">
                <a:solidFill>
                  <a:srgbClr val="0000FF"/>
                </a:solidFill>
                <a:latin typeface="Tahoma" charset="0"/>
                <a:sym typeface="Wingdings" charset="0"/>
              </a:rPr>
              <a:t>reassemble packets </a:t>
            </a:r>
            <a:r>
              <a:rPr lang="en-US" sz="2800">
                <a:latin typeface="Tahoma" charset="0"/>
                <a:sym typeface="Wingdings" charset="0"/>
              </a:rPr>
              <a:t>upon arrival</a:t>
            </a:r>
          </a:p>
          <a:p>
            <a:pPr lvl="1">
              <a:buFont typeface="Wingdings" charset="0"/>
              <a:buNone/>
            </a:pPr>
            <a:endParaRPr lang="en-US" sz="2800">
              <a:latin typeface="Tahoma" charset="0"/>
              <a:sym typeface="Wingdings" charset="0"/>
            </a:endParaRPr>
          </a:p>
        </p:txBody>
      </p:sp>
      <p:sp>
        <p:nvSpPr>
          <p:cNvPr id="10854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5F1B61-6745-7C4E-AB78-D581686D4340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6800" y="4419600"/>
            <a:ext cx="32004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Flit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: atomic routing unit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133600" y="4941888"/>
            <a:ext cx="142875" cy="428625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029200" y="4941888"/>
            <a:ext cx="142875" cy="428625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334000" y="4941888"/>
            <a:ext cx="142875" cy="428625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715000" y="4941888"/>
            <a:ext cx="142875" cy="428625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019800" y="4941888"/>
            <a:ext cx="142875" cy="428625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53000" y="5475288"/>
            <a:ext cx="13398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0   1   2   3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43400" y="4408488"/>
            <a:ext cx="30924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Packet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: one or multiple flits</a:t>
            </a:r>
          </a:p>
        </p:txBody>
      </p:sp>
    </p:spTree>
    <p:extLst>
      <p:ext uri="{BB962C8B-B14F-4D97-AF65-F5344CB8AC3E}">
        <p14:creationId xmlns:p14="http://schemas.microsoft.com/office/powerpoint/2010/main" val="29063863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4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924800" cy="1752600"/>
          </a:xfrm>
        </p:spPr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Interconnection Network</a:t>
            </a:r>
            <a:b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</a:br>
            <a:r>
              <a:rPr lang="en-US" dirty="0">
                <a:latin typeface="Garamond" charset="0"/>
              </a:rPr>
              <a:t>Topology</a:t>
            </a:r>
            <a:endParaRPr lang="en-US" dirty="0">
              <a:latin typeface="Garamond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5058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DA0F9DB-52B2-F546-84AD-C19B2B92BC4C}" type="slidenum">
              <a:rPr lang="en-US" sz="1200">
                <a:solidFill>
                  <a:srgbClr val="000000"/>
                </a:solidFill>
                <a:latin typeface="Garamond" charset="0"/>
              </a:rPr>
              <a:pPr eaLnBrk="1" hangingPunct="1"/>
              <a:t>11</a:t>
            </a:fld>
            <a:endParaRPr lang="en-US" sz="1200">
              <a:solidFill>
                <a:srgbClr val="000000"/>
              </a:solidFill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92466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570" name="Group 96"/>
          <p:cNvGrpSpPr>
            <a:grpSpLocks/>
          </p:cNvGrpSpPr>
          <p:nvPr/>
        </p:nvGrpSpPr>
        <p:grpSpPr bwMode="auto">
          <a:xfrm>
            <a:off x="2438400" y="2286000"/>
            <a:ext cx="3200400" cy="2208213"/>
            <a:chOff x="304800" y="1448594"/>
            <a:chExt cx="3200400" cy="2209006"/>
          </a:xfrm>
        </p:grpSpPr>
        <p:sp>
          <p:nvSpPr>
            <p:cNvPr id="86" name="Rectangle 85"/>
            <p:cNvSpPr/>
            <p:nvPr/>
          </p:nvSpPr>
          <p:spPr>
            <a:xfrm>
              <a:off x="2057400" y="2895600"/>
              <a:ext cx="1447800" cy="762000"/>
            </a:xfrm>
            <a:prstGeom prst="rect">
              <a:avLst/>
            </a:prstGeom>
            <a:gradFill flip="none" rotWithShape="1">
              <a:gsLst>
                <a:gs pos="0">
                  <a:srgbClr val="0070C0">
                    <a:tint val="66000"/>
                    <a:satMod val="160000"/>
                  </a:srgbClr>
                </a:gs>
                <a:gs pos="50000">
                  <a:srgbClr val="0070C0">
                    <a:tint val="44500"/>
                    <a:satMod val="160000"/>
                  </a:srgbClr>
                </a:gs>
                <a:gs pos="100000">
                  <a:schemeClr val="bg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104896" y="1943096"/>
              <a:ext cx="685800" cy="685800"/>
            </a:xfrm>
            <a:prstGeom prst="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>
            <a:xfrm rot="5400000" flipH="1" flipV="1">
              <a:off x="1276288" y="1770973"/>
              <a:ext cx="34302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16200000" flipV="1">
              <a:off x="1276288" y="2800042"/>
              <a:ext cx="34302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1790700" y="2285507"/>
              <a:ext cx="3429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762000" y="2285507"/>
              <a:ext cx="3429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1785938" y="2628531"/>
              <a:ext cx="271462" cy="266796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2057400" y="2895326"/>
              <a:ext cx="1066800" cy="1588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5400000">
              <a:off x="1868419" y="3085895"/>
              <a:ext cx="379549" cy="1588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3124200" y="2895326"/>
              <a:ext cx="381000" cy="1588"/>
            </a:xfrm>
            <a:prstGeom prst="line">
              <a:avLst/>
            </a:prstGeom>
            <a:ln w="28575">
              <a:solidFill>
                <a:srgbClr val="0000F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5400000">
              <a:off x="1868419" y="3467032"/>
              <a:ext cx="379549" cy="1588"/>
            </a:xfrm>
            <a:prstGeom prst="line">
              <a:avLst/>
            </a:prstGeom>
            <a:ln w="28575">
              <a:solidFill>
                <a:srgbClr val="0000F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2133600" y="3047781"/>
              <a:ext cx="1306513" cy="3700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rPr>
                <a:t>Local Node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04800" y="1523234"/>
              <a:ext cx="858838" cy="3700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rPr>
                <a:t>Router</a:t>
              </a:r>
            </a:p>
          </p:txBody>
        </p:sp>
        <p:cxnSp>
          <p:nvCxnSpPr>
            <p:cNvPr id="91" name="Straight Connector 90"/>
            <p:cNvCxnSpPr/>
            <p:nvPr/>
          </p:nvCxnSpPr>
          <p:spPr>
            <a:xfrm rot="5400000" flipH="1" flipV="1">
              <a:off x="1371574" y="1523233"/>
              <a:ext cx="152455" cy="3175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rot="5400000" flipH="1" flipV="1">
              <a:off x="1372367" y="3046987"/>
              <a:ext cx="152455" cy="1588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2133600" y="2285507"/>
              <a:ext cx="152400" cy="1588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609600" y="2285507"/>
              <a:ext cx="152400" cy="1588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Rectangle 95"/>
          <p:cNvSpPr>
            <a:spLocks noChangeArrowheads="1"/>
          </p:cNvSpPr>
          <p:nvPr/>
        </p:nvSpPr>
        <p:spPr bwMode="auto">
          <a:xfrm>
            <a:off x="609600" y="1143000"/>
            <a:ext cx="7620000" cy="3657600"/>
          </a:xfrm>
          <a:prstGeom prst="rect">
            <a:avLst/>
          </a:prstGeom>
          <a:solidFill>
            <a:srgbClr val="D9D9D9"/>
          </a:solidFill>
          <a:ln w="25400">
            <a:solidFill>
              <a:srgbClr val="DFDFDF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grpSp>
        <p:nvGrpSpPr>
          <p:cNvPr id="3" name="Group 128"/>
          <p:cNvGrpSpPr>
            <a:grpSpLocks/>
          </p:cNvGrpSpPr>
          <p:nvPr/>
        </p:nvGrpSpPr>
        <p:grpSpPr bwMode="auto">
          <a:xfrm>
            <a:off x="5029200" y="1600200"/>
            <a:ext cx="1676400" cy="2819400"/>
            <a:chOff x="3352800" y="1524000"/>
            <a:chExt cx="1676400" cy="2819400"/>
          </a:xfrm>
        </p:grpSpPr>
        <p:sp>
          <p:nvSpPr>
            <p:cNvPr id="106" name="Rectangle 105"/>
            <p:cNvSpPr>
              <a:spLocks noChangeArrowheads="1"/>
            </p:cNvSpPr>
            <p:nvPr/>
          </p:nvSpPr>
          <p:spPr bwMode="auto">
            <a:xfrm>
              <a:off x="3352800" y="1524000"/>
              <a:ext cx="1676400" cy="2819400"/>
            </a:xfrm>
            <a:prstGeom prst="rect">
              <a:avLst/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cxnSp>
          <p:nvCxnSpPr>
            <p:cNvPr id="108" name="Straight Connector 107"/>
            <p:cNvCxnSpPr>
              <a:cxnSpLocks noChangeShapeType="1"/>
            </p:cNvCxnSpPr>
            <p:nvPr/>
          </p:nvCxnSpPr>
          <p:spPr bwMode="auto">
            <a:xfrm>
              <a:off x="3429000" y="1828800"/>
              <a:ext cx="381000" cy="15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109" name="Straight Connector 108"/>
            <p:cNvCxnSpPr>
              <a:cxnSpLocks noChangeShapeType="1"/>
            </p:cNvCxnSpPr>
            <p:nvPr/>
          </p:nvCxnSpPr>
          <p:spPr bwMode="auto">
            <a:xfrm>
              <a:off x="3429000" y="4038600"/>
              <a:ext cx="381000" cy="15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110" name="Straight Connector 109"/>
            <p:cNvCxnSpPr>
              <a:cxnSpLocks noChangeShapeType="1"/>
            </p:cNvCxnSpPr>
            <p:nvPr/>
          </p:nvCxnSpPr>
          <p:spPr bwMode="auto">
            <a:xfrm>
              <a:off x="4495800" y="1828800"/>
              <a:ext cx="381000" cy="15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111" name="Straight Connector 110"/>
            <p:cNvCxnSpPr>
              <a:cxnSpLocks noChangeShapeType="1"/>
            </p:cNvCxnSpPr>
            <p:nvPr/>
          </p:nvCxnSpPr>
          <p:spPr bwMode="auto">
            <a:xfrm>
              <a:off x="4495800" y="4038600"/>
              <a:ext cx="381000" cy="15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113" name="Straight Connector 112"/>
            <p:cNvCxnSpPr>
              <a:cxnSpLocks noChangeShapeType="1"/>
            </p:cNvCxnSpPr>
            <p:nvPr/>
          </p:nvCxnSpPr>
          <p:spPr bwMode="auto">
            <a:xfrm rot="16200000" flipH="1">
              <a:off x="3048000" y="2590800"/>
              <a:ext cx="2209800" cy="6858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115" name="Straight Connector 114"/>
            <p:cNvCxnSpPr>
              <a:cxnSpLocks noChangeShapeType="1"/>
            </p:cNvCxnSpPr>
            <p:nvPr/>
          </p:nvCxnSpPr>
          <p:spPr bwMode="auto">
            <a:xfrm rot="5400000" flipH="1" flipV="1">
              <a:off x="3048000" y="2590800"/>
              <a:ext cx="2209800" cy="6858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</p:cxnSp>
      </p:grpSp>
      <p:grpSp>
        <p:nvGrpSpPr>
          <p:cNvPr id="4" name="Group 148"/>
          <p:cNvGrpSpPr>
            <a:grpSpLocks/>
          </p:cNvGrpSpPr>
          <p:nvPr/>
        </p:nvGrpSpPr>
        <p:grpSpPr bwMode="auto">
          <a:xfrm>
            <a:off x="6705600" y="1905000"/>
            <a:ext cx="2133600" cy="1601788"/>
            <a:chOff x="6705600" y="1905000"/>
            <a:chExt cx="1219200" cy="1601788"/>
          </a:xfrm>
        </p:grpSpPr>
        <p:cxnSp>
          <p:nvCxnSpPr>
            <p:cNvPr id="124" name="Straight Connector 123"/>
            <p:cNvCxnSpPr/>
            <p:nvPr/>
          </p:nvCxnSpPr>
          <p:spPr>
            <a:xfrm>
              <a:off x="6705600" y="19050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6705600" y="24384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6705600" y="29718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6705600" y="35052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8" name="Straight Connector 127"/>
          <p:cNvCxnSpPr/>
          <p:nvPr/>
        </p:nvCxnSpPr>
        <p:spPr>
          <a:xfrm>
            <a:off x="6705600" y="4114800"/>
            <a:ext cx="762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rot="5400000">
            <a:off x="6897688" y="4686300"/>
            <a:ext cx="1141412" cy="158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149"/>
          <p:cNvGrpSpPr>
            <a:grpSpLocks/>
          </p:cNvGrpSpPr>
          <p:nvPr/>
        </p:nvGrpSpPr>
        <p:grpSpPr bwMode="auto">
          <a:xfrm>
            <a:off x="304800" y="1905000"/>
            <a:ext cx="1371600" cy="1601788"/>
            <a:chOff x="6705600" y="1905000"/>
            <a:chExt cx="1219200" cy="1601788"/>
          </a:xfrm>
        </p:grpSpPr>
        <p:cxnSp>
          <p:nvCxnSpPr>
            <p:cNvPr id="151" name="Straight Connector 150"/>
            <p:cNvCxnSpPr/>
            <p:nvPr/>
          </p:nvCxnSpPr>
          <p:spPr>
            <a:xfrm>
              <a:off x="6705600" y="19050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6705600" y="24384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6705600" y="29718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6705600" y="35052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5" name="Straight Connector 154"/>
          <p:cNvCxnSpPr/>
          <p:nvPr/>
        </p:nvCxnSpPr>
        <p:spPr>
          <a:xfrm rot="10800000" flipV="1">
            <a:off x="915988" y="4114800"/>
            <a:ext cx="762000" cy="1588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rot="5400000">
            <a:off x="-74612" y="5105400"/>
            <a:ext cx="1979612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914400" y="4800600"/>
            <a:ext cx="995363" cy="4778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Inject</a:t>
            </a:r>
          </a:p>
        </p:txBody>
      </p:sp>
      <p:sp>
        <p:nvSpPr>
          <p:cNvPr id="130" name="Rectangle 129"/>
          <p:cNvSpPr>
            <a:spLocks noChangeArrowheads="1"/>
          </p:cNvSpPr>
          <p:nvPr/>
        </p:nvSpPr>
        <p:spPr bwMode="auto">
          <a:xfrm>
            <a:off x="1676400" y="1600200"/>
            <a:ext cx="2667000" cy="2819400"/>
          </a:xfrm>
          <a:prstGeom prst="rect">
            <a:avLst/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Deflection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Routing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Logic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5334000" y="1219200"/>
            <a:ext cx="1068388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Crossbar</a:t>
            </a:r>
          </a:p>
        </p:txBody>
      </p:sp>
      <p:sp>
        <p:nvSpPr>
          <p:cNvPr id="1095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A Bufferless Router: A High-Level View</a:t>
            </a:r>
          </a:p>
        </p:txBody>
      </p:sp>
      <p:sp>
        <p:nvSpPr>
          <p:cNvPr id="10958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A14161-65A1-6646-98EA-3B46DFF710E9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sp>
        <p:nvSpPr>
          <p:cNvPr id="148" name="Rectangle 147"/>
          <p:cNvSpPr>
            <a:spLocks noChangeArrowheads="1"/>
          </p:cNvSpPr>
          <p:nvPr/>
        </p:nvSpPr>
        <p:spPr bwMode="auto">
          <a:xfrm>
            <a:off x="4648200" y="5257800"/>
            <a:ext cx="3124200" cy="914400"/>
          </a:xfrm>
          <a:prstGeom prst="rect">
            <a:avLst/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Reassembly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Buffers</a:t>
            </a:r>
          </a:p>
        </p:txBody>
      </p:sp>
      <p:grpSp>
        <p:nvGrpSpPr>
          <p:cNvPr id="6" name="Group 121"/>
          <p:cNvGrpSpPr>
            <a:grpSpLocks/>
          </p:cNvGrpSpPr>
          <p:nvPr/>
        </p:nvGrpSpPr>
        <p:grpSpPr bwMode="auto">
          <a:xfrm>
            <a:off x="4343400" y="1905000"/>
            <a:ext cx="685800" cy="2211388"/>
            <a:chOff x="1066800" y="1828800"/>
            <a:chExt cx="1600200" cy="2211388"/>
          </a:xfrm>
        </p:grpSpPr>
        <p:cxnSp>
          <p:nvCxnSpPr>
            <p:cNvPr id="99" name="Straight Connector 98"/>
            <p:cNvCxnSpPr/>
            <p:nvPr/>
          </p:nvCxnSpPr>
          <p:spPr>
            <a:xfrm>
              <a:off x="1066800" y="1828800"/>
              <a:ext cx="1600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1066800" y="2362200"/>
              <a:ext cx="1600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1066800" y="2895600"/>
              <a:ext cx="1600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1066800" y="3429000"/>
              <a:ext cx="1600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1066800" y="4038600"/>
              <a:ext cx="1600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TextBox 162"/>
          <p:cNvSpPr txBox="1"/>
          <p:nvPr/>
        </p:nvSpPr>
        <p:spPr>
          <a:xfrm>
            <a:off x="6477000" y="4800600"/>
            <a:ext cx="850900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Eject</a:t>
            </a:r>
          </a:p>
        </p:txBody>
      </p:sp>
      <p:sp>
        <p:nvSpPr>
          <p:cNvPr id="60" name="Rectangle 59"/>
          <p:cNvSpPr/>
          <p:nvPr/>
        </p:nvSpPr>
        <p:spPr>
          <a:xfrm>
            <a:off x="1295400" y="1295400"/>
            <a:ext cx="3352800" cy="3505200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810000" y="4267200"/>
            <a:ext cx="4338638" cy="461963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Problem 2: Packet Reassembly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419600" y="4876800"/>
            <a:ext cx="3657600" cy="1752600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990600" y="4876800"/>
            <a:ext cx="4116388" cy="461963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Problem 1: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Livelock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 Freedom</a:t>
            </a:r>
          </a:p>
        </p:txBody>
      </p:sp>
    </p:spTree>
    <p:extLst>
      <p:ext uri="{BB962C8B-B14F-4D97-AF65-F5344CB8AC3E}">
        <p14:creationId xmlns:p14="http://schemas.microsoft.com/office/powerpoint/2010/main" val="40507806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0" grpId="1" animBg="1"/>
      <p:bldP spid="61" grpId="0" animBg="1"/>
      <p:bldP spid="61" grpId="1" animBg="1"/>
      <p:bldP spid="80" grpId="0" animBg="1"/>
      <p:bldP spid="80" grpId="1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latin typeface="Garamond" charset="0"/>
              </a:rPr>
              <a:t>Complexity in Bufferless Deflection Routers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charset="0"/>
              <a:buNone/>
            </a:pPr>
            <a:r>
              <a:rPr lang="en-US" sz="2400" b="1">
                <a:latin typeface="Tahoma" charset="0"/>
                <a:sym typeface="Wingdings" charset="0"/>
              </a:rPr>
              <a:t>1. Must provide livelock freedom</a:t>
            </a:r>
          </a:p>
          <a:p>
            <a:pPr lvl="3">
              <a:buFont typeface="Wingdings" charset="0"/>
              <a:buNone/>
            </a:pPr>
            <a:endParaRPr lang="en-US" sz="1000">
              <a:latin typeface="Tahoma" charset="0"/>
              <a:sym typeface="Wingdings" charset="0"/>
            </a:endParaRPr>
          </a:p>
          <a:p>
            <a:pPr lvl="3">
              <a:buFont typeface="Wingdings" charset="0"/>
              <a:buNone/>
            </a:pPr>
            <a:endParaRPr lang="en-US" sz="1000">
              <a:latin typeface="Tahoma" charset="0"/>
              <a:sym typeface="Wingdings" charset="0"/>
            </a:endParaRPr>
          </a:p>
          <a:p>
            <a:pPr lvl="2">
              <a:buFont typeface="Wingdings" charset="0"/>
              <a:buNone/>
            </a:pPr>
            <a:r>
              <a:rPr lang="en-US" sz="2200">
                <a:latin typeface="Tahoma" charset="0"/>
                <a:sym typeface="Wingdings" charset="0"/>
              </a:rPr>
              <a:t>	Flits </a:t>
            </a:r>
            <a:r>
              <a:rPr lang="en-US" sz="2400">
                <a:latin typeface="Tahoma" charset="0"/>
                <a:sym typeface="Wingdings" charset="0"/>
              </a:rPr>
              <a:t>are </a:t>
            </a:r>
            <a:r>
              <a:rPr lang="en-US" sz="2400">
                <a:solidFill>
                  <a:srgbClr val="0000FF"/>
                </a:solidFill>
                <a:latin typeface="Tahoma" charset="0"/>
                <a:sym typeface="Wingdings" charset="0"/>
              </a:rPr>
              <a:t>sorted by age</a:t>
            </a:r>
            <a:r>
              <a:rPr lang="en-US" sz="2400">
                <a:latin typeface="Tahoma" charset="0"/>
                <a:sym typeface="Wingdings" charset="0"/>
              </a:rPr>
              <a:t>, then </a:t>
            </a:r>
            <a:r>
              <a:rPr lang="en-US" sz="2400">
                <a:solidFill>
                  <a:srgbClr val="0000FF"/>
                </a:solidFill>
                <a:latin typeface="Tahoma" charset="0"/>
                <a:sym typeface="Wingdings" charset="0"/>
              </a:rPr>
              <a:t>assigned in age order to output ports</a:t>
            </a:r>
          </a:p>
          <a:p>
            <a:pPr lvl="2">
              <a:buFont typeface="Wingdings" charset="0"/>
              <a:buNone/>
            </a:pPr>
            <a:endParaRPr lang="en-US" sz="1200" i="1">
              <a:latin typeface="Tahoma" charset="0"/>
              <a:sym typeface="Wingdings" charset="0"/>
            </a:endParaRPr>
          </a:p>
          <a:p>
            <a:pPr lvl="2">
              <a:buFont typeface="Wingdings" charset="0"/>
              <a:buNone/>
            </a:pPr>
            <a:r>
              <a:rPr lang="en-US">
                <a:latin typeface="Tahoma" charset="0"/>
                <a:sym typeface="Wingdings" charset="0"/>
              </a:rPr>
              <a:t>	</a:t>
            </a:r>
            <a:r>
              <a:rPr lang="en-US" sz="2400">
                <a:latin typeface="Tahoma" charset="0"/>
                <a:sym typeface="Wingdings" charset="0"/>
              </a:rPr>
              <a:t> </a:t>
            </a:r>
            <a:r>
              <a:rPr lang="en-US" sz="2400" b="1">
                <a:solidFill>
                  <a:srgbClr val="FF0000"/>
                </a:solidFill>
                <a:latin typeface="Tahoma" charset="0"/>
                <a:sym typeface="Wingdings" charset="0"/>
              </a:rPr>
              <a:t>43% longer critical path than buffered router</a:t>
            </a:r>
            <a:endParaRPr lang="en-US" sz="2400" b="1">
              <a:latin typeface="Tahoma" charset="0"/>
              <a:sym typeface="Wingdings" charset="0"/>
            </a:endParaRPr>
          </a:p>
          <a:p>
            <a:pPr lvl="1"/>
            <a:endParaRPr lang="en-US" sz="1200">
              <a:latin typeface="Tahoma" charset="0"/>
              <a:sym typeface="Wingdings" charset="0"/>
            </a:endParaRPr>
          </a:p>
          <a:p>
            <a:pPr lvl="1"/>
            <a:endParaRPr lang="en-US" sz="1200">
              <a:latin typeface="Tahoma" charset="0"/>
              <a:sym typeface="Wingdings" charset="0"/>
            </a:endParaRPr>
          </a:p>
          <a:p>
            <a:pPr lvl="1">
              <a:buFont typeface="Wingdings" charset="0"/>
              <a:buNone/>
            </a:pPr>
            <a:r>
              <a:rPr lang="en-US" sz="2400" b="1">
                <a:latin typeface="Tahoma" charset="0"/>
                <a:sym typeface="Wingdings" charset="0"/>
              </a:rPr>
              <a:t>2. Must reassemble packets upon arrival</a:t>
            </a:r>
          </a:p>
          <a:p>
            <a:pPr lvl="1"/>
            <a:endParaRPr lang="en-US" sz="1200">
              <a:latin typeface="Tahoma" charset="0"/>
              <a:sym typeface="Wingdings" charset="0"/>
            </a:endParaRPr>
          </a:p>
          <a:p>
            <a:pPr lvl="2">
              <a:buFont typeface="Wingdings" charset="0"/>
              <a:buNone/>
            </a:pPr>
            <a:r>
              <a:rPr lang="en-US" sz="2400">
                <a:solidFill>
                  <a:srgbClr val="0000FF"/>
                </a:solidFill>
                <a:latin typeface="Tahoma" charset="0"/>
                <a:sym typeface="Wingdings" charset="0"/>
              </a:rPr>
              <a:t>	</a:t>
            </a:r>
            <a:r>
              <a:rPr lang="en-US" sz="2400">
                <a:latin typeface="Tahoma" charset="0"/>
                <a:sym typeface="Wingdings" charset="0"/>
              </a:rPr>
              <a:t>Reassembly buffers must be </a:t>
            </a:r>
            <a:r>
              <a:rPr lang="en-US" sz="2400">
                <a:solidFill>
                  <a:srgbClr val="0000FF"/>
                </a:solidFill>
                <a:latin typeface="Tahoma" charset="0"/>
                <a:sym typeface="Wingdings" charset="0"/>
              </a:rPr>
              <a:t>sized for worst case</a:t>
            </a:r>
          </a:p>
          <a:p>
            <a:pPr lvl="2">
              <a:buFont typeface="Wingdings" charset="0"/>
              <a:buNone/>
            </a:pPr>
            <a:endParaRPr lang="en-US" sz="1200">
              <a:latin typeface="Tahoma" charset="0"/>
              <a:sym typeface="Wingdings" charset="0"/>
            </a:endParaRPr>
          </a:p>
          <a:p>
            <a:pPr lvl="2">
              <a:buFont typeface="Wingdings" charset="0"/>
              <a:buNone/>
            </a:pPr>
            <a:r>
              <a:rPr lang="en-US" sz="2400">
                <a:solidFill>
                  <a:srgbClr val="FF0000"/>
                </a:solidFill>
                <a:latin typeface="Tahoma" charset="0"/>
                <a:sym typeface="Wingdings" charset="0"/>
              </a:rPr>
              <a:t>   </a:t>
            </a:r>
            <a:r>
              <a:rPr lang="en-US" sz="2400">
                <a:latin typeface="Tahoma" charset="0"/>
                <a:sym typeface="Wingdings" charset="0"/>
              </a:rPr>
              <a:t>  </a:t>
            </a:r>
            <a:r>
              <a:rPr lang="en-US" sz="2400" b="1">
                <a:solidFill>
                  <a:srgbClr val="FF0000"/>
                </a:solidFill>
                <a:latin typeface="Tahoma" charset="0"/>
                <a:sym typeface="Wingdings" charset="0"/>
              </a:rPr>
              <a:t>4KB per node </a:t>
            </a:r>
          </a:p>
          <a:p>
            <a:pPr lvl="2">
              <a:buFont typeface="Wingdings" charset="0"/>
              <a:buNone/>
            </a:pPr>
            <a:r>
              <a:rPr lang="en-US" b="1">
                <a:solidFill>
                  <a:srgbClr val="FF0000"/>
                </a:solidFill>
                <a:latin typeface="Tahoma" charset="0"/>
                <a:sym typeface="Wingdings" charset="0"/>
              </a:rPr>
              <a:t>		</a:t>
            </a:r>
            <a:r>
              <a:rPr lang="en-US">
                <a:latin typeface="Tahoma" charset="0"/>
                <a:sym typeface="Wingdings" charset="0"/>
              </a:rPr>
              <a:t>(8x8, 64-byte cache block)</a:t>
            </a:r>
          </a:p>
          <a:p>
            <a:endParaRPr lang="en-US">
              <a:latin typeface="Tahoma" charset="0"/>
            </a:endParaRPr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6636F3-014E-B04E-BC4F-E10748AF5D40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7745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/>
          <p:cNvSpPr>
            <a:spLocks noChangeArrowheads="1"/>
          </p:cNvSpPr>
          <p:nvPr/>
        </p:nvSpPr>
        <p:spPr bwMode="auto">
          <a:xfrm>
            <a:off x="609600" y="1219200"/>
            <a:ext cx="7620000" cy="3657600"/>
          </a:xfrm>
          <a:prstGeom prst="rect">
            <a:avLst/>
          </a:prstGeom>
          <a:solidFill>
            <a:srgbClr val="D9D9D9"/>
          </a:solidFill>
          <a:ln w="25400">
            <a:solidFill>
              <a:srgbClr val="DFDFDF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grpSp>
        <p:nvGrpSpPr>
          <p:cNvPr id="111619" name="Group 128"/>
          <p:cNvGrpSpPr>
            <a:grpSpLocks/>
          </p:cNvGrpSpPr>
          <p:nvPr/>
        </p:nvGrpSpPr>
        <p:grpSpPr bwMode="auto">
          <a:xfrm>
            <a:off x="5029200" y="1600200"/>
            <a:ext cx="1676400" cy="2819400"/>
            <a:chOff x="3352800" y="1524000"/>
            <a:chExt cx="1676400" cy="2819400"/>
          </a:xfrm>
        </p:grpSpPr>
        <p:sp>
          <p:nvSpPr>
            <p:cNvPr id="106" name="Rectangle 105"/>
            <p:cNvSpPr>
              <a:spLocks noChangeArrowheads="1"/>
            </p:cNvSpPr>
            <p:nvPr/>
          </p:nvSpPr>
          <p:spPr bwMode="auto">
            <a:xfrm>
              <a:off x="3352800" y="1524000"/>
              <a:ext cx="1676400" cy="2819400"/>
            </a:xfrm>
            <a:prstGeom prst="rect">
              <a:avLst/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cxnSp>
          <p:nvCxnSpPr>
            <p:cNvPr id="108" name="Straight Connector 107"/>
            <p:cNvCxnSpPr>
              <a:cxnSpLocks noChangeShapeType="1"/>
            </p:cNvCxnSpPr>
            <p:nvPr/>
          </p:nvCxnSpPr>
          <p:spPr bwMode="auto">
            <a:xfrm>
              <a:off x="3429000" y="1828800"/>
              <a:ext cx="381000" cy="15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109" name="Straight Connector 108"/>
            <p:cNvCxnSpPr>
              <a:cxnSpLocks noChangeShapeType="1"/>
            </p:cNvCxnSpPr>
            <p:nvPr/>
          </p:nvCxnSpPr>
          <p:spPr bwMode="auto">
            <a:xfrm>
              <a:off x="3429000" y="4038600"/>
              <a:ext cx="381000" cy="15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110" name="Straight Connector 109"/>
            <p:cNvCxnSpPr>
              <a:cxnSpLocks noChangeShapeType="1"/>
            </p:cNvCxnSpPr>
            <p:nvPr/>
          </p:nvCxnSpPr>
          <p:spPr bwMode="auto">
            <a:xfrm>
              <a:off x="4495800" y="1828800"/>
              <a:ext cx="381000" cy="15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111" name="Straight Connector 110"/>
            <p:cNvCxnSpPr>
              <a:cxnSpLocks noChangeShapeType="1"/>
            </p:cNvCxnSpPr>
            <p:nvPr/>
          </p:nvCxnSpPr>
          <p:spPr bwMode="auto">
            <a:xfrm>
              <a:off x="4495800" y="4038600"/>
              <a:ext cx="381000" cy="15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113" name="Straight Connector 112"/>
            <p:cNvCxnSpPr>
              <a:cxnSpLocks noChangeShapeType="1"/>
            </p:cNvCxnSpPr>
            <p:nvPr/>
          </p:nvCxnSpPr>
          <p:spPr bwMode="auto">
            <a:xfrm rot="16200000" flipH="1">
              <a:off x="3048000" y="2590800"/>
              <a:ext cx="2209800" cy="6858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</p:cxnSp>
        <p:cxnSp>
          <p:nvCxnSpPr>
            <p:cNvPr id="115" name="Straight Connector 114"/>
            <p:cNvCxnSpPr>
              <a:cxnSpLocks noChangeShapeType="1"/>
            </p:cNvCxnSpPr>
            <p:nvPr/>
          </p:nvCxnSpPr>
          <p:spPr bwMode="auto">
            <a:xfrm rot="5400000" flipH="1" flipV="1">
              <a:off x="3048000" y="2590800"/>
              <a:ext cx="2209800" cy="6858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</p:cxnSp>
      </p:grpSp>
      <p:grpSp>
        <p:nvGrpSpPr>
          <p:cNvPr id="111620" name="Group 148"/>
          <p:cNvGrpSpPr>
            <a:grpSpLocks/>
          </p:cNvGrpSpPr>
          <p:nvPr/>
        </p:nvGrpSpPr>
        <p:grpSpPr bwMode="auto">
          <a:xfrm>
            <a:off x="6705600" y="1905000"/>
            <a:ext cx="2133600" cy="1601788"/>
            <a:chOff x="6705600" y="1905000"/>
            <a:chExt cx="1219200" cy="1601788"/>
          </a:xfrm>
        </p:grpSpPr>
        <p:cxnSp>
          <p:nvCxnSpPr>
            <p:cNvPr id="124" name="Straight Connector 123"/>
            <p:cNvCxnSpPr/>
            <p:nvPr/>
          </p:nvCxnSpPr>
          <p:spPr>
            <a:xfrm>
              <a:off x="6705600" y="19050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6705600" y="24384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6705600" y="29718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6705600" y="35052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8" name="Straight Connector 127"/>
          <p:cNvCxnSpPr/>
          <p:nvPr/>
        </p:nvCxnSpPr>
        <p:spPr>
          <a:xfrm>
            <a:off x="6705600" y="4114800"/>
            <a:ext cx="762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rot="5400000">
            <a:off x="6897688" y="4686300"/>
            <a:ext cx="1141412" cy="158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623" name="Group 149"/>
          <p:cNvGrpSpPr>
            <a:grpSpLocks/>
          </p:cNvGrpSpPr>
          <p:nvPr/>
        </p:nvGrpSpPr>
        <p:grpSpPr bwMode="auto">
          <a:xfrm>
            <a:off x="304800" y="1905000"/>
            <a:ext cx="1371600" cy="1601788"/>
            <a:chOff x="6705600" y="1905000"/>
            <a:chExt cx="1219200" cy="1601788"/>
          </a:xfrm>
        </p:grpSpPr>
        <p:cxnSp>
          <p:nvCxnSpPr>
            <p:cNvPr id="151" name="Straight Connector 150"/>
            <p:cNvCxnSpPr/>
            <p:nvPr/>
          </p:nvCxnSpPr>
          <p:spPr>
            <a:xfrm>
              <a:off x="6705600" y="19050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6705600" y="24384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6705600" y="29718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6705600" y="35052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5" name="Straight Connector 154"/>
          <p:cNvCxnSpPr/>
          <p:nvPr/>
        </p:nvCxnSpPr>
        <p:spPr>
          <a:xfrm rot="10800000" flipV="1">
            <a:off x="915988" y="4114800"/>
            <a:ext cx="762000" cy="1588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rot="5400000">
            <a:off x="-74612" y="5105400"/>
            <a:ext cx="1979612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914400" y="4800600"/>
            <a:ext cx="995363" cy="4778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Inject</a:t>
            </a:r>
          </a:p>
        </p:txBody>
      </p:sp>
      <p:sp>
        <p:nvSpPr>
          <p:cNvPr id="130" name="Rectangle 129"/>
          <p:cNvSpPr>
            <a:spLocks noChangeArrowheads="1"/>
          </p:cNvSpPr>
          <p:nvPr/>
        </p:nvSpPr>
        <p:spPr bwMode="auto">
          <a:xfrm>
            <a:off x="1676400" y="1600200"/>
            <a:ext cx="2667000" cy="2819400"/>
          </a:xfrm>
          <a:prstGeom prst="rect">
            <a:avLst/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Deflection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Routing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Logic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5334000" y="1219200"/>
            <a:ext cx="1068388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Crossbar</a:t>
            </a:r>
          </a:p>
        </p:txBody>
      </p:sp>
      <p:sp>
        <p:nvSpPr>
          <p:cNvPr id="1116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Problem 1: Livelock Freedom</a:t>
            </a:r>
          </a:p>
        </p:txBody>
      </p:sp>
      <p:sp>
        <p:nvSpPr>
          <p:cNvPr id="11163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49FA88-A666-2143-A6F5-4A426EFA8221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sp>
        <p:nvSpPr>
          <p:cNvPr id="148" name="Rectangle 147"/>
          <p:cNvSpPr>
            <a:spLocks noChangeArrowheads="1"/>
          </p:cNvSpPr>
          <p:nvPr/>
        </p:nvSpPr>
        <p:spPr bwMode="auto">
          <a:xfrm>
            <a:off x="4648200" y="5257800"/>
            <a:ext cx="3124200" cy="914400"/>
          </a:xfrm>
          <a:prstGeom prst="rect">
            <a:avLst/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Reassembly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Buffers</a:t>
            </a:r>
          </a:p>
        </p:txBody>
      </p:sp>
      <p:grpSp>
        <p:nvGrpSpPr>
          <p:cNvPr id="111632" name="Group 121"/>
          <p:cNvGrpSpPr>
            <a:grpSpLocks/>
          </p:cNvGrpSpPr>
          <p:nvPr/>
        </p:nvGrpSpPr>
        <p:grpSpPr bwMode="auto">
          <a:xfrm>
            <a:off x="4343400" y="1905000"/>
            <a:ext cx="685800" cy="2211388"/>
            <a:chOff x="1066800" y="1828800"/>
            <a:chExt cx="1600200" cy="2211388"/>
          </a:xfrm>
        </p:grpSpPr>
        <p:cxnSp>
          <p:nvCxnSpPr>
            <p:cNvPr id="99" name="Straight Connector 98"/>
            <p:cNvCxnSpPr/>
            <p:nvPr/>
          </p:nvCxnSpPr>
          <p:spPr>
            <a:xfrm>
              <a:off x="1066800" y="1828800"/>
              <a:ext cx="1600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1066800" y="2362200"/>
              <a:ext cx="1600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1066800" y="2895600"/>
              <a:ext cx="1600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1066800" y="3429000"/>
              <a:ext cx="1600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1066800" y="4038600"/>
              <a:ext cx="1600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TextBox 162"/>
          <p:cNvSpPr txBox="1"/>
          <p:nvPr/>
        </p:nvSpPr>
        <p:spPr>
          <a:xfrm>
            <a:off x="6477000" y="4800600"/>
            <a:ext cx="850900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Eject</a:t>
            </a:r>
          </a:p>
        </p:txBody>
      </p:sp>
      <p:sp>
        <p:nvSpPr>
          <p:cNvPr id="60" name="Rectangle 59"/>
          <p:cNvSpPr/>
          <p:nvPr/>
        </p:nvSpPr>
        <p:spPr>
          <a:xfrm>
            <a:off x="1295400" y="1295400"/>
            <a:ext cx="3352800" cy="3505200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990600" y="4876800"/>
            <a:ext cx="4116388" cy="461963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Problem 1: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Livelock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 Freedom</a:t>
            </a:r>
          </a:p>
        </p:txBody>
      </p:sp>
    </p:spTree>
    <p:extLst>
      <p:ext uri="{BB962C8B-B14F-4D97-AF65-F5344CB8AC3E}">
        <p14:creationId xmlns:p14="http://schemas.microsoft.com/office/powerpoint/2010/main" val="1422197454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Livelock Freedom in Previous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08050"/>
            <a:ext cx="8686800" cy="1454150"/>
          </a:xfrm>
        </p:spPr>
        <p:txBody>
          <a:bodyPr/>
          <a:lstStyle/>
          <a:p>
            <a:r>
              <a:rPr lang="en-US">
                <a:latin typeface="Tahoma" charset="0"/>
              </a:rPr>
              <a:t>What stops a flit from deflecting forever?</a:t>
            </a:r>
          </a:p>
          <a:p>
            <a:r>
              <a:rPr lang="en-US">
                <a:latin typeface="Tahoma" charset="0"/>
              </a:rPr>
              <a:t>All flits are </a:t>
            </a:r>
            <a:r>
              <a:rPr lang="en-US">
                <a:solidFill>
                  <a:srgbClr val="0000FF"/>
                </a:solidFill>
                <a:latin typeface="Tahoma" charset="0"/>
              </a:rPr>
              <a:t>timestamped</a:t>
            </a:r>
          </a:p>
          <a:p>
            <a:r>
              <a:rPr lang="en-US">
                <a:solidFill>
                  <a:srgbClr val="0000FF"/>
                </a:solidFill>
                <a:latin typeface="Tahoma" charset="0"/>
              </a:rPr>
              <a:t>Oldest flits </a:t>
            </a:r>
            <a:r>
              <a:rPr lang="en-US">
                <a:latin typeface="Tahoma" charset="0"/>
              </a:rPr>
              <a:t>are assigned their desired ports</a:t>
            </a:r>
          </a:p>
          <a:p>
            <a:r>
              <a:rPr lang="en-US">
                <a:solidFill>
                  <a:srgbClr val="FF0000"/>
                </a:solidFill>
                <a:latin typeface="Tahoma" charset="0"/>
              </a:rPr>
              <a:t>Total order among flits</a:t>
            </a:r>
          </a:p>
          <a:p>
            <a:pPr lvl="1"/>
            <a:endParaRPr lang="en-US" i="1">
              <a:latin typeface="Tahoma" charset="0"/>
            </a:endParaRPr>
          </a:p>
          <a:p>
            <a:pPr lvl="1"/>
            <a:endParaRPr lang="en-US" i="1">
              <a:latin typeface="Tahoma" charset="0"/>
            </a:endParaRPr>
          </a:p>
          <a:p>
            <a:pPr lvl="1"/>
            <a:endParaRPr lang="en-US" i="1">
              <a:latin typeface="Tahoma" charset="0"/>
            </a:endParaRPr>
          </a:p>
          <a:p>
            <a:pPr lvl="1"/>
            <a:endParaRPr lang="en-US" i="1">
              <a:latin typeface="Tahoma" charset="0"/>
            </a:endParaRPr>
          </a:p>
          <a:p>
            <a:pPr lvl="1"/>
            <a:endParaRPr lang="en-US" i="1">
              <a:latin typeface="Tahoma" charset="0"/>
            </a:endParaRPr>
          </a:p>
          <a:p>
            <a:pPr lvl="1"/>
            <a:endParaRPr lang="en-US">
              <a:latin typeface="Tahoma" charset="0"/>
            </a:endParaRPr>
          </a:p>
          <a:p>
            <a:r>
              <a:rPr lang="en-US">
                <a:latin typeface="Tahoma" charset="0"/>
              </a:rPr>
              <a:t>But what is the </a:t>
            </a:r>
            <a:r>
              <a:rPr lang="en-US">
                <a:solidFill>
                  <a:srgbClr val="FF0000"/>
                </a:solidFill>
                <a:latin typeface="Tahoma" charset="0"/>
              </a:rPr>
              <a:t>cost</a:t>
            </a:r>
            <a:r>
              <a:rPr lang="en-US">
                <a:latin typeface="Tahoma" charset="0"/>
              </a:rPr>
              <a:t> of this?</a:t>
            </a:r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B562F6-89F7-DD49-8A61-C27C471A35EA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33600" y="4419600"/>
            <a:ext cx="2719388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Flit age forms total order</a:t>
            </a:r>
          </a:p>
        </p:txBody>
      </p:sp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5562600" y="2667000"/>
            <a:ext cx="1747838" cy="990600"/>
            <a:chOff x="5562600" y="2667000"/>
            <a:chExt cx="1747913" cy="990600"/>
          </a:xfrm>
        </p:grpSpPr>
        <p:cxnSp>
          <p:nvCxnSpPr>
            <p:cNvPr id="18" name="Straight Arrow Connector 17"/>
            <p:cNvCxnSpPr/>
            <p:nvPr/>
          </p:nvCxnSpPr>
          <p:spPr>
            <a:xfrm rot="5400000">
              <a:off x="5486407" y="3276593"/>
              <a:ext cx="457200" cy="304813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943616" y="2667000"/>
              <a:ext cx="1366897" cy="64611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rPr>
                <a:t>Guaranteed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rPr>
                <a:t>progress!</a:t>
              </a: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2209800" y="3786188"/>
            <a:ext cx="3276600" cy="438150"/>
            <a:chOff x="2209800" y="3786198"/>
            <a:chExt cx="3276600" cy="438141"/>
          </a:xfrm>
        </p:grpSpPr>
        <p:sp>
          <p:nvSpPr>
            <p:cNvPr id="5" name="Rounded Rectangle 4"/>
            <p:cNvSpPr/>
            <p:nvPr/>
          </p:nvSpPr>
          <p:spPr>
            <a:xfrm>
              <a:off x="3414713" y="3786198"/>
              <a:ext cx="142875" cy="42861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4057650" y="3786198"/>
              <a:ext cx="142875" cy="428616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700588" y="3786198"/>
              <a:ext cx="142875" cy="428616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343525" y="3786198"/>
              <a:ext cx="142875" cy="428616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8C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629025" y="3786198"/>
              <a:ext cx="373063" cy="36987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rPr>
                <a:t>&lt;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271963" y="3786198"/>
              <a:ext cx="373062" cy="36987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rPr>
                <a:t>&lt;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914900" y="3786198"/>
              <a:ext cx="373063" cy="36987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rPr>
                <a:t>&lt;</a:t>
              </a: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2819400" y="3790960"/>
              <a:ext cx="142875" cy="42861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2209800" y="3795723"/>
              <a:ext cx="142875" cy="428616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000E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19425" y="3792548"/>
              <a:ext cx="373063" cy="36987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rPr>
                <a:t>&lt;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428875" y="3790960"/>
              <a:ext cx="373063" cy="36988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rPr>
                <a:t>&lt;</a:t>
              </a:r>
            </a:p>
          </p:txBody>
        </p:sp>
      </p:grpSp>
      <p:grpSp>
        <p:nvGrpSpPr>
          <p:cNvPr id="9" name="Group 38"/>
          <p:cNvGrpSpPr>
            <a:grpSpLocks/>
          </p:cNvGrpSpPr>
          <p:nvPr/>
        </p:nvGrpSpPr>
        <p:grpSpPr bwMode="auto">
          <a:xfrm>
            <a:off x="533400" y="2971800"/>
            <a:ext cx="3276600" cy="762000"/>
            <a:chOff x="533400" y="2971800"/>
            <a:chExt cx="3276600" cy="762000"/>
          </a:xfrm>
        </p:grpSpPr>
        <p:cxnSp>
          <p:nvCxnSpPr>
            <p:cNvPr id="34" name="Straight Arrow Connector 33"/>
            <p:cNvCxnSpPr/>
            <p:nvPr/>
          </p:nvCxnSpPr>
          <p:spPr>
            <a:xfrm rot="16200000" flipH="1">
              <a:off x="1790700" y="3390900"/>
              <a:ext cx="381000" cy="3048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33400" y="2971800"/>
              <a:ext cx="3276600" cy="36988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rPr>
                <a:t>New traffic is lowest priority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75342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>
                <a:latin typeface="Garamond" charset="0"/>
              </a:rPr>
              <a:t>Age-Based Priorities are Expensive: Sorting</a:t>
            </a:r>
          </a:p>
        </p:txBody>
      </p:sp>
      <p:sp>
        <p:nvSpPr>
          <p:cNvPr id="113667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10600" cy="1447800"/>
          </a:xfrm>
        </p:spPr>
        <p:txBody>
          <a:bodyPr/>
          <a:lstStyle/>
          <a:p>
            <a:r>
              <a:rPr lang="en-US">
                <a:latin typeface="Tahoma" charset="0"/>
                <a:sym typeface="Wingdings" charset="0"/>
              </a:rPr>
              <a:t>Router must </a:t>
            </a:r>
            <a:r>
              <a:rPr lang="en-US">
                <a:solidFill>
                  <a:srgbClr val="0000FF"/>
                </a:solidFill>
                <a:latin typeface="Tahoma" charset="0"/>
                <a:sym typeface="Wingdings" charset="0"/>
              </a:rPr>
              <a:t>sort flits by age</a:t>
            </a:r>
            <a:r>
              <a:rPr lang="en-US">
                <a:latin typeface="Tahoma" charset="0"/>
                <a:sym typeface="Wingdings" charset="0"/>
              </a:rPr>
              <a:t>: long-latency sort network</a:t>
            </a:r>
          </a:p>
          <a:p>
            <a:endParaRPr lang="en-US" sz="600">
              <a:latin typeface="Tahoma" charset="0"/>
              <a:sym typeface="Wingdings" charset="0"/>
            </a:endParaRPr>
          </a:p>
          <a:p>
            <a:pPr lvl="1"/>
            <a:r>
              <a:rPr lang="en-US" b="1">
                <a:solidFill>
                  <a:srgbClr val="FF0000"/>
                </a:solidFill>
                <a:latin typeface="Tahoma" charset="0"/>
                <a:sym typeface="Wingdings" charset="0"/>
              </a:rPr>
              <a:t>Three comparator stages</a:t>
            </a:r>
            <a:r>
              <a:rPr lang="en-US">
                <a:solidFill>
                  <a:srgbClr val="FF0000"/>
                </a:solidFill>
                <a:latin typeface="Tahoma" charset="0"/>
                <a:sym typeface="Wingdings" charset="0"/>
              </a:rPr>
              <a:t> </a:t>
            </a:r>
            <a:r>
              <a:rPr lang="en-US">
                <a:latin typeface="Tahoma" charset="0"/>
                <a:sym typeface="Wingdings" charset="0"/>
              </a:rPr>
              <a:t>for 4 flits</a:t>
            </a:r>
            <a:endParaRPr lang="en-US" b="1">
              <a:latin typeface="Tahoma" charset="0"/>
              <a:sym typeface="Wingdings" charset="0"/>
            </a:endParaRPr>
          </a:p>
        </p:txBody>
      </p:sp>
      <p:sp>
        <p:nvSpPr>
          <p:cNvPr id="11366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1D77F8-52B3-A34A-AF66-80DFC5126F8C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grpSp>
        <p:nvGrpSpPr>
          <p:cNvPr id="113669" name="Group 61"/>
          <p:cNvGrpSpPr>
            <a:grpSpLocks/>
          </p:cNvGrpSpPr>
          <p:nvPr/>
        </p:nvGrpSpPr>
        <p:grpSpPr bwMode="auto">
          <a:xfrm>
            <a:off x="1647825" y="2971800"/>
            <a:ext cx="6353175" cy="2443163"/>
            <a:chOff x="428596" y="4071942"/>
            <a:chExt cx="3714776" cy="1428760"/>
          </a:xfrm>
        </p:grpSpPr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785965" y="4071942"/>
              <a:ext cx="571790" cy="500391"/>
            </a:xfrm>
            <a:prstGeom prst="rect">
              <a:avLst/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785965" y="5000311"/>
              <a:ext cx="571790" cy="500391"/>
            </a:xfrm>
            <a:prstGeom prst="rect">
              <a:avLst/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2000089" y="4071942"/>
              <a:ext cx="571790" cy="500391"/>
            </a:xfrm>
            <a:prstGeom prst="rect">
              <a:avLst/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2000089" y="5000311"/>
              <a:ext cx="571790" cy="500391"/>
            </a:xfrm>
            <a:prstGeom prst="rect">
              <a:avLst/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3215142" y="4071942"/>
              <a:ext cx="570862" cy="500391"/>
            </a:xfrm>
            <a:prstGeom prst="rect">
              <a:avLst/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3215142" y="5000311"/>
              <a:ext cx="570862" cy="500391"/>
            </a:xfrm>
            <a:prstGeom prst="rect">
              <a:avLst/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1357754" y="4143427"/>
              <a:ext cx="642335" cy="185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357754" y="4500848"/>
              <a:ext cx="642335" cy="5709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1357754" y="4500848"/>
              <a:ext cx="642335" cy="5709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1357754" y="5429217"/>
              <a:ext cx="642335" cy="185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571879" y="4143427"/>
              <a:ext cx="643263" cy="185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571879" y="4500848"/>
              <a:ext cx="643263" cy="5709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2571879" y="4500848"/>
              <a:ext cx="643263" cy="5709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2571879" y="5429217"/>
              <a:ext cx="643263" cy="185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428596" y="4143427"/>
              <a:ext cx="357369" cy="185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428596" y="4500848"/>
              <a:ext cx="357369" cy="9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428596" y="5071796"/>
              <a:ext cx="357369" cy="185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28596" y="5429217"/>
              <a:ext cx="357369" cy="185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3786004" y="4143427"/>
              <a:ext cx="357368" cy="185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3786004" y="4500848"/>
              <a:ext cx="357368" cy="9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3786004" y="5071796"/>
              <a:ext cx="357368" cy="185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3786004" y="5429217"/>
              <a:ext cx="357368" cy="185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66"/>
          <p:cNvGrpSpPr>
            <a:grpSpLocks/>
          </p:cNvGrpSpPr>
          <p:nvPr/>
        </p:nvGrpSpPr>
        <p:grpSpPr bwMode="auto">
          <a:xfrm>
            <a:off x="914400" y="2895600"/>
            <a:ext cx="450850" cy="439738"/>
            <a:chOff x="914400" y="2895600"/>
            <a:chExt cx="451624" cy="440474"/>
          </a:xfrm>
        </p:grpSpPr>
        <p:sp>
          <p:nvSpPr>
            <p:cNvPr id="54" name="Rounded Rectangle 53"/>
            <p:cNvSpPr/>
            <p:nvPr/>
          </p:nvSpPr>
          <p:spPr>
            <a:xfrm>
              <a:off x="1219723" y="2895600"/>
              <a:ext cx="146301" cy="44047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14400" y="2895600"/>
              <a:ext cx="311684" cy="36891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rPr>
                <a:t>4</a:t>
              </a:r>
            </a:p>
          </p:txBody>
        </p:sp>
      </p:grpSp>
      <p:grpSp>
        <p:nvGrpSpPr>
          <p:cNvPr id="4" name="Group 67"/>
          <p:cNvGrpSpPr>
            <a:grpSpLocks/>
          </p:cNvGrpSpPr>
          <p:nvPr/>
        </p:nvGrpSpPr>
        <p:grpSpPr bwMode="auto">
          <a:xfrm>
            <a:off x="914400" y="3505200"/>
            <a:ext cx="450850" cy="444500"/>
            <a:chOff x="914400" y="3505200"/>
            <a:chExt cx="451624" cy="444167"/>
          </a:xfrm>
        </p:grpSpPr>
        <p:sp>
          <p:nvSpPr>
            <p:cNvPr id="61" name="Rounded Rectangle 60"/>
            <p:cNvSpPr/>
            <p:nvPr/>
          </p:nvSpPr>
          <p:spPr>
            <a:xfrm>
              <a:off x="1219723" y="3508373"/>
              <a:ext cx="146301" cy="4409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914400" y="3505200"/>
              <a:ext cx="311684" cy="36961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rPr>
                <a:t>1</a:t>
              </a:r>
            </a:p>
          </p:txBody>
        </p:sp>
      </p:grpSp>
      <p:grpSp>
        <p:nvGrpSpPr>
          <p:cNvPr id="5" name="Group 69"/>
          <p:cNvGrpSpPr>
            <a:grpSpLocks/>
          </p:cNvGrpSpPr>
          <p:nvPr/>
        </p:nvGrpSpPr>
        <p:grpSpPr bwMode="auto">
          <a:xfrm>
            <a:off x="914400" y="4495800"/>
            <a:ext cx="450850" cy="455613"/>
            <a:chOff x="914400" y="4495800"/>
            <a:chExt cx="451624" cy="456068"/>
          </a:xfrm>
        </p:grpSpPr>
        <p:sp>
          <p:nvSpPr>
            <p:cNvPr id="69" name="Rounded Rectangle 68"/>
            <p:cNvSpPr/>
            <p:nvPr/>
          </p:nvSpPr>
          <p:spPr>
            <a:xfrm>
              <a:off x="1219723" y="4511691"/>
              <a:ext cx="146301" cy="440177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8C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914400" y="4495800"/>
              <a:ext cx="311684" cy="36866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rPr>
                <a:t>2</a:t>
              </a:r>
            </a:p>
          </p:txBody>
        </p:sp>
      </p:grpSp>
      <p:grpSp>
        <p:nvGrpSpPr>
          <p:cNvPr id="6" name="Group 86"/>
          <p:cNvGrpSpPr>
            <a:grpSpLocks/>
          </p:cNvGrpSpPr>
          <p:nvPr/>
        </p:nvGrpSpPr>
        <p:grpSpPr bwMode="auto">
          <a:xfrm>
            <a:off x="914400" y="5105400"/>
            <a:ext cx="450850" cy="446088"/>
            <a:chOff x="914400" y="5105400"/>
            <a:chExt cx="451624" cy="445875"/>
          </a:xfrm>
        </p:grpSpPr>
        <p:sp>
          <p:nvSpPr>
            <p:cNvPr id="62" name="Rounded Rectangle 61"/>
            <p:cNvSpPr/>
            <p:nvPr/>
          </p:nvSpPr>
          <p:spPr>
            <a:xfrm>
              <a:off x="1219723" y="5110161"/>
              <a:ext cx="146301" cy="441114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914400" y="5105400"/>
              <a:ext cx="311684" cy="36971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98565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33333E-6 L 0.21702 0.0861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00" y="43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48148E-6 L 0.21563 -0.09283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0" y="-4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81481E-6 L 0.22083 0.08635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00" y="43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81481E-6 L 0.21667 -0.09328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0" y="-4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562 -0.09283 L 0.3368 -0.09352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083 0.08635 L 0.33923 0.08195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00" y="-20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667 -0.09328 L 0.33716 -0.2372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0" y="-720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702 0.08611 L 0.33733 0.22847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0" y="7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681 -0.09352 L 0.44584 -0.09167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00" y="10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716 -0.23726 L 0.44757 -0.2372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733 0.22847 L 0.44497 0.32014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0" y="460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923 0.08195 L 0.44757 -0.00578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0" y="-4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584 -0.09167 L 0.56459 -0.09259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00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757 -0.23726 L 0.56771 -0.09004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0" y="740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757 -0.00578 L 0.56632 -0.14745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00" y="-710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497 0.32014 L 0.56511 0.32106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6459 -0.09259 L 0.77657 -0.09329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00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6632 -0.14746 L 0.77674 -0.1456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00" y="10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6771 -0.09004 L 0.77257 -0.09421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00" y="-20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6511 0.32106 L 0.77257 0.31967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00" y="-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latin typeface="Garamond" charset="0"/>
              </a:rPr>
              <a:t>Age-Based Priorities Are Expensive: 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08050"/>
            <a:ext cx="8915400" cy="1911350"/>
          </a:xfrm>
        </p:spPr>
        <p:txBody>
          <a:bodyPr/>
          <a:lstStyle/>
          <a:p>
            <a:r>
              <a:rPr lang="en-US">
                <a:latin typeface="Tahoma" charset="0"/>
              </a:rPr>
              <a:t>After sorting, flits assigned to output ports in priority order</a:t>
            </a:r>
            <a:endParaRPr lang="en-US">
              <a:solidFill>
                <a:srgbClr val="FF0000"/>
              </a:solidFill>
              <a:latin typeface="Tahoma" charset="0"/>
            </a:endParaRPr>
          </a:p>
          <a:p>
            <a:r>
              <a:rPr lang="en-US">
                <a:solidFill>
                  <a:srgbClr val="FF0000"/>
                </a:solidFill>
                <a:latin typeface="Tahoma" charset="0"/>
              </a:rPr>
              <a:t>Port assignment of younger flits depends on that of older flits</a:t>
            </a:r>
          </a:p>
          <a:p>
            <a:pPr lvl="1"/>
            <a:r>
              <a:rPr lang="en-US">
                <a:latin typeface="Tahoma" charset="0"/>
              </a:rPr>
              <a:t> </a:t>
            </a:r>
            <a:r>
              <a:rPr lang="en-US" b="1">
                <a:solidFill>
                  <a:srgbClr val="FF0000"/>
                </a:solidFill>
                <a:latin typeface="Tahoma" charset="0"/>
              </a:rPr>
              <a:t>sequential dependence</a:t>
            </a:r>
            <a:r>
              <a:rPr lang="en-US">
                <a:solidFill>
                  <a:srgbClr val="FF0000"/>
                </a:solidFill>
                <a:latin typeface="Tahoma" charset="0"/>
              </a:rPr>
              <a:t> </a:t>
            </a:r>
            <a:r>
              <a:rPr lang="en-US">
                <a:latin typeface="Tahoma" charset="0"/>
              </a:rPr>
              <a:t>in the port allocator</a:t>
            </a:r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47050A-0A73-0349-B014-9E635DA4405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57200" y="5257800"/>
            <a:ext cx="146050" cy="439738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57200" y="2895600"/>
            <a:ext cx="146050" cy="4397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57200" y="4495800"/>
            <a:ext cx="146050" cy="43973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57200" y="3581400"/>
            <a:ext cx="146050" cy="439738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058989" y="2971800"/>
            <a:ext cx="6096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125789" y="3670633"/>
            <a:ext cx="6096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116389" y="4572000"/>
            <a:ext cx="6096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183189" y="5334000"/>
            <a:ext cx="6096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20788" y="2895600"/>
            <a:ext cx="725487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East?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87388" y="3101975"/>
            <a:ext cx="4572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2744788" y="2895600"/>
            <a:ext cx="2365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</a:rPr>
              <a:t>GRANT: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</a:rPr>
              <a:t>Flit 1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  <a:sym typeface="Wingdings" charset="0"/>
              </a:rPr>
              <a:t> East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3825875" y="3594100"/>
            <a:ext cx="2703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</a:rPr>
              <a:t>DEFLECT: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</a:rPr>
              <a:t>Flit 2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  <a:sym typeface="Wingdings" charset="0"/>
              </a:rPr>
              <a:t> North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4954588" y="4495800"/>
            <a:ext cx="25209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</a:rPr>
              <a:t>GRANT: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</a:rPr>
              <a:t>Flit 3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  <a:sym typeface="Wingdings" charset="0"/>
              </a:rPr>
              <a:t> South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6172200" y="5313363"/>
            <a:ext cx="26368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</a:rPr>
              <a:t>DEFLECT: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</a:rPr>
              <a:t>Flit 4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  <a:sym typeface="Wingdings" charset="0"/>
              </a:rPr>
              <a:t> West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ahoma" charset="0"/>
              <a:ea typeface="ＭＳ Ｐゴシック" charset="0"/>
              <a:cs typeface="Arial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687388" y="3822700"/>
            <a:ext cx="16002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287588" y="3594100"/>
            <a:ext cx="725487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East?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rot="16200000" flipH="1">
            <a:off x="2744788" y="3276600"/>
            <a:ext cx="304800" cy="3048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065463" y="3208338"/>
            <a:ext cx="114300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{N,S,W}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rot="16200000" flipH="1">
            <a:off x="3795713" y="4114800"/>
            <a:ext cx="304800" cy="3048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116388" y="4046538"/>
            <a:ext cx="114300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{S,W}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rot="16200000" flipH="1">
            <a:off x="4786313" y="4918075"/>
            <a:ext cx="304800" cy="3048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106988" y="4849813"/>
            <a:ext cx="114300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{W}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687388" y="4732338"/>
            <a:ext cx="2514600" cy="158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201988" y="4506913"/>
            <a:ext cx="881062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South?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685800" y="5486400"/>
            <a:ext cx="35052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229100" y="5295900"/>
            <a:ext cx="881063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South?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52400" y="5791200"/>
            <a:ext cx="32766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Age-Ordered Flits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52400" y="2895600"/>
            <a:ext cx="311150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1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52400" y="3581400"/>
            <a:ext cx="311150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2400" y="4495800"/>
            <a:ext cx="311150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3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52400" y="5257800"/>
            <a:ext cx="311150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179149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7" grpId="0"/>
      <p:bldP spid="20" grpId="0"/>
      <p:bldP spid="21" grpId="0"/>
      <p:bldP spid="22" grpId="0"/>
      <p:bldP spid="23" grpId="0"/>
      <p:bldP spid="27" grpId="0"/>
      <p:bldP spid="31" grpId="0"/>
      <p:bldP spid="33" grpId="0"/>
      <p:bldP spid="35" grpId="0"/>
      <p:bldP spid="37" grpId="0"/>
      <p:bldP spid="42" grpId="0"/>
      <p:bldP spid="44" grpId="0"/>
      <p:bldP spid="53" grpId="0"/>
      <p:bldP spid="54" grpId="0"/>
      <p:bldP spid="55" grpId="0"/>
      <p:bldP spid="56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Age-Based Priorities Are Expensive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Tahoma" charset="0"/>
              </a:rPr>
              <a:t>Overall, </a:t>
            </a:r>
            <a:r>
              <a:rPr lang="en-US" b="1">
                <a:latin typeface="Tahoma" charset="0"/>
              </a:rPr>
              <a:t>deflection routing logic</a:t>
            </a:r>
            <a:r>
              <a:rPr lang="en-US">
                <a:latin typeface="Tahoma" charset="0"/>
              </a:rPr>
              <a:t> based on </a:t>
            </a:r>
            <a:r>
              <a:rPr lang="en-US" b="1">
                <a:latin typeface="Tahoma" charset="0"/>
              </a:rPr>
              <a:t>Oldest-First</a:t>
            </a:r>
            <a:r>
              <a:rPr lang="en-US">
                <a:latin typeface="Tahoma" charset="0"/>
              </a:rPr>
              <a:t> has a </a:t>
            </a:r>
            <a:r>
              <a:rPr lang="en-US" b="1">
                <a:solidFill>
                  <a:srgbClr val="FF0000"/>
                </a:solidFill>
                <a:latin typeface="Tahoma" charset="0"/>
              </a:rPr>
              <a:t>43% longer critical path </a:t>
            </a:r>
            <a:r>
              <a:rPr lang="en-US">
                <a:latin typeface="Tahoma" charset="0"/>
              </a:rPr>
              <a:t>than a buffered router</a:t>
            </a:r>
          </a:p>
          <a:p>
            <a:endParaRPr lang="en-US" b="1">
              <a:solidFill>
                <a:srgbClr val="FF0000"/>
              </a:solidFill>
              <a:latin typeface="Tahoma" charset="0"/>
            </a:endParaRPr>
          </a:p>
          <a:p>
            <a:endParaRPr lang="en-US" b="1">
              <a:solidFill>
                <a:srgbClr val="FF0000"/>
              </a:solidFill>
              <a:latin typeface="Tahoma" charset="0"/>
            </a:endParaRPr>
          </a:p>
          <a:p>
            <a:endParaRPr lang="en-US" b="1">
              <a:solidFill>
                <a:srgbClr val="FF0000"/>
              </a:solidFill>
              <a:latin typeface="Tahoma" charset="0"/>
            </a:endParaRPr>
          </a:p>
          <a:p>
            <a:endParaRPr lang="en-US" b="1">
              <a:solidFill>
                <a:srgbClr val="FF0000"/>
              </a:solidFill>
              <a:latin typeface="Tahoma" charset="0"/>
            </a:endParaRPr>
          </a:p>
          <a:p>
            <a:endParaRPr lang="en-US" b="1">
              <a:solidFill>
                <a:srgbClr val="FF0000"/>
              </a:solidFill>
              <a:latin typeface="Tahoma" charset="0"/>
            </a:endParaRPr>
          </a:p>
          <a:p>
            <a:endParaRPr lang="en-US" b="1">
              <a:solidFill>
                <a:srgbClr val="FF0000"/>
              </a:solidFill>
              <a:latin typeface="Tahoma" charset="0"/>
            </a:endParaRPr>
          </a:p>
          <a:p>
            <a:endParaRPr lang="en-US" b="1">
              <a:solidFill>
                <a:srgbClr val="FF0000"/>
              </a:solidFill>
              <a:latin typeface="Tahoma" charset="0"/>
            </a:endParaRPr>
          </a:p>
          <a:p>
            <a:endParaRPr lang="en-US" b="1">
              <a:solidFill>
                <a:srgbClr val="FF0000"/>
              </a:solidFill>
              <a:latin typeface="Tahoma" charset="0"/>
            </a:endParaRPr>
          </a:p>
          <a:p>
            <a:r>
              <a:rPr lang="en-US">
                <a:latin typeface="Tahoma" charset="0"/>
              </a:rPr>
              <a:t>Question: is there a cheaper way to route while guaranteeing livelock-freedom?</a:t>
            </a:r>
          </a:p>
        </p:txBody>
      </p:sp>
      <p:sp>
        <p:nvSpPr>
          <p:cNvPr id="11571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C7DB2F-D59E-EE41-BE7B-F1CE3B20A01E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grpSp>
        <p:nvGrpSpPr>
          <p:cNvPr id="115717" name="Group 4"/>
          <p:cNvGrpSpPr>
            <a:grpSpLocks/>
          </p:cNvGrpSpPr>
          <p:nvPr/>
        </p:nvGrpSpPr>
        <p:grpSpPr bwMode="auto">
          <a:xfrm>
            <a:off x="1219200" y="2362200"/>
            <a:ext cx="6858000" cy="2209800"/>
            <a:chOff x="152400" y="1752600"/>
            <a:chExt cx="6858000" cy="2209800"/>
          </a:xfrm>
        </p:grpSpPr>
        <p:sp>
          <p:nvSpPr>
            <p:cNvPr id="6" name="Rounded Rectangle 5"/>
            <p:cNvSpPr/>
            <p:nvPr/>
          </p:nvSpPr>
          <p:spPr>
            <a:xfrm>
              <a:off x="152400" y="1752600"/>
              <a:ext cx="6858000" cy="22098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115719" name="Group 121"/>
            <p:cNvGrpSpPr>
              <a:grpSpLocks/>
            </p:cNvGrpSpPr>
            <p:nvPr/>
          </p:nvGrpSpPr>
          <p:grpSpPr bwMode="auto">
            <a:xfrm>
              <a:off x="304800" y="1828800"/>
              <a:ext cx="6400800" cy="1955800"/>
              <a:chOff x="304800" y="1828800"/>
              <a:chExt cx="6400800" cy="1955800"/>
            </a:xfrm>
          </p:grpSpPr>
          <p:grpSp>
            <p:nvGrpSpPr>
              <p:cNvPr id="115720" name="Group 81"/>
              <p:cNvGrpSpPr>
                <a:grpSpLocks/>
              </p:cNvGrpSpPr>
              <p:nvPr/>
            </p:nvGrpSpPr>
            <p:grpSpPr bwMode="auto">
              <a:xfrm>
                <a:off x="304800" y="2362200"/>
                <a:ext cx="3566159" cy="1371600"/>
                <a:chOff x="1433372" y="2438400"/>
                <a:chExt cx="6352468" cy="2443257"/>
              </a:xfrm>
            </p:grpSpPr>
            <p:sp>
              <p:nvSpPr>
                <p:cNvPr id="22" name="Rectangle 21"/>
                <p:cNvSpPr>
                  <a:spLocks noChangeArrowheads="1"/>
                </p:cNvSpPr>
                <p:nvPr/>
              </p:nvSpPr>
              <p:spPr bwMode="auto">
                <a:xfrm>
                  <a:off x="2044186" y="2438400"/>
                  <a:ext cx="978434" cy="854009"/>
                </a:xfrm>
                <a:prstGeom prst="rect">
                  <a:avLst/>
                </a:prstGeom>
                <a:gradFill rotWithShape="1">
                  <a:gsLst>
                    <a:gs pos="0">
                      <a:srgbClr val="BCBCBC"/>
                    </a:gs>
                    <a:gs pos="35001">
                      <a:srgbClr val="D0D0D0"/>
                    </a:gs>
                    <a:gs pos="100000">
                      <a:srgbClr val="EDEDED"/>
                    </a:gs>
                  </a:gsLst>
                  <a:lin ang="1620000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23" name="Rectangle 22"/>
                <p:cNvSpPr>
                  <a:spLocks noChangeArrowheads="1"/>
                </p:cNvSpPr>
                <p:nvPr/>
              </p:nvSpPr>
              <p:spPr bwMode="auto">
                <a:xfrm>
                  <a:off x="2044186" y="4027648"/>
                  <a:ext cx="978434" cy="854009"/>
                </a:xfrm>
                <a:prstGeom prst="rect">
                  <a:avLst/>
                </a:prstGeom>
                <a:gradFill rotWithShape="1">
                  <a:gsLst>
                    <a:gs pos="0">
                      <a:srgbClr val="BCBCBC"/>
                    </a:gs>
                    <a:gs pos="35001">
                      <a:srgbClr val="D0D0D0"/>
                    </a:gs>
                    <a:gs pos="100000">
                      <a:srgbClr val="EDEDED"/>
                    </a:gs>
                  </a:gsLst>
                  <a:lin ang="1620000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24" name="Rectangle 23"/>
                <p:cNvSpPr>
                  <a:spLocks noChangeArrowheads="1"/>
                </p:cNvSpPr>
                <p:nvPr/>
              </p:nvSpPr>
              <p:spPr bwMode="auto">
                <a:xfrm>
                  <a:off x="4119824" y="2438400"/>
                  <a:ext cx="978434" cy="854009"/>
                </a:xfrm>
                <a:prstGeom prst="rect">
                  <a:avLst/>
                </a:prstGeom>
                <a:gradFill rotWithShape="1">
                  <a:gsLst>
                    <a:gs pos="0">
                      <a:srgbClr val="BCBCBC"/>
                    </a:gs>
                    <a:gs pos="35001">
                      <a:srgbClr val="D0D0D0"/>
                    </a:gs>
                    <a:gs pos="100000">
                      <a:srgbClr val="EDEDED"/>
                    </a:gs>
                  </a:gsLst>
                  <a:lin ang="1620000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25" name="Rectangle 24"/>
                <p:cNvSpPr>
                  <a:spLocks noChangeArrowheads="1"/>
                </p:cNvSpPr>
                <p:nvPr/>
              </p:nvSpPr>
              <p:spPr bwMode="auto">
                <a:xfrm>
                  <a:off x="4119824" y="4027648"/>
                  <a:ext cx="978434" cy="854009"/>
                </a:xfrm>
                <a:prstGeom prst="rect">
                  <a:avLst/>
                </a:prstGeom>
                <a:gradFill rotWithShape="1">
                  <a:gsLst>
                    <a:gs pos="0">
                      <a:srgbClr val="BCBCBC"/>
                    </a:gs>
                    <a:gs pos="35001">
                      <a:srgbClr val="D0D0D0"/>
                    </a:gs>
                    <a:gs pos="100000">
                      <a:srgbClr val="EDEDED"/>
                    </a:gs>
                  </a:gsLst>
                  <a:lin ang="1620000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26" name="Rectangle 25"/>
                <p:cNvSpPr>
                  <a:spLocks noChangeArrowheads="1"/>
                </p:cNvSpPr>
                <p:nvPr/>
              </p:nvSpPr>
              <p:spPr bwMode="auto">
                <a:xfrm>
                  <a:off x="6198291" y="2438400"/>
                  <a:ext cx="975605" cy="854009"/>
                </a:xfrm>
                <a:prstGeom prst="rect">
                  <a:avLst/>
                </a:prstGeom>
                <a:gradFill rotWithShape="1">
                  <a:gsLst>
                    <a:gs pos="0">
                      <a:srgbClr val="BCBCBC"/>
                    </a:gs>
                    <a:gs pos="35001">
                      <a:srgbClr val="D0D0D0"/>
                    </a:gs>
                    <a:gs pos="100000">
                      <a:srgbClr val="EDEDED"/>
                    </a:gs>
                  </a:gsLst>
                  <a:lin ang="1620000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27" name="Rectangle 26"/>
                <p:cNvSpPr>
                  <a:spLocks noChangeArrowheads="1"/>
                </p:cNvSpPr>
                <p:nvPr/>
              </p:nvSpPr>
              <p:spPr bwMode="auto">
                <a:xfrm>
                  <a:off x="6198291" y="4027648"/>
                  <a:ext cx="975605" cy="854009"/>
                </a:xfrm>
                <a:prstGeom prst="rect">
                  <a:avLst/>
                </a:prstGeom>
                <a:gradFill rotWithShape="1">
                  <a:gsLst>
                    <a:gs pos="0">
                      <a:srgbClr val="BCBCBC"/>
                    </a:gs>
                    <a:gs pos="35001">
                      <a:srgbClr val="D0D0D0"/>
                    </a:gs>
                    <a:gs pos="100000">
                      <a:srgbClr val="EDEDED"/>
                    </a:gs>
                  </a:gsLst>
                  <a:lin ang="1620000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ＭＳ Ｐゴシック" charset="0"/>
                    <a:cs typeface="Arial" charset="0"/>
                  </a:endParaRPr>
                </a:p>
              </p:txBody>
            </p: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3022621" y="2559998"/>
                  <a:ext cx="1097204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3022621" y="3170812"/>
                  <a:ext cx="1097204" cy="97843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flipV="1">
                  <a:off x="3022621" y="3170812"/>
                  <a:ext cx="1097204" cy="97843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3022621" y="4760061"/>
                  <a:ext cx="1097204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5098258" y="2559998"/>
                  <a:ext cx="1100032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5098258" y="3170812"/>
                  <a:ext cx="1100032" cy="97843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 flipV="1">
                  <a:off x="5098258" y="3170812"/>
                  <a:ext cx="1100032" cy="97843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5098258" y="4760061"/>
                  <a:ext cx="1100032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1433372" y="2559998"/>
                  <a:ext cx="610814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>
                  <a:off x="1433372" y="3170812"/>
                  <a:ext cx="610814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>
                  <a:off x="1433372" y="4149246"/>
                  <a:ext cx="610814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1433372" y="4760061"/>
                  <a:ext cx="610814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7173896" y="2559998"/>
                  <a:ext cx="610814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7173896" y="3170812"/>
                  <a:ext cx="610814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7173896" y="4149246"/>
                  <a:ext cx="610814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7173896" y="4760061"/>
                  <a:ext cx="610814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Rectangle 8"/>
              <p:cNvSpPr/>
              <p:nvPr/>
            </p:nvSpPr>
            <p:spPr>
              <a:xfrm>
                <a:off x="4267200" y="2330450"/>
                <a:ext cx="533400" cy="2286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876800" y="2667000"/>
                <a:ext cx="533400" cy="2286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562600" y="3213100"/>
                <a:ext cx="533400" cy="2286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6172200" y="3556000"/>
                <a:ext cx="533400" cy="2286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Arial" charset="0"/>
                </a:endParaRPr>
              </a:p>
            </p:txBody>
          </p:sp>
          <p:cxnSp>
            <p:nvCxnSpPr>
              <p:cNvPr id="13" name="Straight Connector 12"/>
              <p:cNvCxnSpPr/>
              <p:nvPr/>
            </p:nvCxnSpPr>
            <p:spPr>
              <a:xfrm>
                <a:off x="3810000" y="2432050"/>
                <a:ext cx="4572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3810000" y="2774950"/>
                <a:ext cx="10668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3835400" y="3330575"/>
                <a:ext cx="17272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3810000" y="3667125"/>
                <a:ext cx="23622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rot="16200000" flipH="1">
                <a:off x="4779963" y="2570162"/>
                <a:ext cx="114300" cy="79375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rot="16200000" flipH="1">
                <a:off x="5334000" y="2971800"/>
                <a:ext cx="304800" cy="15240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 rot="16200000" flipH="1">
                <a:off x="6061869" y="3471069"/>
                <a:ext cx="142875" cy="77787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4572000" y="1828800"/>
                <a:ext cx="2001838" cy="46196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ＭＳ Ｐゴシック" charset="0"/>
                    <a:cs typeface="Arial" charset="0"/>
                  </a:rPr>
                  <a:t>Port Allocator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219200" y="1828800"/>
                <a:ext cx="1855788" cy="47783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ＭＳ Ｐゴシック" charset="0"/>
                    <a:cs typeface="Arial" charset="0"/>
                  </a:rPr>
                  <a:t>Priority Sort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737561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Title 1"/>
          <p:cNvSpPr>
            <a:spLocks noGrp="1"/>
          </p:cNvSpPr>
          <p:nvPr>
            <p:ph type="title"/>
          </p:nvPr>
        </p:nvSpPr>
        <p:spPr>
          <a:xfrm>
            <a:off x="76200" y="152400"/>
            <a:ext cx="9220200" cy="755650"/>
          </a:xfrm>
        </p:spPr>
        <p:txBody>
          <a:bodyPr/>
          <a:lstStyle/>
          <a:p>
            <a:r>
              <a:rPr lang="en-US" sz="3800">
                <a:latin typeface="Garamond" charset="0"/>
              </a:rPr>
              <a:t>Solution: Golden Packet for Livelock Freedom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08050"/>
            <a:ext cx="8610600" cy="2139950"/>
          </a:xfrm>
        </p:spPr>
        <p:txBody>
          <a:bodyPr/>
          <a:lstStyle/>
          <a:p>
            <a:r>
              <a:rPr lang="en-US" sz="2800">
                <a:latin typeface="Tahoma" charset="0"/>
              </a:rPr>
              <a:t>What is </a:t>
            </a:r>
            <a:r>
              <a:rPr lang="en-US" sz="2800" i="1">
                <a:latin typeface="Tahoma" charset="0"/>
              </a:rPr>
              <a:t>really necessary</a:t>
            </a:r>
            <a:r>
              <a:rPr lang="en-US" sz="2800">
                <a:latin typeface="Tahoma" charset="0"/>
              </a:rPr>
              <a:t> for livelock freedom?</a:t>
            </a:r>
          </a:p>
          <a:p>
            <a:endParaRPr lang="en-US" sz="300">
              <a:latin typeface="Tahoma" charset="0"/>
            </a:endParaRPr>
          </a:p>
          <a:p>
            <a:pPr>
              <a:buFont typeface="Wingdings" charset="0"/>
              <a:buNone/>
            </a:pPr>
            <a:r>
              <a:rPr lang="en-US" sz="2800" b="1">
                <a:latin typeface="Tahoma" charset="0"/>
              </a:rPr>
              <a:t>	</a:t>
            </a:r>
            <a:r>
              <a:rPr lang="en-US" sz="2800" b="1">
                <a:solidFill>
                  <a:srgbClr val="008000"/>
                </a:solidFill>
                <a:latin typeface="Tahoma" charset="0"/>
              </a:rPr>
              <a:t>Key Insight</a:t>
            </a:r>
            <a:r>
              <a:rPr lang="en-US" sz="2800">
                <a:solidFill>
                  <a:srgbClr val="008000"/>
                </a:solidFill>
                <a:latin typeface="Tahoma" charset="0"/>
              </a:rPr>
              <a:t>: </a:t>
            </a:r>
            <a:r>
              <a:rPr lang="en-US" sz="2800">
                <a:solidFill>
                  <a:srgbClr val="FF0000"/>
                </a:solidFill>
                <a:latin typeface="Tahoma" charset="0"/>
              </a:rPr>
              <a:t>No total order. </a:t>
            </a:r>
            <a:r>
              <a:rPr lang="en-US" sz="2800">
                <a:latin typeface="Tahoma" charset="0"/>
              </a:rPr>
              <a:t>it is enough to:</a:t>
            </a:r>
            <a:endParaRPr lang="en-US" sz="2800" b="1">
              <a:latin typeface="Tahoma" charset="0"/>
            </a:endParaRPr>
          </a:p>
          <a:p>
            <a:pPr>
              <a:buFont typeface="Wingdings" charset="0"/>
              <a:buNone/>
            </a:pPr>
            <a:r>
              <a:rPr lang="en-US" sz="2800">
                <a:latin typeface="Tahoma" charset="0"/>
              </a:rPr>
              <a:t>		1. Pick one flit to </a:t>
            </a:r>
            <a:r>
              <a:rPr lang="en-US" sz="2800">
                <a:solidFill>
                  <a:srgbClr val="FF0000"/>
                </a:solidFill>
                <a:latin typeface="Tahoma" charset="0"/>
              </a:rPr>
              <a:t>prioritize until arrival</a:t>
            </a:r>
          </a:p>
          <a:p>
            <a:pPr>
              <a:buFont typeface="Wingdings" charset="0"/>
              <a:buNone/>
            </a:pPr>
            <a:r>
              <a:rPr lang="en-US">
                <a:latin typeface="Tahoma" charset="0"/>
              </a:rPr>
              <a:t>	</a:t>
            </a:r>
            <a:r>
              <a:rPr lang="en-US" sz="2800">
                <a:latin typeface="Tahoma" charset="0"/>
              </a:rPr>
              <a:t>	2. Ensure any flit is </a:t>
            </a:r>
            <a:r>
              <a:rPr lang="en-US" sz="2800">
                <a:solidFill>
                  <a:srgbClr val="FF0000"/>
                </a:solidFill>
                <a:latin typeface="Tahoma" charset="0"/>
              </a:rPr>
              <a:t>eventually</a:t>
            </a:r>
            <a:r>
              <a:rPr lang="en-US" sz="2800">
                <a:latin typeface="Tahoma" charset="0"/>
              </a:rPr>
              <a:t> picked</a:t>
            </a:r>
          </a:p>
          <a:p>
            <a:pPr lvl="1"/>
            <a:endParaRPr lang="en-US">
              <a:latin typeface="Tahoma" charset="0"/>
            </a:endParaRPr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64838B-5D8E-8B48-8C7D-4807DB2E7A0D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533400" y="4024313"/>
            <a:ext cx="7927975" cy="1500187"/>
            <a:chOff x="-123852" y="3500438"/>
            <a:chExt cx="7928200" cy="1500198"/>
          </a:xfrm>
        </p:grpSpPr>
        <p:sp>
          <p:nvSpPr>
            <p:cNvPr id="6" name="Rounded Rectangle 5"/>
            <p:cNvSpPr/>
            <p:nvPr/>
          </p:nvSpPr>
          <p:spPr>
            <a:xfrm>
              <a:off x="1000130" y="4572008"/>
              <a:ext cx="142879" cy="4286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643086" y="4572008"/>
              <a:ext cx="142879" cy="428628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286041" y="4572008"/>
              <a:ext cx="142879" cy="428628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928998" y="4572008"/>
              <a:ext cx="142879" cy="428628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8C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24480" y="4352931"/>
              <a:ext cx="3279868" cy="43021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rPr>
                <a:t>Flit age forms total order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rot="5400000">
              <a:off x="2964721" y="4250535"/>
              <a:ext cx="357191" cy="142879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643240" y="3500438"/>
              <a:ext cx="1366876" cy="6461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rPr>
                <a:t>Guaranteed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rPr>
                <a:t>progress!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rot="16200000" flipH="1">
              <a:off x="862015" y="4222754"/>
              <a:ext cx="212727" cy="2032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-123852" y="3571876"/>
              <a:ext cx="1630409" cy="6461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rPr>
                <a:t>New traffic is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rPr>
                <a:t>lowest-priority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14449" y="4572008"/>
              <a:ext cx="373073" cy="36989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rPr>
                <a:t>&lt;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57404" y="4572008"/>
              <a:ext cx="373074" cy="36989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rPr>
                <a:t>&lt;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500360" y="4572008"/>
              <a:ext cx="373073" cy="36989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rPr>
                <a:t>&lt;</a:t>
              </a:r>
            </a:p>
          </p:txBody>
        </p:sp>
      </p:grpSp>
      <p:sp>
        <p:nvSpPr>
          <p:cNvPr id="31" name="Cloud 30"/>
          <p:cNvSpPr/>
          <p:nvPr/>
        </p:nvSpPr>
        <p:spPr>
          <a:xfrm>
            <a:off x="1657350" y="4595813"/>
            <a:ext cx="1500188" cy="1500187"/>
          </a:xfrm>
          <a:prstGeom prst="cloud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300288" y="4810125"/>
            <a:ext cx="142875" cy="42862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657475" y="5167313"/>
            <a:ext cx="142875" cy="42862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586163" y="5095875"/>
            <a:ext cx="142875" cy="428625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rot="5400000">
            <a:off x="3621882" y="4774406"/>
            <a:ext cx="357188" cy="142875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00413" y="4024313"/>
            <a:ext cx="1366837" cy="6461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Guaranteed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progress!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157538" y="5095875"/>
            <a:ext cx="373062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&lt;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3352800" y="5580063"/>
            <a:ext cx="14795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</a:rPr>
              <a:t>“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</a:rPr>
              <a:t>Golden Flit</a:t>
            </a:r>
            <a:r>
              <a: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</a:rPr>
              <a:t>”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105400" y="5181600"/>
            <a:ext cx="3662363" cy="4302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partial ordering is sufficient!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014538" y="5453063"/>
            <a:ext cx="142875" cy="4286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4801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33333E-6 L 0.16771 -0.05695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0000" y="-28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2" grpId="1" animBg="1"/>
      <p:bldP spid="25" grpId="0"/>
      <p:bldP spid="30" grpId="0"/>
      <p:bldP spid="33" grpId="0"/>
      <p:bldP spid="40" grpId="0"/>
      <p:bldP spid="19" grpId="0" animBg="1"/>
      <p:bldP spid="19" grpId="1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08050"/>
            <a:ext cx="8610600" cy="996950"/>
          </a:xfrm>
        </p:spPr>
        <p:txBody>
          <a:bodyPr/>
          <a:lstStyle/>
          <a:p>
            <a:r>
              <a:rPr lang="en-US" sz="2800">
                <a:latin typeface="Tahoma" charset="0"/>
              </a:rPr>
              <a:t>Only </a:t>
            </a:r>
            <a:r>
              <a:rPr lang="en-US" sz="2800" b="1">
                <a:latin typeface="Tahoma" charset="0"/>
              </a:rPr>
              <a:t>need</a:t>
            </a:r>
            <a:r>
              <a:rPr lang="en-US" sz="2800">
                <a:latin typeface="Tahoma" charset="0"/>
              </a:rPr>
              <a:t> to properly route the Golden Flit</a:t>
            </a:r>
          </a:p>
          <a:p>
            <a:endParaRPr lang="en-US" sz="2800" b="1">
              <a:latin typeface="Tahoma" charset="0"/>
            </a:endParaRPr>
          </a:p>
          <a:p>
            <a:r>
              <a:rPr lang="en-US" sz="2800" b="1">
                <a:latin typeface="Tahoma" charset="0"/>
              </a:rPr>
              <a:t>First Insight:</a:t>
            </a:r>
            <a:r>
              <a:rPr lang="en-US" sz="2800">
                <a:latin typeface="Tahoma" charset="0"/>
              </a:rPr>
              <a:t> no need for full sort</a:t>
            </a:r>
          </a:p>
          <a:p>
            <a:r>
              <a:rPr lang="en-US" sz="2800" b="1">
                <a:latin typeface="Tahoma" charset="0"/>
              </a:rPr>
              <a:t>Second Insight:</a:t>
            </a:r>
            <a:r>
              <a:rPr lang="en-US" sz="2800">
                <a:latin typeface="Tahoma" charset="0"/>
              </a:rPr>
              <a:t> no need for sequential allocation</a:t>
            </a:r>
            <a:endParaRPr lang="en-US">
              <a:latin typeface="Tahoma" charset="0"/>
            </a:endParaRPr>
          </a:p>
          <a:p>
            <a:pPr>
              <a:buFont typeface="Wingdings" charset="0"/>
              <a:buNone/>
            </a:pPr>
            <a:endParaRPr lang="en-US" b="1">
              <a:latin typeface="Tahoma" charset="0"/>
            </a:endParaRPr>
          </a:p>
          <a:p>
            <a:pPr lvl="1"/>
            <a:endParaRPr lang="en-US" b="1">
              <a:latin typeface="Tahoma" charset="0"/>
            </a:endParaRPr>
          </a:p>
          <a:p>
            <a:pPr lvl="1"/>
            <a:endParaRPr lang="en-US" b="1">
              <a:latin typeface="Tahoma" charset="0"/>
            </a:endParaRPr>
          </a:p>
          <a:p>
            <a:pPr lvl="1"/>
            <a:endParaRPr lang="en-US" b="1">
              <a:latin typeface="Tahoma" charset="0"/>
            </a:endParaRPr>
          </a:p>
          <a:p>
            <a:pPr lvl="1">
              <a:buFont typeface="Wingdings" charset="0"/>
              <a:buNone/>
            </a:pPr>
            <a:endParaRPr lang="en-US" b="1">
              <a:latin typeface="Tahoma" charset="0"/>
            </a:endParaRPr>
          </a:p>
          <a:p>
            <a:pPr lvl="1">
              <a:buFont typeface="Wingdings" charset="0"/>
              <a:buNone/>
            </a:pPr>
            <a:endParaRPr lang="en-US">
              <a:latin typeface="Tahoma" charset="0"/>
            </a:endParaRPr>
          </a:p>
          <a:p>
            <a:pPr lvl="1"/>
            <a:endParaRPr lang="en-US">
              <a:latin typeface="Tahoma" charset="0"/>
            </a:endParaRPr>
          </a:p>
          <a:p>
            <a:pPr lvl="1"/>
            <a:endParaRPr lang="en-US">
              <a:latin typeface="Tahoma" charset="0"/>
            </a:endParaRPr>
          </a:p>
        </p:txBody>
      </p:sp>
      <p:sp>
        <p:nvSpPr>
          <p:cNvPr id="11776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>
                <a:latin typeface="Garamond" charset="0"/>
              </a:rPr>
              <a:t>What Does Golden Flit Routing Require?</a:t>
            </a:r>
          </a:p>
        </p:txBody>
      </p:sp>
      <p:sp>
        <p:nvSpPr>
          <p:cNvPr id="11776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AD8E79-969D-D245-B159-282C22BA61B2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grpSp>
        <p:nvGrpSpPr>
          <p:cNvPr id="2" name="Group 62"/>
          <p:cNvGrpSpPr>
            <a:grpSpLocks/>
          </p:cNvGrpSpPr>
          <p:nvPr/>
        </p:nvGrpSpPr>
        <p:grpSpPr bwMode="auto">
          <a:xfrm>
            <a:off x="1066800" y="3733800"/>
            <a:ext cx="6858000" cy="2209800"/>
            <a:chOff x="152400" y="1752600"/>
            <a:chExt cx="6858000" cy="2209800"/>
          </a:xfrm>
        </p:grpSpPr>
        <p:sp>
          <p:nvSpPr>
            <p:cNvPr id="64" name="Rounded Rectangle 63"/>
            <p:cNvSpPr/>
            <p:nvPr/>
          </p:nvSpPr>
          <p:spPr>
            <a:xfrm>
              <a:off x="152400" y="1752600"/>
              <a:ext cx="6858000" cy="22098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117773" name="Group 121"/>
            <p:cNvGrpSpPr>
              <a:grpSpLocks/>
            </p:cNvGrpSpPr>
            <p:nvPr/>
          </p:nvGrpSpPr>
          <p:grpSpPr bwMode="auto">
            <a:xfrm>
              <a:off x="304800" y="1828800"/>
              <a:ext cx="6400800" cy="1955800"/>
              <a:chOff x="304800" y="1828800"/>
              <a:chExt cx="6400800" cy="1955800"/>
            </a:xfrm>
          </p:grpSpPr>
          <p:grpSp>
            <p:nvGrpSpPr>
              <p:cNvPr id="117774" name="Group 81"/>
              <p:cNvGrpSpPr>
                <a:grpSpLocks/>
              </p:cNvGrpSpPr>
              <p:nvPr/>
            </p:nvGrpSpPr>
            <p:grpSpPr bwMode="auto">
              <a:xfrm>
                <a:off x="304800" y="2362200"/>
                <a:ext cx="3566159" cy="1371600"/>
                <a:chOff x="1433372" y="2438400"/>
                <a:chExt cx="6352468" cy="2443257"/>
              </a:xfrm>
            </p:grpSpPr>
            <p:sp>
              <p:nvSpPr>
                <p:cNvPr id="80" name="Rectangle 79"/>
                <p:cNvSpPr>
                  <a:spLocks noChangeArrowheads="1"/>
                </p:cNvSpPr>
                <p:nvPr/>
              </p:nvSpPr>
              <p:spPr bwMode="auto">
                <a:xfrm>
                  <a:off x="2044186" y="2438400"/>
                  <a:ext cx="978434" cy="854009"/>
                </a:xfrm>
                <a:prstGeom prst="rect">
                  <a:avLst/>
                </a:prstGeom>
                <a:gradFill rotWithShape="1">
                  <a:gsLst>
                    <a:gs pos="0">
                      <a:srgbClr val="BCBCBC"/>
                    </a:gs>
                    <a:gs pos="35001">
                      <a:srgbClr val="D0D0D0"/>
                    </a:gs>
                    <a:gs pos="100000">
                      <a:srgbClr val="EDEDED"/>
                    </a:gs>
                  </a:gsLst>
                  <a:lin ang="1620000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81" name="Rectangle 80"/>
                <p:cNvSpPr>
                  <a:spLocks noChangeArrowheads="1"/>
                </p:cNvSpPr>
                <p:nvPr/>
              </p:nvSpPr>
              <p:spPr bwMode="auto">
                <a:xfrm>
                  <a:off x="2044186" y="4027648"/>
                  <a:ext cx="978434" cy="854009"/>
                </a:xfrm>
                <a:prstGeom prst="rect">
                  <a:avLst/>
                </a:prstGeom>
                <a:gradFill rotWithShape="1">
                  <a:gsLst>
                    <a:gs pos="0">
                      <a:srgbClr val="BCBCBC"/>
                    </a:gs>
                    <a:gs pos="35001">
                      <a:srgbClr val="D0D0D0"/>
                    </a:gs>
                    <a:gs pos="100000">
                      <a:srgbClr val="EDEDED"/>
                    </a:gs>
                  </a:gsLst>
                  <a:lin ang="1620000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82" name="Rectangle 81"/>
                <p:cNvSpPr>
                  <a:spLocks noChangeArrowheads="1"/>
                </p:cNvSpPr>
                <p:nvPr/>
              </p:nvSpPr>
              <p:spPr bwMode="auto">
                <a:xfrm>
                  <a:off x="4119824" y="2438400"/>
                  <a:ext cx="978434" cy="854009"/>
                </a:xfrm>
                <a:prstGeom prst="rect">
                  <a:avLst/>
                </a:prstGeom>
                <a:gradFill rotWithShape="1">
                  <a:gsLst>
                    <a:gs pos="0">
                      <a:srgbClr val="BCBCBC"/>
                    </a:gs>
                    <a:gs pos="35001">
                      <a:srgbClr val="D0D0D0"/>
                    </a:gs>
                    <a:gs pos="100000">
                      <a:srgbClr val="EDEDED"/>
                    </a:gs>
                  </a:gsLst>
                  <a:lin ang="1620000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83" name="Rectangle 82"/>
                <p:cNvSpPr>
                  <a:spLocks noChangeArrowheads="1"/>
                </p:cNvSpPr>
                <p:nvPr/>
              </p:nvSpPr>
              <p:spPr bwMode="auto">
                <a:xfrm>
                  <a:off x="4119824" y="4027648"/>
                  <a:ext cx="978434" cy="854009"/>
                </a:xfrm>
                <a:prstGeom prst="rect">
                  <a:avLst/>
                </a:prstGeom>
                <a:gradFill rotWithShape="1">
                  <a:gsLst>
                    <a:gs pos="0">
                      <a:srgbClr val="BCBCBC"/>
                    </a:gs>
                    <a:gs pos="35001">
                      <a:srgbClr val="D0D0D0"/>
                    </a:gs>
                    <a:gs pos="100000">
                      <a:srgbClr val="EDEDED"/>
                    </a:gs>
                  </a:gsLst>
                  <a:lin ang="1620000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84" name="Rectangle 83"/>
                <p:cNvSpPr>
                  <a:spLocks noChangeArrowheads="1"/>
                </p:cNvSpPr>
                <p:nvPr/>
              </p:nvSpPr>
              <p:spPr bwMode="auto">
                <a:xfrm>
                  <a:off x="6198291" y="2438400"/>
                  <a:ext cx="975605" cy="854009"/>
                </a:xfrm>
                <a:prstGeom prst="rect">
                  <a:avLst/>
                </a:prstGeom>
                <a:gradFill rotWithShape="1">
                  <a:gsLst>
                    <a:gs pos="0">
                      <a:srgbClr val="BCBCBC"/>
                    </a:gs>
                    <a:gs pos="35001">
                      <a:srgbClr val="D0D0D0"/>
                    </a:gs>
                    <a:gs pos="100000">
                      <a:srgbClr val="EDEDED"/>
                    </a:gs>
                  </a:gsLst>
                  <a:lin ang="1620000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85" name="Rectangle 84"/>
                <p:cNvSpPr>
                  <a:spLocks noChangeArrowheads="1"/>
                </p:cNvSpPr>
                <p:nvPr/>
              </p:nvSpPr>
              <p:spPr bwMode="auto">
                <a:xfrm>
                  <a:off x="6198291" y="4027648"/>
                  <a:ext cx="975605" cy="854009"/>
                </a:xfrm>
                <a:prstGeom prst="rect">
                  <a:avLst/>
                </a:prstGeom>
                <a:gradFill rotWithShape="1">
                  <a:gsLst>
                    <a:gs pos="0">
                      <a:srgbClr val="BCBCBC"/>
                    </a:gs>
                    <a:gs pos="35001">
                      <a:srgbClr val="D0D0D0"/>
                    </a:gs>
                    <a:gs pos="100000">
                      <a:srgbClr val="EDEDED"/>
                    </a:gs>
                  </a:gsLst>
                  <a:lin ang="1620000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ＭＳ Ｐゴシック" charset="0"/>
                    <a:cs typeface="Arial" charset="0"/>
                  </a:endParaRPr>
                </a:p>
              </p:txBody>
            </p:sp>
            <p:cxnSp>
              <p:nvCxnSpPr>
                <p:cNvPr id="86" name="Straight Connector 85"/>
                <p:cNvCxnSpPr/>
                <p:nvPr/>
              </p:nvCxnSpPr>
              <p:spPr>
                <a:xfrm>
                  <a:off x="3022621" y="2559998"/>
                  <a:ext cx="1097204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/>
                <p:nvPr/>
              </p:nvCxnSpPr>
              <p:spPr>
                <a:xfrm>
                  <a:off x="3022621" y="3170812"/>
                  <a:ext cx="1097204" cy="97843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/>
                <p:nvPr/>
              </p:nvCxnSpPr>
              <p:spPr>
                <a:xfrm flipV="1">
                  <a:off x="3022621" y="3170812"/>
                  <a:ext cx="1097204" cy="97843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/>
                <p:cNvCxnSpPr/>
                <p:nvPr/>
              </p:nvCxnSpPr>
              <p:spPr>
                <a:xfrm>
                  <a:off x="3022621" y="4760061"/>
                  <a:ext cx="1097204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/>
                <p:cNvCxnSpPr/>
                <p:nvPr/>
              </p:nvCxnSpPr>
              <p:spPr>
                <a:xfrm>
                  <a:off x="5098258" y="2559998"/>
                  <a:ext cx="1100032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/>
                <p:cNvCxnSpPr/>
                <p:nvPr/>
              </p:nvCxnSpPr>
              <p:spPr>
                <a:xfrm>
                  <a:off x="5098258" y="3170812"/>
                  <a:ext cx="1100032" cy="97843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 flipV="1">
                  <a:off x="5098258" y="3170812"/>
                  <a:ext cx="1100032" cy="97843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/>
                <p:cNvCxnSpPr/>
                <p:nvPr/>
              </p:nvCxnSpPr>
              <p:spPr>
                <a:xfrm>
                  <a:off x="5098258" y="4760061"/>
                  <a:ext cx="1100032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>
                  <a:off x="1433372" y="2559998"/>
                  <a:ext cx="610814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>
                  <a:off x="1433372" y="3170812"/>
                  <a:ext cx="610814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>
                  <a:off x="1433372" y="4149246"/>
                  <a:ext cx="610814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1433372" y="4760061"/>
                  <a:ext cx="610814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7173896" y="2559998"/>
                  <a:ext cx="610814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>
                  <a:off x="7173896" y="3170812"/>
                  <a:ext cx="610814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7173896" y="4149246"/>
                  <a:ext cx="610814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>
                  <a:off x="7173896" y="4760061"/>
                  <a:ext cx="610814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" name="Rectangle 66"/>
              <p:cNvSpPr/>
              <p:nvPr/>
            </p:nvSpPr>
            <p:spPr>
              <a:xfrm>
                <a:off x="4267200" y="2330450"/>
                <a:ext cx="533400" cy="2286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4876800" y="2667000"/>
                <a:ext cx="533400" cy="2286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5562600" y="3213100"/>
                <a:ext cx="533400" cy="2286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6172200" y="3556000"/>
                <a:ext cx="533400" cy="2286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Arial" charset="0"/>
                </a:endParaRPr>
              </a:p>
            </p:txBody>
          </p:sp>
          <p:cxnSp>
            <p:nvCxnSpPr>
              <p:cNvPr id="71" name="Straight Connector 70"/>
              <p:cNvCxnSpPr/>
              <p:nvPr/>
            </p:nvCxnSpPr>
            <p:spPr>
              <a:xfrm>
                <a:off x="3810000" y="2432050"/>
                <a:ext cx="4572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3810000" y="2774950"/>
                <a:ext cx="10668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3835400" y="3330575"/>
                <a:ext cx="17272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3810000" y="3667125"/>
                <a:ext cx="23622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/>
              <p:nvPr/>
            </p:nvCxnSpPr>
            <p:spPr>
              <a:xfrm rot="16200000" flipH="1">
                <a:off x="4779963" y="2570162"/>
                <a:ext cx="114300" cy="79375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/>
              <p:nvPr/>
            </p:nvCxnSpPr>
            <p:spPr>
              <a:xfrm rot="16200000" flipH="1">
                <a:off x="5334000" y="2971800"/>
                <a:ext cx="304800" cy="15240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/>
              <p:nvPr/>
            </p:nvCxnSpPr>
            <p:spPr>
              <a:xfrm rot="16200000" flipH="1">
                <a:off x="6061869" y="3471069"/>
                <a:ext cx="142875" cy="77787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/>
              <p:cNvSpPr txBox="1"/>
              <p:nvPr/>
            </p:nvSpPr>
            <p:spPr>
              <a:xfrm>
                <a:off x="4572000" y="1828800"/>
                <a:ext cx="2001838" cy="46196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ＭＳ Ｐゴシック" charset="0"/>
                    <a:cs typeface="Arial" charset="0"/>
                  </a:rPr>
                  <a:t>Port Allocator</a:t>
                </a: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1219200" y="1828800"/>
                <a:ext cx="1855788" cy="47783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ＭＳ Ｐゴシック" charset="0"/>
                    <a:cs typeface="Arial" charset="0"/>
                  </a:rPr>
                  <a:t>Priority Sort</a:t>
                </a:r>
              </a:p>
            </p:txBody>
          </p:sp>
        </p:grpSp>
      </p:grpSp>
      <p:grpSp>
        <p:nvGrpSpPr>
          <p:cNvPr id="6" name="Group 110"/>
          <p:cNvGrpSpPr>
            <a:grpSpLocks/>
          </p:cNvGrpSpPr>
          <p:nvPr/>
        </p:nvGrpSpPr>
        <p:grpSpPr bwMode="auto">
          <a:xfrm>
            <a:off x="1447800" y="3886200"/>
            <a:ext cx="3124200" cy="2209800"/>
            <a:chOff x="1524000" y="2971800"/>
            <a:chExt cx="3124200" cy="2209800"/>
          </a:xfrm>
        </p:grpSpPr>
        <p:cxnSp>
          <p:nvCxnSpPr>
            <p:cNvPr id="104" name="Straight Connector 103"/>
            <p:cNvCxnSpPr/>
            <p:nvPr/>
          </p:nvCxnSpPr>
          <p:spPr>
            <a:xfrm>
              <a:off x="1676400" y="2971800"/>
              <a:ext cx="2971800" cy="220980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1524000" y="2971800"/>
              <a:ext cx="2971800" cy="220980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109"/>
          <p:cNvGrpSpPr>
            <a:grpSpLocks/>
          </p:cNvGrpSpPr>
          <p:nvPr/>
        </p:nvGrpSpPr>
        <p:grpSpPr bwMode="auto">
          <a:xfrm>
            <a:off x="5029200" y="3886200"/>
            <a:ext cx="2971800" cy="2209800"/>
            <a:chOff x="5029200" y="3048000"/>
            <a:chExt cx="2971800" cy="2209800"/>
          </a:xfrm>
        </p:grpSpPr>
        <p:cxnSp>
          <p:nvCxnSpPr>
            <p:cNvPr id="108" name="Straight Connector 107"/>
            <p:cNvCxnSpPr/>
            <p:nvPr/>
          </p:nvCxnSpPr>
          <p:spPr>
            <a:xfrm>
              <a:off x="5029200" y="3048000"/>
              <a:ext cx="2971800" cy="220980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V="1">
              <a:off x="5029200" y="3048000"/>
              <a:ext cx="2971800" cy="220980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72828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Golden Flit Routing With Two Inputs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ahoma" charset="0"/>
              </a:rPr>
              <a:t>Let</a:t>
            </a:r>
            <a:r>
              <a:rPr lang="ja-JP" altLang="en-US" dirty="0">
                <a:latin typeface="Tahoma" charset="0"/>
              </a:rPr>
              <a:t>’</a:t>
            </a:r>
            <a:r>
              <a:rPr lang="en-US" dirty="0">
                <a:latin typeface="Tahoma" charset="0"/>
              </a:rPr>
              <a:t>s route the Golden Flit in a two-input router first</a:t>
            </a:r>
          </a:p>
          <a:p>
            <a:endParaRPr lang="en-US" dirty="0">
              <a:latin typeface="Tahoma" charset="0"/>
            </a:endParaRPr>
          </a:p>
          <a:p>
            <a:endParaRPr lang="en-US" dirty="0">
              <a:latin typeface="Tahoma" charset="0"/>
            </a:endParaRPr>
          </a:p>
          <a:p>
            <a:endParaRPr lang="en-US" dirty="0">
              <a:latin typeface="Tahoma" charset="0"/>
            </a:endParaRPr>
          </a:p>
          <a:p>
            <a:endParaRPr lang="en-US" dirty="0">
              <a:latin typeface="Tahoma" charset="0"/>
            </a:endParaRPr>
          </a:p>
          <a:p>
            <a:pPr>
              <a:buFont typeface="Wingdings" charset="0"/>
              <a:buNone/>
            </a:pPr>
            <a:endParaRPr lang="en-US" dirty="0">
              <a:latin typeface="Tahoma" charset="0"/>
            </a:endParaRPr>
          </a:p>
          <a:p>
            <a:r>
              <a:rPr lang="en-US" b="1" dirty="0">
                <a:latin typeface="Tahoma" charset="0"/>
              </a:rPr>
              <a:t>Step 1</a:t>
            </a:r>
            <a:r>
              <a:rPr lang="en-US" dirty="0">
                <a:latin typeface="Tahoma" charset="0"/>
              </a:rPr>
              <a:t>: pick a </a:t>
            </a:r>
            <a:r>
              <a:rPr lang="ja-JP" altLang="en-US" dirty="0">
                <a:solidFill>
                  <a:srgbClr val="0000FF"/>
                </a:solidFill>
                <a:latin typeface="Tahoma" charset="0"/>
              </a:rPr>
              <a:t>“</a:t>
            </a:r>
            <a:r>
              <a:rPr lang="en-US" dirty="0">
                <a:solidFill>
                  <a:srgbClr val="0000FF"/>
                </a:solidFill>
                <a:latin typeface="Tahoma" charset="0"/>
              </a:rPr>
              <a:t>winning</a:t>
            </a:r>
            <a:r>
              <a:rPr lang="ja-JP" altLang="en-US" dirty="0">
                <a:solidFill>
                  <a:srgbClr val="0000FF"/>
                </a:solidFill>
                <a:latin typeface="Tahoma" charset="0"/>
              </a:rPr>
              <a:t>”</a:t>
            </a:r>
            <a:r>
              <a:rPr lang="en-US" dirty="0">
                <a:solidFill>
                  <a:srgbClr val="0000FF"/>
                </a:solidFill>
                <a:latin typeface="Tahoma" charset="0"/>
              </a:rPr>
              <a:t> flit</a:t>
            </a:r>
            <a:r>
              <a:rPr lang="en-US" dirty="0">
                <a:latin typeface="Tahoma" charset="0"/>
              </a:rPr>
              <a:t>: Golden Flit, else random</a:t>
            </a:r>
          </a:p>
          <a:p>
            <a:r>
              <a:rPr lang="en-US" b="1" dirty="0">
                <a:latin typeface="Tahoma" charset="0"/>
              </a:rPr>
              <a:t>Step 2</a:t>
            </a:r>
            <a:r>
              <a:rPr lang="en-US" dirty="0">
                <a:latin typeface="Tahoma" charset="0"/>
              </a:rPr>
              <a:t>: steer the winning flit to its </a:t>
            </a:r>
            <a:r>
              <a:rPr lang="en-US" dirty="0">
                <a:solidFill>
                  <a:srgbClr val="0000FF"/>
                </a:solidFill>
                <a:latin typeface="Tahoma" charset="0"/>
              </a:rPr>
              <a:t>desired output</a:t>
            </a:r>
          </a:p>
          <a:p>
            <a:pPr>
              <a:buFont typeface="Wingdings" charset="0"/>
              <a:buNone/>
            </a:pPr>
            <a:r>
              <a:rPr lang="en-US" dirty="0">
                <a:latin typeface="Tahoma" charset="0"/>
              </a:rPr>
              <a:t>		      and </a:t>
            </a:r>
            <a:r>
              <a:rPr lang="en-US" dirty="0">
                <a:solidFill>
                  <a:srgbClr val="0000FF"/>
                </a:solidFill>
                <a:latin typeface="Tahoma" charset="0"/>
              </a:rPr>
              <a:t>deflect other flit</a:t>
            </a:r>
          </a:p>
          <a:p>
            <a:pPr>
              <a:buFont typeface="Wingdings" charset="0"/>
              <a:buNone/>
            </a:pPr>
            <a:endParaRPr lang="en-US" dirty="0">
              <a:solidFill>
                <a:srgbClr val="0000FF"/>
              </a:solidFill>
              <a:latin typeface="Tahoma" charset="0"/>
            </a:endParaRPr>
          </a:p>
          <a:p>
            <a:pPr lvl="1">
              <a:buFont typeface="Wingdings" charset="0"/>
              <a:buNone/>
            </a:pPr>
            <a:r>
              <a:rPr lang="en-US" b="1" dirty="0">
                <a:latin typeface="Tahoma" charset="0"/>
                <a:sym typeface="Wingdings" charset="0"/>
              </a:rPr>
              <a:t>	 Golden Flit is always routed toward its destination</a:t>
            </a:r>
          </a:p>
          <a:p>
            <a:pPr lvl="1">
              <a:buFont typeface="Wingdings" charset="0"/>
              <a:buNone/>
            </a:pPr>
            <a:endParaRPr lang="en-US" b="1" dirty="0">
              <a:latin typeface="Tahoma" charset="0"/>
              <a:sym typeface="Wingdings" charset="0"/>
            </a:endParaRPr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EECD18-7219-EA4A-9B2A-E27E4E2B8C29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grpSp>
        <p:nvGrpSpPr>
          <p:cNvPr id="118789" name="Group 15"/>
          <p:cNvGrpSpPr>
            <a:grpSpLocks/>
          </p:cNvGrpSpPr>
          <p:nvPr/>
        </p:nvGrpSpPr>
        <p:grpSpPr bwMode="auto">
          <a:xfrm>
            <a:off x="2984500" y="1828800"/>
            <a:ext cx="2413000" cy="1236663"/>
            <a:chOff x="2984938" y="1828800"/>
            <a:chExt cx="2412124" cy="1237343"/>
          </a:xfrm>
        </p:grpSpPr>
        <p:sp>
          <p:nvSpPr>
            <p:cNvPr id="5" name="Rectangle 4"/>
            <p:cNvSpPr/>
            <p:nvPr/>
          </p:nvSpPr>
          <p:spPr>
            <a:xfrm>
              <a:off x="3505449" y="1828800"/>
              <a:ext cx="1386971" cy="12373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3851398" y="1984461"/>
              <a:ext cx="226931" cy="15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3851398" y="2861242"/>
              <a:ext cx="226931" cy="15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16200000" flipH="1">
              <a:off x="3790696" y="2272093"/>
              <a:ext cx="876782" cy="3015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 flipH="1" flipV="1">
              <a:off x="3790696" y="2272093"/>
              <a:ext cx="876782" cy="3015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379844" y="1984461"/>
              <a:ext cx="225343" cy="15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379844" y="2861242"/>
              <a:ext cx="225343" cy="15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984938" y="2138533"/>
              <a:ext cx="520511" cy="31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984938" y="2756410"/>
              <a:ext cx="520511" cy="31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876551" y="2133768"/>
              <a:ext cx="520511" cy="31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876551" y="2751645"/>
              <a:ext cx="520511" cy="47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61726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Properties of a Topology/Network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152400" y="1149350"/>
            <a:ext cx="8991600" cy="5480050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Regular or Irregular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Regular if topology is regular graph (e.g. ring, mesh).</a:t>
            </a: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Routing Distance 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number of links/hops along a route </a:t>
            </a:r>
          </a:p>
          <a:p>
            <a:endParaRPr lang="en-US" sz="20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Diameter 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maximum routing distance within the network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Average Distance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Average number of hops across all valid routes</a:t>
            </a:r>
          </a:p>
          <a:p>
            <a:endParaRPr lang="en-US" sz="1600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8D54322-0CDA-644A-9562-19B78D9F0C8B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12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470362"/>
      </p:ext>
    </p:extLst>
  </p:cSld>
  <p:clrMapOvr>
    <a:masterClrMapping/>
  </p:clrMapOvr>
  <p:transition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Golden Flit Routing with Four Inputs</a:t>
            </a:r>
          </a:p>
        </p:txBody>
      </p:sp>
      <p:sp>
        <p:nvSpPr>
          <p:cNvPr id="11981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322538-600F-A84D-98B8-D22AF2F12195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grpSp>
        <p:nvGrpSpPr>
          <p:cNvPr id="119812" name="Group 8"/>
          <p:cNvGrpSpPr>
            <a:grpSpLocks noGrp="1"/>
          </p:cNvGrpSpPr>
          <p:nvPr/>
        </p:nvGrpSpPr>
        <p:grpSpPr bwMode="auto">
          <a:xfrm>
            <a:off x="1828800" y="2819400"/>
            <a:ext cx="5029200" cy="3248025"/>
            <a:chOff x="642910" y="4286256"/>
            <a:chExt cx="2071702" cy="1500198"/>
          </a:xfrm>
        </p:grpSpPr>
        <p:grpSp>
          <p:nvGrpSpPr>
            <p:cNvPr id="119822" name="Group 33"/>
            <p:cNvGrpSpPr>
              <a:grpSpLocks/>
            </p:cNvGrpSpPr>
            <p:nvPr/>
          </p:nvGrpSpPr>
          <p:grpSpPr bwMode="auto">
            <a:xfrm>
              <a:off x="857224" y="4286256"/>
              <a:ext cx="571504" cy="571504"/>
              <a:chOff x="785786" y="4286256"/>
              <a:chExt cx="571504" cy="571504"/>
            </a:xfrm>
          </p:grpSpPr>
          <p:sp>
            <p:nvSpPr>
              <p:cNvPr id="51" name="Rectangle 24"/>
              <p:cNvSpPr/>
              <p:nvPr/>
            </p:nvSpPr>
            <p:spPr>
              <a:xfrm>
                <a:off x="785966" y="4286256"/>
                <a:ext cx="571549" cy="57119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19868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53" name="Straight Connector 52"/>
                <p:cNvCxnSpPr/>
                <p:nvPr/>
              </p:nvCxnSpPr>
              <p:spPr>
                <a:xfrm>
                  <a:off x="2474920" y="3951815"/>
                  <a:ext cx="217665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2474920" y="4896873"/>
                  <a:ext cx="217665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rot="16200000" flipH="1">
                  <a:off x="2364143" y="4280257"/>
                  <a:ext cx="945057" cy="28817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 rot="5400000" flipH="1" flipV="1">
                  <a:off x="2364143" y="4280257"/>
                  <a:ext cx="945057" cy="28817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>
                  <a:off x="2980760" y="3951815"/>
                  <a:ext cx="217665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2980760" y="4896873"/>
                  <a:ext cx="217665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9823" name="Group 34"/>
            <p:cNvGrpSpPr>
              <a:grpSpLocks/>
            </p:cNvGrpSpPr>
            <p:nvPr/>
          </p:nvGrpSpPr>
          <p:grpSpPr bwMode="auto">
            <a:xfrm>
              <a:off x="1928794" y="4286256"/>
              <a:ext cx="571504" cy="571504"/>
              <a:chOff x="785786" y="4286256"/>
              <a:chExt cx="571504" cy="571504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785561" y="4286256"/>
                <a:ext cx="571549" cy="57119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19860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45" name="Straight Connector 44"/>
                <p:cNvCxnSpPr/>
                <p:nvPr/>
              </p:nvCxnSpPr>
              <p:spPr>
                <a:xfrm>
                  <a:off x="2470903" y="3951815"/>
                  <a:ext cx="217665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2470903" y="4896873"/>
                  <a:ext cx="217665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rot="16200000" flipH="1">
                  <a:off x="2361660" y="4278723"/>
                  <a:ext cx="945057" cy="29124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0"/>
                <p:cNvCxnSpPr/>
                <p:nvPr/>
              </p:nvCxnSpPr>
              <p:spPr>
                <a:xfrm rot="5400000" flipH="1" flipV="1">
                  <a:off x="2361660" y="4278723"/>
                  <a:ext cx="945057" cy="29124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2979809" y="3951815"/>
                  <a:ext cx="214599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2979809" y="4896873"/>
                  <a:ext cx="214599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9824" name="Group 43"/>
            <p:cNvGrpSpPr>
              <a:grpSpLocks/>
            </p:cNvGrpSpPr>
            <p:nvPr/>
          </p:nvGrpSpPr>
          <p:grpSpPr bwMode="auto">
            <a:xfrm>
              <a:off x="857224" y="5214950"/>
              <a:ext cx="571504" cy="571504"/>
              <a:chOff x="785786" y="4286256"/>
              <a:chExt cx="571504" cy="571504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785966" y="4286571"/>
                <a:ext cx="571549" cy="57118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19852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37" name="Straight Connector 36"/>
                <p:cNvCxnSpPr/>
                <p:nvPr/>
              </p:nvCxnSpPr>
              <p:spPr>
                <a:xfrm>
                  <a:off x="2474920" y="3952553"/>
                  <a:ext cx="217665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>
                  <a:off x="2474920" y="4901046"/>
                  <a:ext cx="217665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 rot="16200000" flipH="1">
                  <a:off x="2362425" y="4282712"/>
                  <a:ext cx="948494" cy="28817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 rot="5400000" flipH="1" flipV="1">
                  <a:off x="2362425" y="4282712"/>
                  <a:ext cx="948494" cy="28817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2980760" y="3952553"/>
                  <a:ext cx="217665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2980760" y="4901046"/>
                  <a:ext cx="217665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9825" name="Group 52"/>
            <p:cNvGrpSpPr>
              <a:grpSpLocks/>
            </p:cNvGrpSpPr>
            <p:nvPr/>
          </p:nvGrpSpPr>
          <p:grpSpPr bwMode="auto">
            <a:xfrm>
              <a:off x="1928794" y="5214950"/>
              <a:ext cx="571504" cy="571504"/>
              <a:chOff x="785786" y="4286256"/>
              <a:chExt cx="571504" cy="571504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785561" y="4286571"/>
                <a:ext cx="571549" cy="57118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19844" name="Group 27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29" name="Straight Connector 28"/>
                <p:cNvCxnSpPr/>
                <p:nvPr/>
              </p:nvCxnSpPr>
              <p:spPr>
                <a:xfrm>
                  <a:off x="2470903" y="3952553"/>
                  <a:ext cx="217665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2470903" y="4901046"/>
                  <a:ext cx="217665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rot="16200000" flipH="1">
                  <a:off x="2359942" y="4281178"/>
                  <a:ext cx="948494" cy="29124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 rot="5400000" flipH="1" flipV="1">
                  <a:off x="2359942" y="4281178"/>
                  <a:ext cx="948494" cy="29124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2979809" y="3952553"/>
                  <a:ext cx="214599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2979809" y="4901046"/>
                  <a:ext cx="214599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9826" name="Group 70"/>
            <p:cNvGrpSpPr>
              <a:grpSpLocks/>
            </p:cNvGrpSpPr>
            <p:nvPr/>
          </p:nvGrpSpPr>
          <p:grpSpPr bwMode="auto">
            <a:xfrm>
              <a:off x="1423794" y="4714719"/>
              <a:ext cx="504995" cy="660095"/>
              <a:chOff x="1478449" y="4786322"/>
              <a:chExt cx="310519" cy="405897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>
                <a:off x="1478405" y="4786166"/>
                <a:ext cx="93289" cy="9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1478405" y="5191499"/>
                <a:ext cx="93289" cy="9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rot="16200000" flipH="1">
                <a:off x="1430952" y="4926908"/>
                <a:ext cx="405333" cy="12384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rot="5400000" flipH="1" flipV="1">
                <a:off x="1430952" y="4926908"/>
                <a:ext cx="405333" cy="12384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1695543" y="4786166"/>
                <a:ext cx="93289" cy="9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1695543" y="5191499"/>
                <a:ext cx="93289" cy="9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Connector 10"/>
            <p:cNvCxnSpPr/>
            <p:nvPr/>
          </p:nvCxnSpPr>
          <p:spPr>
            <a:xfrm>
              <a:off x="1428953" y="4429237"/>
              <a:ext cx="499615" cy="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428953" y="5643473"/>
              <a:ext cx="499615" cy="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42910" y="4429237"/>
              <a:ext cx="214494" cy="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642910" y="4715198"/>
              <a:ext cx="214494" cy="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42910" y="5357512"/>
              <a:ext cx="214494" cy="2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42910" y="5643473"/>
              <a:ext cx="214494" cy="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500118" y="4429237"/>
              <a:ext cx="214494" cy="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500118" y="4715198"/>
              <a:ext cx="214494" cy="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500118" y="5357512"/>
              <a:ext cx="214494" cy="2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500118" y="5643473"/>
              <a:ext cx="214494" cy="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Content Placeholder 2"/>
          <p:cNvSpPr txBox="1">
            <a:spLocks/>
          </p:cNvSpPr>
          <p:nvPr/>
        </p:nvSpPr>
        <p:spPr bwMode="auto">
          <a:xfrm>
            <a:off x="228600" y="908050"/>
            <a:ext cx="8610600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Char char="n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</a:rPr>
              <a:t>Each block makes decisions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</a:rPr>
              <a:t>independently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</a:rPr>
              <a:t>!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Char char="n"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</a:rPr>
              <a:t>Deflection is a distributed decision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Char char="n"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Arial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Char char="n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295400" y="2895600"/>
            <a:ext cx="422275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N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295400" y="3505200"/>
            <a:ext cx="373063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295400" y="4899025"/>
            <a:ext cx="381000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219200" y="5508625"/>
            <a:ext cx="500063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W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858000" y="2895600"/>
            <a:ext cx="422275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858000" y="3505200"/>
            <a:ext cx="381000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858000" y="4899025"/>
            <a:ext cx="373063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E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781800" y="5508625"/>
            <a:ext cx="500063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41352952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2667000" y="990600"/>
            <a:ext cx="2636838" cy="609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102" name="Rounded Rectangle 101"/>
          <p:cNvSpPr/>
          <p:nvPr/>
        </p:nvSpPr>
        <p:spPr>
          <a:xfrm>
            <a:off x="5522913" y="987425"/>
            <a:ext cx="2590800" cy="609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5486400" y="5386388"/>
            <a:ext cx="2590800" cy="609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667000" y="5410200"/>
            <a:ext cx="2590800" cy="609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228600" y="1676400"/>
            <a:ext cx="1828800" cy="609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12083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Permutation Network Operation</a:t>
            </a:r>
          </a:p>
        </p:txBody>
      </p:sp>
      <p:sp>
        <p:nvSpPr>
          <p:cNvPr id="12084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43F15-6A42-F740-9225-CD765152E77C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grpSp>
        <p:nvGrpSpPr>
          <p:cNvPr id="120841" name="Group 8"/>
          <p:cNvGrpSpPr>
            <a:grpSpLocks/>
          </p:cNvGrpSpPr>
          <p:nvPr/>
        </p:nvGrpSpPr>
        <p:grpSpPr bwMode="auto">
          <a:xfrm>
            <a:off x="3095625" y="1785938"/>
            <a:ext cx="4538663" cy="3286125"/>
            <a:chOff x="642910" y="4286256"/>
            <a:chExt cx="2071702" cy="1500198"/>
          </a:xfrm>
        </p:grpSpPr>
        <p:grpSp>
          <p:nvGrpSpPr>
            <p:cNvPr id="120980" name="Group 33"/>
            <p:cNvGrpSpPr>
              <a:grpSpLocks/>
            </p:cNvGrpSpPr>
            <p:nvPr/>
          </p:nvGrpSpPr>
          <p:grpSpPr bwMode="auto">
            <a:xfrm>
              <a:off x="857224" y="4286256"/>
              <a:ext cx="571504" cy="571504"/>
              <a:chOff x="785786" y="4286256"/>
              <a:chExt cx="571504" cy="571504"/>
            </a:xfrm>
          </p:grpSpPr>
          <p:sp>
            <p:nvSpPr>
              <p:cNvPr id="55" name="Rectangle 24"/>
              <p:cNvSpPr/>
              <p:nvPr/>
            </p:nvSpPr>
            <p:spPr>
              <a:xfrm>
                <a:off x="785961" y="4286256"/>
                <a:ext cx="571004" cy="57181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21026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57" name="Straight Connector 56"/>
                <p:cNvCxnSpPr/>
                <p:nvPr/>
              </p:nvCxnSpPr>
              <p:spPr>
                <a:xfrm>
                  <a:off x="2470755" y="3951562"/>
                  <a:ext cx="217411" cy="169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2470755" y="4906043"/>
                  <a:ext cx="217411" cy="169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rot="16200000" flipH="1">
                  <a:off x="2356997" y="4282730"/>
                  <a:ext cx="954482" cy="29214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 rot="5400000" flipH="1" flipV="1">
                  <a:off x="2356997" y="4282730"/>
                  <a:ext cx="954482" cy="29214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2980311" y="3951562"/>
                  <a:ext cx="217411" cy="169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/>
                <p:nvPr/>
              </p:nvCxnSpPr>
              <p:spPr>
                <a:xfrm>
                  <a:off x="2980311" y="4906043"/>
                  <a:ext cx="217411" cy="169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981" name="Group 34"/>
            <p:cNvGrpSpPr>
              <a:grpSpLocks/>
            </p:cNvGrpSpPr>
            <p:nvPr/>
          </p:nvGrpSpPr>
          <p:grpSpPr bwMode="auto">
            <a:xfrm>
              <a:off x="1928794" y="4286256"/>
              <a:ext cx="571504" cy="571504"/>
              <a:chOff x="785786" y="4286256"/>
              <a:chExt cx="571504" cy="571504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786111" y="4286256"/>
                <a:ext cx="571004" cy="57181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21018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49" name="Straight Connector 48"/>
                <p:cNvCxnSpPr/>
                <p:nvPr/>
              </p:nvCxnSpPr>
              <p:spPr>
                <a:xfrm>
                  <a:off x="2471106" y="3951562"/>
                  <a:ext cx="217411" cy="169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2471106" y="4906043"/>
                  <a:ext cx="217411" cy="169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 rot="16200000" flipH="1">
                  <a:off x="2357348" y="4282730"/>
                  <a:ext cx="954482" cy="29214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40"/>
                <p:cNvCxnSpPr/>
                <p:nvPr/>
              </p:nvCxnSpPr>
              <p:spPr>
                <a:xfrm rot="5400000" flipH="1" flipV="1">
                  <a:off x="2357348" y="4282730"/>
                  <a:ext cx="954482" cy="29214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2980662" y="3951562"/>
                  <a:ext cx="217411" cy="169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2980662" y="4906043"/>
                  <a:ext cx="217411" cy="169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982" name="Group 43"/>
            <p:cNvGrpSpPr>
              <a:grpSpLocks/>
            </p:cNvGrpSpPr>
            <p:nvPr/>
          </p:nvGrpSpPr>
          <p:grpSpPr bwMode="auto">
            <a:xfrm>
              <a:off x="857224" y="5214950"/>
              <a:ext cx="571504" cy="571504"/>
              <a:chOff x="785786" y="4286256"/>
              <a:chExt cx="571504" cy="571504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785961" y="4285945"/>
                <a:ext cx="571004" cy="57181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21010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41" name="Straight Connector 40"/>
                <p:cNvCxnSpPr/>
                <p:nvPr/>
              </p:nvCxnSpPr>
              <p:spPr>
                <a:xfrm>
                  <a:off x="2470755" y="3947437"/>
                  <a:ext cx="217411" cy="169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2470755" y="4901919"/>
                  <a:ext cx="217411" cy="169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rot="16200000" flipH="1">
                  <a:off x="2356997" y="4278606"/>
                  <a:ext cx="954482" cy="29214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rot="5400000" flipH="1" flipV="1">
                  <a:off x="2356997" y="4278606"/>
                  <a:ext cx="954482" cy="29214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2980311" y="3947437"/>
                  <a:ext cx="217411" cy="169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2980311" y="4901919"/>
                  <a:ext cx="217411" cy="169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983" name="Group 52"/>
            <p:cNvGrpSpPr>
              <a:grpSpLocks/>
            </p:cNvGrpSpPr>
            <p:nvPr/>
          </p:nvGrpSpPr>
          <p:grpSpPr bwMode="auto">
            <a:xfrm>
              <a:off x="1928794" y="5214950"/>
              <a:ext cx="571504" cy="571504"/>
              <a:chOff x="785786" y="4286256"/>
              <a:chExt cx="571504" cy="571504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786111" y="4285945"/>
                <a:ext cx="571004" cy="57181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21002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33" name="Straight Connector 32"/>
                <p:cNvCxnSpPr/>
                <p:nvPr/>
              </p:nvCxnSpPr>
              <p:spPr>
                <a:xfrm>
                  <a:off x="2471106" y="3947437"/>
                  <a:ext cx="217411" cy="169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2471106" y="4901919"/>
                  <a:ext cx="217411" cy="169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 rot="16200000" flipH="1">
                  <a:off x="2357348" y="4278606"/>
                  <a:ext cx="954482" cy="29214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 rot="5400000" flipH="1" flipV="1">
                  <a:off x="2357348" y="4278606"/>
                  <a:ext cx="954482" cy="29214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>
                  <a:off x="2980662" y="3947437"/>
                  <a:ext cx="217411" cy="169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>
                  <a:off x="2980662" y="4901919"/>
                  <a:ext cx="217411" cy="169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984" name="Group 70"/>
            <p:cNvGrpSpPr>
              <a:grpSpLocks/>
            </p:cNvGrpSpPr>
            <p:nvPr/>
          </p:nvGrpSpPr>
          <p:grpSpPr bwMode="auto">
            <a:xfrm>
              <a:off x="1423794" y="4714719"/>
              <a:ext cx="504995" cy="660095"/>
              <a:chOff x="1478449" y="4786322"/>
              <a:chExt cx="310519" cy="405897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1478610" y="4786232"/>
                <a:ext cx="93124" cy="89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1478610" y="5191323"/>
                <a:ext cx="93124" cy="89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rot="16200000" flipH="1">
                <a:off x="1431345" y="4926621"/>
                <a:ext cx="405090" cy="12431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rot="5400000" flipH="1" flipV="1">
                <a:off x="1431345" y="4926621"/>
                <a:ext cx="405090" cy="12431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696047" y="4786232"/>
                <a:ext cx="93124" cy="89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696047" y="5191323"/>
                <a:ext cx="93124" cy="89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Connector 14"/>
            <p:cNvCxnSpPr/>
            <p:nvPr/>
          </p:nvCxnSpPr>
          <p:spPr>
            <a:xfrm>
              <a:off x="1428403" y="4429028"/>
              <a:ext cx="500716" cy="14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428403" y="5643681"/>
              <a:ext cx="500716" cy="14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642910" y="4429028"/>
              <a:ext cx="214489" cy="14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42910" y="4714573"/>
              <a:ext cx="214489" cy="21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642910" y="5358136"/>
              <a:ext cx="214489" cy="14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42910" y="5643681"/>
              <a:ext cx="214489" cy="14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500123" y="4429028"/>
              <a:ext cx="214489" cy="14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500123" y="4714573"/>
              <a:ext cx="214489" cy="21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500123" y="5358136"/>
              <a:ext cx="214489" cy="14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500123" y="5643681"/>
              <a:ext cx="214489" cy="144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ounded Rectangle 5"/>
          <p:cNvSpPr/>
          <p:nvPr/>
        </p:nvSpPr>
        <p:spPr>
          <a:xfrm>
            <a:off x="2736850" y="2543175"/>
            <a:ext cx="142875" cy="42862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736850" y="1900238"/>
            <a:ext cx="142875" cy="428625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736850" y="3929063"/>
            <a:ext cx="142875" cy="42862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724150" y="4572000"/>
            <a:ext cx="142875" cy="428625"/>
          </a:xfrm>
          <a:prstGeom prst="roundRect">
            <a:avLst/>
          </a:prstGeom>
          <a:solidFill>
            <a:srgbClr val="FFC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425700" y="1857375"/>
            <a:ext cx="33972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N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425700" y="2559050"/>
            <a:ext cx="315913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E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425700" y="3941763"/>
            <a:ext cx="31432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362200" y="4643438"/>
            <a:ext cx="393700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W</a:t>
            </a:r>
          </a:p>
        </p:txBody>
      </p:sp>
      <p:sp>
        <p:nvSpPr>
          <p:cNvPr id="78" name="Rounded Rectangle 77"/>
          <p:cNvSpPr/>
          <p:nvPr/>
        </p:nvSpPr>
        <p:spPr>
          <a:xfrm>
            <a:off x="7848600" y="2590800"/>
            <a:ext cx="142875" cy="428625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7848600" y="1905000"/>
            <a:ext cx="142875" cy="428625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7772400" y="4572000"/>
            <a:ext cx="142875" cy="428625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8010525" y="4572000"/>
            <a:ext cx="142875" cy="428625"/>
          </a:xfrm>
          <a:prstGeom prst="roundRect">
            <a:avLst/>
          </a:prstGeom>
          <a:noFill/>
          <a:ln>
            <a:solidFill>
              <a:srgbClr val="8C0000"/>
            </a:solidFill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74" name="TextBox 73"/>
          <p:cNvSpPr txBox="1">
            <a:spLocks noChangeArrowheads="1"/>
          </p:cNvSpPr>
          <p:nvPr/>
        </p:nvSpPr>
        <p:spPr bwMode="auto">
          <a:xfrm>
            <a:off x="6010275" y="1066800"/>
            <a:ext cx="1609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</a:rPr>
              <a:t>wins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  <a:sym typeface="Wingdings" charset="0"/>
              </a:rPr>
              <a:t> swap!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75" name="TextBox 74"/>
          <p:cNvSpPr txBox="1">
            <a:spLocks noChangeArrowheads="1"/>
          </p:cNvSpPr>
          <p:nvPr/>
        </p:nvSpPr>
        <p:spPr bwMode="auto">
          <a:xfrm>
            <a:off x="3246438" y="5514975"/>
            <a:ext cx="19351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</a:rPr>
              <a:t>wins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  <a:sym typeface="Wingdings" charset="0"/>
              </a:rPr>
              <a:t> no swap!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76" name="TextBox 75"/>
          <p:cNvSpPr txBox="1">
            <a:spLocks noChangeArrowheads="1"/>
          </p:cNvSpPr>
          <p:nvPr/>
        </p:nvSpPr>
        <p:spPr bwMode="auto">
          <a:xfrm>
            <a:off x="5913438" y="5486400"/>
            <a:ext cx="19351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</a:rPr>
              <a:t>wins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  <a:sym typeface="Wingdings" charset="0"/>
              </a:rPr>
              <a:t> no swap!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848600" y="3962400"/>
            <a:ext cx="1265238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deflected</a:t>
            </a:r>
          </a:p>
        </p:txBody>
      </p:sp>
      <p:sp>
        <p:nvSpPr>
          <p:cNvPr id="82" name="Rounded Rectangle 81"/>
          <p:cNvSpPr/>
          <p:nvPr/>
        </p:nvSpPr>
        <p:spPr>
          <a:xfrm>
            <a:off x="2736850" y="2547938"/>
            <a:ext cx="142875" cy="42862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2743200" y="1905000"/>
            <a:ext cx="142875" cy="428625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2736850" y="3933825"/>
            <a:ext cx="142875" cy="42862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2724150" y="4572000"/>
            <a:ext cx="142875" cy="428625"/>
          </a:xfrm>
          <a:prstGeom prst="roundRect">
            <a:avLst/>
          </a:prstGeom>
          <a:solidFill>
            <a:srgbClr val="FFC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1676400" y="1752600"/>
            <a:ext cx="142875" cy="428625"/>
          </a:xfrm>
          <a:prstGeom prst="roundRect">
            <a:avLst/>
          </a:prstGeom>
          <a:solidFill>
            <a:srgbClr val="FFC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04800" y="1752600"/>
            <a:ext cx="1239838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Golden:</a:t>
            </a:r>
          </a:p>
        </p:txBody>
      </p:sp>
      <p:sp>
        <p:nvSpPr>
          <p:cNvPr id="93" name="Rounded Rectangle 92"/>
          <p:cNvSpPr/>
          <p:nvPr/>
        </p:nvSpPr>
        <p:spPr>
          <a:xfrm>
            <a:off x="3124200" y="1066800"/>
            <a:ext cx="142875" cy="428625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352800" y="1066800"/>
            <a:ext cx="19050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wins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  <a:sym typeface="Wingdings" pitchFamily="2" charset="2"/>
              </a:rPr>
              <a:t>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 swap!</a:t>
            </a:r>
          </a:p>
        </p:txBody>
      </p:sp>
      <p:sp>
        <p:nvSpPr>
          <p:cNvPr id="95" name="Rounded Rectangle 94"/>
          <p:cNvSpPr/>
          <p:nvPr/>
        </p:nvSpPr>
        <p:spPr>
          <a:xfrm>
            <a:off x="5791200" y="1066800"/>
            <a:ext cx="142875" cy="42862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3017838" y="5514975"/>
            <a:ext cx="142875" cy="428625"/>
          </a:xfrm>
          <a:prstGeom prst="roundRect">
            <a:avLst/>
          </a:prstGeom>
          <a:solidFill>
            <a:srgbClr val="FFC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5715000" y="5486400"/>
            <a:ext cx="142875" cy="428625"/>
          </a:xfrm>
          <a:prstGeom prst="roundRect">
            <a:avLst/>
          </a:prstGeom>
          <a:solidFill>
            <a:srgbClr val="FFC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98" name="Rounded Rectangle 97"/>
          <p:cNvSpPr>
            <a:spLocks noChangeArrowheads="1"/>
          </p:cNvSpPr>
          <p:nvPr/>
        </p:nvSpPr>
        <p:spPr bwMode="auto">
          <a:xfrm>
            <a:off x="304800" y="1447800"/>
            <a:ext cx="8534400" cy="41910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x</a:t>
            </a:r>
          </a:p>
        </p:txBody>
      </p:sp>
      <p:grpSp>
        <p:nvGrpSpPr>
          <p:cNvPr id="40" name="Group 104"/>
          <p:cNvGrpSpPr>
            <a:grpSpLocks/>
          </p:cNvGrpSpPr>
          <p:nvPr/>
        </p:nvGrpSpPr>
        <p:grpSpPr bwMode="auto">
          <a:xfrm>
            <a:off x="1219200" y="2438400"/>
            <a:ext cx="6858000" cy="2209800"/>
            <a:chOff x="152400" y="1752600"/>
            <a:chExt cx="6858000" cy="2209800"/>
          </a:xfrm>
        </p:grpSpPr>
        <p:sp>
          <p:nvSpPr>
            <p:cNvPr id="106" name="Rounded Rectangle 105"/>
            <p:cNvSpPr/>
            <p:nvPr/>
          </p:nvSpPr>
          <p:spPr>
            <a:xfrm>
              <a:off x="152400" y="1752600"/>
              <a:ext cx="6858000" cy="22098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120935" name="Group 121"/>
            <p:cNvGrpSpPr>
              <a:grpSpLocks/>
            </p:cNvGrpSpPr>
            <p:nvPr/>
          </p:nvGrpSpPr>
          <p:grpSpPr bwMode="auto">
            <a:xfrm>
              <a:off x="304800" y="1828800"/>
              <a:ext cx="6400800" cy="1955800"/>
              <a:chOff x="304800" y="1828800"/>
              <a:chExt cx="6400800" cy="1955800"/>
            </a:xfrm>
          </p:grpSpPr>
          <p:grpSp>
            <p:nvGrpSpPr>
              <p:cNvPr id="120936" name="Group 81"/>
              <p:cNvGrpSpPr>
                <a:grpSpLocks/>
              </p:cNvGrpSpPr>
              <p:nvPr/>
            </p:nvGrpSpPr>
            <p:grpSpPr bwMode="auto">
              <a:xfrm>
                <a:off x="304800" y="2362200"/>
                <a:ext cx="3566159" cy="1371600"/>
                <a:chOff x="1433372" y="2438400"/>
                <a:chExt cx="6352468" cy="2443257"/>
              </a:xfrm>
            </p:grpSpPr>
            <p:sp>
              <p:nvSpPr>
                <p:cNvPr id="122" name="Rectangle 121"/>
                <p:cNvSpPr>
                  <a:spLocks noChangeArrowheads="1"/>
                </p:cNvSpPr>
                <p:nvPr/>
              </p:nvSpPr>
              <p:spPr bwMode="auto">
                <a:xfrm>
                  <a:off x="2044186" y="2438400"/>
                  <a:ext cx="978434" cy="854009"/>
                </a:xfrm>
                <a:prstGeom prst="rect">
                  <a:avLst/>
                </a:prstGeom>
                <a:gradFill rotWithShape="1">
                  <a:gsLst>
                    <a:gs pos="0">
                      <a:srgbClr val="BCBCBC"/>
                    </a:gs>
                    <a:gs pos="35001">
                      <a:srgbClr val="D0D0D0"/>
                    </a:gs>
                    <a:gs pos="100000">
                      <a:srgbClr val="EDEDED"/>
                    </a:gs>
                  </a:gsLst>
                  <a:lin ang="1620000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123" name="Rectangle 122"/>
                <p:cNvSpPr>
                  <a:spLocks noChangeArrowheads="1"/>
                </p:cNvSpPr>
                <p:nvPr/>
              </p:nvSpPr>
              <p:spPr bwMode="auto">
                <a:xfrm>
                  <a:off x="2044186" y="4027648"/>
                  <a:ext cx="978434" cy="854009"/>
                </a:xfrm>
                <a:prstGeom prst="rect">
                  <a:avLst/>
                </a:prstGeom>
                <a:gradFill rotWithShape="1">
                  <a:gsLst>
                    <a:gs pos="0">
                      <a:srgbClr val="BCBCBC"/>
                    </a:gs>
                    <a:gs pos="35001">
                      <a:srgbClr val="D0D0D0"/>
                    </a:gs>
                    <a:gs pos="100000">
                      <a:srgbClr val="EDEDED"/>
                    </a:gs>
                  </a:gsLst>
                  <a:lin ang="1620000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124" name="Rectangle 123"/>
                <p:cNvSpPr>
                  <a:spLocks noChangeArrowheads="1"/>
                </p:cNvSpPr>
                <p:nvPr/>
              </p:nvSpPr>
              <p:spPr bwMode="auto">
                <a:xfrm>
                  <a:off x="4119824" y="2438400"/>
                  <a:ext cx="978434" cy="854009"/>
                </a:xfrm>
                <a:prstGeom prst="rect">
                  <a:avLst/>
                </a:prstGeom>
                <a:gradFill rotWithShape="1">
                  <a:gsLst>
                    <a:gs pos="0">
                      <a:srgbClr val="BCBCBC"/>
                    </a:gs>
                    <a:gs pos="35001">
                      <a:srgbClr val="D0D0D0"/>
                    </a:gs>
                    <a:gs pos="100000">
                      <a:srgbClr val="EDEDED"/>
                    </a:gs>
                  </a:gsLst>
                  <a:lin ang="1620000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125" name="Rectangle 124"/>
                <p:cNvSpPr>
                  <a:spLocks noChangeArrowheads="1"/>
                </p:cNvSpPr>
                <p:nvPr/>
              </p:nvSpPr>
              <p:spPr bwMode="auto">
                <a:xfrm>
                  <a:off x="4119824" y="4027648"/>
                  <a:ext cx="978434" cy="854009"/>
                </a:xfrm>
                <a:prstGeom prst="rect">
                  <a:avLst/>
                </a:prstGeom>
                <a:gradFill rotWithShape="1">
                  <a:gsLst>
                    <a:gs pos="0">
                      <a:srgbClr val="BCBCBC"/>
                    </a:gs>
                    <a:gs pos="35001">
                      <a:srgbClr val="D0D0D0"/>
                    </a:gs>
                    <a:gs pos="100000">
                      <a:srgbClr val="EDEDED"/>
                    </a:gs>
                  </a:gsLst>
                  <a:lin ang="1620000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126" name="Rectangle 125"/>
                <p:cNvSpPr>
                  <a:spLocks noChangeArrowheads="1"/>
                </p:cNvSpPr>
                <p:nvPr/>
              </p:nvSpPr>
              <p:spPr bwMode="auto">
                <a:xfrm>
                  <a:off x="6198291" y="2438400"/>
                  <a:ext cx="975605" cy="854009"/>
                </a:xfrm>
                <a:prstGeom prst="rect">
                  <a:avLst/>
                </a:prstGeom>
                <a:gradFill rotWithShape="1">
                  <a:gsLst>
                    <a:gs pos="0">
                      <a:srgbClr val="BCBCBC"/>
                    </a:gs>
                    <a:gs pos="35001">
                      <a:srgbClr val="D0D0D0"/>
                    </a:gs>
                    <a:gs pos="100000">
                      <a:srgbClr val="EDEDED"/>
                    </a:gs>
                  </a:gsLst>
                  <a:lin ang="1620000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ＭＳ Ｐゴシック" charset="0"/>
                    <a:cs typeface="Arial" charset="0"/>
                  </a:endParaRPr>
                </a:p>
              </p:txBody>
            </p:sp>
            <p:sp>
              <p:nvSpPr>
                <p:cNvPr id="127" name="Rectangle 126"/>
                <p:cNvSpPr>
                  <a:spLocks noChangeArrowheads="1"/>
                </p:cNvSpPr>
                <p:nvPr/>
              </p:nvSpPr>
              <p:spPr bwMode="auto">
                <a:xfrm>
                  <a:off x="6198291" y="4027648"/>
                  <a:ext cx="975605" cy="854009"/>
                </a:xfrm>
                <a:prstGeom prst="rect">
                  <a:avLst/>
                </a:prstGeom>
                <a:gradFill rotWithShape="1">
                  <a:gsLst>
                    <a:gs pos="0">
                      <a:srgbClr val="BCBCBC"/>
                    </a:gs>
                    <a:gs pos="35001">
                      <a:srgbClr val="D0D0D0"/>
                    </a:gs>
                    <a:gs pos="100000">
                      <a:srgbClr val="EDEDED"/>
                    </a:gs>
                  </a:gsLst>
                  <a:lin ang="1620000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ＭＳ Ｐゴシック" charset="0"/>
                    <a:cs typeface="Arial" charset="0"/>
                  </a:endParaRPr>
                </a:p>
              </p:txBody>
            </p:sp>
            <p:cxnSp>
              <p:nvCxnSpPr>
                <p:cNvPr id="128" name="Straight Connector 127"/>
                <p:cNvCxnSpPr/>
                <p:nvPr/>
              </p:nvCxnSpPr>
              <p:spPr>
                <a:xfrm>
                  <a:off x="3022621" y="2559998"/>
                  <a:ext cx="1097204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>
                  <a:off x="3022621" y="3170812"/>
                  <a:ext cx="1097204" cy="97843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>
                <a:xfrm flipV="1">
                  <a:off x="3022621" y="3170812"/>
                  <a:ext cx="1097204" cy="97843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/>
                <p:cNvCxnSpPr/>
                <p:nvPr/>
              </p:nvCxnSpPr>
              <p:spPr>
                <a:xfrm>
                  <a:off x="3022621" y="4760061"/>
                  <a:ext cx="1097204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/>
                <p:nvPr/>
              </p:nvCxnSpPr>
              <p:spPr>
                <a:xfrm>
                  <a:off x="5098258" y="2559998"/>
                  <a:ext cx="1100032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>
                  <a:off x="5098258" y="3170812"/>
                  <a:ext cx="1100032" cy="97843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 flipV="1">
                  <a:off x="5098258" y="3170812"/>
                  <a:ext cx="1100032" cy="97843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5098258" y="4760061"/>
                  <a:ext cx="1100032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1433372" y="2559998"/>
                  <a:ext cx="610814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1433372" y="3170812"/>
                  <a:ext cx="610814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1433372" y="4149246"/>
                  <a:ext cx="610814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>
                  <a:off x="1433372" y="4760061"/>
                  <a:ext cx="610814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7173896" y="2559998"/>
                  <a:ext cx="610814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>
                  <a:off x="7173896" y="3170812"/>
                  <a:ext cx="610814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7173896" y="4149246"/>
                  <a:ext cx="610814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>
                  <a:off x="7173896" y="4760061"/>
                  <a:ext cx="610814" cy="28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9" name="Rectangle 108"/>
              <p:cNvSpPr/>
              <p:nvPr/>
            </p:nvSpPr>
            <p:spPr>
              <a:xfrm>
                <a:off x="4267200" y="2330450"/>
                <a:ext cx="533400" cy="2286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4876800" y="2667000"/>
                <a:ext cx="533400" cy="2286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5562600" y="3213100"/>
                <a:ext cx="533400" cy="2286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6172200" y="3556000"/>
                <a:ext cx="533400" cy="2286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Arial" charset="0"/>
                </a:endParaRPr>
              </a:p>
            </p:txBody>
          </p:sp>
          <p:cxnSp>
            <p:nvCxnSpPr>
              <p:cNvPr id="113" name="Straight Connector 112"/>
              <p:cNvCxnSpPr/>
              <p:nvPr/>
            </p:nvCxnSpPr>
            <p:spPr>
              <a:xfrm>
                <a:off x="3810000" y="2432050"/>
                <a:ext cx="4572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3810000" y="2774950"/>
                <a:ext cx="10668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3835400" y="3330575"/>
                <a:ext cx="17272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3810000" y="3667125"/>
                <a:ext cx="23622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/>
              <p:cNvCxnSpPr/>
              <p:nvPr/>
            </p:nvCxnSpPr>
            <p:spPr>
              <a:xfrm rot="16200000" flipH="1">
                <a:off x="4779963" y="2570162"/>
                <a:ext cx="114300" cy="79375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/>
              <p:cNvCxnSpPr/>
              <p:nvPr/>
            </p:nvCxnSpPr>
            <p:spPr>
              <a:xfrm rot="16200000" flipH="1">
                <a:off x="5334000" y="2971800"/>
                <a:ext cx="304800" cy="15240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/>
              <p:cNvCxnSpPr/>
              <p:nvPr/>
            </p:nvCxnSpPr>
            <p:spPr>
              <a:xfrm rot="16200000" flipH="1">
                <a:off x="6061869" y="3471069"/>
                <a:ext cx="142875" cy="77787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TextBox 119"/>
              <p:cNvSpPr txBox="1"/>
              <p:nvPr/>
            </p:nvSpPr>
            <p:spPr>
              <a:xfrm>
                <a:off x="4572000" y="1828800"/>
                <a:ext cx="2001838" cy="46196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ＭＳ Ｐゴシック" charset="0"/>
                    <a:cs typeface="Arial" charset="0"/>
                  </a:rPr>
                  <a:t>Port Allocator</a:t>
                </a: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1219200" y="1828800"/>
                <a:ext cx="1855788" cy="47783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ＭＳ Ｐゴシック" charset="0"/>
                    <a:cs typeface="Arial" charset="0"/>
                  </a:rPr>
                  <a:t>Priority Sort</a:t>
                </a:r>
              </a:p>
            </p:txBody>
          </p:sp>
        </p:grpSp>
      </p:grpSp>
      <p:sp>
        <p:nvSpPr>
          <p:cNvPr id="144" name="Rounded Rectangle 143"/>
          <p:cNvSpPr>
            <a:spLocks noChangeArrowheads="1"/>
          </p:cNvSpPr>
          <p:nvPr/>
        </p:nvSpPr>
        <p:spPr bwMode="auto">
          <a:xfrm>
            <a:off x="304800" y="1447800"/>
            <a:ext cx="8534400" cy="41910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grpSp>
        <p:nvGrpSpPr>
          <p:cNvPr id="63" name="Group 55"/>
          <p:cNvGrpSpPr>
            <a:grpSpLocks/>
          </p:cNvGrpSpPr>
          <p:nvPr/>
        </p:nvGrpSpPr>
        <p:grpSpPr bwMode="auto">
          <a:xfrm>
            <a:off x="1828800" y="1905000"/>
            <a:ext cx="5029200" cy="3248025"/>
            <a:chOff x="1828800" y="2819400"/>
            <a:chExt cx="5029200" cy="3248025"/>
          </a:xfrm>
        </p:grpSpPr>
        <p:grpSp>
          <p:nvGrpSpPr>
            <p:cNvPr id="120881" name="Group 33"/>
            <p:cNvGrpSpPr>
              <a:grpSpLocks/>
            </p:cNvGrpSpPr>
            <p:nvPr/>
          </p:nvGrpSpPr>
          <p:grpSpPr bwMode="auto">
            <a:xfrm>
              <a:off x="2349062" y="2819400"/>
              <a:ext cx="1387366" cy="1237343"/>
              <a:chOff x="785786" y="4286256"/>
              <a:chExt cx="571504" cy="571504"/>
            </a:xfrm>
          </p:grpSpPr>
          <p:sp>
            <p:nvSpPr>
              <p:cNvPr id="191" name="Rectangle 24"/>
              <p:cNvSpPr/>
              <p:nvPr/>
            </p:nvSpPr>
            <p:spPr>
              <a:xfrm>
                <a:off x="785966" y="4286256"/>
                <a:ext cx="571549" cy="57119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20927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193" name="Straight Connector 192"/>
                <p:cNvCxnSpPr/>
                <p:nvPr/>
              </p:nvCxnSpPr>
              <p:spPr>
                <a:xfrm>
                  <a:off x="2474920" y="3951815"/>
                  <a:ext cx="217665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>
                <a:xfrm>
                  <a:off x="2474920" y="4896873"/>
                  <a:ext cx="217665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 rot="16200000" flipH="1">
                  <a:off x="2364143" y="4280257"/>
                  <a:ext cx="945057" cy="28817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>
                <a:xfrm rot="5400000" flipH="1" flipV="1">
                  <a:off x="2364143" y="4280257"/>
                  <a:ext cx="945057" cy="28817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>
                  <a:off x="2980760" y="3951815"/>
                  <a:ext cx="217665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/>
                <p:cNvCxnSpPr/>
                <p:nvPr/>
              </p:nvCxnSpPr>
              <p:spPr>
                <a:xfrm>
                  <a:off x="2980760" y="4896873"/>
                  <a:ext cx="217665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882" name="Group 34"/>
            <p:cNvGrpSpPr>
              <a:grpSpLocks/>
            </p:cNvGrpSpPr>
            <p:nvPr/>
          </p:nvGrpSpPr>
          <p:grpSpPr bwMode="auto">
            <a:xfrm>
              <a:off x="4950372" y="2819400"/>
              <a:ext cx="1387366" cy="1237343"/>
              <a:chOff x="785786" y="4286256"/>
              <a:chExt cx="571504" cy="571504"/>
            </a:xfrm>
          </p:grpSpPr>
          <p:sp>
            <p:nvSpPr>
              <p:cNvPr id="183" name="Rectangle 182"/>
              <p:cNvSpPr/>
              <p:nvPr/>
            </p:nvSpPr>
            <p:spPr>
              <a:xfrm>
                <a:off x="785561" y="4286256"/>
                <a:ext cx="571549" cy="57119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20919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185" name="Straight Connector 184"/>
                <p:cNvCxnSpPr/>
                <p:nvPr/>
              </p:nvCxnSpPr>
              <p:spPr>
                <a:xfrm>
                  <a:off x="2470903" y="3951815"/>
                  <a:ext cx="217665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>
                  <a:off x="2470903" y="4896873"/>
                  <a:ext cx="217665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/>
                <p:nvPr/>
              </p:nvCxnSpPr>
              <p:spPr>
                <a:xfrm rot="16200000" flipH="1">
                  <a:off x="2361660" y="4278723"/>
                  <a:ext cx="945057" cy="29124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40"/>
                <p:cNvCxnSpPr/>
                <p:nvPr/>
              </p:nvCxnSpPr>
              <p:spPr>
                <a:xfrm rot="5400000" flipH="1" flipV="1">
                  <a:off x="2361660" y="4278723"/>
                  <a:ext cx="945057" cy="29124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>
                  <a:off x="2979809" y="3951815"/>
                  <a:ext cx="214599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/>
                <p:cNvCxnSpPr/>
                <p:nvPr/>
              </p:nvCxnSpPr>
              <p:spPr>
                <a:xfrm>
                  <a:off x="2979809" y="4896873"/>
                  <a:ext cx="214599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883" name="Group 43"/>
            <p:cNvGrpSpPr>
              <a:grpSpLocks/>
            </p:cNvGrpSpPr>
            <p:nvPr/>
          </p:nvGrpSpPr>
          <p:grpSpPr bwMode="auto">
            <a:xfrm>
              <a:off x="2349062" y="4830082"/>
              <a:ext cx="1387366" cy="1237343"/>
              <a:chOff x="785786" y="4286256"/>
              <a:chExt cx="571504" cy="571504"/>
            </a:xfrm>
          </p:grpSpPr>
          <p:sp>
            <p:nvSpPr>
              <p:cNvPr id="175" name="Rectangle 174"/>
              <p:cNvSpPr/>
              <p:nvPr/>
            </p:nvSpPr>
            <p:spPr>
              <a:xfrm>
                <a:off x="785966" y="4286571"/>
                <a:ext cx="571549" cy="57118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20911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177" name="Straight Connector 176"/>
                <p:cNvCxnSpPr/>
                <p:nvPr/>
              </p:nvCxnSpPr>
              <p:spPr>
                <a:xfrm>
                  <a:off x="2474920" y="3952553"/>
                  <a:ext cx="217665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>
                  <a:off x="2474920" y="4901046"/>
                  <a:ext cx="217665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/>
                <p:nvPr/>
              </p:nvCxnSpPr>
              <p:spPr>
                <a:xfrm rot="16200000" flipH="1">
                  <a:off x="2362425" y="4282712"/>
                  <a:ext cx="948494" cy="28817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 rot="5400000" flipH="1" flipV="1">
                  <a:off x="2362425" y="4282712"/>
                  <a:ext cx="948494" cy="28817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/>
                <p:nvPr/>
              </p:nvCxnSpPr>
              <p:spPr>
                <a:xfrm>
                  <a:off x="2980760" y="3952553"/>
                  <a:ext cx="217665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/>
                <p:nvPr/>
              </p:nvCxnSpPr>
              <p:spPr>
                <a:xfrm>
                  <a:off x="2980760" y="4901046"/>
                  <a:ext cx="217665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884" name="Group 52"/>
            <p:cNvGrpSpPr>
              <a:grpSpLocks/>
            </p:cNvGrpSpPr>
            <p:nvPr/>
          </p:nvGrpSpPr>
          <p:grpSpPr bwMode="auto">
            <a:xfrm>
              <a:off x="4950372" y="4830082"/>
              <a:ext cx="1387366" cy="1237343"/>
              <a:chOff x="785786" y="4286256"/>
              <a:chExt cx="571504" cy="571504"/>
            </a:xfrm>
          </p:grpSpPr>
          <p:sp>
            <p:nvSpPr>
              <p:cNvPr id="167" name="Rectangle 166"/>
              <p:cNvSpPr/>
              <p:nvPr/>
            </p:nvSpPr>
            <p:spPr>
              <a:xfrm>
                <a:off x="785561" y="4286571"/>
                <a:ext cx="571549" cy="57118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20903" name="Group 167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169" name="Straight Connector 168"/>
                <p:cNvCxnSpPr/>
                <p:nvPr/>
              </p:nvCxnSpPr>
              <p:spPr>
                <a:xfrm>
                  <a:off x="2470903" y="3952553"/>
                  <a:ext cx="217665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>
                  <a:off x="2470903" y="4901046"/>
                  <a:ext cx="217665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/>
                <p:cNvCxnSpPr/>
                <p:nvPr/>
              </p:nvCxnSpPr>
              <p:spPr>
                <a:xfrm rot="16200000" flipH="1">
                  <a:off x="2359942" y="4281178"/>
                  <a:ext cx="948494" cy="29124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/>
                <p:cNvCxnSpPr/>
                <p:nvPr/>
              </p:nvCxnSpPr>
              <p:spPr>
                <a:xfrm rot="5400000" flipH="1" flipV="1">
                  <a:off x="2359942" y="4281178"/>
                  <a:ext cx="948494" cy="29124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/>
                <p:cNvCxnSpPr/>
                <p:nvPr/>
              </p:nvCxnSpPr>
              <p:spPr>
                <a:xfrm>
                  <a:off x="2979809" y="3952553"/>
                  <a:ext cx="214599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>
                  <a:off x="2979809" y="4901046"/>
                  <a:ext cx="214599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885" name="Group 70"/>
            <p:cNvGrpSpPr>
              <a:grpSpLocks/>
            </p:cNvGrpSpPr>
            <p:nvPr/>
          </p:nvGrpSpPr>
          <p:grpSpPr bwMode="auto">
            <a:xfrm>
              <a:off x="3724450" y="3747050"/>
              <a:ext cx="1225910" cy="1429148"/>
              <a:chOff x="1478449" y="4786322"/>
              <a:chExt cx="310519" cy="405897"/>
            </a:xfrm>
          </p:grpSpPr>
          <p:cxnSp>
            <p:nvCxnSpPr>
              <p:cNvPr id="161" name="Straight Connector 160"/>
              <p:cNvCxnSpPr/>
              <p:nvPr/>
            </p:nvCxnSpPr>
            <p:spPr>
              <a:xfrm>
                <a:off x="1478405" y="4786166"/>
                <a:ext cx="93289" cy="9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>
                <a:off x="1478405" y="5191499"/>
                <a:ext cx="93289" cy="9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 rot="16200000" flipH="1">
                <a:off x="1430952" y="4926908"/>
                <a:ext cx="405333" cy="12384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 rot="5400000" flipH="1" flipV="1">
                <a:off x="1430952" y="4926908"/>
                <a:ext cx="405333" cy="12384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>
                <a:off x="1695543" y="4786166"/>
                <a:ext cx="93289" cy="9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>
                <a:off x="1695543" y="5191499"/>
                <a:ext cx="93289" cy="9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1" name="Straight Connector 150"/>
            <p:cNvCxnSpPr/>
            <p:nvPr/>
          </p:nvCxnSpPr>
          <p:spPr>
            <a:xfrm>
              <a:off x="3736975" y="3128963"/>
              <a:ext cx="1212850" cy="31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3736975" y="5757863"/>
              <a:ext cx="1212850" cy="31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1828800" y="3128963"/>
              <a:ext cx="520700" cy="31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1828800" y="3748088"/>
              <a:ext cx="520700" cy="31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1828800" y="5138738"/>
              <a:ext cx="520700" cy="47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>
              <a:off x="1828800" y="5757863"/>
              <a:ext cx="520700" cy="31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>
              <a:off x="6337300" y="3128963"/>
              <a:ext cx="520700" cy="31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>
              <a:off x="6337300" y="3748088"/>
              <a:ext cx="520700" cy="31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6337300" y="5138738"/>
              <a:ext cx="520700" cy="47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6337300" y="5757863"/>
              <a:ext cx="520700" cy="31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9" name="TextBox 198"/>
          <p:cNvSpPr txBox="1"/>
          <p:nvPr/>
        </p:nvSpPr>
        <p:spPr>
          <a:xfrm>
            <a:off x="1295400" y="1954213"/>
            <a:ext cx="422275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N</a:t>
            </a:r>
          </a:p>
        </p:txBody>
      </p:sp>
      <p:sp>
        <p:nvSpPr>
          <p:cNvPr id="200" name="TextBox 199"/>
          <p:cNvSpPr txBox="1"/>
          <p:nvPr/>
        </p:nvSpPr>
        <p:spPr>
          <a:xfrm>
            <a:off x="1295400" y="2563813"/>
            <a:ext cx="373063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E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1295400" y="3957638"/>
            <a:ext cx="381000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S</a:t>
            </a:r>
          </a:p>
        </p:txBody>
      </p:sp>
      <p:sp>
        <p:nvSpPr>
          <p:cNvPr id="202" name="TextBox 201"/>
          <p:cNvSpPr txBox="1"/>
          <p:nvPr/>
        </p:nvSpPr>
        <p:spPr>
          <a:xfrm>
            <a:off x="1219200" y="4567238"/>
            <a:ext cx="500063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W</a:t>
            </a:r>
          </a:p>
        </p:txBody>
      </p:sp>
      <p:sp>
        <p:nvSpPr>
          <p:cNvPr id="203" name="TextBox 202"/>
          <p:cNvSpPr txBox="1"/>
          <p:nvPr/>
        </p:nvSpPr>
        <p:spPr>
          <a:xfrm>
            <a:off x="6858000" y="1954213"/>
            <a:ext cx="422275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N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6858000" y="2563813"/>
            <a:ext cx="381000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S</a:t>
            </a:r>
          </a:p>
        </p:txBody>
      </p:sp>
      <p:sp>
        <p:nvSpPr>
          <p:cNvPr id="205" name="TextBox 204"/>
          <p:cNvSpPr txBox="1"/>
          <p:nvPr/>
        </p:nvSpPr>
        <p:spPr>
          <a:xfrm>
            <a:off x="6858000" y="3957638"/>
            <a:ext cx="373063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E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6781800" y="4567238"/>
            <a:ext cx="500063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2887524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33333E-6 L 0.21927 -0.0958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00" y="-48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33333E-6 L 0.21805 0.088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00" y="4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33333E-6 L 0.21875 0.00324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00" y="20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33333E-6 L 0.22014 -0.00371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00" y="-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927 -0.09583 L 0.3375 -0.09814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00" y="-10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805 0.0882 L 0.34253 0.2988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00" y="1050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875 0.00324 L 0.33785 -0.20648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0" y="-105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014 -0.00371 L 0.34097 -0.00417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028 -0.09676 L 0.52691 -0.00416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00" y="460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785 -0.20648 L 0.52518 -0.29907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00" y="-4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254 0.29884 L 0.52778 0.29375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00" y="-30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098 -0.00417 L 0.52848 -0.00625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00" y="-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2" grpId="0" animBg="1"/>
      <p:bldP spid="101" grpId="0" animBg="1"/>
      <p:bldP spid="100" grpId="0" animBg="1"/>
      <p:bldP spid="6" grpId="0" animBg="1"/>
      <p:bldP spid="6" grpId="1" animBg="1"/>
      <p:bldP spid="6" grpId="2" animBg="1"/>
      <p:bldP spid="5" grpId="0" animBg="1"/>
      <p:bldP spid="5" grpId="1" animBg="1"/>
      <p:bldP spid="5" grpId="2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74" grpId="0"/>
      <p:bldP spid="75" grpId="0"/>
      <p:bldP spid="76" grpId="0"/>
      <p:bldP spid="77" grpId="0"/>
      <p:bldP spid="93" grpId="0" animBg="1"/>
      <p:bldP spid="94" grpId="0"/>
      <p:bldP spid="95" grpId="0" animBg="1"/>
      <p:bldP spid="97" grpId="0" animBg="1"/>
      <p:bldP spid="99" grpId="0" animBg="1"/>
      <p:bldP spid="98" grpId="0" animBg="1"/>
      <p:bldP spid="144" grpId="0" animBg="1"/>
      <p:bldP spid="199" grpId="0"/>
      <p:bldP spid="200" grpId="0"/>
      <p:bldP spid="201" grpId="0"/>
      <p:bldP spid="202" grpId="0"/>
      <p:bldP spid="203" grpId="0"/>
      <p:bldP spid="204" grpId="0"/>
      <p:bldP spid="205" grpId="0"/>
      <p:bldP spid="206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533400" y="1143000"/>
            <a:ext cx="7620000" cy="3429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Problem 2: Packet Reassembly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676400" y="1600200"/>
            <a:ext cx="1676400" cy="2819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Inject/Eject</a:t>
            </a:r>
          </a:p>
        </p:txBody>
      </p:sp>
      <p:grpSp>
        <p:nvGrpSpPr>
          <p:cNvPr id="3" name="Group 60"/>
          <p:cNvGrpSpPr/>
          <p:nvPr/>
        </p:nvGrpSpPr>
        <p:grpSpPr>
          <a:xfrm>
            <a:off x="6705600" y="1905000"/>
            <a:ext cx="2133600" cy="1601788"/>
            <a:chOff x="6705600" y="1905000"/>
            <a:chExt cx="1219200" cy="1601788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6705600" y="19050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6705600" y="24384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6705600" y="29718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6705600" y="35052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Straight Connector 65"/>
          <p:cNvCxnSpPr/>
          <p:nvPr/>
        </p:nvCxnSpPr>
        <p:spPr>
          <a:xfrm>
            <a:off x="3352800" y="4114800"/>
            <a:ext cx="762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rot="5400000">
            <a:off x="3544094" y="4686300"/>
            <a:ext cx="1142206" cy="79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1676400" y="5257800"/>
            <a:ext cx="3124200" cy="914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Reassembly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Buffers</a:t>
            </a:r>
          </a:p>
        </p:txBody>
      </p:sp>
      <p:grpSp>
        <p:nvGrpSpPr>
          <p:cNvPr id="5" name="Group 75"/>
          <p:cNvGrpSpPr/>
          <p:nvPr/>
        </p:nvGrpSpPr>
        <p:grpSpPr>
          <a:xfrm>
            <a:off x="304800" y="1905000"/>
            <a:ext cx="1371600" cy="1601788"/>
            <a:chOff x="6705600" y="1905000"/>
            <a:chExt cx="1219200" cy="1601788"/>
          </a:xfrm>
        </p:grpSpPr>
        <p:cxnSp>
          <p:nvCxnSpPr>
            <p:cNvPr id="77" name="Straight Connector 76"/>
            <p:cNvCxnSpPr/>
            <p:nvPr/>
          </p:nvCxnSpPr>
          <p:spPr>
            <a:xfrm>
              <a:off x="6705600" y="19050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6705600" y="24384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6705600" y="29718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6705600" y="35052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Straight Connector 80"/>
          <p:cNvCxnSpPr/>
          <p:nvPr/>
        </p:nvCxnSpPr>
        <p:spPr>
          <a:xfrm rot="10800000" flipV="1">
            <a:off x="915194" y="4114800"/>
            <a:ext cx="762000" cy="1588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rot="5400000">
            <a:off x="-36909" y="5067697"/>
            <a:ext cx="1903412" cy="7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914400" y="4572000"/>
            <a:ext cx="99585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Inject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124200" y="4572000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Eject</a:t>
            </a:r>
          </a:p>
        </p:txBody>
      </p:sp>
      <p:grpSp>
        <p:nvGrpSpPr>
          <p:cNvPr id="6" name="Group 75"/>
          <p:cNvGrpSpPr/>
          <p:nvPr/>
        </p:nvGrpSpPr>
        <p:grpSpPr>
          <a:xfrm>
            <a:off x="3352800" y="1905000"/>
            <a:ext cx="1066800" cy="1601788"/>
            <a:chOff x="6705600" y="1905000"/>
            <a:chExt cx="1219200" cy="1601788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6705600" y="19050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6705600" y="24384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6705600" y="29718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6705600" y="35052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Rectangle 87"/>
          <p:cNvSpPr/>
          <p:nvPr/>
        </p:nvSpPr>
        <p:spPr>
          <a:xfrm>
            <a:off x="4419600" y="1600200"/>
            <a:ext cx="2286000" cy="2362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grpSp>
        <p:nvGrpSpPr>
          <p:cNvPr id="7" name="Group 88"/>
          <p:cNvGrpSpPr/>
          <p:nvPr/>
        </p:nvGrpSpPr>
        <p:grpSpPr>
          <a:xfrm>
            <a:off x="4495800" y="1752600"/>
            <a:ext cx="1999343" cy="1905000"/>
            <a:chOff x="642910" y="4286256"/>
            <a:chExt cx="2071702" cy="1500198"/>
          </a:xfrm>
        </p:grpSpPr>
        <p:grpSp>
          <p:nvGrpSpPr>
            <p:cNvPr id="8" name="Group 33"/>
            <p:cNvGrpSpPr/>
            <p:nvPr/>
          </p:nvGrpSpPr>
          <p:grpSpPr>
            <a:xfrm>
              <a:off x="857224" y="4286256"/>
              <a:ext cx="571504" cy="571504"/>
              <a:chOff x="785786" y="4286256"/>
              <a:chExt cx="571504" cy="571504"/>
            </a:xfrm>
          </p:grpSpPr>
          <p:sp>
            <p:nvSpPr>
              <p:cNvPr id="135" name="Rectangle 24"/>
              <p:cNvSpPr/>
              <p:nvPr/>
            </p:nvSpPr>
            <p:spPr>
              <a:xfrm>
                <a:off x="785786" y="4286256"/>
                <a:ext cx="571504" cy="5715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grpSp>
            <p:nvGrpSpPr>
              <p:cNvPr id="9" name="Group 31"/>
              <p:cNvGrpSpPr/>
              <p:nvPr/>
            </p:nvGrpSpPr>
            <p:grpSpPr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2470645" y="3951797"/>
                  <a:ext cx="218358" cy="16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2470645" y="4901598"/>
                  <a:ext cx="218358" cy="16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 rot="16200000" flipH="1">
                  <a:off x="2359674" y="4281126"/>
                  <a:ext cx="949801" cy="2911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 rot="5400000" flipH="1" flipV="1">
                  <a:off x="2359674" y="4281126"/>
                  <a:ext cx="949801" cy="2911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>
                  <a:off x="2980146" y="3951797"/>
                  <a:ext cx="218358" cy="16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2980146" y="4901598"/>
                  <a:ext cx="218358" cy="16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" name="Group 34"/>
            <p:cNvGrpSpPr/>
            <p:nvPr/>
          </p:nvGrpSpPr>
          <p:grpSpPr>
            <a:xfrm>
              <a:off x="1928794" y="4286256"/>
              <a:ext cx="571504" cy="571504"/>
              <a:chOff x="785786" y="4286256"/>
              <a:chExt cx="571504" cy="571504"/>
            </a:xfrm>
          </p:grpSpPr>
          <p:sp>
            <p:nvSpPr>
              <p:cNvPr id="127" name="Rectangle 126"/>
              <p:cNvSpPr/>
              <p:nvPr/>
            </p:nvSpPr>
            <p:spPr>
              <a:xfrm>
                <a:off x="785786" y="4286256"/>
                <a:ext cx="571504" cy="5715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grpSp>
            <p:nvGrpSpPr>
              <p:cNvPr id="11" name="Group 31"/>
              <p:cNvGrpSpPr/>
              <p:nvPr/>
            </p:nvGrpSpPr>
            <p:grpSpPr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129" name="Straight Connector 128"/>
                <p:cNvCxnSpPr/>
                <p:nvPr/>
              </p:nvCxnSpPr>
              <p:spPr>
                <a:xfrm>
                  <a:off x="2470645" y="3951797"/>
                  <a:ext cx="218358" cy="16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>
                <a:xfrm>
                  <a:off x="2470645" y="4901598"/>
                  <a:ext cx="218358" cy="16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/>
                <p:cNvCxnSpPr/>
                <p:nvPr/>
              </p:nvCxnSpPr>
              <p:spPr>
                <a:xfrm rot="16200000" flipH="1">
                  <a:off x="2359674" y="4281126"/>
                  <a:ext cx="949801" cy="2911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40"/>
                <p:cNvCxnSpPr/>
                <p:nvPr/>
              </p:nvCxnSpPr>
              <p:spPr>
                <a:xfrm rot="5400000" flipH="1" flipV="1">
                  <a:off x="2359674" y="4281126"/>
                  <a:ext cx="949801" cy="2911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>
                  <a:off x="2980146" y="3951797"/>
                  <a:ext cx="218358" cy="16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2980146" y="4901598"/>
                  <a:ext cx="218358" cy="16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" name="Group 43"/>
            <p:cNvGrpSpPr/>
            <p:nvPr/>
          </p:nvGrpSpPr>
          <p:grpSpPr>
            <a:xfrm>
              <a:off x="857224" y="5214950"/>
              <a:ext cx="571504" cy="571504"/>
              <a:chOff x="785786" y="4286256"/>
              <a:chExt cx="571504" cy="571504"/>
            </a:xfrm>
          </p:grpSpPr>
          <p:sp>
            <p:nvSpPr>
              <p:cNvPr id="119" name="Rectangle 118"/>
              <p:cNvSpPr/>
              <p:nvPr/>
            </p:nvSpPr>
            <p:spPr>
              <a:xfrm>
                <a:off x="785786" y="4286256"/>
                <a:ext cx="571504" cy="5715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grpSp>
            <p:nvGrpSpPr>
              <p:cNvPr id="13" name="Group 31"/>
              <p:cNvGrpSpPr/>
              <p:nvPr/>
            </p:nvGrpSpPr>
            <p:grpSpPr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121" name="Straight Connector 120"/>
                <p:cNvCxnSpPr/>
                <p:nvPr/>
              </p:nvCxnSpPr>
              <p:spPr>
                <a:xfrm>
                  <a:off x="2470645" y="3951797"/>
                  <a:ext cx="218358" cy="16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2470645" y="4901598"/>
                  <a:ext cx="218358" cy="16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 rot="16200000" flipH="1">
                  <a:off x="2359674" y="4281126"/>
                  <a:ext cx="949801" cy="2911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/>
                <p:cNvCxnSpPr/>
                <p:nvPr/>
              </p:nvCxnSpPr>
              <p:spPr>
                <a:xfrm rot="5400000" flipH="1" flipV="1">
                  <a:off x="2359674" y="4281126"/>
                  <a:ext cx="949801" cy="2911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2980146" y="3951797"/>
                  <a:ext cx="218358" cy="16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/>
                <p:cNvCxnSpPr/>
                <p:nvPr/>
              </p:nvCxnSpPr>
              <p:spPr>
                <a:xfrm>
                  <a:off x="2980146" y="4901598"/>
                  <a:ext cx="218358" cy="16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" name="Group 52"/>
            <p:cNvGrpSpPr/>
            <p:nvPr/>
          </p:nvGrpSpPr>
          <p:grpSpPr>
            <a:xfrm>
              <a:off x="1928794" y="5214950"/>
              <a:ext cx="571504" cy="571504"/>
              <a:chOff x="785786" y="4286256"/>
              <a:chExt cx="571504" cy="571504"/>
            </a:xfrm>
          </p:grpSpPr>
          <p:sp>
            <p:nvSpPr>
              <p:cNvPr id="111" name="Rectangle 110"/>
              <p:cNvSpPr/>
              <p:nvPr/>
            </p:nvSpPr>
            <p:spPr>
              <a:xfrm>
                <a:off x="785786" y="4286256"/>
                <a:ext cx="571504" cy="5715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grpSp>
            <p:nvGrpSpPr>
              <p:cNvPr id="15" name="Group 31"/>
              <p:cNvGrpSpPr/>
              <p:nvPr/>
            </p:nvGrpSpPr>
            <p:grpSpPr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113" name="Straight Connector 112"/>
                <p:cNvCxnSpPr/>
                <p:nvPr/>
              </p:nvCxnSpPr>
              <p:spPr>
                <a:xfrm>
                  <a:off x="2470645" y="3951797"/>
                  <a:ext cx="218358" cy="16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/>
                <p:nvPr/>
              </p:nvCxnSpPr>
              <p:spPr>
                <a:xfrm>
                  <a:off x="2470645" y="4901598"/>
                  <a:ext cx="218358" cy="16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 rot="16200000" flipH="1">
                  <a:off x="2359674" y="4281126"/>
                  <a:ext cx="949801" cy="2911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 rot="5400000" flipH="1" flipV="1">
                  <a:off x="2359674" y="4281126"/>
                  <a:ext cx="949801" cy="2911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>
                  <a:off x="2980146" y="3951797"/>
                  <a:ext cx="218358" cy="16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>
                  <a:off x="2980146" y="4901598"/>
                  <a:ext cx="218358" cy="16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" name="Group 70"/>
            <p:cNvGrpSpPr/>
            <p:nvPr/>
          </p:nvGrpSpPr>
          <p:grpSpPr>
            <a:xfrm>
              <a:off x="1423794" y="4714719"/>
              <a:ext cx="504995" cy="660095"/>
              <a:chOff x="1478449" y="4786322"/>
              <a:chExt cx="310519" cy="405897"/>
            </a:xfrm>
          </p:grpSpPr>
          <p:cxnSp>
            <p:nvCxnSpPr>
              <p:cNvPr id="105" name="Straight Connector 104"/>
              <p:cNvCxnSpPr/>
              <p:nvPr/>
            </p:nvCxnSpPr>
            <p:spPr>
              <a:xfrm>
                <a:off x="1478449" y="4786322"/>
                <a:ext cx="93156" cy="69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1478449" y="5191526"/>
                <a:ext cx="93156" cy="69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 rot="16200000" flipH="1">
                <a:off x="1431106" y="4926820"/>
                <a:ext cx="405204" cy="12420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 rot="5400000" flipH="1" flipV="1">
                <a:off x="1431106" y="4926820"/>
                <a:ext cx="405204" cy="12420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1695812" y="4786322"/>
                <a:ext cx="93156" cy="69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1695812" y="5191526"/>
                <a:ext cx="93156" cy="69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Straight Connector 94"/>
            <p:cNvCxnSpPr/>
            <p:nvPr/>
          </p:nvCxnSpPr>
          <p:spPr>
            <a:xfrm>
              <a:off x="1428728" y="4429132"/>
              <a:ext cx="50006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1428728" y="5643578"/>
              <a:ext cx="50006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642910" y="4429132"/>
              <a:ext cx="214314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642910" y="4714884"/>
              <a:ext cx="214314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642910" y="5357826"/>
              <a:ext cx="214314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642910" y="5643578"/>
              <a:ext cx="214314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2500298" y="4429132"/>
              <a:ext cx="214314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2500298" y="4714884"/>
              <a:ext cx="214314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2500298" y="5357826"/>
              <a:ext cx="214314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2500298" y="5643578"/>
              <a:ext cx="214314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Rectangle 142"/>
          <p:cNvSpPr/>
          <p:nvPr/>
        </p:nvSpPr>
        <p:spPr>
          <a:xfrm>
            <a:off x="1371600" y="5105400"/>
            <a:ext cx="3810000" cy="1295400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2304857"/>
      </p:ext>
    </p:extLst>
  </p:cSld>
  <p:clrMapOvr>
    <a:masterClrMapping/>
  </p:clrMapOvr>
  <p:transition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Reassembly Buffers are Large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08720"/>
            <a:ext cx="8610600" cy="259648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Worst case</a:t>
            </a:r>
            <a:r>
              <a:rPr lang="en-US" dirty="0"/>
              <a:t>: every node sends a packet to one receiver</a:t>
            </a:r>
            <a:endParaRPr lang="en-US" sz="1800" b="1" dirty="0"/>
          </a:p>
          <a:p>
            <a:r>
              <a:rPr lang="en-US" dirty="0"/>
              <a:t>Why can’t we </a:t>
            </a:r>
            <a:r>
              <a:rPr lang="en-US" dirty="0">
                <a:solidFill>
                  <a:srgbClr val="FF0000"/>
                </a:solidFill>
              </a:rPr>
              <a:t>make reassembly buffers smaller?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09800" y="3581400"/>
            <a:ext cx="838200" cy="914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Node 0</a:t>
            </a:r>
          </a:p>
        </p:txBody>
      </p:sp>
      <p:sp>
        <p:nvSpPr>
          <p:cNvPr id="7" name="Rectangle 6"/>
          <p:cNvSpPr/>
          <p:nvPr/>
        </p:nvSpPr>
        <p:spPr>
          <a:xfrm>
            <a:off x="3733800" y="3581400"/>
            <a:ext cx="838200" cy="914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Node 1</a:t>
            </a:r>
          </a:p>
        </p:txBody>
      </p:sp>
      <p:sp>
        <p:nvSpPr>
          <p:cNvPr id="8" name="Rectangle 7"/>
          <p:cNvSpPr/>
          <p:nvPr/>
        </p:nvSpPr>
        <p:spPr>
          <a:xfrm>
            <a:off x="6400800" y="3581400"/>
            <a:ext cx="838200" cy="914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Node N-1</a:t>
            </a:r>
          </a:p>
        </p:txBody>
      </p:sp>
      <p:sp>
        <p:nvSpPr>
          <p:cNvPr id="9" name="Rectangle 8"/>
          <p:cNvSpPr/>
          <p:nvPr/>
        </p:nvSpPr>
        <p:spPr>
          <a:xfrm>
            <a:off x="3886200" y="5257800"/>
            <a:ext cx="1524000" cy="762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Receiver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16200000" flipH="1">
            <a:off x="3048000" y="4495800"/>
            <a:ext cx="685800" cy="6858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6200000" flipH="1">
            <a:off x="4076700" y="4762500"/>
            <a:ext cx="533400" cy="1524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0800000" flipV="1">
            <a:off x="5562600" y="4572000"/>
            <a:ext cx="762000" cy="6096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19200" y="4800600"/>
            <a:ext cx="2138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one packet in flight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per node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2400" y="3810000"/>
            <a:ext cx="189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sending nodes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10200" y="3505200"/>
            <a:ext cx="63511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…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96000" y="533400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O(N) space!</a:t>
            </a:r>
          </a:p>
        </p:txBody>
      </p:sp>
    </p:spTree>
    <p:extLst>
      <p:ext uri="{BB962C8B-B14F-4D97-AF65-F5344CB8AC3E}">
        <p14:creationId xmlns:p14="http://schemas.microsoft.com/office/powerpoint/2010/main" val="33764959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8" grpId="0"/>
      <p:bldP spid="19" grpId="0"/>
      <p:bldP spid="20" grpId="0"/>
      <p:bldP spid="23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/>
          <p:cNvSpPr/>
          <p:nvPr/>
        </p:nvSpPr>
        <p:spPr>
          <a:xfrm>
            <a:off x="3657600" y="1981200"/>
            <a:ext cx="1066800" cy="15240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438400" y="1981200"/>
            <a:ext cx="1066800" cy="15240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1295400" y="1981200"/>
            <a:ext cx="1066800" cy="15240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52400" y="1981200"/>
            <a:ext cx="1066800" cy="15240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267200" y="4648200"/>
            <a:ext cx="4343400" cy="15240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1" name="Rounded Rectangle 20"/>
          <p:cNvSpPr/>
          <p:nvPr/>
        </p:nvSpPr>
        <p:spPr>
          <a:xfrm rot="16200000">
            <a:off x="5857876" y="5114924"/>
            <a:ext cx="285752" cy="57150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Small Reassembly Buffers Cause Deadlock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8839200" cy="1066800"/>
          </a:xfrm>
        </p:spPr>
        <p:txBody>
          <a:bodyPr/>
          <a:lstStyle/>
          <a:p>
            <a:r>
              <a:rPr lang="en-US" dirty="0">
                <a:sym typeface="Wingdings" pitchFamily="2" charset="2"/>
              </a:rPr>
              <a:t>What happens when reassembly buffer is too small?</a:t>
            </a: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pPr>
              <a:buNone/>
            </a:pPr>
            <a:endParaRPr lang="en-US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28058" y="2924180"/>
            <a:ext cx="142876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614486" y="2895600"/>
            <a:ext cx="142876" cy="4286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743200" y="2895600"/>
            <a:ext cx="142876" cy="428628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976686" y="2895600"/>
            <a:ext cx="142876" cy="428628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42372" y="2924180"/>
            <a:ext cx="142876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828800" y="2895600"/>
            <a:ext cx="142876" cy="4286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957514" y="2895600"/>
            <a:ext cx="142876" cy="428628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191000" y="2895600"/>
            <a:ext cx="142876" cy="428628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6" name="Cloud 15"/>
          <p:cNvSpPr/>
          <p:nvPr/>
        </p:nvSpPr>
        <p:spPr>
          <a:xfrm>
            <a:off x="4953000" y="2743200"/>
            <a:ext cx="2714644" cy="1785950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Network</a:t>
            </a:r>
          </a:p>
        </p:txBody>
      </p:sp>
      <p:sp>
        <p:nvSpPr>
          <p:cNvPr id="22" name="Rounded Rectangle 21"/>
          <p:cNvSpPr/>
          <p:nvPr/>
        </p:nvSpPr>
        <p:spPr>
          <a:xfrm rot="16200000">
            <a:off x="6429372" y="5114924"/>
            <a:ext cx="285752" cy="57150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4" name="Rounded Rectangle 23"/>
          <p:cNvSpPr/>
          <p:nvPr/>
        </p:nvSpPr>
        <p:spPr>
          <a:xfrm rot="16200000">
            <a:off x="5934076" y="5495924"/>
            <a:ext cx="142876" cy="4286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5" name="Rounded Rectangle 24"/>
          <p:cNvSpPr/>
          <p:nvPr/>
        </p:nvSpPr>
        <p:spPr>
          <a:xfrm rot="16200000">
            <a:off x="5934076" y="5191124"/>
            <a:ext cx="142876" cy="428628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6453198" y="2957514"/>
            <a:ext cx="142876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6953264" y="3171828"/>
            <a:ext cx="142876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5381628" y="3314704"/>
            <a:ext cx="142876" cy="42862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6024570" y="2957514"/>
            <a:ext cx="142876" cy="428628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rot="16200000" flipH="1">
            <a:off x="6238884" y="4886340"/>
            <a:ext cx="285752" cy="2857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5400000" flipH="1" flipV="1">
            <a:off x="6238884" y="4886340"/>
            <a:ext cx="285752" cy="2857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Down Arrow 35"/>
          <p:cNvSpPr/>
          <p:nvPr/>
        </p:nvSpPr>
        <p:spPr>
          <a:xfrm>
            <a:off x="6270634" y="4600588"/>
            <a:ext cx="214314" cy="285752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010400" y="5029200"/>
            <a:ext cx="15167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cannot eject: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reassembly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buffer full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6096008" y="3886208"/>
            <a:ext cx="142876" cy="42862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6881826" y="3814770"/>
            <a:ext cx="142876" cy="428628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43400" y="5181600"/>
            <a:ext cx="1328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reassembly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buffer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447800" y="1524000"/>
            <a:ext cx="2088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Many Senders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286000" y="5715000"/>
            <a:ext cx="1978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One Receiver</a:t>
            </a:r>
          </a:p>
        </p:txBody>
      </p:sp>
      <p:sp>
        <p:nvSpPr>
          <p:cNvPr id="47" name="Rounded Rectangle 46"/>
          <p:cNvSpPr/>
          <p:nvPr/>
        </p:nvSpPr>
        <p:spPr>
          <a:xfrm rot="16200000">
            <a:off x="5857876" y="5419725"/>
            <a:ext cx="285752" cy="57150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48" name="Rounded Rectangle 47"/>
          <p:cNvSpPr/>
          <p:nvPr/>
        </p:nvSpPr>
        <p:spPr>
          <a:xfrm rot="16200000">
            <a:off x="6429372" y="5419725"/>
            <a:ext cx="285752" cy="57150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547686" y="2286000"/>
            <a:ext cx="142876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762000" y="2286000"/>
            <a:ext cx="142876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3976686" y="2133600"/>
            <a:ext cx="142876" cy="428628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4191000" y="2133600"/>
            <a:ext cx="142876" cy="428628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5562600" y="3733800"/>
            <a:ext cx="142876" cy="428628"/>
          </a:xfrm>
          <a:prstGeom prst="roundRect">
            <a:avLst/>
          </a:prstGeom>
          <a:solidFill>
            <a:srgbClr val="FF0000"/>
          </a:solidFill>
          <a:ln>
            <a:solidFill>
              <a:srgbClr val="8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5791200" y="3048000"/>
            <a:ext cx="142876" cy="428628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6705600" y="3200400"/>
            <a:ext cx="142876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7239000" y="3200400"/>
            <a:ext cx="142876" cy="4286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33400" y="4191000"/>
            <a:ext cx="29526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Remaining flits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must be injected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for forward progress</a:t>
            </a:r>
          </a:p>
        </p:txBody>
      </p:sp>
      <p:sp>
        <p:nvSpPr>
          <p:cNvPr id="58" name="Rounded Rectangle 57"/>
          <p:cNvSpPr/>
          <p:nvPr/>
        </p:nvSpPr>
        <p:spPr>
          <a:xfrm rot="16200000">
            <a:off x="6496051" y="5191124"/>
            <a:ext cx="142876" cy="428628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59" name="Rounded Rectangle 58"/>
          <p:cNvSpPr/>
          <p:nvPr/>
        </p:nvSpPr>
        <p:spPr>
          <a:xfrm rot="16200000">
            <a:off x="6496051" y="5495924"/>
            <a:ext cx="142876" cy="428628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562600" y="1519535"/>
            <a:ext cx="3464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cannot inject new traffic</a:t>
            </a:r>
          </a:p>
        </p:txBody>
      </p:sp>
      <p:sp>
        <p:nvSpPr>
          <p:cNvPr id="61" name="Arc 60"/>
          <p:cNvSpPr/>
          <p:nvPr/>
        </p:nvSpPr>
        <p:spPr>
          <a:xfrm rot="878137">
            <a:off x="2743541" y="3608676"/>
            <a:ext cx="6172200" cy="1676400"/>
          </a:xfrm>
          <a:prstGeom prst="arc">
            <a:avLst>
              <a:gd name="adj1" fmla="val 5242650"/>
              <a:gd name="adj2" fmla="val 10718815"/>
            </a:avLst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64" name="Freeform 63"/>
          <p:cNvSpPr/>
          <p:nvPr/>
        </p:nvSpPr>
        <p:spPr>
          <a:xfrm>
            <a:off x="4989689" y="2035763"/>
            <a:ext cx="4094104" cy="2423348"/>
          </a:xfrm>
          <a:custGeom>
            <a:avLst/>
            <a:gdLst>
              <a:gd name="connsiteX0" fmla="*/ 0 w 4094104"/>
              <a:gd name="connsiteY0" fmla="*/ 210726 h 2423348"/>
              <a:gd name="connsiteX1" fmla="*/ 3556000 w 4094104"/>
              <a:gd name="connsiteY1" fmla="*/ 368770 h 2423348"/>
              <a:gd name="connsiteX2" fmla="*/ 3228622 w 4094104"/>
              <a:gd name="connsiteY2" fmla="*/ 2423348 h 2423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94104" h="2423348">
                <a:moveTo>
                  <a:pt x="0" y="210726"/>
                </a:moveTo>
                <a:cubicBezTo>
                  <a:pt x="1508948" y="105363"/>
                  <a:pt x="3017896" y="0"/>
                  <a:pt x="3556000" y="368770"/>
                </a:cubicBezTo>
                <a:cubicBezTo>
                  <a:pt x="4094104" y="737540"/>
                  <a:pt x="3661363" y="1580444"/>
                  <a:pt x="3228622" y="2423348"/>
                </a:cubicBezTo>
              </a:path>
            </a:pathLst>
          </a:cu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53200" y="2286000"/>
            <a:ext cx="1785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network full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224211" y="232610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74081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5" grpId="0" animBg="1"/>
      <p:bldP spid="44" grpId="0" animBg="1"/>
      <p:bldP spid="37" grpId="0" animBg="1"/>
      <p:bldP spid="34" grpId="0" animBg="1"/>
      <p:bldP spid="21" grpId="0" animBg="1"/>
      <p:bldP spid="5" grpId="0" animBg="1"/>
      <p:bldP spid="5" grpId="1" animBg="1"/>
      <p:bldP spid="6" grpId="0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2" grpId="0" animBg="1"/>
      <p:bldP spid="13" grpId="0" animBg="1"/>
      <p:bldP spid="13" grpId="1" animBg="1"/>
      <p:bldP spid="16" grpId="0" animBg="1"/>
      <p:bldP spid="22" grpId="0" animBg="1"/>
      <p:bldP spid="24" grpId="0" animBg="1"/>
      <p:bldP spid="25" grpId="0" animBg="1"/>
      <p:bldP spid="28" grpId="0" animBg="1"/>
      <p:bldP spid="29" grpId="0" animBg="1"/>
      <p:bldP spid="30" grpId="0" animBg="1"/>
      <p:bldP spid="31" grpId="0" animBg="1"/>
      <p:bldP spid="36" grpId="0" animBg="1"/>
      <p:bldP spid="40" grpId="0"/>
      <p:bldP spid="41" grpId="0" animBg="1"/>
      <p:bldP spid="42" grpId="0" animBg="1"/>
      <p:bldP spid="42" grpId="1" animBg="1"/>
      <p:bldP spid="43" grpId="0"/>
      <p:bldP spid="38" grpId="0"/>
      <p:bldP spid="39" grpId="0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4" grpId="0" animBg="1"/>
      <p:bldP spid="55" grpId="0" animBg="1"/>
      <p:bldP spid="56" grpId="0" animBg="1"/>
      <p:bldP spid="58" grpId="0" animBg="1"/>
      <p:bldP spid="59" grpId="0" animBg="1"/>
      <p:bldP spid="61" grpId="0" animBg="1"/>
      <p:bldP spid="64" grpId="0" animBg="1"/>
      <p:bldP spid="11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57200" y="3657600"/>
            <a:ext cx="1752600" cy="23622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791200" y="3657600"/>
            <a:ext cx="2971800" cy="2362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Reserve Space to Avoid Deadlock?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08720"/>
            <a:ext cx="8610600" cy="2291680"/>
          </a:xfrm>
        </p:spPr>
        <p:txBody>
          <a:bodyPr/>
          <a:lstStyle/>
          <a:p>
            <a:r>
              <a:rPr lang="en-US" dirty="0">
                <a:sym typeface="Wingdings" pitchFamily="2" charset="2"/>
              </a:rPr>
              <a:t>What if every sender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asks permission </a:t>
            </a:r>
            <a:r>
              <a:rPr lang="en-US" dirty="0">
                <a:sym typeface="Wingdings" pitchFamily="2" charset="2"/>
              </a:rPr>
              <a:t>from the receiver before it sends?</a:t>
            </a:r>
          </a:p>
          <a:p>
            <a:endParaRPr lang="en-US" sz="2000" b="1" dirty="0">
              <a:sym typeface="Wingdings" pitchFamily="2" charset="2"/>
            </a:endParaRPr>
          </a:p>
          <a:p>
            <a:pPr>
              <a:buNone/>
            </a:pPr>
            <a:r>
              <a:rPr lang="en-US" sz="2000" b="1" dirty="0">
                <a:sym typeface="Wingdings" pitchFamily="2" charset="2"/>
              </a:rPr>
              <a:t>	 </a:t>
            </a:r>
            <a:r>
              <a:rPr lang="en-US" sz="2000" b="1" dirty="0">
                <a:solidFill>
                  <a:srgbClr val="FF0000"/>
                </a:solidFill>
                <a:sym typeface="Wingdings" pitchFamily="2" charset="2"/>
              </a:rPr>
              <a:t>adds additional delay </a:t>
            </a:r>
            <a:r>
              <a:rPr lang="en-US" sz="2000" b="1" dirty="0">
                <a:sym typeface="Wingdings" pitchFamily="2" charset="2"/>
              </a:rPr>
              <a:t>to every request</a:t>
            </a:r>
          </a:p>
          <a:p>
            <a:pPr lvl="1">
              <a:buNone/>
            </a:pPr>
            <a:endParaRPr lang="en-US" sz="2000" b="1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125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  <p:grpSp>
        <p:nvGrpSpPr>
          <p:cNvPr id="5" name="Group 21"/>
          <p:cNvGrpSpPr/>
          <p:nvPr/>
        </p:nvGrpSpPr>
        <p:grpSpPr>
          <a:xfrm rot="16200000">
            <a:off x="5934076" y="4886324"/>
            <a:ext cx="1200152" cy="571504"/>
            <a:chOff x="1371600" y="1676400"/>
            <a:chExt cx="1200152" cy="571504"/>
          </a:xfrm>
        </p:grpSpPr>
        <p:sp>
          <p:nvSpPr>
            <p:cNvPr id="23" name="Rounded Rectangle 22"/>
            <p:cNvSpPr/>
            <p:nvPr/>
          </p:nvSpPr>
          <p:spPr>
            <a:xfrm>
              <a:off x="1371600" y="1676400"/>
              <a:ext cx="285752" cy="57150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1676400" y="1676400"/>
              <a:ext cx="285752" cy="57150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1981200" y="1676400"/>
              <a:ext cx="285752" cy="57150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2286000" y="1676400"/>
              <a:ext cx="285752" cy="57150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27" name="Rounded Rectangle 26"/>
          <p:cNvSpPr/>
          <p:nvPr/>
        </p:nvSpPr>
        <p:spPr>
          <a:xfrm rot="5400000">
            <a:off x="6467476" y="4505324"/>
            <a:ext cx="142876" cy="428628"/>
          </a:xfrm>
          <a:prstGeom prst="round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8" name="Rounded Rectangle 27"/>
          <p:cNvSpPr/>
          <p:nvPr/>
        </p:nvSpPr>
        <p:spPr>
          <a:xfrm rot="5400000">
            <a:off x="6467476" y="4810124"/>
            <a:ext cx="142876" cy="428628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9" name="Rounded Rectangle 28"/>
          <p:cNvSpPr/>
          <p:nvPr/>
        </p:nvSpPr>
        <p:spPr>
          <a:xfrm rot="5400000">
            <a:off x="6467476" y="5114924"/>
            <a:ext cx="142876" cy="428628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0" name="Rounded Rectangle 29"/>
          <p:cNvSpPr/>
          <p:nvPr/>
        </p:nvSpPr>
        <p:spPr>
          <a:xfrm rot="5400000">
            <a:off x="6467476" y="5419724"/>
            <a:ext cx="142876" cy="428628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67400" y="4191000"/>
            <a:ext cx="218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reassembly buffers</a:t>
            </a:r>
          </a:p>
        </p:txBody>
      </p:sp>
      <p:sp>
        <p:nvSpPr>
          <p:cNvPr id="32" name="Rounded Rectangle 31"/>
          <p:cNvSpPr/>
          <p:nvPr/>
        </p:nvSpPr>
        <p:spPr>
          <a:xfrm rot="5400000">
            <a:off x="1590676" y="4810124"/>
            <a:ext cx="142876" cy="42862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2006634" y="5029200"/>
            <a:ext cx="6096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 flipH="1">
            <a:off x="2590800" y="3886200"/>
            <a:ext cx="167640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Reserve Slot?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4343400" y="4075112"/>
            <a:ext cx="609600" cy="15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543800" y="4800600"/>
            <a:ext cx="1116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Reserved</a:t>
            </a:r>
          </a:p>
        </p:txBody>
      </p:sp>
      <p:sp>
        <p:nvSpPr>
          <p:cNvPr id="53" name="TextBox 52"/>
          <p:cNvSpPr txBox="1"/>
          <p:nvPr/>
        </p:nvSpPr>
        <p:spPr>
          <a:xfrm flipH="1">
            <a:off x="4648200" y="4419600"/>
            <a:ext cx="9144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ACK</a:t>
            </a:r>
          </a:p>
        </p:txBody>
      </p:sp>
      <p:cxnSp>
        <p:nvCxnSpPr>
          <p:cNvPr id="55" name="Straight Arrow Connector 54"/>
          <p:cNvCxnSpPr/>
          <p:nvPr/>
        </p:nvCxnSpPr>
        <p:spPr>
          <a:xfrm rot="10800000">
            <a:off x="4114800" y="4600575"/>
            <a:ext cx="381000" cy="15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21"/>
          <p:cNvGrpSpPr/>
          <p:nvPr/>
        </p:nvGrpSpPr>
        <p:grpSpPr>
          <a:xfrm rot="16200000">
            <a:off x="6505572" y="4886324"/>
            <a:ext cx="1200152" cy="571504"/>
            <a:chOff x="1371600" y="1676400"/>
            <a:chExt cx="1200152" cy="571504"/>
          </a:xfrm>
        </p:grpSpPr>
        <p:sp>
          <p:nvSpPr>
            <p:cNvPr id="57" name="Rounded Rectangle 56"/>
            <p:cNvSpPr/>
            <p:nvPr/>
          </p:nvSpPr>
          <p:spPr>
            <a:xfrm>
              <a:off x="1371600" y="1676400"/>
              <a:ext cx="285752" cy="57150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1676400" y="1676400"/>
              <a:ext cx="285752" cy="57150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1981200" y="1676400"/>
              <a:ext cx="285752" cy="57150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2286000" y="1676400"/>
              <a:ext cx="285752" cy="57150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61" name="Rounded Rectangle 60"/>
          <p:cNvSpPr/>
          <p:nvPr/>
        </p:nvSpPr>
        <p:spPr>
          <a:xfrm rot="5400000">
            <a:off x="7029448" y="4810124"/>
            <a:ext cx="142876" cy="428628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62" name="Rounded Rectangle 61"/>
          <p:cNvSpPr/>
          <p:nvPr/>
        </p:nvSpPr>
        <p:spPr>
          <a:xfrm rot="5400000">
            <a:off x="1590676" y="5038724"/>
            <a:ext cx="142876" cy="42862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2009775" y="5257800"/>
            <a:ext cx="6096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90600" y="3657600"/>
            <a:ext cx="896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Sender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477000" y="25146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Reserve Slot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ACK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Send Packet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5791200" y="2705100"/>
            <a:ext cx="5334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791200" y="2971800"/>
            <a:ext cx="5334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791200" y="3275012"/>
            <a:ext cx="5334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705600" y="3657600"/>
            <a:ext cx="1044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Receiver</a:t>
            </a:r>
          </a:p>
        </p:txBody>
      </p:sp>
    </p:spTree>
    <p:extLst>
      <p:ext uri="{BB962C8B-B14F-4D97-AF65-F5344CB8AC3E}">
        <p14:creationId xmlns:p14="http://schemas.microsoft.com/office/powerpoint/2010/main" val="33750311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5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6 L -0.25 3.7037E-6 " pathEditMode="relative" rAng="0" ptsTypes="AA">
                                      <p:cBhvr>
                                        <p:cTn id="7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11111E-6 L 0.53629 -0.00023 " pathEditMode="relative" rAng="0" ptsTypes="AA">
                                      <p:cBhvr>
                                        <p:cTn id="9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22222E-6 L 0.59809 -0.03356 " pathEditMode="relative" rAng="0" ptsTypes="AA">
                                      <p:cBhvr>
                                        <p:cTn id="10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" y="-17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28" grpId="0" animBg="1"/>
      <p:bldP spid="28" grpId="1" animBg="1"/>
      <p:bldP spid="32" grpId="0" animBg="1"/>
      <p:bldP spid="37" grpId="0" animBg="1"/>
      <p:bldP spid="37" grpId="1" animBg="1"/>
      <p:bldP spid="37" grpId="2" animBg="1"/>
      <p:bldP spid="52" grpId="0"/>
      <p:bldP spid="53" grpId="0" animBg="1"/>
      <p:bldP spid="53" grpId="1" animBg="1"/>
      <p:bldP spid="53" grpId="2" animBg="1"/>
      <p:bldP spid="61" grpId="0" animBg="1"/>
      <p:bldP spid="61" grpId="1" animBg="1"/>
      <p:bldP spid="62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/>
        </p:nvSpPr>
        <p:spPr>
          <a:xfrm>
            <a:off x="5791200" y="3657600"/>
            <a:ext cx="2971800" cy="2362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04800" y="3657600"/>
            <a:ext cx="1981200" cy="2362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62" name="Rounded Rectangle 61"/>
          <p:cNvSpPr/>
          <p:nvPr/>
        </p:nvSpPr>
        <p:spPr>
          <a:xfrm rot="5400000">
            <a:off x="1238248" y="5038724"/>
            <a:ext cx="142876" cy="42862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47" name="Rounded Rectangle 46"/>
          <p:cNvSpPr/>
          <p:nvPr/>
        </p:nvSpPr>
        <p:spPr>
          <a:xfrm rot="5400000">
            <a:off x="1238248" y="5038724"/>
            <a:ext cx="142876" cy="42862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Escaping Deadlock with Retransmissions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08720"/>
            <a:ext cx="8610600" cy="1834480"/>
          </a:xfrm>
        </p:spPr>
        <p:txBody>
          <a:bodyPr/>
          <a:lstStyle/>
          <a:p>
            <a:r>
              <a:rPr lang="en-US" sz="2600" dirty="0"/>
              <a:t>Sender is optimistic instead: assume buffer is free</a:t>
            </a:r>
          </a:p>
          <a:p>
            <a:pPr lvl="1"/>
            <a:r>
              <a:rPr lang="en-US" dirty="0"/>
              <a:t>If not, receiver</a:t>
            </a:r>
            <a:r>
              <a:rPr lang="en-US" b="1" dirty="0"/>
              <a:t> </a:t>
            </a:r>
            <a:r>
              <a:rPr lang="en-US" b="1" dirty="0">
                <a:solidFill>
                  <a:srgbClr val="0070C0"/>
                </a:solidFill>
              </a:rPr>
              <a:t>drops</a:t>
            </a:r>
            <a:r>
              <a:rPr lang="en-US" b="1" dirty="0"/>
              <a:t> </a:t>
            </a:r>
            <a:r>
              <a:rPr lang="en-US" dirty="0"/>
              <a:t>and NACKs; sender</a:t>
            </a:r>
            <a:r>
              <a:rPr lang="en-US" b="1" dirty="0"/>
              <a:t> </a:t>
            </a:r>
            <a:r>
              <a:rPr lang="en-US" b="1" dirty="0">
                <a:solidFill>
                  <a:srgbClr val="0070C0"/>
                </a:solidFill>
              </a:rPr>
              <a:t>retransmits</a:t>
            </a:r>
          </a:p>
          <a:p>
            <a:pPr lvl="1"/>
            <a:endParaRPr lang="en-US" dirty="0">
              <a:solidFill>
                <a:srgbClr val="0070C0"/>
              </a:solidFill>
            </a:endParaRPr>
          </a:p>
          <a:p>
            <a:pPr lvl="1">
              <a:buNone/>
            </a:pPr>
            <a:r>
              <a:rPr lang="en-US" dirty="0"/>
              <a:t>	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3B812F"/>
                </a:solidFill>
                <a:sym typeface="Wingdings" pitchFamily="2" charset="2"/>
              </a:rPr>
              <a:t>no additional delay</a:t>
            </a:r>
            <a:r>
              <a:rPr lang="en-US" b="1" dirty="0">
                <a:sym typeface="Wingdings" pitchFamily="2" charset="2"/>
              </a:rPr>
              <a:t> in best case</a:t>
            </a:r>
          </a:p>
          <a:p>
            <a:pPr lvl="1">
              <a:buNone/>
            </a:pPr>
            <a:r>
              <a:rPr lang="en-US" b="1" dirty="0">
                <a:sym typeface="Wingdings" pitchFamily="2" charset="2"/>
              </a:rPr>
              <a:t>	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transmit</a:t>
            </a:r>
            <a:r>
              <a:rPr lang="en-US" b="1" dirty="0">
                <a:sym typeface="Wingdings" pitchFamily="2" charset="2"/>
              </a:rPr>
              <a:t>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buffering overhead </a:t>
            </a:r>
            <a:r>
              <a:rPr lang="en-US" b="1" dirty="0">
                <a:sym typeface="Wingdings" pitchFamily="2" charset="2"/>
              </a:rPr>
              <a:t>for all packets</a:t>
            </a:r>
          </a:p>
          <a:p>
            <a:pPr lvl="1">
              <a:buNone/>
            </a:pPr>
            <a:r>
              <a:rPr lang="en-US" b="1" dirty="0">
                <a:sym typeface="Wingdings" pitchFamily="2" charset="2"/>
              </a:rPr>
              <a:t>	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potentially many retransmits</a:t>
            </a:r>
            <a:endParaRPr lang="en-US" b="1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  <p:grpSp>
        <p:nvGrpSpPr>
          <p:cNvPr id="6" name="Group 36"/>
          <p:cNvGrpSpPr/>
          <p:nvPr/>
        </p:nvGrpSpPr>
        <p:grpSpPr>
          <a:xfrm rot="16200000">
            <a:off x="5908198" y="4752972"/>
            <a:ext cx="1200152" cy="571504"/>
            <a:chOff x="1371600" y="1676400"/>
            <a:chExt cx="1200152" cy="571504"/>
          </a:xfrm>
        </p:grpSpPr>
        <p:sp>
          <p:nvSpPr>
            <p:cNvPr id="38" name="Rounded Rectangle 37"/>
            <p:cNvSpPr/>
            <p:nvPr/>
          </p:nvSpPr>
          <p:spPr>
            <a:xfrm>
              <a:off x="1371600" y="1676400"/>
              <a:ext cx="285752" cy="57150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1676400" y="1676400"/>
              <a:ext cx="285752" cy="57150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1981200" y="1676400"/>
              <a:ext cx="285752" cy="57150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2286000" y="1676400"/>
              <a:ext cx="285752" cy="57150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42" name="Rounded Rectangle 41"/>
          <p:cNvSpPr/>
          <p:nvPr/>
        </p:nvSpPr>
        <p:spPr>
          <a:xfrm rot="5400000">
            <a:off x="6441598" y="4371972"/>
            <a:ext cx="142876" cy="428628"/>
          </a:xfrm>
          <a:prstGeom prst="round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44" name="Rounded Rectangle 43"/>
          <p:cNvSpPr/>
          <p:nvPr/>
        </p:nvSpPr>
        <p:spPr>
          <a:xfrm rot="5400000">
            <a:off x="6441598" y="4981572"/>
            <a:ext cx="142876" cy="428628"/>
          </a:xfrm>
          <a:prstGeom prst="roundRect">
            <a:avLst/>
          </a:prstGeom>
          <a:solidFill>
            <a:srgbClr val="002060"/>
          </a:solidFill>
          <a:ln>
            <a:solidFill>
              <a:srgbClr val="050048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45" name="Rounded Rectangle 44"/>
          <p:cNvSpPr/>
          <p:nvPr/>
        </p:nvSpPr>
        <p:spPr>
          <a:xfrm rot="5400000">
            <a:off x="6441598" y="5286372"/>
            <a:ext cx="142876" cy="428628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91400" y="5029200"/>
            <a:ext cx="1384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Reassembly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Buffers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2272803" y="5276848"/>
            <a:ext cx="6096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/>
          <p:cNvSpPr/>
          <p:nvPr/>
        </p:nvSpPr>
        <p:spPr>
          <a:xfrm rot="5400000">
            <a:off x="6432601" y="4667248"/>
            <a:ext cx="142876" cy="428628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grpSp>
        <p:nvGrpSpPr>
          <p:cNvPr id="33" name="Group 21"/>
          <p:cNvGrpSpPr/>
          <p:nvPr/>
        </p:nvGrpSpPr>
        <p:grpSpPr>
          <a:xfrm rot="16200000">
            <a:off x="6480229" y="4752972"/>
            <a:ext cx="1200152" cy="571504"/>
            <a:chOff x="1371600" y="1676400"/>
            <a:chExt cx="1200152" cy="571504"/>
          </a:xfrm>
        </p:grpSpPr>
        <p:sp>
          <p:nvSpPr>
            <p:cNvPr id="34" name="Rounded Rectangle 33"/>
            <p:cNvSpPr/>
            <p:nvPr/>
          </p:nvSpPr>
          <p:spPr>
            <a:xfrm>
              <a:off x="1371600" y="1676400"/>
              <a:ext cx="285752" cy="57150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1676400" y="1676400"/>
              <a:ext cx="285752" cy="57150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1981200" y="1676400"/>
              <a:ext cx="285752" cy="57150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2286000" y="1676400"/>
              <a:ext cx="285752" cy="57150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53" name="Rounded Rectangle 52"/>
          <p:cNvSpPr/>
          <p:nvPr/>
        </p:nvSpPr>
        <p:spPr>
          <a:xfrm rot="16200000">
            <a:off x="1752600" y="5257800"/>
            <a:ext cx="304800" cy="6096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54" name="Rounded Rectangle 53"/>
          <p:cNvSpPr/>
          <p:nvPr/>
        </p:nvSpPr>
        <p:spPr>
          <a:xfrm rot="16200000">
            <a:off x="1752600" y="4953000"/>
            <a:ext cx="304800" cy="6096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09600" y="4267200"/>
            <a:ext cx="1278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Retransmit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Buffers</a:t>
            </a:r>
          </a:p>
        </p:txBody>
      </p:sp>
      <p:sp>
        <p:nvSpPr>
          <p:cNvPr id="52" name="Rounded Rectangle 51"/>
          <p:cNvSpPr/>
          <p:nvPr/>
        </p:nvSpPr>
        <p:spPr>
          <a:xfrm rot="5400000">
            <a:off x="1838329" y="5019671"/>
            <a:ext cx="152400" cy="47625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953000" y="4267200"/>
            <a:ext cx="827471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NACK!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13816" y="3657600"/>
            <a:ext cx="896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Sender</a:t>
            </a:r>
          </a:p>
        </p:txBody>
      </p:sp>
      <p:sp>
        <p:nvSpPr>
          <p:cNvPr id="31" name="Rounded Rectangle 30"/>
          <p:cNvSpPr/>
          <p:nvPr/>
        </p:nvSpPr>
        <p:spPr>
          <a:xfrm rot="5400000">
            <a:off x="7000876" y="5295899"/>
            <a:ext cx="142876" cy="428628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2" name="Rounded Rectangle 31"/>
          <p:cNvSpPr/>
          <p:nvPr/>
        </p:nvSpPr>
        <p:spPr>
          <a:xfrm rot="5400000">
            <a:off x="7000876" y="4362449"/>
            <a:ext cx="142876" cy="428628"/>
          </a:xfrm>
          <a:prstGeom prst="roundRect">
            <a:avLst/>
          </a:prstGeom>
          <a:noFill/>
          <a:ln>
            <a:solidFill>
              <a:schemeClr val="tx2"/>
            </a:solidFill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58" name="Rounded Rectangle 57"/>
          <p:cNvSpPr/>
          <p:nvPr/>
        </p:nvSpPr>
        <p:spPr>
          <a:xfrm rot="5400000">
            <a:off x="7000876" y="4667248"/>
            <a:ext cx="142876" cy="428628"/>
          </a:xfrm>
          <a:prstGeom prst="roundRect">
            <a:avLst/>
          </a:prstGeom>
          <a:noFill/>
          <a:ln>
            <a:solidFill>
              <a:srgbClr val="8C0000"/>
            </a:solidFill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59" name="Rounded Rectangle 58"/>
          <p:cNvSpPr/>
          <p:nvPr/>
        </p:nvSpPr>
        <p:spPr>
          <a:xfrm rot="5400000">
            <a:off x="7000876" y="4981574"/>
            <a:ext cx="142876" cy="428628"/>
          </a:xfrm>
          <a:prstGeom prst="roundRect">
            <a:avLst/>
          </a:prstGeom>
          <a:noFill/>
          <a:ln>
            <a:solidFill>
              <a:srgbClr val="050048"/>
            </a:solidFill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60" name="Rounded Rectangle 59"/>
          <p:cNvSpPr/>
          <p:nvPr/>
        </p:nvSpPr>
        <p:spPr>
          <a:xfrm rot="16200000">
            <a:off x="1166809" y="4962524"/>
            <a:ext cx="285752" cy="57150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61" name="Rounded Rectangle 60"/>
          <p:cNvSpPr/>
          <p:nvPr/>
        </p:nvSpPr>
        <p:spPr>
          <a:xfrm rot="16200000">
            <a:off x="1152528" y="5267324"/>
            <a:ext cx="285752" cy="57150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63" name="Rounded Rectangle 62"/>
          <p:cNvSpPr/>
          <p:nvPr/>
        </p:nvSpPr>
        <p:spPr>
          <a:xfrm rot="5400000">
            <a:off x="1824037" y="5024438"/>
            <a:ext cx="152400" cy="466725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105400" y="4419600"/>
            <a:ext cx="596638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ACK</a:t>
            </a:r>
          </a:p>
        </p:txBody>
      </p:sp>
      <p:sp>
        <p:nvSpPr>
          <p:cNvPr id="65" name="Rounded Rectangle 64"/>
          <p:cNvSpPr/>
          <p:nvPr/>
        </p:nvSpPr>
        <p:spPr>
          <a:xfrm rot="5400000">
            <a:off x="4333876" y="3438524"/>
            <a:ext cx="142876" cy="428628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51" name="Rounded Rectangle 50"/>
          <p:cNvSpPr/>
          <p:nvPr/>
        </p:nvSpPr>
        <p:spPr>
          <a:xfrm rot="5400000">
            <a:off x="1238248" y="5038724"/>
            <a:ext cx="142876" cy="42862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705600" y="3657600"/>
            <a:ext cx="1044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Receiver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486400" y="1828800"/>
            <a:ext cx="3276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Send (2 flits)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Drop, NACK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Other packet completes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Retransmit packet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ACK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Sender frees data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>
            <a:off x="4953000" y="1981200"/>
            <a:ext cx="5334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4953000" y="2286000"/>
            <a:ext cx="5334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4953000" y="2514600"/>
            <a:ext cx="5334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4953000" y="2817812"/>
            <a:ext cx="5334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4953000" y="3124200"/>
            <a:ext cx="5334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4953000" y="3352800"/>
            <a:ext cx="5334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 rot="5400000">
            <a:off x="7000876" y="4667249"/>
            <a:ext cx="142876" cy="428628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15287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0.45 -0.00208 " pathEditMode="relative" rAng="0" ptsTypes="AA">
                                      <p:cBhvr>
                                        <p:cTn id="7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00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5 -0.00208 L 0.45 0.09792 " pathEditMode="relative" rAng="0" ptsTypes="AA">
                                      <p:cBhvr>
                                        <p:cTn id="7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07407E-6 L -0.33681 0.05093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" y="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00"/>
                            </p:stCondLst>
                            <p:childTnLst>
                              <p:par>
                                <p:cTn id="9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11111E-6 L 0.2849 0.17847 " pathEditMode="relative" rAng="0" ptsTypes="AA">
                                      <p:cBhvr>
                                        <p:cTn id="10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" y="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0.5698 -0.05278 " pathEditMode="relative" rAng="0" ptsTypes="AA">
                                      <p:cBhvr>
                                        <p:cTn id="12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" y="-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33333E-6 L 0.56563 -0.05556 " pathEditMode="relative" rAng="0" ptsTypes="AA">
                                      <p:cBhvr>
                                        <p:cTn id="13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81" y="-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07407E-6 L -0.33681 0.05093 " pathEditMode="relative" rAng="0" ptsTypes="AA">
                                      <p:cBhvr>
                                        <p:cTn id="14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" y="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00"/>
                            </p:stCondLst>
                            <p:childTnLst>
                              <p:par>
                                <p:cTn id="14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49" grpId="0" animBg="1"/>
      <p:bldP spid="62" grpId="0" animBg="1"/>
      <p:bldP spid="62" grpId="1" animBg="1"/>
      <p:bldP spid="47" grpId="0" animBg="1"/>
      <p:bldP spid="47" grpId="1" animBg="1"/>
      <p:bldP spid="47" grpId="2" animBg="1"/>
      <p:bldP spid="47" grpId="3" animBg="1"/>
      <p:bldP spid="42" grpId="0" animBg="1"/>
      <p:bldP spid="44" grpId="0" animBg="1"/>
      <p:bldP spid="45" grpId="0" animBg="1"/>
      <p:bldP spid="46" grpId="0"/>
      <p:bldP spid="50" grpId="0" animBg="1"/>
      <p:bldP spid="50" grpId="1" animBg="1"/>
      <p:bldP spid="53" grpId="0" animBg="1"/>
      <p:bldP spid="54" grpId="0" animBg="1"/>
      <p:bldP spid="55" grpId="0"/>
      <p:bldP spid="52" grpId="0" animBg="1"/>
      <p:bldP spid="52" grpId="1" animBg="1"/>
      <p:bldP spid="57" grpId="0" animBg="1"/>
      <p:bldP spid="57" grpId="1" animBg="1"/>
      <p:bldP spid="57" grpId="2" animBg="1"/>
      <p:bldP spid="30" grpId="0"/>
      <p:bldP spid="31" grpId="0" animBg="1"/>
      <p:bldP spid="32" grpId="0" animBg="1"/>
      <p:bldP spid="58" grpId="0" animBg="1"/>
      <p:bldP spid="58" grpId="1" animBg="1"/>
      <p:bldP spid="59" grpId="0" animBg="1"/>
      <p:bldP spid="60" grpId="0" animBg="1"/>
      <p:bldP spid="61" grpId="0" animBg="1"/>
      <p:bldP spid="63" grpId="0" animBg="1"/>
      <p:bldP spid="63" grpId="1" animBg="1"/>
      <p:bldP spid="64" grpId="0" animBg="1"/>
      <p:bldP spid="64" grpId="1" animBg="1"/>
      <p:bldP spid="64" grpId="2" animBg="1"/>
      <p:bldP spid="65" grpId="0" animBg="1"/>
      <p:bldP spid="65" grpId="1" animBg="1"/>
      <p:bldP spid="65" grpId="2" animBg="1"/>
      <p:bldP spid="51" grpId="0" animBg="1"/>
      <p:bldP spid="51" grpId="1" animBg="1"/>
      <p:bldP spid="51" grpId="2" animBg="1"/>
      <p:bldP spid="66" grpId="0"/>
      <p:bldP spid="68" grpId="0"/>
      <p:bldP spid="68" grpId="1"/>
      <p:bldP spid="36" grpId="0" animBg="1"/>
      <p:bldP spid="36" grpId="1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Retransmitting Only Once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ym typeface="Wingdings" pitchFamily="2" charset="2"/>
              </a:rPr>
              <a:t>Key Idea:</a:t>
            </a:r>
            <a:r>
              <a:rPr lang="en-US" dirty="0">
                <a:sym typeface="Wingdings" pitchFamily="2" charset="2"/>
              </a:rPr>
              <a:t> Retransmit only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when space becomes available.</a:t>
            </a:r>
          </a:p>
          <a:p>
            <a:pPr lvl="1">
              <a:buNone/>
            </a:pPr>
            <a:r>
              <a:rPr lang="en-US" sz="2400" dirty="0">
                <a:sym typeface="Wingdings" pitchFamily="2" charset="2"/>
              </a:rPr>
              <a:t> Receiver </a:t>
            </a:r>
            <a:r>
              <a:rPr lang="en-US" sz="2400" dirty="0">
                <a:solidFill>
                  <a:srgbClr val="0000FF"/>
                </a:solidFill>
                <a:sym typeface="Wingdings" pitchFamily="2" charset="2"/>
              </a:rPr>
              <a:t>drops packet</a:t>
            </a:r>
            <a:r>
              <a:rPr lang="en-US" sz="2400" dirty="0">
                <a:sym typeface="Wingdings" pitchFamily="2" charset="2"/>
              </a:rPr>
              <a:t> if full; </a:t>
            </a:r>
            <a:r>
              <a:rPr lang="en-US" sz="2400" dirty="0">
                <a:solidFill>
                  <a:srgbClr val="0000FF"/>
                </a:solidFill>
                <a:sym typeface="Wingdings" pitchFamily="2" charset="2"/>
              </a:rPr>
              <a:t>notes</a:t>
            </a:r>
            <a:r>
              <a:rPr lang="en-US" sz="2400" dirty="0">
                <a:sym typeface="Wingdings" pitchFamily="2" charset="2"/>
              </a:rPr>
              <a:t> which packet it drops</a:t>
            </a:r>
          </a:p>
          <a:p>
            <a:pPr marL="344487" lvl="1" indent="0">
              <a:buNone/>
            </a:pPr>
            <a:r>
              <a:rPr lang="en-US" sz="2400" dirty="0">
                <a:sym typeface="Wingdings" pitchFamily="2" charset="2"/>
              </a:rPr>
              <a:t> When space frees up, receiver </a:t>
            </a:r>
            <a:r>
              <a:rPr lang="en-US" sz="2400" dirty="0">
                <a:solidFill>
                  <a:srgbClr val="0000FF"/>
                </a:solidFill>
                <a:sym typeface="Wingdings" pitchFamily="2" charset="2"/>
              </a:rPr>
              <a:t>reserves space </a:t>
            </a:r>
            <a:r>
              <a:rPr lang="en-US" sz="2400" dirty="0">
                <a:sym typeface="Wingdings" pitchFamily="2" charset="2"/>
              </a:rPr>
              <a:t>so</a:t>
            </a:r>
          </a:p>
          <a:p>
            <a:pPr marL="344487" lvl="1" indent="0">
              <a:buNone/>
            </a:pPr>
            <a:r>
              <a:rPr lang="en-US" sz="2400" dirty="0">
                <a:sym typeface="Wingdings" pitchFamily="2" charset="2"/>
              </a:rPr>
              <a:t>    retransmit is successful</a:t>
            </a:r>
          </a:p>
          <a:p>
            <a:pPr marL="344487" lvl="1" indent="0">
              <a:buNone/>
            </a:pPr>
            <a:r>
              <a:rPr lang="en-US" sz="2400" dirty="0">
                <a:sym typeface="Wingdings" pitchFamily="2" charset="2"/>
              </a:rPr>
              <a:t> Receiver notifies sender to retransmit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127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3657600"/>
            <a:ext cx="1905000" cy="2362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6" name="Rounded Rectangle 5"/>
          <p:cNvSpPr/>
          <p:nvPr/>
        </p:nvSpPr>
        <p:spPr>
          <a:xfrm rot="5400000">
            <a:off x="1238248" y="5038724"/>
            <a:ext cx="142876" cy="42862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91200" y="3657600"/>
            <a:ext cx="2971800" cy="2362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" name="Rounded Rectangle 7"/>
          <p:cNvSpPr/>
          <p:nvPr/>
        </p:nvSpPr>
        <p:spPr>
          <a:xfrm rot="5400000">
            <a:off x="1238248" y="5038724"/>
            <a:ext cx="142876" cy="42862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grpSp>
        <p:nvGrpSpPr>
          <p:cNvPr id="9" name="Group 36"/>
          <p:cNvGrpSpPr/>
          <p:nvPr/>
        </p:nvGrpSpPr>
        <p:grpSpPr>
          <a:xfrm rot="16200000">
            <a:off x="5908198" y="4752972"/>
            <a:ext cx="1200152" cy="571504"/>
            <a:chOff x="1371600" y="1676400"/>
            <a:chExt cx="1200152" cy="571504"/>
          </a:xfrm>
        </p:grpSpPr>
        <p:sp>
          <p:nvSpPr>
            <p:cNvPr id="10" name="Rounded Rectangle 9"/>
            <p:cNvSpPr/>
            <p:nvPr/>
          </p:nvSpPr>
          <p:spPr>
            <a:xfrm>
              <a:off x="1371600" y="1676400"/>
              <a:ext cx="285752" cy="57150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676400" y="1676400"/>
              <a:ext cx="285752" cy="57150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981200" y="1676400"/>
              <a:ext cx="285752" cy="57150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286000" y="1676400"/>
              <a:ext cx="285752" cy="57150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14" name="Rounded Rectangle 13"/>
          <p:cNvSpPr/>
          <p:nvPr/>
        </p:nvSpPr>
        <p:spPr>
          <a:xfrm rot="5400000">
            <a:off x="6441598" y="4371972"/>
            <a:ext cx="142876" cy="428628"/>
          </a:xfrm>
          <a:prstGeom prst="round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5" name="Rounded Rectangle 14"/>
          <p:cNvSpPr/>
          <p:nvPr/>
        </p:nvSpPr>
        <p:spPr>
          <a:xfrm rot="5400000">
            <a:off x="6441598" y="4981572"/>
            <a:ext cx="142876" cy="428628"/>
          </a:xfrm>
          <a:prstGeom prst="roundRect">
            <a:avLst/>
          </a:prstGeom>
          <a:solidFill>
            <a:srgbClr val="002060"/>
          </a:solidFill>
          <a:ln>
            <a:solidFill>
              <a:srgbClr val="050048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6" name="Rounded Rectangle 15"/>
          <p:cNvSpPr/>
          <p:nvPr/>
        </p:nvSpPr>
        <p:spPr>
          <a:xfrm rot="5400000">
            <a:off x="6441598" y="5286372"/>
            <a:ext cx="142876" cy="428628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91400" y="5029200"/>
            <a:ext cx="1384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Reassembly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Buffers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272803" y="5276848"/>
            <a:ext cx="6096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 rot="5400000">
            <a:off x="6432601" y="4667248"/>
            <a:ext cx="142876" cy="428628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grpSp>
        <p:nvGrpSpPr>
          <p:cNvPr id="20" name="Group 21"/>
          <p:cNvGrpSpPr/>
          <p:nvPr/>
        </p:nvGrpSpPr>
        <p:grpSpPr>
          <a:xfrm rot="16200000">
            <a:off x="6480229" y="4752972"/>
            <a:ext cx="1200152" cy="571504"/>
            <a:chOff x="1371600" y="1676400"/>
            <a:chExt cx="1200152" cy="571504"/>
          </a:xfrm>
        </p:grpSpPr>
        <p:sp>
          <p:nvSpPr>
            <p:cNvPr id="21" name="Rounded Rectangle 20"/>
            <p:cNvSpPr/>
            <p:nvPr/>
          </p:nvSpPr>
          <p:spPr>
            <a:xfrm>
              <a:off x="1371600" y="1676400"/>
              <a:ext cx="285752" cy="57150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1676400" y="1676400"/>
              <a:ext cx="285752" cy="57150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1981200" y="1676400"/>
              <a:ext cx="285752" cy="57150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2286000" y="1676400"/>
              <a:ext cx="285752" cy="57150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25" name="Rounded Rectangle 24"/>
          <p:cNvSpPr/>
          <p:nvPr/>
        </p:nvSpPr>
        <p:spPr>
          <a:xfrm rot="16200000">
            <a:off x="1743076" y="5267324"/>
            <a:ext cx="285752" cy="57150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6" name="Rounded Rectangle 25"/>
          <p:cNvSpPr/>
          <p:nvPr/>
        </p:nvSpPr>
        <p:spPr>
          <a:xfrm rot="16200000">
            <a:off x="1743076" y="4962524"/>
            <a:ext cx="285752" cy="57150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09600" y="4267200"/>
            <a:ext cx="1278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Retransmit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Buffers</a:t>
            </a:r>
          </a:p>
        </p:txBody>
      </p:sp>
      <p:sp>
        <p:nvSpPr>
          <p:cNvPr id="28" name="Rounded Rectangle 27"/>
          <p:cNvSpPr/>
          <p:nvPr/>
        </p:nvSpPr>
        <p:spPr>
          <a:xfrm rot="5400000">
            <a:off x="1209671" y="5019671"/>
            <a:ext cx="152400" cy="47625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800600" y="4267200"/>
            <a:ext cx="761747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NACK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13816" y="3657600"/>
            <a:ext cx="896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Sender</a:t>
            </a:r>
          </a:p>
        </p:txBody>
      </p:sp>
      <p:sp>
        <p:nvSpPr>
          <p:cNvPr id="31" name="Rounded Rectangle 30"/>
          <p:cNvSpPr/>
          <p:nvPr/>
        </p:nvSpPr>
        <p:spPr>
          <a:xfrm rot="5400000">
            <a:off x="7000876" y="5295899"/>
            <a:ext cx="142876" cy="428628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2" name="Rounded Rectangle 31"/>
          <p:cNvSpPr/>
          <p:nvPr/>
        </p:nvSpPr>
        <p:spPr>
          <a:xfrm rot="5400000">
            <a:off x="7000876" y="4362449"/>
            <a:ext cx="142876" cy="428628"/>
          </a:xfrm>
          <a:prstGeom prst="roundRect">
            <a:avLst/>
          </a:prstGeom>
          <a:noFill/>
          <a:ln>
            <a:solidFill>
              <a:schemeClr val="tx2"/>
            </a:solidFill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3" name="Rounded Rectangle 32"/>
          <p:cNvSpPr/>
          <p:nvPr/>
        </p:nvSpPr>
        <p:spPr>
          <a:xfrm rot="5400000">
            <a:off x="7000876" y="4657724"/>
            <a:ext cx="142876" cy="428628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 rot="5400000">
            <a:off x="7000876" y="4667248"/>
            <a:ext cx="142876" cy="428628"/>
          </a:xfrm>
          <a:prstGeom prst="roundRect">
            <a:avLst/>
          </a:prstGeom>
          <a:noFill/>
          <a:ln>
            <a:solidFill>
              <a:srgbClr val="8C0000"/>
            </a:solidFill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5" name="Rounded Rectangle 34"/>
          <p:cNvSpPr/>
          <p:nvPr/>
        </p:nvSpPr>
        <p:spPr>
          <a:xfrm rot="5400000">
            <a:off x="7000876" y="4981574"/>
            <a:ext cx="142876" cy="428628"/>
          </a:xfrm>
          <a:prstGeom prst="roundRect">
            <a:avLst/>
          </a:prstGeom>
          <a:noFill/>
          <a:ln>
            <a:solidFill>
              <a:srgbClr val="050048"/>
            </a:solidFill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6" name="Rounded Rectangle 35"/>
          <p:cNvSpPr/>
          <p:nvPr/>
        </p:nvSpPr>
        <p:spPr>
          <a:xfrm rot="16200000">
            <a:off x="1166809" y="4962524"/>
            <a:ext cx="285752" cy="57150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7" name="Rounded Rectangle 36"/>
          <p:cNvSpPr/>
          <p:nvPr/>
        </p:nvSpPr>
        <p:spPr>
          <a:xfrm rot="16200000">
            <a:off x="1152528" y="5267324"/>
            <a:ext cx="285752" cy="57150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40" name="Rounded Rectangle 39"/>
          <p:cNvSpPr/>
          <p:nvPr/>
        </p:nvSpPr>
        <p:spPr>
          <a:xfrm rot="5400000">
            <a:off x="4333876" y="3438524"/>
            <a:ext cx="142876" cy="428628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41" name="Rounded Rectangle 40"/>
          <p:cNvSpPr/>
          <p:nvPr/>
        </p:nvSpPr>
        <p:spPr>
          <a:xfrm rot="5400000">
            <a:off x="1819276" y="5038724"/>
            <a:ext cx="142876" cy="42862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315200" y="4675108"/>
            <a:ext cx="1116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Reserved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705600" y="3657600"/>
            <a:ext cx="1044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Receiver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019800" y="3276600"/>
            <a:ext cx="2534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Pending: Node 0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Req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0</a:t>
            </a:r>
          </a:p>
        </p:txBody>
      </p:sp>
    </p:spTree>
    <p:extLst>
      <p:ext uri="{BB962C8B-B14F-4D97-AF65-F5344CB8AC3E}">
        <p14:creationId xmlns:p14="http://schemas.microsoft.com/office/powerpoint/2010/main" val="2746436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7037E-6 L 0.45903 -0.05579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" y="-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5972 -0.05671 L 0.45972 0.04329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11111E-6 L 0.2849 0.17847 " pathEditMode="relative" rAng="0" ptsTypes="AA">
                                      <p:cBhvr>
                                        <p:cTn id="9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" y="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07407E-6 L -0.33681 0.05093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" y="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22222E-6 L 0.56858 -0.05416 " pathEditMode="relative" rAng="0" ptsTypes="AA">
                                      <p:cBhvr>
                                        <p:cTn id="1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" y="-27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0.5698 -0.05278 " pathEditMode="relative" rAng="0" ptsTypes="AA">
                                      <p:cBhvr>
                                        <p:cTn id="1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" y="-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8" grpId="0" animBg="1"/>
      <p:bldP spid="8" grpId="1" animBg="1"/>
      <p:bldP spid="8" grpId="2" animBg="1"/>
      <p:bldP spid="8" grpId="3" animBg="1"/>
      <p:bldP spid="14" grpId="0" animBg="1"/>
      <p:bldP spid="15" grpId="0" animBg="1"/>
      <p:bldP spid="16" grpId="0" animBg="1"/>
      <p:bldP spid="17" grpId="0"/>
      <p:bldP spid="19" grpId="0" animBg="1"/>
      <p:bldP spid="19" grpId="1" animBg="1"/>
      <p:bldP spid="25" grpId="0" animBg="1"/>
      <p:bldP spid="26" grpId="0" animBg="1"/>
      <p:bldP spid="27" grpId="0"/>
      <p:bldP spid="28" grpId="0" animBg="1"/>
      <p:bldP spid="28" grpId="1" animBg="1"/>
      <p:bldP spid="29" grpId="0" animBg="1"/>
      <p:bldP spid="30" grpId="0"/>
      <p:bldP spid="31" grpId="0" animBg="1"/>
      <p:bldP spid="32" grpId="0" animBg="1"/>
      <p:bldP spid="33" grpId="0" animBg="1"/>
      <p:bldP spid="33" grpId="1" animBg="1"/>
      <p:bldP spid="34" grpId="0" animBg="1"/>
      <p:bldP spid="34" grpId="1" animBg="1"/>
      <p:bldP spid="35" grpId="0" animBg="1"/>
      <p:bldP spid="36" grpId="0" animBg="1"/>
      <p:bldP spid="37" grpId="0" animBg="1"/>
      <p:bldP spid="40" grpId="0" animBg="1"/>
      <p:bldP spid="41" grpId="0" animBg="1"/>
      <p:bldP spid="41" grpId="1" animBg="1"/>
      <p:bldP spid="42" grpId="0"/>
      <p:bldP spid="43" grpId="0"/>
      <p:bldP spid="44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533400" y="1143000"/>
            <a:ext cx="7620000" cy="3429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Using MSHRs as Reassembly Buffers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676400" y="1600200"/>
            <a:ext cx="1676400" cy="2819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Inject/Eject</a:t>
            </a:r>
          </a:p>
        </p:txBody>
      </p:sp>
      <p:grpSp>
        <p:nvGrpSpPr>
          <p:cNvPr id="3" name="Group 60"/>
          <p:cNvGrpSpPr/>
          <p:nvPr/>
        </p:nvGrpSpPr>
        <p:grpSpPr>
          <a:xfrm>
            <a:off x="6705600" y="1905000"/>
            <a:ext cx="2133600" cy="1601788"/>
            <a:chOff x="6705600" y="1905000"/>
            <a:chExt cx="1219200" cy="1601788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6705600" y="19050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6705600" y="24384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6705600" y="29718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6705600" y="35052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Straight Connector 65"/>
          <p:cNvCxnSpPr/>
          <p:nvPr/>
        </p:nvCxnSpPr>
        <p:spPr>
          <a:xfrm>
            <a:off x="3352800" y="4114800"/>
            <a:ext cx="762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rot="5400000">
            <a:off x="3544094" y="4686300"/>
            <a:ext cx="1142206" cy="79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1676400" y="5257800"/>
            <a:ext cx="3124200" cy="914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Reassembly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Buffers</a:t>
            </a:r>
          </a:p>
        </p:txBody>
      </p:sp>
      <p:grpSp>
        <p:nvGrpSpPr>
          <p:cNvPr id="5" name="Group 75"/>
          <p:cNvGrpSpPr/>
          <p:nvPr/>
        </p:nvGrpSpPr>
        <p:grpSpPr>
          <a:xfrm>
            <a:off x="304800" y="1905000"/>
            <a:ext cx="1371600" cy="1601788"/>
            <a:chOff x="6705600" y="1905000"/>
            <a:chExt cx="1219200" cy="1601788"/>
          </a:xfrm>
        </p:grpSpPr>
        <p:cxnSp>
          <p:nvCxnSpPr>
            <p:cNvPr id="77" name="Straight Connector 76"/>
            <p:cNvCxnSpPr/>
            <p:nvPr/>
          </p:nvCxnSpPr>
          <p:spPr>
            <a:xfrm>
              <a:off x="6705600" y="19050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6705600" y="24384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6705600" y="29718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6705600" y="35052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Straight Connector 80"/>
          <p:cNvCxnSpPr/>
          <p:nvPr/>
        </p:nvCxnSpPr>
        <p:spPr>
          <a:xfrm rot="10800000" flipV="1">
            <a:off x="915194" y="4114800"/>
            <a:ext cx="762000" cy="1588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rot="5400000">
            <a:off x="-36909" y="5067697"/>
            <a:ext cx="1903412" cy="7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914400" y="4572000"/>
            <a:ext cx="99585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Inject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124200" y="4572000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Eject</a:t>
            </a:r>
          </a:p>
        </p:txBody>
      </p:sp>
      <p:grpSp>
        <p:nvGrpSpPr>
          <p:cNvPr id="6" name="Group 75"/>
          <p:cNvGrpSpPr/>
          <p:nvPr/>
        </p:nvGrpSpPr>
        <p:grpSpPr>
          <a:xfrm>
            <a:off x="3352800" y="1905000"/>
            <a:ext cx="1066800" cy="1601788"/>
            <a:chOff x="6705600" y="1905000"/>
            <a:chExt cx="1219200" cy="1601788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6705600" y="19050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6705600" y="24384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6705600" y="29718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6705600" y="35052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Rectangle 87"/>
          <p:cNvSpPr/>
          <p:nvPr/>
        </p:nvSpPr>
        <p:spPr>
          <a:xfrm>
            <a:off x="4419600" y="1600200"/>
            <a:ext cx="2286000" cy="2362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grpSp>
        <p:nvGrpSpPr>
          <p:cNvPr id="7" name="Group 88"/>
          <p:cNvGrpSpPr/>
          <p:nvPr/>
        </p:nvGrpSpPr>
        <p:grpSpPr>
          <a:xfrm>
            <a:off x="4495800" y="1752600"/>
            <a:ext cx="1999343" cy="1905000"/>
            <a:chOff x="642910" y="4286256"/>
            <a:chExt cx="2071702" cy="1500198"/>
          </a:xfrm>
        </p:grpSpPr>
        <p:grpSp>
          <p:nvGrpSpPr>
            <p:cNvPr id="8" name="Group 33"/>
            <p:cNvGrpSpPr/>
            <p:nvPr/>
          </p:nvGrpSpPr>
          <p:grpSpPr>
            <a:xfrm>
              <a:off x="857224" y="4286256"/>
              <a:ext cx="571504" cy="571504"/>
              <a:chOff x="785786" y="4286256"/>
              <a:chExt cx="571504" cy="571504"/>
            </a:xfrm>
          </p:grpSpPr>
          <p:sp>
            <p:nvSpPr>
              <p:cNvPr id="135" name="Rectangle 24"/>
              <p:cNvSpPr/>
              <p:nvPr/>
            </p:nvSpPr>
            <p:spPr>
              <a:xfrm>
                <a:off x="785786" y="4286256"/>
                <a:ext cx="571504" cy="5715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grpSp>
            <p:nvGrpSpPr>
              <p:cNvPr id="9" name="Group 31"/>
              <p:cNvGrpSpPr/>
              <p:nvPr/>
            </p:nvGrpSpPr>
            <p:grpSpPr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2470645" y="3951797"/>
                  <a:ext cx="218358" cy="16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2470645" y="4901598"/>
                  <a:ext cx="218358" cy="16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 rot="16200000" flipH="1">
                  <a:off x="2359674" y="4281126"/>
                  <a:ext cx="949801" cy="2911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 rot="5400000" flipH="1" flipV="1">
                  <a:off x="2359674" y="4281126"/>
                  <a:ext cx="949801" cy="2911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>
                  <a:off x="2980146" y="3951797"/>
                  <a:ext cx="218358" cy="16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2980146" y="4901598"/>
                  <a:ext cx="218358" cy="16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" name="Group 34"/>
            <p:cNvGrpSpPr/>
            <p:nvPr/>
          </p:nvGrpSpPr>
          <p:grpSpPr>
            <a:xfrm>
              <a:off x="1928794" y="4286256"/>
              <a:ext cx="571504" cy="571504"/>
              <a:chOff x="785786" y="4286256"/>
              <a:chExt cx="571504" cy="571504"/>
            </a:xfrm>
          </p:grpSpPr>
          <p:sp>
            <p:nvSpPr>
              <p:cNvPr id="127" name="Rectangle 126"/>
              <p:cNvSpPr/>
              <p:nvPr/>
            </p:nvSpPr>
            <p:spPr>
              <a:xfrm>
                <a:off x="785786" y="4286256"/>
                <a:ext cx="571504" cy="5715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grpSp>
            <p:nvGrpSpPr>
              <p:cNvPr id="11" name="Group 31"/>
              <p:cNvGrpSpPr/>
              <p:nvPr/>
            </p:nvGrpSpPr>
            <p:grpSpPr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129" name="Straight Connector 128"/>
                <p:cNvCxnSpPr/>
                <p:nvPr/>
              </p:nvCxnSpPr>
              <p:spPr>
                <a:xfrm>
                  <a:off x="2470645" y="3951797"/>
                  <a:ext cx="218358" cy="16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>
                <a:xfrm>
                  <a:off x="2470645" y="4901598"/>
                  <a:ext cx="218358" cy="16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/>
                <p:cNvCxnSpPr/>
                <p:nvPr/>
              </p:nvCxnSpPr>
              <p:spPr>
                <a:xfrm rot="16200000" flipH="1">
                  <a:off x="2359674" y="4281126"/>
                  <a:ext cx="949801" cy="2911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40"/>
                <p:cNvCxnSpPr/>
                <p:nvPr/>
              </p:nvCxnSpPr>
              <p:spPr>
                <a:xfrm rot="5400000" flipH="1" flipV="1">
                  <a:off x="2359674" y="4281126"/>
                  <a:ext cx="949801" cy="2911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>
                  <a:off x="2980146" y="3951797"/>
                  <a:ext cx="218358" cy="16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2980146" y="4901598"/>
                  <a:ext cx="218358" cy="16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" name="Group 43"/>
            <p:cNvGrpSpPr/>
            <p:nvPr/>
          </p:nvGrpSpPr>
          <p:grpSpPr>
            <a:xfrm>
              <a:off x="857224" y="5214950"/>
              <a:ext cx="571504" cy="571504"/>
              <a:chOff x="785786" y="4286256"/>
              <a:chExt cx="571504" cy="571504"/>
            </a:xfrm>
          </p:grpSpPr>
          <p:sp>
            <p:nvSpPr>
              <p:cNvPr id="119" name="Rectangle 118"/>
              <p:cNvSpPr/>
              <p:nvPr/>
            </p:nvSpPr>
            <p:spPr>
              <a:xfrm>
                <a:off x="785786" y="4286256"/>
                <a:ext cx="571504" cy="5715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grpSp>
            <p:nvGrpSpPr>
              <p:cNvPr id="13" name="Group 31"/>
              <p:cNvGrpSpPr/>
              <p:nvPr/>
            </p:nvGrpSpPr>
            <p:grpSpPr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121" name="Straight Connector 120"/>
                <p:cNvCxnSpPr/>
                <p:nvPr/>
              </p:nvCxnSpPr>
              <p:spPr>
                <a:xfrm>
                  <a:off x="2470645" y="3951797"/>
                  <a:ext cx="218358" cy="16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2470645" y="4901598"/>
                  <a:ext cx="218358" cy="16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 rot="16200000" flipH="1">
                  <a:off x="2359674" y="4281126"/>
                  <a:ext cx="949801" cy="2911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/>
                <p:cNvCxnSpPr/>
                <p:nvPr/>
              </p:nvCxnSpPr>
              <p:spPr>
                <a:xfrm rot="5400000" flipH="1" flipV="1">
                  <a:off x="2359674" y="4281126"/>
                  <a:ext cx="949801" cy="2911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2980146" y="3951797"/>
                  <a:ext cx="218358" cy="16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/>
                <p:cNvCxnSpPr/>
                <p:nvPr/>
              </p:nvCxnSpPr>
              <p:spPr>
                <a:xfrm>
                  <a:off x="2980146" y="4901598"/>
                  <a:ext cx="218358" cy="16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" name="Group 52"/>
            <p:cNvGrpSpPr/>
            <p:nvPr/>
          </p:nvGrpSpPr>
          <p:grpSpPr>
            <a:xfrm>
              <a:off x="1928794" y="5214950"/>
              <a:ext cx="571504" cy="571504"/>
              <a:chOff x="785786" y="4286256"/>
              <a:chExt cx="571504" cy="571504"/>
            </a:xfrm>
          </p:grpSpPr>
          <p:sp>
            <p:nvSpPr>
              <p:cNvPr id="111" name="Rectangle 110"/>
              <p:cNvSpPr/>
              <p:nvPr/>
            </p:nvSpPr>
            <p:spPr>
              <a:xfrm>
                <a:off x="785786" y="4286256"/>
                <a:ext cx="571504" cy="57150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grpSp>
            <p:nvGrpSpPr>
              <p:cNvPr id="15" name="Group 31"/>
              <p:cNvGrpSpPr/>
              <p:nvPr/>
            </p:nvGrpSpPr>
            <p:grpSpPr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113" name="Straight Connector 112"/>
                <p:cNvCxnSpPr/>
                <p:nvPr/>
              </p:nvCxnSpPr>
              <p:spPr>
                <a:xfrm>
                  <a:off x="2470645" y="3951797"/>
                  <a:ext cx="218358" cy="16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/>
                <p:nvPr/>
              </p:nvCxnSpPr>
              <p:spPr>
                <a:xfrm>
                  <a:off x="2470645" y="4901598"/>
                  <a:ext cx="218358" cy="16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 rot="16200000" flipH="1">
                  <a:off x="2359674" y="4281126"/>
                  <a:ext cx="949801" cy="2911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 rot="5400000" flipH="1" flipV="1">
                  <a:off x="2359674" y="4281126"/>
                  <a:ext cx="949801" cy="2911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>
                  <a:off x="2980146" y="3951797"/>
                  <a:ext cx="218358" cy="16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>
                  <a:off x="2980146" y="4901598"/>
                  <a:ext cx="218358" cy="16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" name="Group 70"/>
            <p:cNvGrpSpPr/>
            <p:nvPr/>
          </p:nvGrpSpPr>
          <p:grpSpPr>
            <a:xfrm>
              <a:off x="1423794" y="4714719"/>
              <a:ext cx="504995" cy="660095"/>
              <a:chOff x="1478449" y="4786322"/>
              <a:chExt cx="310519" cy="405897"/>
            </a:xfrm>
          </p:grpSpPr>
          <p:cxnSp>
            <p:nvCxnSpPr>
              <p:cNvPr id="105" name="Straight Connector 104"/>
              <p:cNvCxnSpPr/>
              <p:nvPr/>
            </p:nvCxnSpPr>
            <p:spPr>
              <a:xfrm>
                <a:off x="1478449" y="4786322"/>
                <a:ext cx="93156" cy="69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1478449" y="5191526"/>
                <a:ext cx="93156" cy="69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 rot="16200000" flipH="1">
                <a:off x="1431106" y="4926820"/>
                <a:ext cx="405204" cy="12420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 rot="5400000" flipH="1" flipV="1">
                <a:off x="1431106" y="4926820"/>
                <a:ext cx="405204" cy="12420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1695812" y="4786322"/>
                <a:ext cx="93156" cy="69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1695812" y="5191526"/>
                <a:ext cx="93156" cy="69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Straight Connector 94"/>
            <p:cNvCxnSpPr/>
            <p:nvPr/>
          </p:nvCxnSpPr>
          <p:spPr>
            <a:xfrm>
              <a:off x="1428728" y="4429132"/>
              <a:ext cx="50006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1428728" y="5643578"/>
              <a:ext cx="500066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642910" y="4429132"/>
              <a:ext cx="214314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642910" y="4714884"/>
              <a:ext cx="214314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642910" y="5357826"/>
              <a:ext cx="214314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642910" y="5643578"/>
              <a:ext cx="214314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2500298" y="4429132"/>
              <a:ext cx="214314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2500298" y="4714884"/>
              <a:ext cx="214314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2500298" y="5357826"/>
              <a:ext cx="214314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2500298" y="5643578"/>
              <a:ext cx="214314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Rectangle 84"/>
          <p:cNvSpPr/>
          <p:nvPr/>
        </p:nvSpPr>
        <p:spPr>
          <a:xfrm>
            <a:off x="1676400" y="5257800"/>
            <a:ext cx="3124200" cy="914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Miss Buffers (MSHRs)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1219200" y="5029200"/>
            <a:ext cx="4114800" cy="1295400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152400" y="2057400"/>
            <a:ext cx="8839200" cy="2286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81000" y="2209800"/>
            <a:ext cx="8305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ingdings" pitchFamily="2" charset="2"/>
                <a:ea typeface="+mn-ea"/>
                <a:cs typeface="+mn-cs"/>
              </a:rPr>
              <a:t>C 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Using miss buffers for 	reassembly makes this 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	truly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bufferless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network.</a:t>
            </a:r>
          </a:p>
        </p:txBody>
      </p:sp>
    </p:spTree>
    <p:extLst>
      <p:ext uri="{BB962C8B-B14F-4D97-AF65-F5344CB8AC3E}">
        <p14:creationId xmlns:p14="http://schemas.microsoft.com/office/powerpoint/2010/main" val="26173097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85" grpId="0" animBg="1"/>
      <p:bldP spid="86" grpId="0" animBg="1"/>
      <p:bldP spid="87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/>
          <p:cNvSpPr/>
          <p:nvPr/>
        </p:nvSpPr>
        <p:spPr>
          <a:xfrm>
            <a:off x="609600" y="1219200"/>
            <a:ext cx="7620000" cy="3657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grpSp>
        <p:nvGrpSpPr>
          <p:cNvPr id="3" name="Group 128"/>
          <p:cNvGrpSpPr/>
          <p:nvPr/>
        </p:nvGrpSpPr>
        <p:grpSpPr>
          <a:xfrm>
            <a:off x="5029200" y="1600200"/>
            <a:ext cx="1676400" cy="2819400"/>
            <a:chOff x="3352800" y="1524000"/>
            <a:chExt cx="1676400" cy="2819400"/>
          </a:xfrm>
        </p:grpSpPr>
        <p:sp>
          <p:nvSpPr>
            <p:cNvPr id="106" name="Rectangle 105"/>
            <p:cNvSpPr/>
            <p:nvPr/>
          </p:nvSpPr>
          <p:spPr>
            <a:xfrm>
              <a:off x="3352800" y="1524000"/>
              <a:ext cx="1676400" cy="28194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108" name="Straight Connector 107"/>
            <p:cNvCxnSpPr/>
            <p:nvPr/>
          </p:nvCxnSpPr>
          <p:spPr>
            <a:xfrm>
              <a:off x="3429000" y="1828800"/>
              <a:ext cx="381000" cy="1588"/>
            </a:xfrm>
            <a:prstGeom prst="lin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3429000" y="4038600"/>
              <a:ext cx="381000" cy="1588"/>
            </a:xfrm>
            <a:prstGeom prst="lin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4495800" y="1828800"/>
              <a:ext cx="381000" cy="1588"/>
            </a:xfrm>
            <a:prstGeom prst="lin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4495800" y="4038600"/>
              <a:ext cx="381000" cy="1588"/>
            </a:xfrm>
            <a:prstGeom prst="lin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rot="16200000" flipH="1">
              <a:off x="3048000" y="2590800"/>
              <a:ext cx="2209800" cy="685800"/>
            </a:xfrm>
            <a:prstGeom prst="lin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rot="5400000" flipH="1" flipV="1">
              <a:off x="3048000" y="2590800"/>
              <a:ext cx="2209800" cy="685800"/>
            </a:xfrm>
            <a:prstGeom prst="line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cxnSp>
      </p:grpSp>
      <p:grpSp>
        <p:nvGrpSpPr>
          <p:cNvPr id="5" name="Group 148"/>
          <p:cNvGrpSpPr/>
          <p:nvPr/>
        </p:nvGrpSpPr>
        <p:grpSpPr>
          <a:xfrm>
            <a:off x="6705600" y="1905000"/>
            <a:ext cx="2133600" cy="1601788"/>
            <a:chOff x="6705600" y="1905000"/>
            <a:chExt cx="1219200" cy="1601788"/>
          </a:xfrm>
        </p:grpSpPr>
        <p:cxnSp>
          <p:nvCxnSpPr>
            <p:cNvPr id="124" name="Straight Connector 123"/>
            <p:cNvCxnSpPr/>
            <p:nvPr/>
          </p:nvCxnSpPr>
          <p:spPr>
            <a:xfrm>
              <a:off x="6705600" y="19050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6705600" y="24384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6705600" y="29718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6705600" y="35052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8" name="Straight Connector 127"/>
          <p:cNvCxnSpPr/>
          <p:nvPr/>
        </p:nvCxnSpPr>
        <p:spPr>
          <a:xfrm>
            <a:off x="6705600" y="4114800"/>
            <a:ext cx="762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rot="5400000">
            <a:off x="6896894" y="4686300"/>
            <a:ext cx="1142206" cy="79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149"/>
          <p:cNvGrpSpPr/>
          <p:nvPr/>
        </p:nvGrpSpPr>
        <p:grpSpPr>
          <a:xfrm>
            <a:off x="304800" y="1905000"/>
            <a:ext cx="1371600" cy="1601788"/>
            <a:chOff x="6705600" y="1905000"/>
            <a:chExt cx="1219200" cy="1601788"/>
          </a:xfrm>
        </p:grpSpPr>
        <p:cxnSp>
          <p:nvCxnSpPr>
            <p:cNvPr id="151" name="Straight Connector 150"/>
            <p:cNvCxnSpPr/>
            <p:nvPr/>
          </p:nvCxnSpPr>
          <p:spPr>
            <a:xfrm>
              <a:off x="6705600" y="19050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6705600" y="24384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6705600" y="29718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6705600" y="35052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5" name="Straight Connector 154"/>
          <p:cNvCxnSpPr/>
          <p:nvPr/>
        </p:nvCxnSpPr>
        <p:spPr>
          <a:xfrm rot="10800000" flipV="1">
            <a:off x="915194" y="4114800"/>
            <a:ext cx="762000" cy="1588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rot="5400000">
            <a:off x="-75009" y="5105797"/>
            <a:ext cx="1979612" cy="7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914400" y="4800600"/>
            <a:ext cx="99585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Inject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1676400" y="1600200"/>
            <a:ext cx="2667000" cy="2819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Deflection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Routing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Logic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5334000" y="1219200"/>
            <a:ext cx="1068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Crossbar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b="1" dirty="0"/>
              <a:t>CHIPPER</a:t>
            </a:r>
            <a:r>
              <a:rPr lang="en-US" sz="2800" dirty="0"/>
              <a:t>:</a:t>
            </a:r>
            <a:r>
              <a:rPr lang="en-US" sz="2600" dirty="0"/>
              <a:t> </a:t>
            </a:r>
            <a:r>
              <a:rPr lang="en-US" sz="2600" b="1" u="sng" dirty="0"/>
              <a:t>Ch</a:t>
            </a:r>
            <a:r>
              <a:rPr lang="en-US" sz="2600" dirty="0"/>
              <a:t>eap </a:t>
            </a:r>
            <a:r>
              <a:rPr lang="en-US" sz="2600" b="1" u="sng" dirty="0"/>
              <a:t>I</a:t>
            </a:r>
            <a:r>
              <a:rPr lang="en-US" sz="2600" dirty="0"/>
              <a:t>nterconnect </a:t>
            </a:r>
            <a:r>
              <a:rPr lang="en-US" sz="2600" b="1" u="sng" dirty="0"/>
              <a:t>P</a:t>
            </a:r>
            <a:r>
              <a:rPr lang="en-US" sz="2600" dirty="0"/>
              <a:t>artially-</a:t>
            </a:r>
            <a:r>
              <a:rPr lang="en-US" sz="2600" b="1" u="sng" dirty="0"/>
              <a:t>Pe</a:t>
            </a:r>
            <a:r>
              <a:rPr lang="en-US" sz="2600" dirty="0"/>
              <a:t>rmuting </a:t>
            </a:r>
            <a:r>
              <a:rPr lang="en-US" sz="2600" b="1" u="sng" dirty="0"/>
              <a:t>R</a:t>
            </a:r>
            <a:r>
              <a:rPr lang="en-US" sz="2600" dirty="0"/>
              <a:t>outer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129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4648200" y="5257800"/>
            <a:ext cx="3124200" cy="914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Reassembly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Buffers</a:t>
            </a:r>
          </a:p>
        </p:txBody>
      </p:sp>
      <p:grpSp>
        <p:nvGrpSpPr>
          <p:cNvPr id="7" name="Group 121"/>
          <p:cNvGrpSpPr/>
          <p:nvPr/>
        </p:nvGrpSpPr>
        <p:grpSpPr>
          <a:xfrm>
            <a:off x="4343400" y="1905000"/>
            <a:ext cx="685800" cy="2211388"/>
            <a:chOff x="1066800" y="1828800"/>
            <a:chExt cx="1600200" cy="2211388"/>
          </a:xfrm>
        </p:grpSpPr>
        <p:cxnSp>
          <p:nvCxnSpPr>
            <p:cNvPr id="99" name="Straight Connector 98"/>
            <p:cNvCxnSpPr/>
            <p:nvPr/>
          </p:nvCxnSpPr>
          <p:spPr>
            <a:xfrm>
              <a:off x="1066800" y="1828800"/>
              <a:ext cx="1600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1066800" y="2362200"/>
              <a:ext cx="1600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1066800" y="2895600"/>
              <a:ext cx="1600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1066800" y="3429000"/>
              <a:ext cx="1600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1066800" y="4038600"/>
              <a:ext cx="1600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TextBox 162"/>
          <p:cNvSpPr txBox="1"/>
          <p:nvPr/>
        </p:nvSpPr>
        <p:spPr>
          <a:xfrm>
            <a:off x="6477000" y="4800600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Eject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828800" y="762000"/>
            <a:ext cx="5170583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Baseline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Bufferless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Deflection Router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1826173" y="2286000"/>
            <a:ext cx="2364827" cy="1447800"/>
            <a:chOff x="152400" y="1752600"/>
            <a:chExt cx="6858000" cy="2209800"/>
          </a:xfrm>
        </p:grpSpPr>
        <p:sp>
          <p:nvSpPr>
            <p:cNvPr id="41" name="Rounded Rectangle 40"/>
            <p:cNvSpPr/>
            <p:nvPr/>
          </p:nvSpPr>
          <p:spPr>
            <a:xfrm>
              <a:off x="152400" y="1752600"/>
              <a:ext cx="6858000" cy="22098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grpSp>
          <p:nvGrpSpPr>
            <p:cNvPr id="42" name="Group 121"/>
            <p:cNvGrpSpPr/>
            <p:nvPr/>
          </p:nvGrpSpPr>
          <p:grpSpPr>
            <a:xfrm>
              <a:off x="304800" y="2330450"/>
              <a:ext cx="6400800" cy="1454150"/>
              <a:chOff x="304800" y="2330450"/>
              <a:chExt cx="6400800" cy="1454150"/>
            </a:xfrm>
          </p:grpSpPr>
          <p:grpSp>
            <p:nvGrpSpPr>
              <p:cNvPr id="43" name="Group 81"/>
              <p:cNvGrpSpPr/>
              <p:nvPr/>
            </p:nvGrpSpPr>
            <p:grpSpPr>
              <a:xfrm>
                <a:off x="304800" y="2362200"/>
                <a:ext cx="3566159" cy="1371600"/>
                <a:chOff x="1433372" y="2438400"/>
                <a:chExt cx="6352468" cy="2443257"/>
              </a:xfrm>
            </p:grpSpPr>
            <p:sp>
              <p:nvSpPr>
                <p:cNvPr id="57" name="Rectangle 56"/>
                <p:cNvSpPr/>
                <p:nvPr/>
              </p:nvSpPr>
              <p:spPr>
                <a:xfrm>
                  <a:off x="2044186" y="2438400"/>
                  <a:ext cx="977303" cy="855140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2044186" y="4026517"/>
                  <a:ext cx="977303" cy="855140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4120955" y="2438400"/>
                  <a:ext cx="977303" cy="855140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4120955" y="4026517"/>
                  <a:ext cx="977303" cy="855140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endParaRPr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6197723" y="2438400"/>
                  <a:ext cx="977303" cy="855140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6197723" y="4026517"/>
                  <a:ext cx="977303" cy="855140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endParaRPr>
                </a:p>
              </p:txBody>
            </p:sp>
            <p:cxnSp>
              <p:nvCxnSpPr>
                <p:cNvPr id="64" name="Straight Connector 63"/>
                <p:cNvCxnSpPr/>
                <p:nvPr/>
              </p:nvCxnSpPr>
              <p:spPr>
                <a:xfrm>
                  <a:off x="3021489" y="2560563"/>
                  <a:ext cx="1099466" cy="271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>
                  <a:off x="3021489" y="3171377"/>
                  <a:ext cx="1099466" cy="97730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 flipV="1">
                  <a:off x="3021489" y="3171377"/>
                  <a:ext cx="1099466" cy="97730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3021489" y="4759494"/>
                  <a:ext cx="1099466" cy="271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>
                  <a:off x="5098257" y="2560563"/>
                  <a:ext cx="1099466" cy="271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5098257" y="3171377"/>
                  <a:ext cx="1099466" cy="97730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 flipV="1">
                  <a:off x="5098257" y="3171377"/>
                  <a:ext cx="1099466" cy="97730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>
                  <a:off x="5098257" y="4759494"/>
                  <a:ext cx="1099466" cy="271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>
                  <a:off x="1433372" y="2560563"/>
                  <a:ext cx="610814" cy="271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/>
                <p:nvPr/>
              </p:nvCxnSpPr>
              <p:spPr>
                <a:xfrm>
                  <a:off x="1433372" y="3171377"/>
                  <a:ext cx="610814" cy="271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/>
                <p:nvPr/>
              </p:nvCxnSpPr>
              <p:spPr>
                <a:xfrm>
                  <a:off x="1433372" y="4148680"/>
                  <a:ext cx="610814" cy="271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/>
                <p:nvPr/>
              </p:nvCxnSpPr>
              <p:spPr>
                <a:xfrm>
                  <a:off x="1433372" y="4759494"/>
                  <a:ext cx="610814" cy="271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/>
                <p:nvPr/>
              </p:nvCxnSpPr>
              <p:spPr>
                <a:xfrm>
                  <a:off x="7175026" y="2560563"/>
                  <a:ext cx="610814" cy="271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/>
                <p:nvPr/>
              </p:nvCxnSpPr>
              <p:spPr>
                <a:xfrm>
                  <a:off x="7175026" y="3171377"/>
                  <a:ext cx="610814" cy="271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>
                  <a:off x="7175026" y="4148680"/>
                  <a:ext cx="610814" cy="271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>
                  <a:off x="7175026" y="4759494"/>
                  <a:ext cx="610814" cy="271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" name="Rectangle 43"/>
              <p:cNvSpPr/>
              <p:nvPr/>
            </p:nvSpPr>
            <p:spPr>
              <a:xfrm>
                <a:off x="4267200" y="2330450"/>
                <a:ext cx="533400" cy="2286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4876800" y="2667000"/>
                <a:ext cx="533400" cy="2286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5562600" y="3213100"/>
                <a:ext cx="533400" cy="2286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172200" y="3556000"/>
                <a:ext cx="533400" cy="2286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cxnSp>
            <p:nvCxnSpPr>
              <p:cNvPr id="48" name="Straight Connector 47"/>
              <p:cNvCxnSpPr/>
              <p:nvPr/>
            </p:nvCxnSpPr>
            <p:spPr>
              <a:xfrm>
                <a:off x="3810000" y="2432050"/>
                <a:ext cx="4572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3810000" y="2774950"/>
                <a:ext cx="10668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3835400" y="3330576"/>
                <a:ext cx="17272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3810000" y="3667125"/>
                <a:ext cx="2362200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 rot="16200000" flipH="1">
                <a:off x="4780359" y="2570559"/>
                <a:ext cx="114300" cy="78581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 rot="16200000" flipH="1">
                <a:off x="5334000" y="2971800"/>
                <a:ext cx="304800" cy="15240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/>
              <p:nvPr/>
            </p:nvCxnSpPr>
            <p:spPr>
              <a:xfrm rot="16200000" flipH="1">
                <a:off x="6061472" y="3470671"/>
                <a:ext cx="142875" cy="78581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1" name="TextBox 80"/>
          <p:cNvSpPr txBox="1"/>
          <p:nvPr/>
        </p:nvSpPr>
        <p:spPr>
          <a:xfrm>
            <a:off x="228600" y="4267200"/>
            <a:ext cx="4146719" cy="156966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Large buffers for worst case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0"/>
              <a:buChar char="à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  <a:sym typeface="Wingdings"/>
              </a:rPr>
              <a:t>Retransmit-Once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  <a:sym typeface="Wingdings"/>
              </a:rPr>
              <a:t>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  <a:sym typeface="Wingdings"/>
              </a:rPr>
              <a:t>Cache miss buffers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953000" y="1447800"/>
            <a:ext cx="4495800" cy="230832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Long critical path: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1. Sort by 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2. Allocate ports sequentially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0"/>
              <a:buChar char="à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  <a:sym typeface="Wingdings"/>
              </a:rPr>
              <a:t>Golden Packet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  <a:sym typeface="Wingdings"/>
              </a:rPr>
              <a:t>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  <a:sym typeface="Wingdings"/>
              </a:rPr>
              <a:t>Permutation Network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1295400" y="1295400"/>
            <a:ext cx="3352800" cy="3429000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4495800" y="4876800"/>
            <a:ext cx="3429000" cy="1524000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41903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Properties of a Topology/Network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915400" cy="5327650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Bisection Bandwidth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Often used to describe network performance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Tahoma" charset="0"/>
                <a:ea typeface="ＭＳ Ｐゴシック" charset="0"/>
              </a:rPr>
              <a:t>Cut network in half and sum bandwidth of links severed</a:t>
            </a:r>
          </a:p>
          <a:p>
            <a:pPr lvl="2"/>
            <a:r>
              <a:rPr lang="en-US" dirty="0">
                <a:latin typeface="Tahoma" charset="0"/>
                <a:ea typeface="ＭＳ Ｐゴシック" charset="0"/>
              </a:rPr>
              <a:t>(Min # channels spanning two halves) * (BW of each channel)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Meaningful only for recursive topologies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Can be misleading, because does not account for switch and routing efficiency (and certainly not execution time)</a:t>
            </a:r>
          </a:p>
          <a:p>
            <a:endParaRPr lang="en-US" sz="16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Blocking vs. Non-Blocking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If connecting any permutation of sources &amp; destinations is possible, network is </a:t>
            </a:r>
            <a:r>
              <a:rPr lang="en-US" u="sng" dirty="0">
                <a:latin typeface="Tahoma" charset="0"/>
                <a:ea typeface="ＭＳ Ｐゴシック" charset="0"/>
              </a:rPr>
              <a:t>non-blocking</a:t>
            </a:r>
            <a:r>
              <a:rPr lang="en-US" dirty="0">
                <a:latin typeface="Tahoma" charset="0"/>
                <a:ea typeface="ＭＳ Ｐゴシック" charset="0"/>
              </a:rPr>
              <a:t>; otherwise network is </a:t>
            </a:r>
            <a:r>
              <a:rPr lang="en-US" u="sng" dirty="0">
                <a:latin typeface="Tahoma" charset="0"/>
                <a:ea typeface="ＭＳ Ｐゴシック" charset="0"/>
              </a:rPr>
              <a:t>blocking</a:t>
            </a:r>
            <a:r>
              <a:rPr lang="en-US" dirty="0">
                <a:latin typeface="Tahoma" charset="0"/>
                <a:ea typeface="ＭＳ Ｐゴシック" charset="0"/>
              </a:rPr>
              <a:t>.</a:t>
            </a:r>
          </a:p>
          <a:p>
            <a:pPr lvl="1"/>
            <a:r>
              <a:rPr lang="en-US" u="sng" dirty="0" err="1">
                <a:latin typeface="Tahoma" charset="0"/>
                <a:ea typeface="ＭＳ Ｐゴシック" charset="0"/>
              </a:rPr>
              <a:t>Rearrangeable</a:t>
            </a:r>
            <a:r>
              <a:rPr lang="en-US" u="sng" dirty="0">
                <a:latin typeface="Tahoma" charset="0"/>
                <a:ea typeface="ＭＳ Ｐゴシック" charset="0"/>
              </a:rPr>
              <a:t> non-blocking</a:t>
            </a:r>
            <a:r>
              <a:rPr lang="en-US" dirty="0">
                <a:latin typeface="Tahoma" charset="0"/>
                <a:ea typeface="ＭＳ Ｐゴシック" charset="0"/>
              </a:rPr>
              <a:t>: Same as non-blocking but might require rearranging connections when switching from one permutation to another.</a:t>
            </a:r>
          </a:p>
          <a:p>
            <a:pPr lvl="1"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22DE032-6B2B-DA47-BB4F-AEB965FBA19F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13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5026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533400" y="1143000"/>
            <a:ext cx="7620000" cy="3429000"/>
          </a:xfrm>
          <a:prstGeom prst="rect">
            <a:avLst/>
          </a:prstGeom>
          <a:solidFill>
            <a:srgbClr val="D9D9D9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12185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b="1">
                <a:latin typeface="Garamond" charset="0"/>
              </a:rPr>
              <a:t>CHIPPER</a:t>
            </a:r>
            <a:r>
              <a:rPr lang="en-US" sz="3600">
                <a:latin typeface="Garamond" charset="0"/>
              </a:rPr>
              <a:t>: </a:t>
            </a:r>
            <a:r>
              <a:rPr lang="en-US" sz="2600" b="1" u="sng">
                <a:latin typeface="Garamond" charset="0"/>
              </a:rPr>
              <a:t>Ch</a:t>
            </a:r>
            <a:r>
              <a:rPr lang="en-US" sz="2600">
                <a:latin typeface="Garamond" charset="0"/>
              </a:rPr>
              <a:t>eap </a:t>
            </a:r>
            <a:r>
              <a:rPr lang="en-US" sz="2600" b="1" u="sng">
                <a:latin typeface="Garamond" charset="0"/>
              </a:rPr>
              <a:t>I</a:t>
            </a:r>
            <a:r>
              <a:rPr lang="en-US" sz="2600">
                <a:latin typeface="Garamond" charset="0"/>
              </a:rPr>
              <a:t>nterconnect </a:t>
            </a:r>
            <a:r>
              <a:rPr lang="en-US" sz="2600" b="1" u="sng">
                <a:latin typeface="Garamond" charset="0"/>
              </a:rPr>
              <a:t>P</a:t>
            </a:r>
            <a:r>
              <a:rPr lang="en-US" sz="2600">
                <a:latin typeface="Garamond" charset="0"/>
              </a:rPr>
              <a:t>artially-</a:t>
            </a:r>
            <a:r>
              <a:rPr lang="en-US" sz="2600" b="1" u="sng">
                <a:latin typeface="Garamond" charset="0"/>
              </a:rPr>
              <a:t>Pe</a:t>
            </a:r>
            <a:r>
              <a:rPr lang="en-US" sz="2600">
                <a:latin typeface="Garamond" charset="0"/>
              </a:rPr>
              <a:t>rmuting </a:t>
            </a:r>
            <a:r>
              <a:rPr lang="en-US" sz="2600" b="1" u="sng">
                <a:latin typeface="Garamond" charset="0"/>
              </a:rPr>
              <a:t>R</a:t>
            </a:r>
            <a:r>
              <a:rPr lang="en-US" sz="2600">
                <a:latin typeface="Garamond" charset="0"/>
              </a:rPr>
              <a:t>outer</a:t>
            </a:r>
          </a:p>
        </p:txBody>
      </p:sp>
      <p:sp>
        <p:nvSpPr>
          <p:cNvPr id="12186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8A6BE4-6FF8-9140-BF84-0866C10B9405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1676400" y="1600200"/>
            <a:ext cx="1676400" cy="2819400"/>
          </a:xfrm>
          <a:prstGeom prst="rect">
            <a:avLst/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Inject/Eject</a:t>
            </a:r>
          </a:p>
        </p:txBody>
      </p:sp>
      <p:grpSp>
        <p:nvGrpSpPr>
          <p:cNvPr id="121862" name="Group 60"/>
          <p:cNvGrpSpPr>
            <a:grpSpLocks/>
          </p:cNvGrpSpPr>
          <p:nvPr/>
        </p:nvGrpSpPr>
        <p:grpSpPr bwMode="auto">
          <a:xfrm>
            <a:off x="6705600" y="1905000"/>
            <a:ext cx="2133600" cy="1601788"/>
            <a:chOff x="6705600" y="1905000"/>
            <a:chExt cx="1219200" cy="1601788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6705600" y="19050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6705600" y="24384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6705600" y="29718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6705600" y="35052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Straight Connector 65"/>
          <p:cNvCxnSpPr/>
          <p:nvPr/>
        </p:nvCxnSpPr>
        <p:spPr>
          <a:xfrm>
            <a:off x="3352800" y="4114800"/>
            <a:ext cx="7620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rot="5400000">
            <a:off x="3544888" y="4686300"/>
            <a:ext cx="1141412" cy="158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>
            <a:spLocks noChangeArrowheads="1"/>
          </p:cNvSpPr>
          <p:nvPr/>
        </p:nvSpPr>
        <p:spPr bwMode="auto">
          <a:xfrm>
            <a:off x="1676400" y="5257800"/>
            <a:ext cx="3124200" cy="914400"/>
          </a:xfrm>
          <a:prstGeom prst="rect">
            <a:avLst/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Miss Buffers (MSHRs)</a:t>
            </a:r>
          </a:p>
        </p:txBody>
      </p:sp>
      <p:grpSp>
        <p:nvGrpSpPr>
          <p:cNvPr id="121866" name="Group 75"/>
          <p:cNvGrpSpPr>
            <a:grpSpLocks/>
          </p:cNvGrpSpPr>
          <p:nvPr/>
        </p:nvGrpSpPr>
        <p:grpSpPr bwMode="auto">
          <a:xfrm>
            <a:off x="304800" y="1905000"/>
            <a:ext cx="1371600" cy="1601788"/>
            <a:chOff x="6705600" y="1905000"/>
            <a:chExt cx="1219200" cy="1601788"/>
          </a:xfrm>
        </p:grpSpPr>
        <p:cxnSp>
          <p:nvCxnSpPr>
            <p:cNvPr id="77" name="Straight Connector 76"/>
            <p:cNvCxnSpPr/>
            <p:nvPr/>
          </p:nvCxnSpPr>
          <p:spPr>
            <a:xfrm>
              <a:off x="6705600" y="19050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6705600" y="24384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6705600" y="29718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6705600" y="35052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Straight Connector 80"/>
          <p:cNvCxnSpPr/>
          <p:nvPr/>
        </p:nvCxnSpPr>
        <p:spPr>
          <a:xfrm rot="10800000" flipV="1">
            <a:off x="915988" y="4114800"/>
            <a:ext cx="762000" cy="1588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rot="5400000">
            <a:off x="-36512" y="5067300"/>
            <a:ext cx="1903412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914400" y="4572000"/>
            <a:ext cx="995363" cy="4778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Inject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124200" y="4572000"/>
            <a:ext cx="850900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Eject</a:t>
            </a:r>
          </a:p>
        </p:txBody>
      </p:sp>
      <p:grpSp>
        <p:nvGrpSpPr>
          <p:cNvPr id="121871" name="Group 75"/>
          <p:cNvGrpSpPr>
            <a:grpSpLocks/>
          </p:cNvGrpSpPr>
          <p:nvPr/>
        </p:nvGrpSpPr>
        <p:grpSpPr bwMode="auto">
          <a:xfrm>
            <a:off x="3352800" y="1905000"/>
            <a:ext cx="1066800" cy="1601788"/>
            <a:chOff x="6705600" y="1905000"/>
            <a:chExt cx="1219200" cy="1601788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6705600" y="19050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6705600" y="24384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6705600" y="29718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6705600" y="3505200"/>
              <a:ext cx="1219200" cy="1588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Rectangle 87"/>
          <p:cNvSpPr>
            <a:spLocks noChangeArrowheads="1"/>
          </p:cNvSpPr>
          <p:nvPr/>
        </p:nvSpPr>
        <p:spPr bwMode="auto">
          <a:xfrm>
            <a:off x="4419600" y="1600200"/>
            <a:ext cx="2286000" cy="2362200"/>
          </a:xfrm>
          <a:prstGeom prst="rect">
            <a:avLst/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grpSp>
        <p:nvGrpSpPr>
          <p:cNvPr id="121873" name="Group 88"/>
          <p:cNvGrpSpPr>
            <a:grpSpLocks/>
          </p:cNvGrpSpPr>
          <p:nvPr/>
        </p:nvGrpSpPr>
        <p:grpSpPr bwMode="auto">
          <a:xfrm>
            <a:off x="4495800" y="1752600"/>
            <a:ext cx="1998663" cy="1905000"/>
            <a:chOff x="642910" y="4286256"/>
            <a:chExt cx="2071702" cy="1500198"/>
          </a:xfrm>
        </p:grpSpPr>
        <p:grpSp>
          <p:nvGrpSpPr>
            <p:cNvPr id="121874" name="Group 33"/>
            <p:cNvGrpSpPr>
              <a:grpSpLocks/>
            </p:cNvGrpSpPr>
            <p:nvPr/>
          </p:nvGrpSpPr>
          <p:grpSpPr bwMode="auto">
            <a:xfrm>
              <a:off x="857224" y="4286256"/>
              <a:ext cx="571504" cy="571504"/>
              <a:chOff x="785786" y="4286256"/>
              <a:chExt cx="571504" cy="571504"/>
            </a:xfrm>
          </p:grpSpPr>
          <p:sp>
            <p:nvSpPr>
              <p:cNvPr id="135" name="Rectangle 24"/>
              <p:cNvSpPr/>
              <p:nvPr/>
            </p:nvSpPr>
            <p:spPr>
              <a:xfrm>
                <a:off x="785389" y="4286256"/>
                <a:ext cx="572639" cy="57132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21920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2470373" y="3950417"/>
                  <a:ext cx="219853" cy="292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>
                  <a:off x="2470373" y="4899633"/>
                  <a:ext cx="219853" cy="292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 rot="16200000" flipH="1">
                  <a:off x="2360261" y="4280382"/>
                  <a:ext cx="949216" cy="28928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 rot="5400000" flipH="1" flipV="1">
                  <a:off x="2360261" y="4280382"/>
                  <a:ext cx="949216" cy="28928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>
                  <a:off x="2979509" y="3950417"/>
                  <a:ext cx="219853" cy="292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2979509" y="4899633"/>
                  <a:ext cx="219853" cy="292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1875" name="Group 34"/>
            <p:cNvGrpSpPr>
              <a:grpSpLocks/>
            </p:cNvGrpSpPr>
            <p:nvPr/>
          </p:nvGrpSpPr>
          <p:grpSpPr bwMode="auto">
            <a:xfrm>
              <a:off x="1928794" y="4286256"/>
              <a:ext cx="571504" cy="571504"/>
              <a:chOff x="785786" y="4286256"/>
              <a:chExt cx="571504" cy="571504"/>
            </a:xfrm>
          </p:grpSpPr>
          <p:sp>
            <p:nvSpPr>
              <p:cNvPr id="127" name="Rectangle 126"/>
              <p:cNvSpPr/>
              <p:nvPr/>
            </p:nvSpPr>
            <p:spPr>
              <a:xfrm>
                <a:off x="785049" y="4286256"/>
                <a:ext cx="572639" cy="57132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21912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129" name="Straight Connector 128"/>
                <p:cNvCxnSpPr/>
                <p:nvPr/>
              </p:nvCxnSpPr>
              <p:spPr>
                <a:xfrm>
                  <a:off x="2469574" y="3950417"/>
                  <a:ext cx="219855" cy="292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>
                <a:xfrm>
                  <a:off x="2469574" y="4899633"/>
                  <a:ext cx="219855" cy="292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/>
                <p:cNvCxnSpPr/>
                <p:nvPr/>
              </p:nvCxnSpPr>
              <p:spPr>
                <a:xfrm rot="16200000" flipH="1">
                  <a:off x="2359461" y="4280384"/>
                  <a:ext cx="949216" cy="28928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40"/>
                <p:cNvCxnSpPr/>
                <p:nvPr/>
              </p:nvCxnSpPr>
              <p:spPr>
                <a:xfrm rot="5400000" flipH="1" flipV="1">
                  <a:off x="2359461" y="4280384"/>
                  <a:ext cx="949216" cy="28928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>
                  <a:off x="2978709" y="3950417"/>
                  <a:ext cx="219855" cy="292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2978709" y="4899633"/>
                  <a:ext cx="219855" cy="292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1876" name="Group 43"/>
            <p:cNvGrpSpPr>
              <a:grpSpLocks/>
            </p:cNvGrpSpPr>
            <p:nvPr/>
          </p:nvGrpSpPr>
          <p:grpSpPr bwMode="auto">
            <a:xfrm>
              <a:off x="857224" y="5214950"/>
              <a:ext cx="571504" cy="571504"/>
              <a:chOff x="785786" y="4286256"/>
              <a:chExt cx="571504" cy="571504"/>
            </a:xfrm>
          </p:grpSpPr>
          <p:sp>
            <p:nvSpPr>
              <p:cNvPr id="119" name="Rectangle 118"/>
              <p:cNvSpPr/>
              <p:nvPr/>
            </p:nvSpPr>
            <p:spPr>
              <a:xfrm>
                <a:off x="785389" y="4286435"/>
                <a:ext cx="572639" cy="5713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21904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121" name="Straight Connector 120"/>
                <p:cNvCxnSpPr/>
                <p:nvPr/>
              </p:nvCxnSpPr>
              <p:spPr>
                <a:xfrm>
                  <a:off x="2470373" y="3950834"/>
                  <a:ext cx="219853" cy="29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2470373" y="4900050"/>
                  <a:ext cx="219853" cy="29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 rot="16200000" flipH="1">
                  <a:off x="2360261" y="4280799"/>
                  <a:ext cx="949216" cy="28928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/>
                <p:cNvCxnSpPr/>
                <p:nvPr/>
              </p:nvCxnSpPr>
              <p:spPr>
                <a:xfrm rot="5400000" flipH="1" flipV="1">
                  <a:off x="2360261" y="4280799"/>
                  <a:ext cx="949216" cy="28928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2979509" y="3950834"/>
                  <a:ext cx="219853" cy="29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/>
                <p:cNvCxnSpPr/>
                <p:nvPr/>
              </p:nvCxnSpPr>
              <p:spPr>
                <a:xfrm>
                  <a:off x="2979509" y="4900050"/>
                  <a:ext cx="219853" cy="29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1877" name="Group 52"/>
            <p:cNvGrpSpPr>
              <a:grpSpLocks/>
            </p:cNvGrpSpPr>
            <p:nvPr/>
          </p:nvGrpSpPr>
          <p:grpSpPr bwMode="auto">
            <a:xfrm>
              <a:off x="1928794" y="5214950"/>
              <a:ext cx="571504" cy="571504"/>
              <a:chOff x="785786" y="4286256"/>
              <a:chExt cx="571504" cy="571504"/>
            </a:xfrm>
          </p:grpSpPr>
          <p:sp>
            <p:nvSpPr>
              <p:cNvPr id="111" name="Rectangle 110"/>
              <p:cNvSpPr/>
              <p:nvPr/>
            </p:nvSpPr>
            <p:spPr>
              <a:xfrm>
                <a:off x="785049" y="4286435"/>
                <a:ext cx="572639" cy="57132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21896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113" name="Straight Connector 112"/>
                <p:cNvCxnSpPr/>
                <p:nvPr/>
              </p:nvCxnSpPr>
              <p:spPr>
                <a:xfrm>
                  <a:off x="2469574" y="3950834"/>
                  <a:ext cx="219855" cy="29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/>
                <p:nvPr/>
              </p:nvCxnSpPr>
              <p:spPr>
                <a:xfrm>
                  <a:off x="2469574" y="4900050"/>
                  <a:ext cx="219855" cy="29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 rot="16200000" flipH="1">
                  <a:off x="2359461" y="4280801"/>
                  <a:ext cx="949216" cy="28928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 rot="5400000" flipH="1" flipV="1">
                  <a:off x="2359461" y="4280801"/>
                  <a:ext cx="949216" cy="28928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>
                  <a:off x="2978709" y="3950834"/>
                  <a:ext cx="219855" cy="29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>
                  <a:off x="2978709" y="4900050"/>
                  <a:ext cx="219855" cy="293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1878" name="Group 70"/>
            <p:cNvGrpSpPr>
              <a:grpSpLocks/>
            </p:cNvGrpSpPr>
            <p:nvPr/>
          </p:nvGrpSpPr>
          <p:grpSpPr bwMode="auto">
            <a:xfrm>
              <a:off x="1423794" y="4714719"/>
              <a:ext cx="504995" cy="660095"/>
              <a:chOff x="1478449" y="4786322"/>
              <a:chExt cx="310519" cy="405897"/>
            </a:xfrm>
          </p:grpSpPr>
          <p:cxnSp>
            <p:nvCxnSpPr>
              <p:cNvPr id="105" name="Straight Connector 104"/>
              <p:cNvCxnSpPr/>
              <p:nvPr/>
            </p:nvCxnSpPr>
            <p:spPr>
              <a:xfrm>
                <a:off x="1478901" y="4786534"/>
                <a:ext cx="93087" cy="76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1478901" y="5191657"/>
                <a:ext cx="93087" cy="76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 rot="16200000" flipH="1">
                <a:off x="1431148" y="4927374"/>
                <a:ext cx="405123" cy="12344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 rot="5400000" flipH="1" flipV="1">
                <a:off x="1431148" y="4927374"/>
                <a:ext cx="405123" cy="12344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1695430" y="4786534"/>
                <a:ext cx="93087" cy="76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1695430" y="5191657"/>
                <a:ext cx="93087" cy="76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Straight Connector 94"/>
            <p:cNvCxnSpPr/>
            <p:nvPr/>
          </p:nvCxnSpPr>
          <p:spPr>
            <a:xfrm>
              <a:off x="1429465" y="4428775"/>
              <a:ext cx="498591" cy="2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1429465" y="5643935"/>
              <a:ext cx="498591" cy="12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642910" y="4428775"/>
              <a:ext cx="213917" cy="2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642910" y="4715063"/>
              <a:ext cx="213917" cy="12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642910" y="5357648"/>
              <a:ext cx="213917" cy="12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642910" y="5643935"/>
              <a:ext cx="213917" cy="12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2500695" y="4428775"/>
              <a:ext cx="213917" cy="2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2500695" y="4715063"/>
              <a:ext cx="213917" cy="12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2500695" y="5357648"/>
              <a:ext cx="213917" cy="12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2500695" y="5643935"/>
              <a:ext cx="213917" cy="12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79578548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EVALUATION</a:t>
            </a:r>
          </a:p>
        </p:txBody>
      </p:sp>
      <p:sp>
        <p:nvSpPr>
          <p:cNvPr id="122883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Tahoma" charset="0"/>
            </a:endParaRPr>
          </a:p>
        </p:txBody>
      </p:sp>
      <p:sp>
        <p:nvSpPr>
          <p:cNvPr id="12288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172F87-F4E7-2F4D-B089-9CCA58556667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898734"/>
      </p:ext>
    </p:extLst>
  </p:cSld>
  <p:clrMapOvr>
    <a:masterClrMapping/>
  </p:clrMapOvr>
  <p:transition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Methodology</a:t>
            </a:r>
          </a:p>
        </p:txBody>
      </p:sp>
      <p:sp>
        <p:nvSpPr>
          <p:cNvPr id="1239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latin typeface="Tahoma" charset="0"/>
              </a:rPr>
              <a:t>Multiprogrammed </a:t>
            </a:r>
            <a:r>
              <a:rPr lang="en-US">
                <a:latin typeface="Tahoma" charset="0"/>
              </a:rPr>
              <a:t>workloads: CPU2006, server, desktop</a:t>
            </a:r>
          </a:p>
          <a:p>
            <a:pPr lvl="1"/>
            <a:r>
              <a:rPr lang="en-US">
                <a:latin typeface="Tahoma" charset="0"/>
              </a:rPr>
              <a:t>8x8 (64 cores), 39 homogeneous and 10 mixed sets</a:t>
            </a:r>
          </a:p>
          <a:p>
            <a:pPr lvl="1"/>
            <a:endParaRPr lang="en-US" b="1">
              <a:latin typeface="Tahoma" charset="0"/>
            </a:endParaRPr>
          </a:p>
          <a:p>
            <a:r>
              <a:rPr lang="en-US" b="1">
                <a:latin typeface="Tahoma" charset="0"/>
              </a:rPr>
              <a:t>Multithreaded </a:t>
            </a:r>
            <a:r>
              <a:rPr lang="en-US">
                <a:latin typeface="Tahoma" charset="0"/>
              </a:rPr>
              <a:t>workloads: SPLASH-2, 16 threads</a:t>
            </a:r>
          </a:p>
          <a:p>
            <a:pPr lvl="1"/>
            <a:r>
              <a:rPr lang="en-US">
                <a:latin typeface="Tahoma" charset="0"/>
              </a:rPr>
              <a:t>4x4 (16 cores), 5 applications</a:t>
            </a:r>
          </a:p>
          <a:p>
            <a:pPr lvl="1"/>
            <a:endParaRPr lang="en-US" b="1">
              <a:latin typeface="Tahoma" charset="0"/>
            </a:endParaRPr>
          </a:p>
          <a:p>
            <a:r>
              <a:rPr lang="en-US" b="1">
                <a:latin typeface="Tahoma" charset="0"/>
              </a:rPr>
              <a:t>System configuration</a:t>
            </a:r>
          </a:p>
          <a:p>
            <a:pPr lvl="1"/>
            <a:r>
              <a:rPr lang="en-US">
                <a:solidFill>
                  <a:srgbClr val="0000FF"/>
                </a:solidFill>
                <a:latin typeface="Tahoma" charset="0"/>
              </a:rPr>
              <a:t>Buffered</a:t>
            </a:r>
            <a:r>
              <a:rPr lang="en-US">
                <a:latin typeface="Tahoma" charset="0"/>
              </a:rPr>
              <a:t> baseline: 2-cycle router, 4 VCs/channel, 8 flits/VC</a:t>
            </a:r>
          </a:p>
          <a:p>
            <a:pPr lvl="1"/>
            <a:r>
              <a:rPr lang="en-US">
                <a:solidFill>
                  <a:srgbClr val="FF0000"/>
                </a:solidFill>
                <a:latin typeface="Tahoma" charset="0"/>
              </a:rPr>
              <a:t>Bufferless </a:t>
            </a:r>
            <a:r>
              <a:rPr lang="en-US">
                <a:latin typeface="Tahoma" charset="0"/>
              </a:rPr>
              <a:t>baseline: 2-cycle latency, FLIT-BLESS</a:t>
            </a:r>
          </a:p>
          <a:p>
            <a:endParaRPr lang="en-US">
              <a:latin typeface="Tahoma" charset="0"/>
            </a:endParaRPr>
          </a:p>
          <a:p>
            <a:pPr lvl="1"/>
            <a:r>
              <a:rPr lang="en-US">
                <a:latin typeface="Tahoma" charset="0"/>
              </a:rPr>
              <a:t>Instruction-trace driven, closed-loop, 128-entry OoO window</a:t>
            </a:r>
          </a:p>
          <a:p>
            <a:pPr lvl="1"/>
            <a:r>
              <a:rPr lang="en-US">
                <a:latin typeface="Tahoma" charset="0"/>
              </a:rPr>
              <a:t>64KB L1, </a:t>
            </a:r>
            <a:r>
              <a:rPr lang="en-US">
                <a:solidFill>
                  <a:schemeClr val="tx2"/>
                </a:solidFill>
                <a:latin typeface="Tahoma" charset="0"/>
              </a:rPr>
              <a:t>perfect L2 (stresses interconnect)</a:t>
            </a:r>
            <a:r>
              <a:rPr lang="en-US">
                <a:latin typeface="Tahoma" charset="0"/>
              </a:rPr>
              <a:t>, XOR mapping</a:t>
            </a:r>
          </a:p>
          <a:p>
            <a:pPr lvl="1"/>
            <a:endParaRPr lang="en-US">
              <a:latin typeface="Tahoma" charset="0"/>
            </a:endParaRPr>
          </a:p>
        </p:txBody>
      </p:sp>
      <p:sp>
        <p:nvSpPr>
          <p:cNvPr id="12390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65D6DD-AAAE-D048-95CB-9702A59F3F31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04437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Methodology</a:t>
            </a:r>
          </a:p>
        </p:txBody>
      </p:sp>
      <p:sp>
        <p:nvSpPr>
          <p:cNvPr id="1249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latin typeface="Tahoma" charset="0"/>
              </a:rPr>
              <a:t>Hardware modeling</a:t>
            </a:r>
          </a:p>
          <a:p>
            <a:pPr lvl="1"/>
            <a:r>
              <a:rPr lang="en-US">
                <a:solidFill>
                  <a:srgbClr val="0000FF"/>
                </a:solidFill>
                <a:latin typeface="Tahoma" charset="0"/>
              </a:rPr>
              <a:t>Verilog models </a:t>
            </a:r>
            <a:r>
              <a:rPr lang="en-US">
                <a:latin typeface="Tahoma" charset="0"/>
              </a:rPr>
              <a:t>for CHIPPER, BLESS, buffered logic</a:t>
            </a:r>
          </a:p>
          <a:p>
            <a:pPr lvl="2"/>
            <a:r>
              <a:rPr lang="en-US">
                <a:latin typeface="Tahoma" charset="0"/>
              </a:rPr>
              <a:t>Synthesized with commercial 65nm library</a:t>
            </a:r>
          </a:p>
          <a:p>
            <a:pPr lvl="1"/>
            <a:r>
              <a:rPr lang="en-US">
                <a:solidFill>
                  <a:srgbClr val="0000FF"/>
                </a:solidFill>
                <a:latin typeface="Tahoma" charset="0"/>
              </a:rPr>
              <a:t>ORION</a:t>
            </a:r>
            <a:r>
              <a:rPr lang="en-US">
                <a:latin typeface="Tahoma" charset="0"/>
              </a:rPr>
              <a:t> for crossbar, buffers and links</a:t>
            </a:r>
          </a:p>
          <a:p>
            <a:pPr lvl="1"/>
            <a:endParaRPr lang="en-US">
              <a:latin typeface="Tahoma" charset="0"/>
            </a:endParaRPr>
          </a:p>
          <a:p>
            <a:r>
              <a:rPr lang="en-US" b="1">
                <a:latin typeface="Tahoma" charset="0"/>
              </a:rPr>
              <a:t>Power</a:t>
            </a:r>
            <a:endParaRPr lang="en-US">
              <a:latin typeface="Tahoma" charset="0"/>
            </a:endParaRPr>
          </a:p>
          <a:p>
            <a:pPr lvl="1"/>
            <a:r>
              <a:rPr lang="en-US">
                <a:latin typeface="Tahoma" charset="0"/>
              </a:rPr>
              <a:t>Static and dynamic power from hardware models</a:t>
            </a:r>
          </a:p>
          <a:p>
            <a:pPr lvl="1"/>
            <a:r>
              <a:rPr lang="en-US">
                <a:latin typeface="Tahoma" charset="0"/>
              </a:rPr>
              <a:t>Based on event counts in cycle-accurate simulations</a:t>
            </a:r>
          </a:p>
          <a:p>
            <a:pPr lvl="1"/>
            <a:endParaRPr lang="en-US">
              <a:latin typeface="Tahoma" charset="0"/>
            </a:endParaRPr>
          </a:p>
          <a:p>
            <a:endParaRPr lang="en-US">
              <a:latin typeface="Tahoma" charset="0"/>
            </a:endParaRPr>
          </a:p>
        </p:txBody>
      </p:sp>
      <p:sp>
        <p:nvSpPr>
          <p:cNvPr id="124932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DBE15A-BCE2-164F-BF09-14892B5CCC66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155555"/>
      </p:ext>
    </p:extLst>
  </p:cSld>
  <p:clrMapOvr>
    <a:masterClrMapping/>
  </p:clrMapOvr>
  <p:transition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572000" y="1295400"/>
            <a:ext cx="1066800" cy="3886200"/>
          </a:xfrm>
          <a:prstGeom prst="rect">
            <a:avLst/>
          </a:prstGeom>
          <a:solidFill>
            <a:srgbClr val="FFE085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85800" y="1295400"/>
            <a:ext cx="2895600" cy="3886200"/>
          </a:xfrm>
          <a:prstGeom prst="rect">
            <a:avLst/>
          </a:prstGeom>
          <a:solidFill>
            <a:srgbClr val="FFE085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graphicFrame>
        <p:nvGraphicFramePr>
          <p:cNvPr id="20" name="Chart 19"/>
          <p:cNvGraphicFramePr/>
          <p:nvPr/>
        </p:nvGraphicFramePr>
        <p:xfrm>
          <a:off x="5867400" y="914400"/>
          <a:ext cx="3276600" cy="533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Chart 15"/>
          <p:cNvGraphicFramePr/>
          <p:nvPr/>
        </p:nvGraphicFramePr>
        <p:xfrm>
          <a:off x="0" y="914400"/>
          <a:ext cx="6096000" cy="533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59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Results: Performance Degradation</a:t>
            </a:r>
          </a:p>
        </p:txBody>
      </p:sp>
      <p:sp>
        <p:nvSpPr>
          <p:cNvPr id="12595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3299F5-27FD-B64B-B7A6-40BECCFD3283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486400" y="1752600"/>
            <a:ext cx="609600" cy="762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38800" y="1295400"/>
            <a:ext cx="1006475" cy="4302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13.6%</a:t>
            </a:r>
          </a:p>
        </p:txBody>
      </p:sp>
      <p:sp>
        <p:nvSpPr>
          <p:cNvPr id="12" name="Oval 11"/>
          <p:cNvSpPr/>
          <p:nvPr/>
        </p:nvSpPr>
        <p:spPr>
          <a:xfrm>
            <a:off x="8534400" y="1447800"/>
            <a:ext cx="609600" cy="762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67713" y="990600"/>
            <a:ext cx="852487" cy="4302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1.8%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743200" y="5715000"/>
            <a:ext cx="1096963" cy="5540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3.6%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72000" y="5867400"/>
            <a:ext cx="1306513" cy="5540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49.8%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52400" y="4876800"/>
            <a:ext cx="8763000" cy="1143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152400" y="5035550"/>
            <a:ext cx="87630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ingdings" charset="0"/>
                <a:ea typeface="ＭＳ Ｐゴシック" charset="0"/>
                <a:cs typeface="Arial" charset="0"/>
              </a:rPr>
              <a:t>C </a:t>
            </a: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</a:rPr>
              <a:t>Minimal loss for low-to-medium-intensity workloads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5195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4" grpId="0" animBg="1"/>
      <p:bldP spid="10" grpId="0" animBg="1"/>
      <p:bldP spid="11" grpId="0"/>
      <p:bldP spid="12" grpId="0" animBg="1"/>
      <p:bldP spid="13" grpId="0"/>
      <p:bldP spid="15" grpId="0"/>
      <p:bldP spid="18" grpId="0"/>
      <p:bldP spid="21" grpId="0" animBg="1"/>
      <p:bldP spid="22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Chart 22"/>
          <p:cNvGraphicFramePr/>
          <p:nvPr/>
        </p:nvGraphicFramePr>
        <p:xfrm>
          <a:off x="0" y="914400"/>
          <a:ext cx="6400800" cy="533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697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Results: Power Reduction</a:t>
            </a:r>
          </a:p>
        </p:txBody>
      </p:sp>
      <p:sp>
        <p:nvSpPr>
          <p:cNvPr id="12698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F714BA-4CBE-7442-B7F8-8DA79BF4BD9F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graphicFrame>
        <p:nvGraphicFramePr>
          <p:cNvPr id="13" name="Chart 12"/>
          <p:cNvGraphicFramePr/>
          <p:nvPr/>
        </p:nvGraphicFramePr>
        <p:xfrm>
          <a:off x="6400800" y="914400"/>
          <a:ext cx="2743200" cy="533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Oval 14"/>
          <p:cNvSpPr/>
          <p:nvPr/>
        </p:nvSpPr>
        <p:spPr>
          <a:xfrm>
            <a:off x="5867400" y="2819400"/>
            <a:ext cx="609600" cy="14478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38800" y="1752600"/>
            <a:ext cx="1004888" cy="4302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54.9%</a:t>
            </a:r>
          </a:p>
        </p:txBody>
      </p:sp>
      <p:sp>
        <p:nvSpPr>
          <p:cNvPr id="17" name="Oval 16"/>
          <p:cNvSpPr/>
          <p:nvPr/>
        </p:nvSpPr>
        <p:spPr>
          <a:xfrm>
            <a:off x="8534400" y="2438400"/>
            <a:ext cx="609600" cy="20574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01000" y="1524000"/>
            <a:ext cx="1004888" cy="4302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73.4%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52400" y="4038600"/>
            <a:ext cx="8839200" cy="21336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381000" y="4191000"/>
            <a:ext cx="83058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ingdings" charset="0"/>
                <a:ea typeface="ＭＳ Ｐゴシック" charset="0"/>
                <a:cs typeface="Arial" charset="0"/>
              </a:rPr>
              <a:t>C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ingdings" charset="0"/>
                <a:ea typeface="ＭＳ Ｐゴシック" charset="0"/>
                <a:cs typeface="Arial" charset="0"/>
              </a:rPr>
              <a:t>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</a:rPr>
              <a:t>Removing buffers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  <a:sym typeface="Wingdings" charset="0"/>
              </a:rPr>
              <a:t> majority of power savings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charset="0"/>
              <a:buChar char="C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Arial" charset="0"/>
              <a:sym typeface="Wingdings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ingdings" charset="0"/>
                <a:ea typeface="ＭＳ Ｐゴシック" charset="0"/>
                <a:cs typeface="Arial" charset="0"/>
              </a:rPr>
              <a:t>C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ingdings" charset="0"/>
                <a:ea typeface="ＭＳ Ｐゴシック" charset="0"/>
                <a:cs typeface="Arial" charset="0"/>
              </a:rPr>
              <a:t>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  <a:sym typeface="Wingdings" charset="0"/>
              </a:rPr>
              <a:t>Slight savings from BLESS to CHIPPER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0162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 animBg="1"/>
      <p:bldP spid="18" grpId="0"/>
      <p:bldP spid="24" grpId="0" animBg="1"/>
      <p:bldP spid="25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Results: Area and Critical Path Reduction</a:t>
            </a:r>
          </a:p>
        </p:txBody>
      </p:sp>
      <p:sp>
        <p:nvSpPr>
          <p:cNvPr id="12800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145177-F48E-3C47-9BAF-312B8A2162DA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136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graphicFrame>
        <p:nvGraphicFramePr>
          <p:cNvPr id="9" name="Chart 8"/>
          <p:cNvGraphicFramePr/>
          <p:nvPr/>
        </p:nvGraphicFramePr>
        <p:xfrm>
          <a:off x="0" y="914400"/>
          <a:ext cx="4343400" cy="533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/>
          <p:cNvGraphicFramePr/>
          <p:nvPr/>
        </p:nvGraphicFramePr>
        <p:xfrm>
          <a:off x="4343400" y="914400"/>
          <a:ext cx="4800600" cy="533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3" name="Straight Arrow Connector 12"/>
          <p:cNvCxnSpPr/>
          <p:nvPr/>
        </p:nvCxnSpPr>
        <p:spPr>
          <a:xfrm>
            <a:off x="1524000" y="2895600"/>
            <a:ext cx="1828800" cy="914400"/>
          </a:xfrm>
          <a:prstGeom prst="straightConnector1">
            <a:avLst/>
          </a:prstGeom>
          <a:ln w="57150">
            <a:solidFill>
              <a:srgbClr val="8C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438400" y="2971800"/>
            <a:ext cx="944563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C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-36.2%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rot="16200000" flipH="1">
            <a:off x="7162800" y="1828800"/>
            <a:ext cx="1143000" cy="838200"/>
          </a:xfrm>
          <a:prstGeom prst="straightConnector1">
            <a:avLst/>
          </a:prstGeom>
          <a:ln w="57150">
            <a:solidFill>
              <a:srgbClr val="8C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696200" y="1676400"/>
            <a:ext cx="944563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C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-29.1%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6019800" y="2895600"/>
            <a:ext cx="1752600" cy="76200"/>
          </a:xfrm>
          <a:prstGeom prst="straightConnector1">
            <a:avLst/>
          </a:prstGeom>
          <a:ln w="57150">
            <a:solidFill>
              <a:srgbClr val="8C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791200" y="2438400"/>
            <a:ext cx="903288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C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+1.1%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667000" y="3810000"/>
            <a:ext cx="685800" cy="76200"/>
          </a:xfrm>
          <a:prstGeom prst="straightConnector1">
            <a:avLst/>
          </a:prstGeom>
          <a:ln w="57150">
            <a:solidFill>
              <a:srgbClr val="8C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819400" y="4038600"/>
            <a:ext cx="817563" cy="36988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C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-1.6%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52400" y="4114800"/>
            <a:ext cx="8839200" cy="2362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152400" y="4343400"/>
            <a:ext cx="8839200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ingdings" charset="0"/>
                <a:ea typeface="ＭＳ Ｐゴシック" charset="0"/>
                <a:cs typeface="Arial" charset="0"/>
              </a:rPr>
              <a:t>C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ingdings" charset="0"/>
                <a:ea typeface="ＭＳ Ｐゴシック" charset="0"/>
                <a:cs typeface="Arial" charset="0"/>
              </a:rPr>
              <a:t> 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  <a:sym typeface="Wingdings" charset="0"/>
              </a:rPr>
              <a:t>CHIPPER maintains area savings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  <a:sym typeface="Wingdings" charset="0"/>
              </a:rPr>
              <a:t>of BLESS 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ingdings" charset="0"/>
                <a:ea typeface="ＭＳ Ｐゴシック" charset="0"/>
                <a:cs typeface="Arial" charset="0"/>
              </a:rPr>
              <a:t>C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ingdings" charset="0"/>
                <a:ea typeface="ＭＳ Ｐゴシック" charset="0"/>
                <a:cs typeface="Arial" charset="0"/>
              </a:rPr>
              <a:t>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</a:rPr>
              <a:t>Critical path 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</a:rPr>
              <a:t>becomes competitive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</a:rPr>
              <a:t>to buffered</a:t>
            </a:r>
          </a:p>
        </p:txBody>
      </p:sp>
    </p:spTree>
    <p:extLst>
      <p:ext uri="{BB962C8B-B14F-4D97-AF65-F5344CB8AC3E}">
        <p14:creationId xmlns:p14="http://schemas.microsoft.com/office/powerpoint/2010/main" val="32169567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  <p:bldP spid="18" grpId="0" animBg="1"/>
      <p:bldP spid="21" grpId="0" animBg="1"/>
      <p:bldP spid="22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08050"/>
            <a:ext cx="8915400" cy="5340350"/>
          </a:xfrm>
        </p:spPr>
        <p:txBody>
          <a:bodyPr/>
          <a:lstStyle/>
          <a:p>
            <a:r>
              <a:rPr lang="en-US" sz="2200">
                <a:latin typeface="Tahoma" charset="0"/>
              </a:rPr>
              <a:t>Two key issues in </a:t>
            </a:r>
            <a:r>
              <a:rPr lang="en-US" sz="2200">
                <a:solidFill>
                  <a:srgbClr val="000090"/>
                </a:solidFill>
                <a:latin typeface="Tahoma" charset="0"/>
              </a:rPr>
              <a:t>bufferless deflection routing</a:t>
            </a:r>
          </a:p>
          <a:p>
            <a:pPr lvl="1"/>
            <a:r>
              <a:rPr lang="en-US" sz="2000">
                <a:latin typeface="Tahoma" charset="0"/>
              </a:rPr>
              <a:t>livelock freedom and packet reassembly</a:t>
            </a:r>
          </a:p>
          <a:p>
            <a:pPr lvl="1"/>
            <a:endParaRPr lang="en-US" sz="1200">
              <a:latin typeface="Tahoma" charset="0"/>
            </a:endParaRPr>
          </a:p>
          <a:p>
            <a:r>
              <a:rPr lang="en-US" sz="2200">
                <a:latin typeface="Tahoma" charset="0"/>
              </a:rPr>
              <a:t>Bufferless deflection routers were high-complexity and impractical</a:t>
            </a:r>
          </a:p>
          <a:p>
            <a:pPr lvl="1"/>
            <a:r>
              <a:rPr lang="en-US" sz="2000">
                <a:solidFill>
                  <a:srgbClr val="0000FF"/>
                </a:solidFill>
                <a:latin typeface="Tahoma" charset="0"/>
              </a:rPr>
              <a:t>Oldest-first prioritization </a:t>
            </a:r>
            <a:r>
              <a:rPr lang="en-US" sz="2000">
                <a:solidFill>
                  <a:srgbClr val="FF0000"/>
                </a:solidFill>
                <a:latin typeface="Tahoma" charset="0"/>
                <a:sym typeface="Wingdings" charset="0"/>
              </a:rPr>
              <a:t></a:t>
            </a:r>
            <a:r>
              <a:rPr lang="en-US" sz="2000">
                <a:latin typeface="Tahoma" charset="0"/>
                <a:sym typeface="Wingdings" charset="0"/>
              </a:rPr>
              <a:t> </a:t>
            </a:r>
            <a:r>
              <a:rPr lang="en-US" sz="2000">
                <a:solidFill>
                  <a:srgbClr val="FF0000"/>
                </a:solidFill>
                <a:latin typeface="Tahoma" charset="0"/>
                <a:sym typeface="Wingdings" charset="0"/>
              </a:rPr>
              <a:t>long critical path in router</a:t>
            </a:r>
          </a:p>
          <a:p>
            <a:pPr lvl="1"/>
            <a:r>
              <a:rPr lang="en-US" sz="2000">
                <a:solidFill>
                  <a:srgbClr val="0000FF"/>
                </a:solidFill>
                <a:latin typeface="Tahoma" charset="0"/>
                <a:sym typeface="Wingdings" charset="0"/>
              </a:rPr>
              <a:t>No end-to-end flow control for reassembly </a:t>
            </a:r>
            <a:r>
              <a:rPr lang="en-US" sz="2000">
                <a:solidFill>
                  <a:srgbClr val="FF0000"/>
                </a:solidFill>
                <a:latin typeface="Tahoma" charset="0"/>
                <a:sym typeface="Wingdings" charset="0"/>
              </a:rPr>
              <a:t> prone to deadlock with reasonably-sized reassembly buffers</a:t>
            </a:r>
          </a:p>
          <a:p>
            <a:pPr lvl="1"/>
            <a:endParaRPr lang="en-US" sz="1200">
              <a:solidFill>
                <a:srgbClr val="FF0000"/>
              </a:solidFill>
              <a:latin typeface="Tahoma" charset="0"/>
              <a:sym typeface="Wingdings" charset="0"/>
            </a:endParaRPr>
          </a:p>
          <a:p>
            <a:r>
              <a:rPr lang="en-US" sz="2200">
                <a:latin typeface="Tahoma" charset="0"/>
                <a:sym typeface="Wingdings" charset="0"/>
              </a:rPr>
              <a:t>CHIPPER is a new, practical bufferless deflection router</a:t>
            </a:r>
          </a:p>
          <a:p>
            <a:pPr lvl="1"/>
            <a:r>
              <a:rPr lang="en-US" sz="2000">
                <a:solidFill>
                  <a:srgbClr val="0000FF"/>
                </a:solidFill>
                <a:latin typeface="Tahoma" charset="0"/>
                <a:sym typeface="Wingdings" charset="0"/>
              </a:rPr>
              <a:t>Golden packet prioritization </a:t>
            </a:r>
            <a:r>
              <a:rPr lang="en-US" sz="2000">
                <a:solidFill>
                  <a:srgbClr val="004D26"/>
                </a:solidFill>
                <a:latin typeface="Tahoma" charset="0"/>
                <a:sym typeface="Wingdings" charset="0"/>
              </a:rPr>
              <a:t> short critical path in router</a:t>
            </a:r>
          </a:p>
          <a:p>
            <a:pPr lvl="1"/>
            <a:r>
              <a:rPr lang="en-US" sz="2000">
                <a:solidFill>
                  <a:srgbClr val="0000FF"/>
                </a:solidFill>
                <a:latin typeface="Tahoma" charset="0"/>
                <a:sym typeface="Wingdings" charset="0"/>
              </a:rPr>
              <a:t>Retransmit-once protocol </a:t>
            </a:r>
            <a:r>
              <a:rPr lang="en-US" sz="2000">
                <a:solidFill>
                  <a:srgbClr val="004D26"/>
                </a:solidFill>
                <a:latin typeface="Tahoma" charset="0"/>
                <a:sym typeface="Wingdings" charset="0"/>
              </a:rPr>
              <a:t> deadlock-free packet reassembly</a:t>
            </a:r>
          </a:p>
          <a:p>
            <a:pPr lvl="1"/>
            <a:r>
              <a:rPr lang="en-US" sz="2000">
                <a:solidFill>
                  <a:srgbClr val="0000FF"/>
                </a:solidFill>
                <a:latin typeface="Tahoma" charset="0"/>
                <a:sym typeface="Wingdings" charset="0"/>
              </a:rPr>
              <a:t>Cache miss buffers as reassembly buffers </a:t>
            </a:r>
            <a:r>
              <a:rPr lang="en-US" sz="2000">
                <a:solidFill>
                  <a:srgbClr val="004D26"/>
                </a:solidFill>
                <a:latin typeface="Tahoma" charset="0"/>
                <a:sym typeface="Wingdings" charset="0"/>
              </a:rPr>
              <a:t> truly bufferless network</a:t>
            </a:r>
          </a:p>
          <a:p>
            <a:pPr lvl="1"/>
            <a:endParaRPr lang="en-US" sz="1200">
              <a:solidFill>
                <a:srgbClr val="004D26"/>
              </a:solidFill>
              <a:latin typeface="Tahoma" charset="0"/>
              <a:sym typeface="Wingdings" charset="0"/>
            </a:endParaRPr>
          </a:p>
          <a:p>
            <a:r>
              <a:rPr lang="en-US" sz="2200">
                <a:latin typeface="Tahoma" charset="0"/>
                <a:sym typeface="Wingdings" charset="0"/>
              </a:rPr>
              <a:t>CHIPPER frequency comparable to buffered routers at much lower area and power cost, and minimal performance loss </a:t>
            </a:r>
          </a:p>
          <a:p>
            <a:endParaRPr lang="en-US">
              <a:solidFill>
                <a:srgbClr val="004D26"/>
              </a:solidFill>
              <a:latin typeface="Tahoma" charset="0"/>
              <a:sym typeface="Wingdings" charset="0"/>
            </a:endParaRPr>
          </a:p>
          <a:p>
            <a:pPr lvl="1"/>
            <a:endParaRPr lang="en-US">
              <a:solidFill>
                <a:srgbClr val="004D26"/>
              </a:solidFill>
              <a:latin typeface="Tahoma" charset="0"/>
              <a:sym typeface="Wingdings" charset="0"/>
            </a:endParaRPr>
          </a:p>
          <a:p>
            <a:pPr lvl="1"/>
            <a:endParaRPr lang="en-US">
              <a:latin typeface="Tahoma" charset="0"/>
            </a:endParaRPr>
          </a:p>
          <a:p>
            <a:pPr lvl="1"/>
            <a:endParaRPr lang="en-US">
              <a:latin typeface="Tahoma" charset="0"/>
            </a:endParaRPr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9685EE-5695-CA48-B908-DC43E9E93462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137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0090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CHIPPER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Chris </a:t>
            </a:r>
            <a:r>
              <a:rPr lang="en-US" sz="2200" dirty="0" err="1"/>
              <a:t>Fallin</a:t>
            </a:r>
            <a:r>
              <a:rPr lang="en-US" sz="2200" dirty="0"/>
              <a:t>, Chris Craik, and Onur Mutlu,</a:t>
            </a:r>
            <a:br>
              <a:rPr lang="en-US" sz="2200" dirty="0"/>
            </a:br>
            <a:r>
              <a:rPr lang="en-US" sz="2200" b="1" dirty="0">
                <a:hlinkClick r:id="rId2"/>
              </a:rPr>
              <a:t>"CHIPPER: A Low-Complexity Bufferless Deflection Router"</a:t>
            </a:r>
            <a:r>
              <a:rPr lang="en-US" sz="2200" dirty="0"/>
              <a:t> </a:t>
            </a:r>
            <a:br>
              <a:rPr lang="en-US" sz="2200" dirty="0"/>
            </a:br>
            <a:r>
              <a:rPr lang="en-US" sz="2200" i="1" dirty="0"/>
              <a:t>Proceedings of the </a:t>
            </a:r>
            <a:r>
              <a:rPr lang="en-US" sz="2200" i="1" dirty="0">
                <a:hlinkClick r:id="rId3"/>
              </a:rPr>
              <a:t>17th International Symposium on High-Performance Computer Architecture</a:t>
            </a:r>
            <a:r>
              <a:rPr lang="en-US" sz="2200" i="1" dirty="0"/>
              <a:t> (</a:t>
            </a:r>
            <a:r>
              <a:rPr lang="en-US" sz="2200" b="1" i="1" dirty="0"/>
              <a:t>HPCA</a:t>
            </a:r>
            <a:r>
              <a:rPr lang="en-US" sz="2200" i="1" dirty="0"/>
              <a:t>)</a:t>
            </a:r>
            <a:r>
              <a:rPr lang="en-US" sz="2200" dirty="0"/>
              <a:t>, pages 144-155, San Antonio, TX, February 2011. </a:t>
            </a:r>
            <a:r>
              <a:rPr lang="en-US" sz="2200" dirty="0">
                <a:hlinkClick r:id="rId4"/>
              </a:rPr>
              <a:t>Slides (pptx)</a:t>
            </a:r>
            <a:r>
              <a:rPr lang="en-US" sz="2200" dirty="0"/>
              <a:t> </a:t>
            </a:r>
            <a:br>
              <a:rPr lang="en-US" sz="2200" dirty="0"/>
            </a:br>
            <a:r>
              <a:rPr lang="en-US" sz="2200" dirty="0">
                <a:hlinkClick r:id="rId5"/>
              </a:rPr>
              <a:t>An extended version</a:t>
            </a:r>
            <a:r>
              <a:rPr lang="en-US" sz="2200" dirty="0"/>
              <a:t> as </a:t>
            </a:r>
            <a:r>
              <a:rPr lang="en-US" sz="2200" i="1" dirty="0">
                <a:hlinkClick r:id="rId6"/>
              </a:rPr>
              <a:t>SAFARI Technical Report</a:t>
            </a:r>
            <a:r>
              <a:rPr lang="en-US" sz="2200" dirty="0"/>
              <a:t>, TR-SAFARI-2010-001, Carnegie Mellon University, December 2010.</a:t>
            </a:r>
          </a:p>
          <a:p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07199-5A47-A049-8D5E-F0A177A45C8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138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202899"/>
            <a:ext cx="9144000" cy="189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164996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Minimally-Buffered Deflection Routing</a:t>
            </a:r>
            <a:endParaRPr lang="en-US" dirty="0">
              <a:latin typeface="Garamon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200">
                <a:latin typeface="Tahoma" charset="0"/>
              </a:rPr>
              <a:t>Bufferless deflection routing offers </a:t>
            </a:r>
            <a:r>
              <a:rPr lang="en-US" sz="2200">
                <a:solidFill>
                  <a:srgbClr val="0000FF"/>
                </a:solidFill>
                <a:latin typeface="Tahoma" charset="0"/>
              </a:rPr>
              <a:t>reduced power &amp; area</a:t>
            </a:r>
          </a:p>
          <a:p>
            <a:pPr>
              <a:lnSpc>
                <a:spcPct val="90000"/>
              </a:lnSpc>
            </a:pPr>
            <a:r>
              <a:rPr lang="en-US" sz="2200">
                <a:latin typeface="Tahoma" charset="0"/>
              </a:rPr>
              <a:t>But, high deflection rate hurts </a:t>
            </a:r>
            <a:r>
              <a:rPr lang="en-US" sz="2200">
                <a:solidFill>
                  <a:srgbClr val="FF0000"/>
                </a:solidFill>
                <a:latin typeface="Tahoma" charset="0"/>
              </a:rPr>
              <a:t>performance at high load</a:t>
            </a:r>
          </a:p>
          <a:p>
            <a:pPr>
              <a:lnSpc>
                <a:spcPct val="90000"/>
              </a:lnSpc>
            </a:pPr>
            <a:endParaRPr lang="en-US" sz="2200">
              <a:solidFill>
                <a:srgbClr val="FF0000"/>
              </a:solidFill>
              <a:latin typeface="Tahoma" charset="0"/>
            </a:endParaRPr>
          </a:p>
          <a:p>
            <a:pPr>
              <a:lnSpc>
                <a:spcPct val="90000"/>
              </a:lnSpc>
            </a:pPr>
            <a:r>
              <a:rPr lang="en-US" sz="2200" b="1">
                <a:latin typeface="Tahoma" charset="0"/>
              </a:rPr>
              <a:t>MinBD</a:t>
            </a:r>
            <a:r>
              <a:rPr lang="en-US" sz="2200">
                <a:latin typeface="Tahoma" charset="0"/>
              </a:rPr>
              <a:t> (Minimally-Buffered Deflection Router) introduces:</a:t>
            </a:r>
          </a:p>
          <a:p>
            <a:pPr lvl="1">
              <a:lnSpc>
                <a:spcPct val="90000"/>
              </a:lnSpc>
            </a:pPr>
            <a:r>
              <a:rPr lang="en-US" sz="2000">
                <a:solidFill>
                  <a:srgbClr val="0000FF"/>
                </a:solidFill>
                <a:latin typeface="Tahoma" charset="0"/>
              </a:rPr>
              <a:t>Side buffer </a:t>
            </a:r>
            <a:r>
              <a:rPr lang="en-US" sz="2000">
                <a:latin typeface="Tahoma" charset="0"/>
              </a:rPr>
              <a:t>to hold </a:t>
            </a:r>
            <a:r>
              <a:rPr lang="en-US" sz="2000" b="1">
                <a:latin typeface="Tahoma" charset="0"/>
              </a:rPr>
              <a:t>only</a:t>
            </a:r>
            <a:r>
              <a:rPr lang="en-US" sz="2000">
                <a:latin typeface="Tahoma" charset="0"/>
              </a:rPr>
              <a:t> flits that would have been deflected</a:t>
            </a:r>
          </a:p>
          <a:p>
            <a:pPr lvl="1">
              <a:lnSpc>
                <a:spcPct val="90000"/>
              </a:lnSpc>
            </a:pPr>
            <a:r>
              <a:rPr lang="en-US" sz="2000">
                <a:solidFill>
                  <a:srgbClr val="0000FF"/>
                </a:solidFill>
                <a:latin typeface="Tahoma" charset="0"/>
              </a:rPr>
              <a:t>Dual-width ejection </a:t>
            </a:r>
            <a:r>
              <a:rPr lang="en-US" sz="2000">
                <a:latin typeface="Tahoma" charset="0"/>
              </a:rPr>
              <a:t>to address ejection bottleneck</a:t>
            </a:r>
          </a:p>
          <a:p>
            <a:pPr lvl="1">
              <a:lnSpc>
                <a:spcPct val="90000"/>
              </a:lnSpc>
            </a:pPr>
            <a:r>
              <a:rPr lang="en-US" sz="2000">
                <a:solidFill>
                  <a:srgbClr val="0000FF"/>
                </a:solidFill>
                <a:latin typeface="Tahoma" charset="0"/>
              </a:rPr>
              <a:t>Two-level prioritization </a:t>
            </a:r>
            <a:r>
              <a:rPr lang="en-US" sz="2000">
                <a:latin typeface="Tahoma" charset="0"/>
              </a:rPr>
              <a:t>to avoid unnecessary deflections</a:t>
            </a:r>
            <a:endParaRPr lang="en-US" sz="2000">
              <a:solidFill>
                <a:srgbClr val="0000FF"/>
              </a:solidFill>
              <a:latin typeface="Tahoma" charset="0"/>
            </a:endParaRPr>
          </a:p>
          <a:p>
            <a:pPr>
              <a:lnSpc>
                <a:spcPct val="90000"/>
              </a:lnSpc>
            </a:pPr>
            <a:endParaRPr lang="en-US" sz="2200">
              <a:latin typeface="Tahoma" charset="0"/>
            </a:endParaRPr>
          </a:p>
          <a:p>
            <a:pPr>
              <a:lnSpc>
                <a:spcPct val="90000"/>
              </a:lnSpc>
            </a:pPr>
            <a:r>
              <a:rPr lang="en-US" sz="2200">
                <a:latin typeface="Tahoma" charset="0"/>
              </a:rPr>
              <a:t>MinBD yields </a:t>
            </a:r>
            <a:r>
              <a:rPr lang="en-US" sz="2200">
                <a:solidFill>
                  <a:srgbClr val="0000FF"/>
                </a:solidFill>
                <a:latin typeface="Tahoma" charset="0"/>
              </a:rPr>
              <a:t>reduced power (31%) </a:t>
            </a:r>
            <a:r>
              <a:rPr lang="en-US" sz="2200">
                <a:latin typeface="Tahoma" charset="0"/>
              </a:rPr>
              <a:t>&amp;</a:t>
            </a:r>
            <a:r>
              <a:rPr lang="en-US" sz="2200">
                <a:solidFill>
                  <a:srgbClr val="0000FF"/>
                </a:solidFill>
                <a:latin typeface="Tahoma" charset="0"/>
              </a:rPr>
              <a:t> reduced area (36%)</a:t>
            </a:r>
            <a:br>
              <a:rPr lang="en-US" sz="2200">
                <a:solidFill>
                  <a:srgbClr val="0000FF"/>
                </a:solidFill>
                <a:latin typeface="Tahoma" charset="0"/>
              </a:rPr>
            </a:br>
            <a:r>
              <a:rPr lang="en-US" sz="2200">
                <a:latin typeface="Tahoma" charset="0"/>
              </a:rPr>
              <a:t>relative to </a:t>
            </a:r>
            <a:r>
              <a:rPr lang="en-US" sz="2200" b="1">
                <a:latin typeface="Tahoma" charset="0"/>
              </a:rPr>
              <a:t>buffered</a:t>
            </a:r>
            <a:r>
              <a:rPr lang="en-US" sz="2200">
                <a:latin typeface="Tahoma" charset="0"/>
              </a:rPr>
              <a:t> routers</a:t>
            </a:r>
          </a:p>
          <a:p>
            <a:pPr>
              <a:lnSpc>
                <a:spcPct val="90000"/>
              </a:lnSpc>
            </a:pPr>
            <a:r>
              <a:rPr lang="en-US" sz="2200">
                <a:latin typeface="Tahoma" charset="0"/>
              </a:rPr>
              <a:t>MinBD yields </a:t>
            </a:r>
            <a:r>
              <a:rPr lang="en-US" sz="2200">
                <a:solidFill>
                  <a:srgbClr val="0000FF"/>
                </a:solidFill>
                <a:latin typeface="Tahoma" charset="0"/>
              </a:rPr>
              <a:t>improved performance (8.1% at high load)</a:t>
            </a:r>
            <a:br>
              <a:rPr lang="en-US" sz="2200">
                <a:solidFill>
                  <a:srgbClr val="0000FF"/>
                </a:solidFill>
                <a:latin typeface="Tahoma" charset="0"/>
              </a:rPr>
            </a:br>
            <a:r>
              <a:rPr lang="en-US" sz="2200">
                <a:latin typeface="Tahoma" charset="0"/>
              </a:rPr>
              <a:t>relative to </a:t>
            </a:r>
            <a:r>
              <a:rPr lang="en-US" sz="2200" b="1">
                <a:latin typeface="Tahoma" charset="0"/>
              </a:rPr>
              <a:t>bufferless</a:t>
            </a:r>
            <a:r>
              <a:rPr lang="en-US" sz="2200">
                <a:latin typeface="Tahoma" charset="0"/>
              </a:rPr>
              <a:t> routers </a:t>
            </a:r>
            <a:r>
              <a:rPr lang="en-US" sz="2200">
                <a:latin typeface="Tahoma" charset="0"/>
                <a:sym typeface="Wingdings" charset="0"/>
              </a:rPr>
              <a:t> closes half of perf. gap</a:t>
            </a:r>
            <a:endParaRPr lang="en-US" sz="2200">
              <a:latin typeface="Tahoma" charset="0"/>
            </a:endParaRPr>
          </a:p>
          <a:p>
            <a:pPr>
              <a:lnSpc>
                <a:spcPct val="90000"/>
              </a:lnSpc>
            </a:pPr>
            <a:endParaRPr lang="en-US" sz="2200">
              <a:latin typeface="Tahoma" charset="0"/>
            </a:endParaRPr>
          </a:p>
          <a:p>
            <a:pPr>
              <a:lnSpc>
                <a:spcPct val="90000"/>
              </a:lnSpc>
            </a:pPr>
            <a:r>
              <a:rPr lang="en-US" sz="2200">
                <a:latin typeface="Tahoma" charset="0"/>
              </a:rPr>
              <a:t>MinBD has the </a:t>
            </a:r>
            <a:r>
              <a:rPr lang="en-US" sz="2200" b="1">
                <a:latin typeface="Tahoma" charset="0"/>
              </a:rPr>
              <a:t>best energy efficiency </a:t>
            </a:r>
            <a:r>
              <a:rPr lang="en-US" sz="2200">
                <a:latin typeface="Tahoma" charset="0"/>
              </a:rPr>
              <a:t>of all evaluated designs with </a:t>
            </a:r>
            <a:r>
              <a:rPr lang="en-US" sz="2200" b="1">
                <a:latin typeface="Tahoma" charset="0"/>
              </a:rPr>
              <a:t>competitive performance</a:t>
            </a:r>
            <a:endParaRPr lang="en-US" sz="2200">
              <a:latin typeface="Tahoma" charset="0"/>
            </a:endParaRPr>
          </a:p>
        </p:txBody>
      </p:sp>
      <p:sp>
        <p:nvSpPr>
          <p:cNvPr id="16486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A8B80C-D456-ED48-8E71-43DCB8DD69B7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6402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Topology</a:t>
            </a:r>
          </a:p>
        </p:txBody>
      </p:sp>
      <p:sp>
        <p:nvSpPr>
          <p:cNvPr id="94210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Bus (simplest)</a:t>
            </a: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Point-to-point connections (ideal and most costly)</a:t>
            </a: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Crossbar (less costly)</a:t>
            </a: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Ring</a:t>
            </a: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Tree</a:t>
            </a: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Omega</a:t>
            </a: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Hypercube</a:t>
            </a: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Mesh</a:t>
            </a: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Torus</a:t>
            </a: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Butterfly</a:t>
            </a: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…</a:t>
            </a:r>
          </a:p>
        </p:txBody>
      </p:sp>
      <p:sp>
        <p:nvSpPr>
          <p:cNvPr id="9421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B725F0A-E6BA-EE43-965B-88F0A9C198E7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14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641906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Minimally-Buffered Deflection Routing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Chris </a:t>
            </a:r>
            <a:r>
              <a:rPr lang="en-US" sz="2000" dirty="0" err="1"/>
              <a:t>Fallin</a:t>
            </a:r>
            <a:r>
              <a:rPr lang="en-US" sz="2000" dirty="0"/>
              <a:t>, Greg </a:t>
            </a:r>
            <a:r>
              <a:rPr lang="en-US" sz="2000" dirty="0" err="1"/>
              <a:t>Nazario</a:t>
            </a:r>
            <a:r>
              <a:rPr lang="en-US" sz="2000" dirty="0"/>
              <a:t>, </a:t>
            </a:r>
            <a:r>
              <a:rPr lang="en-US" sz="2000" dirty="0" err="1"/>
              <a:t>Xiangyao</a:t>
            </a:r>
            <a:r>
              <a:rPr lang="en-US" sz="2000" dirty="0"/>
              <a:t> Yu, Kevin Chang, </a:t>
            </a:r>
            <a:r>
              <a:rPr lang="en-US" sz="2000" dirty="0" err="1"/>
              <a:t>Rachata</a:t>
            </a:r>
            <a:r>
              <a:rPr lang="en-US" sz="2000" dirty="0"/>
              <a:t> </a:t>
            </a:r>
            <a:r>
              <a:rPr lang="en-US" sz="2000" dirty="0" err="1"/>
              <a:t>Ausavarungnirun</a:t>
            </a:r>
            <a:r>
              <a:rPr lang="en-US" sz="2000" dirty="0"/>
              <a:t>, and Onur Mutlu,</a:t>
            </a:r>
            <a:br>
              <a:rPr lang="en-US" sz="2000" dirty="0"/>
            </a:br>
            <a:r>
              <a:rPr lang="en-US" sz="2000" b="1" dirty="0">
                <a:hlinkClick r:id="rId2"/>
              </a:rPr>
              <a:t>"MinBD: Minimally-Buffered Deflection Routing for Energy-Efficient Interconnect"</a:t>
            </a:r>
            <a:br>
              <a:rPr lang="en-US" sz="2000" dirty="0"/>
            </a:br>
            <a:r>
              <a:rPr lang="en-US" sz="2000" i="1" dirty="0"/>
              <a:t>Proceedings of the </a:t>
            </a:r>
            <a:r>
              <a:rPr lang="en-US" sz="2000" i="1" dirty="0">
                <a:hlinkClick r:id="rId3"/>
              </a:rPr>
              <a:t>6th ACM/IEEE International Symposium on Networks on Chip</a:t>
            </a:r>
            <a:r>
              <a:rPr lang="en-US" sz="2000" i="1" dirty="0"/>
              <a:t> (</a:t>
            </a:r>
            <a:r>
              <a:rPr lang="en-US" sz="2000" b="1" i="1" dirty="0"/>
              <a:t>NOCS</a:t>
            </a:r>
            <a:r>
              <a:rPr lang="en-US" sz="2000" i="1" dirty="0"/>
              <a:t>)</a:t>
            </a:r>
            <a:r>
              <a:rPr lang="en-US" sz="2000" dirty="0"/>
              <a:t>, </a:t>
            </a:r>
            <a:r>
              <a:rPr lang="en-US" sz="2000" dirty="0" err="1"/>
              <a:t>Lyngby</a:t>
            </a:r>
            <a:r>
              <a:rPr lang="en-US" sz="2000" dirty="0"/>
              <a:t>, Denmark, May 2012. </a:t>
            </a:r>
            <a:r>
              <a:rPr lang="en-US" sz="2000" dirty="0">
                <a:hlinkClick r:id="rId4"/>
              </a:rPr>
              <a:t>Slides (pptx)</a:t>
            </a:r>
            <a:r>
              <a:rPr lang="en-US" sz="2000" dirty="0"/>
              <a:t> </a:t>
            </a:r>
            <a:r>
              <a:rPr lang="en-US" sz="2000" dirty="0">
                <a:hlinkClick r:id="rId5"/>
              </a:rPr>
              <a:t>(pdf)</a:t>
            </a:r>
            <a:r>
              <a:rPr lang="en-US" sz="2000" dirty="0"/>
              <a:t> 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07199-5A47-A049-8D5E-F0A177A45C8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96" y="4005064"/>
            <a:ext cx="9051449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687232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Bufferless</a:t>
            </a:r>
            <a:r>
              <a:rPr lang="en-US" dirty="0"/>
              <a:t>” Hierarchical Rings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997527"/>
            <a:ext cx="8915400" cy="5193723"/>
          </a:xfrm>
        </p:spPr>
        <p:txBody>
          <a:bodyPr/>
          <a:lstStyle/>
          <a:p>
            <a:r>
              <a:rPr lang="en-US" dirty="0" err="1"/>
              <a:t>Ausavarungnirun</a:t>
            </a:r>
            <a:r>
              <a:rPr lang="en-US" dirty="0"/>
              <a:t> et al., </a:t>
            </a:r>
            <a:r>
              <a:rPr lang="en-US" dirty="0">
                <a:solidFill>
                  <a:srgbClr val="0000FF"/>
                </a:solidFill>
              </a:rPr>
              <a:t>“Design and Evaluation of Hierarchical Rings with Deflection Routing,” </a:t>
            </a:r>
            <a:r>
              <a:rPr lang="en-US" dirty="0">
                <a:solidFill>
                  <a:srgbClr val="000000"/>
                </a:solidFill>
              </a:rPr>
              <a:t>SBAC-PAD 2014.</a:t>
            </a:r>
          </a:p>
          <a:p>
            <a:pPr lvl="1"/>
            <a:r>
              <a:rPr lang="en-US" dirty="0">
                <a:hlinkClick r:id="rId2"/>
              </a:rPr>
              <a:t>http://users.ece.cmu.edu/~omutlu/pub/hierarchical-rings-with-deflection_sbacpad14.pdf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Discusses the design and implementation of a mostly-bufferless hierarchical 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D6B90F-421D-D84E-A35C-F08F8B6ACECB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37112"/>
            <a:ext cx="9144000" cy="185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507665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Bufferless</a:t>
            </a:r>
            <a:r>
              <a:rPr lang="en-US" dirty="0"/>
              <a:t>” Hierarchical Rings (II)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997527"/>
            <a:ext cx="8915400" cy="5193723"/>
          </a:xfrm>
        </p:spPr>
        <p:txBody>
          <a:bodyPr/>
          <a:lstStyle/>
          <a:p>
            <a:r>
              <a:rPr lang="en-US" sz="2200" dirty="0" err="1"/>
              <a:t>Rachata</a:t>
            </a:r>
            <a:r>
              <a:rPr lang="en-US" sz="2200" dirty="0"/>
              <a:t> </a:t>
            </a:r>
            <a:r>
              <a:rPr lang="en-US" sz="2200" dirty="0" err="1"/>
              <a:t>Ausavarungnirun</a:t>
            </a:r>
            <a:r>
              <a:rPr lang="en-US" sz="2200" dirty="0"/>
              <a:t>, Chris </a:t>
            </a:r>
            <a:r>
              <a:rPr lang="en-US" sz="2200" dirty="0" err="1"/>
              <a:t>Fallin</a:t>
            </a:r>
            <a:r>
              <a:rPr lang="en-US" sz="2200" dirty="0"/>
              <a:t>, </a:t>
            </a:r>
            <a:r>
              <a:rPr lang="en-US" sz="2200" dirty="0" err="1"/>
              <a:t>Xiangyao</a:t>
            </a:r>
            <a:r>
              <a:rPr lang="en-US" sz="2200" dirty="0"/>
              <a:t> Yu, Kevin Chang, Greg </a:t>
            </a:r>
            <a:r>
              <a:rPr lang="en-US" sz="2200" dirty="0" err="1"/>
              <a:t>Nazario</a:t>
            </a:r>
            <a:r>
              <a:rPr lang="en-US" sz="2200" dirty="0"/>
              <a:t>, </a:t>
            </a:r>
            <a:r>
              <a:rPr lang="en-US" sz="2200" dirty="0" err="1"/>
              <a:t>Reetuparna</a:t>
            </a:r>
            <a:r>
              <a:rPr lang="en-US" sz="2200" dirty="0"/>
              <a:t> Das, Gabriel </a:t>
            </a:r>
            <a:r>
              <a:rPr lang="en-US" sz="2200" dirty="0" err="1"/>
              <a:t>Loh</a:t>
            </a:r>
            <a:r>
              <a:rPr lang="en-US" sz="2200" dirty="0"/>
              <a:t>, and </a:t>
            </a:r>
            <a:r>
              <a:rPr lang="en-US" sz="2200" u="sng" dirty="0"/>
              <a:t>Onur Mutlu</a:t>
            </a:r>
            <a:r>
              <a:rPr lang="en-US" sz="2200" dirty="0"/>
              <a:t>, </a:t>
            </a:r>
            <a:br>
              <a:rPr lang="en-US" sz="2200" dirty="0"/>
            </a:br>
            <a:r>
              <a:rPr lang="en-US" sz="2200" b="1" dirty="0"/>
              <a:t>"A Case for Hierarchical Rings with Deflection Routing: An Energy-Efficient On-Chip Communication Substrate"</a:t>
            </a:r>
            <a:br>
              <a:rPr lang="en-US" sz="2200" dirty="0"/>
            </a:br>
            <a:r>
              <a:rPr lang="en-US" sz="2200" b="1" i="1" dirty="0">
                <a:hlinkClick r:id="rId2"/>
              </a:rPr>
              <a:t>Parallel Computing</a:t>
            </a:r>
            <a:r>
              <a:rPr lang="en-US" sz="2200" i="1" dirty="0"/>
              <a:t> (</a:t>
            </a:r>
            <a:r>
              <a:rPr lang="en-US" sz="2200" b="1" i="1" dirty="0"/>
              <a:t>PARCO</a:t>
            </a:r>
            <a:r>
              <a:rPr lang="en-US" sz="2200" i="1" dirty="0"/>
              <a:t>)</a:t>
            </a:r>
            <a:r>
              <a:rPr lang="en-US" sz="2200" dirty="0"/>
              <a:t>, to appear in 2016.</a:t>
            </a:r>
          </a:p>
          <a:p>
            <a:pPr lvl="1"/>
            <a:r>
              <a:rPr lang="en-US" dirty="0">
                <a:hlinkClick r:id="rId3"/>
              </a:rPr>
              <a:t>arXiv.org version</a:t>
            </a:r>
            <a:r>
              <a:rPr lang="en-US" dirty="0"/>
              <a:t>, February 2016.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D6B90F-421D-D84E-A35C-F08F8B6ACECB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950" y="3429000"/>
            <a:ext cx="74041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621673"/>
      </p:ext>
    </p:extLst>
  </p:cSld>
  <p:clrMapOvr>
    <a:masterClrMapping/>
  </p:clrMapOvr>
  <p:transition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Six Years of 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Chris </a:t>
            </a:r>
            <a:r>
              <a:rPr lang="en-US" sz="2000" dirty="0" err="1"/>
              <a:t>Fallin</a:t>
            </a:r>
            <a:r>
              <a:rPr lang="en-US" sz="2000" dirty="0"/>
              <a:t>, Greg </a:t>
            </a:r>
            <a:r>
              <a:rPr lang="en-US" sz="2000" dirty="0" err="1"/>
              <a:t>Nazario</a:t>
            </a:r>
            <a:r>
              <a:rPr lang="en-US" sz="2000" dirty="0"/>
              <a:t>, </a:t>
            </a:r>
            <a:r>
              <a:rPr lang="en-US" sz="2000" dirty="0" err="1"/>
              <a:t>Xiangyao</a:t>
            </a:r>
            <a:r>
              <a:rPr lang="en-US" sz="2000" dirty="0"/>
              <a:t> Yu, Kevin Chang, </a:t>
            </a:r>
            <a:r>
              <a:rPr lang="en-US" sz="2000" dirty="0" err="1"/>
              <a:t>Rachata</a:t>
            </a:r>
            <a:r>
              <a:rPr lang="en-US" sz="2000" dirty="0"/>
              <a:t> </a:t>
            </a:r>
            <a:r>
              <a:rPr lang="en-US" sz="2000" dirty="0" err="1"/>
              <a:t>Ausavarungnirun</a:t>
            </a:r>
            <a:r>
              <a:rPr lang="en-US" sz="2000" dirty="0"/>
              <a:t>, and Onur Mutlu,</a:t>
            </a:r>
            <a:br>
              <a:rPr lang="en-US" sz="2000" dirty="0"/>
            </a:br>
            <a:r>
              <a:rPr lang="en-US" sz="2000" b="1" dirty="0">
                <a:hlinkClick r:id="rId2"/>
              </a:rPr>
              <a:t>"Bufferless and Minimally-Buffered Deflection Routing"</a:t>
            </a:r>
            <a:br>
              <a:rPr lang="en-US" sz="2000" dirty="0"/>
            </a:br>
            <a:r>
              <a:rPr lang="en-US" sz="2000" i="1" dirty="0"/>
              <a:t>Invited Book Chapter in </a:t>
            </a:r>
            <a:r>
              <a:rPr lang="en-US" sz="2000" i="1" dirty="0">
                <a:hlinkClick r:id="rId3"/>
              </a:rPr>
              <a:t>Routing Algorithms in Networks-on-Chip</a:t>
            </a:r>
            <a:r>
              <a:rPr lang="en-US" sz="2000" i="1" dirty="0"/>
              <a:t>, pp. 241-275, Springer</a:t>
            </a:r>
            <a:r>
              <a:rPr lang="en-US" sz="2000" dirty="0"/>
              <a:t>, 2014.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07199-5A47-A049-8D5E-F0A177A45C8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06" y="3060030"/>
            <a:ext cx="8896390" cy="317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23929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Readings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Studies of congestion and congestion control in on-chip vs. internet-like networks</a:t>
            </a:r>
          </a:p>
          <a:p>
            <a:endParaRPr lang="en-US" sz="2000" dirty="0"/>
          </a:p>
          <a:p>
            <a:r>
              <a:rPr lang="en-US" sz="2000" dirty="0"/>
              <a:t>George </a:t>
            </a:r>
            <a:r>
              <a:rPr lang="en-US" sz="2000" dirty="0" err="1"/>
              <a:t>Nychis</a:t>
            </a:r>
            <a:r>
              <a:rPr lang="en-US" sz="2000" dirty="0"/>
              <a:t>, Chris Fallin, Thomas Moscibroda, </a:t>
            </a:r>
            <a:r>
              <a:rPr lang="en-US" sz="2000" u="sng" dirty="0"/>
              <a:t>Onur Mutlu</a:t>
            </a:r>
            <a:r>
              <a:rPr lang="en-US" sz="2000" dirty="0"/>
              <a:t>, and </a:t>
            </a:r>
            <a:r>
              <a:rPr lang="en-US" sz="2000" dirty="0" err="1"/>
              <a:t>Srinivasan</a:t>
            </a:r>
            <a:r>
              <a:rPr lang="en-US" sz="2000" dirty="0"/>
              <a:t> </a:t>
            </a:r>
            <a:r>
              <a:rPr lang="en-US" sz="2000" dirty="0" err="1"/>
              <a:t>Seshan</a:t>
            </a:r>
            <a:r>
              <a:rPr lang="en-US" sz="2000" dirty="0"/>
              <a:t>,</a:t>
            </a:r>
            <a:br>
              <a:rPr lang="en-US" sz="2000" dirty="0"/>
            </a:br>
            <a:r>
              <a:rPr lang="en-US" sz="2000" b="1" dirty="0">
                <a:hlinkClick r:id="rId2"/>
              </a:rPr>
              <a:t>"On-Chip Networks from a Networking Perspective: Congestion and Scalability in Many-core Interconnects"</a:t>
            </a:r>
            <a:br>
              <a:rPr lang="en-US" sz="2000" dirty="0"/>
            </a:br>
            <a:r>
              <a:rPr lang="en-US" sz="2000" i="1" dirty="0"/>
              <a:t>Proceedings of the </a:t>
            </a:r>
            <a:r>
              <a:rPr lang="en-US" sz="2000" i="1" dirty="0">
                <a:hlinkClick r:id="rId3"/>
              </a:rPr>
              <a:t>2012 ACM SIGCOMM Conference</a:t>
            </a:r>
            <a:r>
              <a:rPr lang="en-US" sz="2000" i="1" dirty="0"/>
              <a:t> (</a:t>
            </a:r>
            <a:r>
              <a:rPr lang="en-US" sz="2000" b="1" i="1" dirty="0"/>
              <a:t>SIGCOMM</a:t>
            </a:r>
            <a:r>
              <a:rPr lang="en-US" sz="2000" i="1" dirty="0"/>
              <a:t>)</a:t>
            </a:r>
            <a:r>
              <a:rPr lang="en-US" sz="2000" dirty="0"/>
              <a:t>, Helsinki, Finland, August 2012. </a:t>
            </a:r>
            <a:r>
              <a:rPr lang="en-US" sz="2000" dirty="0">
                <a:hlinkClick r:id="rId4"/>
              </a:rPr>
              <a:t>Slides (pptx)</a:t>
            </a:r>
            <a:r>
              <a:rPr lang="en-US" sz="2000" dirty="0"/>
              <a:t> </a:t>
            </a:r>
          </a:p>
          <a:p>
            <a:endParaRPr lang="en-US" sz="2000" dirty="0"/>
          </a:p>
          <a:p>
            <a:r>
              <a:rPr lang="en-US" sz="2000" dirty="0"/>
              <a:t>George </a:t>
            </a:r>
            <a:r>
              <a:rPr lang="en-US" sz="2000" dirty="0" err="1"/>
              <a:t>Nychis</a:t>
            </a:r>
            <a:r>
              <a:rPr lang="en-US" sz="2000" dirty="0"/>
              <a:t>, Chris Fallin, Thomas Moscibroda, and </a:t>
            </a:r>
            <a:r>
              <a:rPr lang="en-US" sz="2000" u="sng" dirty="0"/>
              <a:t>Onur Mutlu</a:t>
            </a:r>
            <a:r>
              <a:rPr lang="en-US" sz="2000" dirty="0"/>
              <a:t>,</a:t>
            </a:r>
            <a:br>
              <a:rPr lang="en-US" sz="2000" dirty="0"/>
            </a:br>
            <a:r>
              <a:rPr lang="en-US" sz="2000" b="1" dirty="0">
                <a:hlinkClick r:id="rId5"/>
              </a:rPr>
              <a:t>"Next Generation On-Chip Networks: What Kind of Congestion Control Do We Need?"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i="1" dirty="0"/>
              <a:t>Proceedings of the </a:t>
            </a:r>
            <a:r>
              <a:rPr lang="en-US" sz="2000" i="1" dirty="0">
                <a:hlinkClick r:id="rId6"/>
              </a:rPr>
              <a:t>9th ACM Workshop on Hot Topics in Networks</a:t>
            </a:r>
            <a:r>
              <a:rPr lang="en-US" sz="2000" i="1" dirty="0"/>
              <a:t> (</a:t>
            </a:r>
            <a:r>
              <a:rPr lang="en-US" sz="2000" b="1" i="1" dirty="0"/>
              <a:t>HOTNETS</a:t>
            </a:r>
            <a:r>
              <a:rPr lang="en-US" sz="2000" i="1" dirty="0"/>
              <a:t>)</a:t>
            </a:r>
            <a:r>
              <a:rPr lang="en-US" sz="2000" dirty="0"/>
              <a:t>, Monterey, CA, October 2010. </a:t>
            </a:r>
            <a:r>
              <a:rPr lang="en-US" sz="2000" dirty="0">
                <a:hlinkClick r:id="rId7"/>
              </a:rPr>
              <a:t>Slides (ppt)</a:t>
            </a:r>
            <a:r>
              <a:rPr lang="en-US" sz="2000" dirty="0"/>
              <a:t> </a:t>
            </a:r>
            <a:r>
              <a:rPr lang="en-US" sz="2000" dirty="0">
                <a:hlinkClick r:id="rId8"/>
              </a:rPr>
              <a:t>(key)</a:t>
            </a:r>
            <a:r>
              <a:rPr lang="en-US" sz="20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5746E8-4EAE-2744-A615-D35555628E7E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6982036"/>
      </p:ext>
    </p:extLst>
  </p:cSld>
  <p:clrMapOvr>
    <a:masterClrMapping/>
  </p:clrMapOvr>
  <p:transition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On-Chip vs. Off-Chip Tradeoffs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George </a:t>
            </a:r>
            <a:r>
              <a:rPr lang="en-US" sz="2200" dirty="0" err="1"/>
              <a:t>Nychis</a:t>
            </a:r>
            <a:r>
              <a:rPr lang="en-US" sz="2200" dirty="0"/>
              <a:t>, Chris </a:t>
            </a:r>
            <a:r>
              <a:rPr lang="en-US" sz="2200" dirty="0" err="1"/>
              <a:t>Fallin</a:t>
            </a:r>
            <a:r>
              <a:rPr lang="en-US" sz="2200" dirty="0"/>
              <a:t>, Thomas </a:t>
            </a:r>
            <a:r>
              <a:rPr lang="en-US" sz="2200" dirty="0" err="1"/>
              <a:t>Moscibroda</a:t>
            </a:r>
            <a:r>
              <a:rPr lang="en-US" sz="2200" dirty="0"/>
              <a:t>, Onur Mutlu, and Srinivasan </a:t>
            </a:r>
            <a:r>
              <a:rPr lang="en-US" sz="2200" dirty="0" err="1"/>
              <a:t>Seshan</a:t>
            </a:r>
            <a:r>
              <a:rPr lang="en-US" sz="2200" dirty="0"/>
              <a:t>,</a:t>
            </a:r>
            <a:br>
              <a:rPr lang="en-US" sz="2200" dirty="0"/>
            </a:br>
            <a:r>
              <a:rPr lang="en-US" sz="2200" b="1" dirty="0">
                <a:hlinkClick r:id="rId2"/>
              </a:rPr>
              <a:t>"On-Chip Networks from a Networking Perspective: Congestion and Scalability in Many-core Interconnects"</a:t>
            </a:r>
            <a:br>
              <a:rPr lang="en-US" sz="2200" dirty="0"/>
            </a:br>
            <a:r>
              <a:rPr lang="en-US" sz="2200" i="1" dirty="0"/>
              <a:t>Proceedings of the </a:t>
            </a:r>
            <a:r>
              <a:rPr lang="en-US" sz="2200" i="1" dirty="0">
                <a:hlinkClick r:id="rId3"/>
              </a:rPr>
              <a:t>2012 ACM SIGCOMM Conference</a:t>
            </a:r>
            <a:r>
              <a:rPr lang="en-US" sz="2200" i="1" dirty="0"/>
              <a:t> (</a:t>
            </a:r>
            <a:r>
              <a:rPr lang="en-US" sz="2200" b="1" i="1" dirty="0"/>
              <a:t>SIGCOMM</a:t>
            </a:r>
            <a:r>
              <a:rPr lang="en-US" sz="2200" i="1" dirty="0"/>
              <a:t>)</a:t>
            </a:r>
            <a:r>
              <a:rPr lang="en-US" sz="2200" dirty="0"/>
              <a:t>, Helsinki, Finland, August 2012. </a:t>
            </a:r>
            <a:r>
              <a:rPr lang="en-US" sz="2200" dirty="0">
                <a:hlinkClick r:id="rId4"/>
              </a:rPr>
              <a:t>Slides (pptx)</a:t>
            </a:r>
            <a:r>
              <a:rPr lang="en-US" sz="2200" dirty="0"/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07199-5A47-A049-8D5E-F0A177A45C8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04092"/>
            <a:ext cx="9144000" cy="211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11905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63813" y="152400"/>
            <a:ext cx="9144000" cy="3352800"/>
          </a:xfrm>
        </p:spPr>
        <p:txBody>
          <a:bodyPr anchor="ctr" anchorCtr="0">
            <a:noAutofit/>
          </a:bodyPr>
          <a:lstStyle/>
          <a:p>
            <a:pPr algn="ctr"/>
            <a:r>
              <a:rPr lang="en-US" sz="5000" b="1" dirty="0">
                <a:latin typeface="Calibri" pitchFamily="34" charset="0"/>
                <a:cs typeface="Calibri" pitchFamily="34" charset="0"/>
              </a:rPr>
              <a:t>HAT: Heterogeneous Adaptive Throttling for On-Chip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" y="3429001"/>
            <a:ext cx="8534400" cy="2819399"/>
          </a:xfrm>
        </p:spPr>
        <p:txBody>
          <a:bodyPr>
            <a:noAutofit/>
          </a:bodyPr>
          <a:lstStyle/>
          <a:p>
            <a:r>
              <a:rPr lang="en-US" sz="2000" dirty="0"/>
              <a:t>Kevin Chang, </a:t>
            </a:r>
            <a:r>
              <a:rPr lang="en-US" sz="2000" dirty="0" err="1"/>
              <a:t>Rachata</a:t>
            </a:r>
            <a:r>
              <a:rPr lang="en-US" sz="2000" dirty="0"/>
              <a:t> </a:t>
            </a:r>
            <a:r>
              <a:rPr lang="en-US" sz="2000" dirty="0" err="1"/>
              <a:t>Ausavarungnirun</a:t>
            </a:r>
            <a:r>
              <a:rPr lang="en-US" sz="2000" dirty="0"/>
              <a:t>, Chris Fallin, and </a:t>
            </a:r>
            <a:r>
              <a:rPr lang="en-US" sz="2000" u="sng" dirty="0"/>
              <a:t>Onur Mutlu</a:t>
            </a:r>
            <a:r>
              <a:rPr lang="en-US" sz="2000" dirty="0"/>
              <a:t>,</a:t>
            </a:r>
            <a:br>
              <a:rPr lang="en-US" sz="2000" dirty="0"/>
            </a:br>
            <a:r>
              <a:rPr lang="en-US" sz="2000" b="1" dirty="0">
                <a:hlinkClick r:id="rId3"/>
              </a:rPr>
              <a:t>"HAT: Heterogeneous Adaptive Throttling for On-Chip Networks"</a:t>
            </a:r>
            <a:br>
              <a:rPr lang="en-US" sz="2000" dirty="0"/>
            </a:br>
            <a:r>
              <a:rPr lang="en-US" sz="2000" i="1" dirty="0"/>
              <a:t>Proceedings of the </a:t>
            </a:r>
            <a:r>
              <a:rPr lang="en-US" sz="2000" i="1" dirty="0">
                <a:hlinkClick r:id="rId4"/>
              </a:rPr>
              <a:t>24th International Symposium on Computer Architecture and High Performance Computing</a:t>
            </a:r>
            <a:r>
              <a:rPr lang="en-US" sz="2000" i="1" dirty="0"/>
              <a:t> (</a:t>
            </a:r>
            <a:r>
              <a:rPr lang="en-US" sz="2000" b="1" i="1" dirty="0"/>
              <a:t>SBAC-PAD</a:t>
            </a:r>
            <a:r>
              <a:rPr lang="en-US" sz="2000" i="1" dirty="0"/>
              <a:t>)</a:t>
            </a:r>
            <a:r>
              <a:rPr lang="en-US" sz="2000" dirty="0"/>
              <a:t>, New York, NY, October 2012. </a:t>
            </a:r>
            <a:r>
              <a:rPr lang="en-US" sz="2000" dirty="0">
                <a:hlinkClick r:id="rId5"/>
              </a:rPr>
              <a:t>Slides (pptx)</a:t>
            </a:r>
            <a:r>
              <a:rPr lang="en-US" sz="2000" dirty="0"/>
              <a:t> </a:t>
            </a:r>
            <a:r>
              <a:rPr lang="en-US" sz="2000" dirty="0">
                <a:hlinkClick r:id="rId6"/>
              </a:rPr>
              <a:t>(pdf)</a:t>
            </a:r>
            <a:r>
              <a:rPr lang="en-US" sz="2000" dirty="0"/>
              <a:t> 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905501" y="5469511"/>
            <a:ext cx="571500" cy="427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8" descr="safari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48401" y="5753190"/>
            <a:ext cx="2501587" cy="723810"/>
          </a:xfrm>
          <a:prstGeom prst="rect">
            <a:avLst/>
          </a:prstGeom>
        </p:spPr>
      </p:pic>
      <p:pic>
        <p:nvPicPr>
          <p:cNvPr id="7" name="Picture 6" descr="CMU_logo_horiz_r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" y="5943601"/>
            <a:ext cx="5638800" cy="50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56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2"/>
    </mc:Choice>
    <mc:Fallback xmlns:mv="urn:schemas-microsoft-com:mac:vml" xmlns="">
      <p:transition spd="slow" advTm="2972"/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600" b="1" u="sng" dirty="0">
                <a:solidFill>
                  <a:srgbClr val="FF0000"/>
                </a:solidFill>
              </a:rPr>
              <a:t>Problem</a:t>
            </a:r>
            <a:r>
              <a:rPr lang="en-US" sz="2600" b="1" dirty="0">
                <a:solidFill>
                  <a:srgbClr val="FF0000"/>
                </a:solidFill>
              </a:rPr>
              <a:t>: </a:t>
            </a:r>
            <a:r>
              <a:rPr lang="en-US" sz="2600" dirty="0">
                <a:solidFill>
                  <a:srgbClr val="FF0000"/>
                </a:solidFill>
              </a:rPr>
              <a:t>Packets contend in on-chip networks (</a:t>
            </a:r>
            <a:r>
              <a:rPr lang="en-US" sz="2600" dirty="0" err="1">
                <a:solidFill>
                  <a:srgbClr val="FF0000"/>
                </a:solidFill>
              </a:rPr>
              <a:t>NoCs</a:t>
            </a:r>
            <a:r>
              <a:rPr lang="en-US" sz="2600" dirty="0">
                <a:solidFill>
                  <a:srgbClr val="FF0000"/>
                </a:solidFill>
              </a:rPr>
              <a:t>), causing congestion, thus reducing performance</a:t>
            </a:r>
          </a:p>
          <a:p>
            <a:r>
              <a:rPr lang="en-US" sz="2600" b="1" u="sng" dirty="0"/>
              <a:t>Observations</a:t>
            </a:r>
            <a:r>
              <a:rPr lang="en-US" sz="2600" b="1" dirty="0"/>
              <a:t>: </a:t>
            </a:r>
          </a:p>
          <a:p>
            <a:pPr>
              <a:buNone/>
            </a:pPr>
            <a:r>
              <a:rPr lang="en-US" sz="2600" dirty="0"/>
              <a:t>	1) Some applications are more sensitive to network latency than others</a:t>
            </a:r>
            <a:br>
              <a:rPr lang="en-US" sz="2600" dirty="0"/>
            </a:br>
            <a:r>
              <a:rPr lang="en-US" sz="2600" dirty="0"/>
              <a:t>2) Applications must be throttled differently to achieve peak performance</a:t>
            </a:r>
          </a:p>
          <a:p>
            <a:r>
              <a:rPr lang="en-US" sz="2600" b="1" u="sng" dirty="0">
                <a:solidFill>
                  <a:srgbClr val="2A55D6"/>
                </a:solidFill>
              </a:rPr>
              <a:t>Key Idea</a:t>
            </a:r>
            <a:r>
              <a:rPr lang="en-US" sz="2600" b="1" dirty="0">
                <a:solidFill>
                  <a:srgbClr val="2A55D6"/>
                </a:solidFill>
              </a:rPr>
              <a:t>: Heterogeneous Adaptive Throttling (HAT)</a:t>
            </a:r>
            <a:br>
              <a:rPr lang="en-US" sz="2600" dirty="0">
                <a:solidFill>
                  <a:srgbClr val="2A55D6"/>
                </a:solidFill>
              </a:rPr>
            </a:br>
            <a:r>
              <a:rPr lang="en-US" sz="2600" dirty="0">
                <a:solidFill>
                  <a:srgbClr val="2A55D6"/>
                </a:solidFill>
              </a:rPr>
              <a:t>1) Application-aware source throttling </a:t>
            </a:r>
            <a:br>
              <a:rPr lang="en-US" sz="2600" dirty="0">
                <a:solidFill>
                  <a:srgbClr val="2A55D6"/>
                </a:solidFill>
              </a:rPr>
            </a:br>
            <a:r>
              <a:rPr lang="en-US" sz="2600" dirty="0">
                <a:solidFill>
                  <a:srgbClr val="2A55D6"/>
                </a:solidFill>
              </a:rPr>
              <a:t>2) Network-load-aware throttling rate adjustment</a:t>
            </a:r>
          </a:p>
          <a:p>
            <a:r>
              <a:rPr lang="en-US" sz="2600" b="1" u="sng" dirty="0"/>
              <a:t>Result</a:t>
            </a:r>
            <a:r>
              <a:rPr lang="en-US" sz="2600" b="1" dirty="0"/>
              <a:t>:</a:t>
            </a:r>
            <a:r>
              <a:rPr lang="en-US" sz="2600" dirty="0"/>
              <a:t> Improves performance and energy efficiency over state-of-the-art source throttling policies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147</a:t>
            </a:fld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786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Throttling Based Fairness in </a:t>
            </a:r>
            <a:r>
              <a:rPr lang="en-US" dirty="0" err="1"/>
              <a:t>NoCs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24744"/>
            <a:ext cx="8610600" cy="5123656"/>
          </a:xfrm>
        </p:spPr>
        <p:txBody>
          <a:bodyPr/>
          <a:lstStyle/>
          <a:p>
            <a:r>
              <a:rPr lang="en-US" sz="2000" dirty="0"/>
              <a:t>Kevin Chang, </a:t>
            </a:r>
            <a:r>
              <a:rPr lang="en-US" sz="2000" dirty="0" err="1"/>
              <a:t>Rachata</a:t>
            </a:r>
            <a:r>
              <a:rPr lang="en-US" sz="2000" dirty="0"/>
              <a:t> </a:t>
            </a:r>
            <a:r>
              <a:rPr lang="en-US" sz="2000" dirty="0" err="1"/>
              <a:t>Ausavarungnirun</a:t>
            </a:r>
            <a:r>
              <a:rPr lang="en-US" sz="2000" dirty="0"/>
              <a:t>, Chris Fallin, and Onur Mutlu,</a:t>
            </a:r>
            <a:br>
              <a:rPr lang="en-US" sz="2000" dirty="0"/>
            </a:br>
            <a:r>
              <a:rPr lang="en-US" sz="2000" b="1" dirty="0">
                <a:hlinkClick r:id="rId2"/>
              </a:rPr>
              <a:t>"HAT: Heterogeneous Adaptive Throttling for On-Chip Networks"</a:t>
            </a:r>
            <a:br>
              <a:rPr lang="en-US" sz="2000" dirty="0"/>
            </a:br>
            <a:r>
              <a:rPr lang="en-US" sz="2000" i="1" dirty="0"/>
              <a:t>Proceedings of the </a:t>
            </a:r>
            <a:r>
              <a:rPr lang="en-US" sz="2000" i="1" dirty="0">
                <a:hlinkClick r:id="rId3"/>
              </a:rPr>
              <a:t>24th International Symposium on Computer Architecture and High Performance Computing</a:t>
            </a:r>
            <a:r>
              <a:rPr lang="en-US" sz="2000" i="1" dirty="0"/>
              <a:t> (</a:t>
            </a:r>
            <a:r>
              <a:rPr lang="en-US" sz="2000" b="1" i="1" dirty="0"/>
              <a:t>SBAC-PAD</a:t>
            </a:r>
            <a:r>
              <a:rPr lang="en-US" sz="2000" i="1" dirty="0"/>
              <a:t>)</a:t>
            </a:r>
            <a:r>
              <a:rPr lang="en-US" sz="2000" dirty="0"/>
              <a:t>, New York, NY, October 2012. </a:t>
            </a:r>
            <a:r>
              <a:rPr lang="en-US" sz="2000" dirty="0">
                <a:hlinkClick r:id="rId4"/>
              </a:rPr>
              <a:t>Slides (pptx)</a:t>
            </a:r>
            <a:r>
              <a:rPr lang="en-US" sz="2000" dirty="0"/>
              <a:t> </a:t>
            </a:r>
            <a:r>
              <a:rPr lang="en-US" sz="2000" dirty="0">
                <a:hlinkClick r:id="rId5"/>
              </a:rPr>
              <a:t>(pdf)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148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charset="-128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63170"/>
            <a:ext cx="9144000" cy="191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852931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Title 1"/>
          <p:cNvSpPr>
            <a:spLocks noGrp="1"/>
          </p:cNvSpPr>
          <p:nvPr>
            <p:ph type="ctrTitle"/>
          </p:nvPr>
        </p:nvSpPr>
        <p:spPr>
          <a:xfrm>
            <a:off x="381000" y="1219200"/>
            <a:ext cx="8382000" cy="2057400"/>
          </a:xfrm>
        </p:spPr>
        <p:txBody>
          <a:bodyPr anchor="ctr"/>
          <a:lstStyle/>
          <a:p>
            <a:pPr algn="ctr"/>
            <a:r>
              <a:rPr lang="en-US" sz="3800">
                <a:latin typeface="Garamond" charset="0"/>
              </a:rPr>
              <a:t>MinBD:</a:t>
            </a:r>
            <a:br>
              <a:rPr lang="en-US" sz="3800">
                <a:latin typeface="Garamond" charset="0"/>
              </a:rPr>
            </a:br>
            <a:r>
              <a:rPr lang="en-US" sz="3800">
                <a:latin typeface="Garamond" charset="0"/>
              </a:rPr>
              <a:t>Minimally-Buffered Deflection Routing</a:t>
            </a:r>
            <a:br>
              <a:rPr lang="en-US" sz="3800">
                <a:latin typeface="Garamond" charset="0"/>
              </a:rPr>
            </a:br>
            <a:r>
              <a:rPr lang="en-US" sz="3800">
                <a:latin typeface="Garamond" charset="0"/>
              </a:rPr>
              <a:t>for Energy-Efficient Interconnect</a:t>
            </a:r>
          </a:p>
        </p:txBody>
      </p:sp>
      <p:sp>
        <p:nvSpPr>
          <p:cNvPr id="130051" name="Subtitle 2"/>
          <p:cNvSpPr>
            <a:spLocks noGrp="1"/>
          </p:cNvSpPr>
          <p:nvPr>
            <p:ph type="subTitle" idx="1"/>
          </p:nvPr>
        </p:nvSpPr>
        <p:spPr>
          <a:xfrm>
            <a:off x="500063" y="3543300"/>
            <a:ext cx="8215312" cy="1714500"/>
          </a:xfrm>
        </p:spPr>
        <p:txBody>
          <a:bodyPr/>
          <a:lstStyle/>
          <a:p>
            <a:r>
              <a:rPr lang="en-US" sz="1800" dirty="0"/>
              <a:t>Chris Fallin, Greg </a:t>
            </a:r>
            <a:r>
              <a:rPr lang="en-US" sz="1800" dirty="0" err="1"/>
              <a:t>Nazario</a:t>
            </a:r>
            <a:r>
              <a:rPr lang="en-US" sz="1800" dirty="0"/>
              <a:t>, </a:t>
            </a:r>
            <a:r>
              <a:rPr lang="en-US" sz="1800" dirty="0" err="1"/>
              <a:t>Xiangyao</a:t>
            </a:r>
            <a:r>
              <a:rPr lang="en-US" sz="1800" dirty="0"/>
              <a:t> Yu, Kevin Chang, </a:t>
            </a:r>
            <a:r>
              <a:rPr lang="en-US" sz="1800" dirty="0" err="1"/>
              <a:t>Rachata</a:t>
            </a:r>
            <a:r>
              <a:rPr lang="en-US" sz="1800" dirty="0"/>
              <a:t> </a:t>
            </a:r>
            <a:r>
              <a:rPr lang="en-US" sz="1800" dirty="0" err="1"/>
              <a:t>Ausavarungnirun</a:t>
            </a:r>
            <a:r>
              <a:rPr lang="en-US" sz="1800" dirty="0"/>
              <a:t>, and </a:t>
            </a:r>
            <a:r>
              <a:rPr lang="en-US" sz="1800" u="sng" dirty="0"/>
              <a:t>Onur Mutlu</a:t>
            </a:r>
            <a:r>
              <a:rPr lang="en-US" sz="1800" dirty="0"/>
              <a:t>,</a:t>
            </a:r>
            <a:br>
              <a:rPr lang="en-US" sz="1800" dirty="0"/>
            </a:br>
            <a:r>
              <a:rPr lang="en-US" sz="1800" b="1" dirty="0">
                <a:hlinkClick r:id="rId3"/>
              </a:rPr>
              <a:t>"MinBD: Minimally-Buffered Deflection Routing for Energy-Efficient Interconnect"</a:t>
            </a:r>
            <a:br>
              <a:rPr lang="en-US" sz="1800" dirty="0"/>
            </a:br>
            <a:r>
              <a:rPr lang="en-US" sz="1800" i="1" dirty="0"/>
              <a:t>Proceedings of the </a:t>
            </a:r>
            <a:r>
              <a:rPr lang="en-US" sz="1800" i="1" dirty="0">
                <a:hlinkClick r:id="rId4"/>
              </a:rPr>
              <a:t>6th ACM/IEEE International Symposium on Networks on Chip</a:t>
            </a:r>
            <a:r>
              <a:rPr lang="en-US" sz="1800" i="1" dirty="0"/>
              <a:t> (</a:t>
            </a:r>
            <a:r>
              <a:rPr lang="en-US" sz="1800" b="1" i="1" dirty="0"/>
              <a:t>NOCS</a:t>
            </a:r>
            <a:r>
              <a:rPr lang="en-US" sz="1800" i="1" dirty="0"/>
              <a:t>)</a:t>
            </a:r>
            <a:r>
              <a:rPr lang="en-US" sz="1800" dirty="0"/>
              <a:t>, </a:t>
            </a:r>
            <a:r>
              <a:rPr lang="en-US" sz="1800" dirty="0" err="1"/>
              <a:t>Lyngby</a:t>
            </a:r>
            <a:r>
              <a:rPr lang="en-US" sz="1800" dirty="0"/>
              <a:t>, Denmark, May 2012. </a:t>
            </a:r>
            <a:r>
              <a:rPr lang="en-US" sz="1800" dirty="0">
                <a:hlinkClick r:id="rId5"/>
              </a:rPr>
              <a:t>Slides (pptx)</a:t>
            </a:r>
            <a:r>
              <a:rPr lang="en-US" sz="1800" dirty="0"/>
              <a:t> </a:t>
            </a:r>
            <a:r>
              <a:rPr lang="en-US" sz="1800" dirty="0">
                <a:hlinkClick r:id="rId6"/>
              </a:rPr>
              <a:t>(pdf)</a:t>
            </a:r>
            <a:r>
              <a:rPr lang="en-US" sz="1800" dirty="0"/>
              <a:t> </a:t>
            </a:r>
            <a:endParaRPr lang="en-US" sz="1800" dirty="0">
              <a:latin typeface="Tahoma" charset="0"/>
            </a:endParaRPr>
          </a:p>
        </p:txBody>
      </p:sp>
      <p:pic>
        <p:nvPicPr>
          <p:cNvPr id="130052" name="Picture 4" descr="safari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681663"/>
            <a:ext cx="25019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3" name="Picture 6" descr="CMU_logo_horiz_re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5818188"/>
            <a:ext cx="563880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4669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latin typeface="Garamond" charset="0"/>
                <a:ea typeface="ＭＳ Ｐゴシック" charset="0"/>
                <a:cs typeface="ＭＳ Ｐゴシック" charset="0"/>
              </a:rPr>
              <a:t>Metrics to Evaluate Interconnect Topology</a:t>
            </a:r>
          </a:p>
        </p:txBody>
      </p:sp>
      <p:sp>
        <p:nvSpPr>
          <p:cNvPr id="95234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Cost</a:t>
            </a: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Latency (in hops, in nanoseconds)</a:t>
            </a: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Contention</a:t>
            </a: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Many others exist you should think about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Energy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Bandwidth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Overall system performance</a:t>
            </a:r>
          </a:p>
          <a:p>
            <a:pPr lvl="1"/>
            <a:endParaRPr lang="en-US">
              <a:latin typeface="Tahoma" charset="0"/>
              <a:ea typeface="ＭＳ Ｐゴシック" charset="0"/>
            </a:endParaRPr>
          </a:p>
          <a:p>
            <a:pPr lvl="1"/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952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B5A8B57-0EAE-6C4E-8E56-3AF55E343B04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15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324225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Bufferless Deflection Routing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b="1">
                <a:latin typeface="Tahoma" charset="0"/>
                <a:sym typeface="Wingdings" charset="0"/>
              </a:rPr>
              <a:t>Key idea</a:t>
            </a:r>
            <a:r>
              <a:rPr lang="en-US" sz="2200">
                <a:latin typeface="Tahoma" charset="0"/>
                <a:sym typeface="Wingdings" charset="0"/>
              </a:rPr>
              <a:t>: Packets are never buffered in the network. When two packets contend for the same link, one is </a:t>
            </a:r>
            <a:r>
              <a:rPr lang="en-US" sz="2200" b="1">
                <a:latin typeface="Tahoma" charset="0"/>
                <a:sym typeface="Wingdings" charset="0"/>
              </a:rPr>
              <a:t>deflected.</a:t>
            </a:r>
            <a:endParaRPr lang="en-US" sz="2200" b="1">
              <a:latin typeface="Tahoma" charset="0"/>
            </a:endParaRPr>
          </a:p>
          <a:p>
            <a:endParaRPr lang="en-US" sz="2200">
              <a:latin typeface="Tahoma" charset="0"/>
            </a:endParaRPr>
          </a:p>
          <a:p>
            <a:r>
              <a:rPr lang="en-US" sz="2200">
                <a:latin typeface="Tahoma" charset="0"/>
              </a:rPr>
              <a:t>Removing </a:t>
            </a:r>
            <a:r>
              <a:rPr lang="en-US" sz="2200" b="1">
                <a:latin typeface="Tahoma" charset="0"/>
              </a:rPr>
              <a:t>buffers</a:t>
            </a:r>
            <a:r>
              <a:rPr lang="en-US" sz="2200">
                <a:latin typeface="Tahoma" charset="0"/>
              </a:rPr>
              <a:t> yields significant benefits</a:t>
            </a:r>
          </a:p>
          <a:p>
            <a:pPr lvl="1"/>
            <a:r>
              <a:rPr lang="en-US" sz="2000">
                <a:solidFill>
                  <a:srgbClr val="0000FF"/>
                </a:solidFill>
                <a:latin typeface="Tahoma" charset="0"/>
              </a:rPr>
              <a:t>Reduces </a:t>
            </a:r>
            <a:r>
              <a:rPr lang="en-US" sz="2000" b="1">
                <a:solidFill>
                  <a:srgbClr val="0000FF"/>
                </a:solidFill>
                <a:latin typeface="Tahoma" charset="0"/>
              </a:rPr>
              <a:t>power</a:t>
            </a:r>
            <a:r>
              <a:rPr lang="en-US" sz="2000">
                <a:latin typeface="Tahoma" charset="0"/>
              </a:rPr>
              <a:t> (CHIPPER: reduces NoC power by 55%)</a:t>
            </a:r>
          </a:p>
          <a:p>
            <a:pPr lvl="1"/>
            <a:r>
              <a:rPr lang="en-US" sz="2000">
                <a:solidFill>
                  <a:srgbClr val="0000FF"/>
                </a:solidFill>
                <a:latin typeface="Tahoma" charset="0"/>
              </a:rPr>
              <a:t>Reduces</a:t>
            </a:r>
            <a:r>
              <a:rPr lang="en-US" sz="2000">
                <a:latin typeface="Tahoma" charset="0"/>
              </a:rPr>
              <a:t> </a:t>
            </a:r>
            <a:r>
              <a:rPr lang="en-US" sz="2000" b="1">
                <a:solidFill>
                  <a:srgbClr val="0000FF"/>
                </a:solidFill>
                <a:latin typeface="Tahoma" charset="0"/>
              </a:rPr>
              <a:t>die area</a:t>
            </a:r>
            <a:r>
              <a:rPr lang="en-US" sz="2000">
                <a:solidFill>
                  <a:srgbClr val="0000FF"/>
                </a:solidFill>
                <a:latin typeface="Tahoma" charset="0"/>
              </a:rPr>
              <a:t> </a:t>
            </a:r>
            <a:r>
              <a:rPr lang="en-US" sz="2000">
                <a:latin typeface="Tahoma" charset="0"/>
              </a:rPr>
              <a:t>(CHIPPER: reduces NoC area by 36%)</a:t>
            </a:r>
          </a:p>
          <a:p>
            <a:pPr lvl="1"/>
            <a:endParaRPr lang="en-US" sz="2000">
              <a:latin typeface="Tahoma" charset="0"/>
            </a:endParaRPr>
          </a:p>
          <a:p>
            <a:r>
              <a:rPr lang="en-US" sz="2200">
                <a:latin typeface="Tahoma" charset="0"/>
              </a:rPr>
              <a:t>But, at </a:t>
            </a:r>
            <a:r>
              <a:rPr lang="en-US" sz="2200" b="1">
                <a:latin typeface="Tahoma" charset="0"/>
              </a:rPr>
              <a:t>high network utilization </a:t>
            </a:r>
            <a:r>
              <a:rPr lang="en-US" sz="2200">
                <a:latin typeface="Tahoma" charset="0"/>
              </a:rPr>
              <a:t>(load), bufferless deflection routing causes </a:t>
            </a:r>
            <a:r>
              <a:rPr lang="en-US" sz="2200" b="1">
                <a:latin typeface="Tahoma" charset="0"/>
              </a:rPr>
              <a:t>unnecessary link &amp; router traversals</a:t>
            </a:r>
          </a:p>
          <a:p>
            <a:pPr lvl="1"/>
            <a:r>
              <a:rPr lang="en-US" sz="2000">
                <a:solidFill>
                  <a:srgbClr val="FF0000"/>
                </a:solidFill>
                <a:latin typeface="Tahoma" charset="0"/>
              </a:rPr>
              <a:t>Reduces network throughput </a:t>
            </a:r>
            <a:r>
              <a:rPr lang="en-US" sz="2000">
                <a:latin typeface="Tahoma" charset="0"/>
              </a:rPr>
              <a:t>and application performance</a:t>
            </a:r>
          </a:p>
          <a:p>
            <a:pPr lvl="1"/>
            <a:r>
              <a:rPr lang="en-US" sz="2000">
                <a:solidFill>
                  <a:srgbClr val="FF0000"/>
                </a:solidFill>
                <a:latin typeface="Tahoma" charset="0"/>
              </a:rPr>
              <a:t>Increases dynamic power</a:t>
            </a:r>
          </a:p>
          <a:p>
            <a:pPr lvl="1"/>
            <a:endParaRPr lang="en-US" sz="2000">
              <a:solidFill>
                <a:srgbClr val="FF0000"/>
              </a:solidFill>
              <a:latin typeface="Tahoma" charset="0"/>
            </a:endParaRPr>
          </a:p>
          <a:p>
            <a:r>
              <a:rPr lang="en-US" sz="2200" b="1">
                <a:latin typeface="Tahoma" charset="0"/>
              </a:rPr>
              <a:t>Goal</a:t>
            </a:r>
            <a:r>
              <a:rPr lang="en-US" sz="2200">
                <a:latin typeface="Tahoma" charset="0"/>
              </a:rPr>
              <a:t>: </a:t>
            </a:r>
            <a:r>
              <a:rPr lang="en-US" sz="2200">
                <a:solidFill>
                  <a:srgbClr val="0000FF"/>
                </a:solidFill>
                <a:latin typeface="Tahoma" charset="0"/>
              </a:rPr>
              <a:t>Improve high-load performance </a:t>
            </a:r>
            <a:r>
              <a:rPr lang="en-US" sz="2200">
                <a:latin typeface="Tahoma" charset="0"/>
              </a:rPr>
              <a:t>of low-cost deflection networks by reducing the deflection rate.</a:t>
            </a:r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8483D3-F6B6-3843-9997-3461E748D777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5391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Outline: This Talk</a:t>
            </a:r>
          </a:p>
        </p:txBody>
      </p:sp>
      <p:sp>
        <p:nvSpPr>
          <p:cNvPr id="132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latin typeface="Tahoma" charset="0"/>
              </a:rPr>
              <a:t>Motivation</a:t>
            </a:r>
          </a:p>
          <a:p>
            <a:endParaRPr lang="en-US" b="1">
              <a:latin typeface="Tahoma" charset="0"/>
            </a:endParaRPr>
          </a:p>
          <a:p>
            <a:r>
              <a:rPr lang="en-US" b="1">
                <a:latin typeface="Tahoma" charset="0"/>
              </a:rPr>
              <a:t>Background</a:t>
            </a:r>
            <a:r>
              <a:rPr lang="en-US">
                <a:latin typeface="Tahoma" charset="0"/>
              </a:rPr>
              <a:t>: Bufferless Deflection Routing</a:t>
            </a:r>
          </a:p>
          <a:p>
            <a:endParaRPr lang="en-US" b="1">
              <a:latin typeface="Tahoma" charset="0"/>
            </a:endParaRPr>
          </a:p>
          <a:p>
            <a:r>
              <a:rPr lang="en-US" b="1">
                <a:latin typeface="Tahoma" charset="0"/>
              </a:rPr>
              <a:t>MinBD</a:t>
            </a:r>
            <a:r>
              <a:rPr lang="en-US">
                <a:latin typeface="Tahoma" charset="0"/>
              </a:rPr>
              <a:t>: Reducing Deflections</a:t>
            </a:r>
          </a:p>
          <a:p>
            <a:pPr lvl="1"/>
            <a:r>
              <a:rPr lang="en-US">
                <a:latin typeface="Tahoma" charset="0"/>
              </a:rPr>
              <a:t>Addressing Link Contention</a:t>
            </a:r>
          </a:p>
          <a:p>
            <a:pPr lvl="1"/>
            <a:r>
              <a:rPr lang="en-US">
                <a:latin typeface="Tahoma" charset="0"/>
              </a:rPr>
              <a:t>Addressing the Ejection Bottleneck</a:t>
            </a:r>
          </a:p>
          <a:p>
            <a:pPr lvl="1"/>
            <a:r>
              <a:rPr lang="en-US">
                <a:latin typeface="Tahoma" charset="0"/>
              </a:rPr>
              <a:t>Improving Deflection Arbitration</a:t>
            </a:r>
          </a:p>
          <a:p>
            <a:endParaRPr lang="en-US" b="1">
              <a:latin typeface="Tahoma" charset="0"/>
            </a:endParaRPr>
          </a:p>
          <a:p>
            <a:r>
              <a:rPr lang="en-US" b="1">
                <a:latin typeface="Tahoma" charset="0"/>
              </a:rPr>
              <a:t>Results</a:t>
            </a:r>
          </a:p>
          <a:p>
            <a:r>
              <a:rPr lang="en-US" b="1">
                <a:latin typeface="Tahoma" charset="0"/>
              </a:rPr>
              <a:t>Conclusions</a:t>
            </a:r>
          </a:p>
          <a:p>
            <a:pPr lvl="1"/>
            <a:endParaRPr lang="en-US">
              <a:latin typeface="Tahoma" charset="0"/>
            </a:endParaRPr>
          </a:p>
          <a:p>
            <a:pPr lvl="1"/>
            <a:endParaRPr lang="en-US">
              <a:latin typeface="Tahoma" charset="0"/>
            </a:endParaRPr>
          </a:p>
        </p:txBody>
      </p:sp>
      <p:sp>
        <p:nvSpPr>
          <p:cNvPr id="13210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C39244-B179-A940-B91F-BAA8E62B5207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54985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Outline: This Talk</a:t>
            </a:r>
          </a:p>
        </p:txBody>
      </p:sp>
      <p:sp>
        <p:nvSpPr>
          <p:cNvPr id="133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solidFill>
                  <a:srgbClr val="D9D9D9"/>
                </a:solidFill>
                <a:latin typeface="Tahoma" charset="0"/>
              </a:rPr>
              <a:t>Motivation</a:t>
            </a:r>
          </a:p>
          <a:p>
            <a:endParaRPr lang="en-US" b="1">
              <a:latin typeface="Tahoma" charset="0"/>
            </a:endParaRPr>
          </a:p>
          <a:p>
            <a:r>
              <a:rPr lang="en-US" b="1">
                <a:latin typeface="Tahoma" charset="0"/>
              </a:rPr>
              <a:t>Background</a:t>
            </a:r>
            <a:r>
              <a:rPr lang="en-US">
                <a:latin typeface="Tahoma" charset="0"/>
              </a:rPr>
              <a:t>: Bufferless Deflection Routing</a:t>
            </a:r>
          </a:p>
          <a:p>
            <a:endParaRPr lang="en-US" b="1">
              <a:latin typeface="Tahoma" charset="0"/>
            </a:endParaRPr>
          </a:p>
          <a:p>
            <a:r>
              <a:rPr lang="en-US" b="1">
                <a:solidFill>
                  <a:srgbClr val="D9D9D9"/>
                </a:solidFill>
                <a:latin typeface="Tahoma" charset="0"/>
              </a:rPr>
              <a:t>MinBD</a:t>
            </a:r>
            <a:r>
              <a:rPr lang="en-US">
                <a:solidFill>
                  <a:srgbClr val="D9D9D9"/>
                </a:solidFill>
                <a:latin typeface="Tahoma" charset="0"/>
              </a:rPr>
              <a:t>: Reducing Deflections</a:t>
            </a:r>
          </a:p>
          <a:p>
            <a:pPr lvl="1"/>
            <a:r>
              <a:rPr lang="en-US">
                <a:solidFill>
                  <a:srgbClr val="D9D9D9"/>
                </a:solidFill>
                <a:latin typeface="Tahoma" charset="0"/>
              </a:rPr>
              <a:t>Addressing Link Contention</a:t>
            </a:r>
          </a:p>
          <a:p>
            <a:pPr lvl="1"/>
            <a:r>
              <a:rPr lang="en-US">
                <a:solidFill>
                  <a:srgbClr val="D9D9D9"/>
                </a:solidFill>
                <a:latin typeface="Tahoma" charset="0"/>
              </a:rPr>
              <a:t>Addressing the Ejection Bottleneck</a:t>
            </a:r>
          </a:p>
          <a:p>
            <a:pPr lvl="1"/>
            <a:r>
              <a:rPr lang="en-US">
                <a:solidFill>
                  <a:srgbClr val="D9D9D9"/>
                </a:solidFill>
                <a:latin typeface="Tahoma" charset="0"/>
              </a:rPr>
              <a:t>Improving Deflection Arbitration</a:t>
            </a:r>
          </a:p>
          <a:p>
            <a:endParaRPr lang="en-US" b="1">
              <a:solidFill>
                <a:srgbClr val="D9D9D9"/>
              </a:solidFill>
              <a:latin typeface="Tahoma" charset="0"/>
            </a:endParaRPr>
          </a:p>
          <a:p>
            <a:r>
              <a:rPr lang="en-US" b="1">
                <a:solidFill>
                  <a:srgbClr val="D9D9D9"/>
                </a:solidFill>
                <a:latin typeface="Tahoma" charset="0"/>
              </a:rPr>
              <a:t>Results</a:t>
            </a:r>
          </a:p>
          <a:p>
            <a:r>
              <a:rPr lang="en-US" b="1">
                <a:solidFill>
                  <a:srgbClr val="D9D9D9"/>
                </a:solidFill>
                <a:latin typeface="Tahoma" charset="0"/>
              </a:rPr>
              <a:t>Conclusions</a:t>
            </a:r>
          </a:p>
          <a:p>
            <a:pPr lvl="1"/>
            <a:endParaRPr lang="en-US">
              <a:latin typeface="Tahoma" charset="0"/>
            </a:endParaRPr>
          </a:p>
          <a:p>
            <a:pPr lvl="1"/>
            <a:endParaRPr lang="en-US">
              <a:latin typeface="Tahoma" charset="0"/>
            </a:endParaRPr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49D18F-AF63-284E-99B1-63B7B9A3422C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165268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Issues in Bufferless Deflection Routing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latin typeface="Tahoma" charset="0"/>
              </a:rPr>
              <a:t>Correctness</a:t>
            </a:r>
            <a:r>
              <a:rPr lang="en-US">
                <a:latin typeface="Tahoma" charset="0"/>
              </a:rPr>
              <a:t>: Deliver all packets without </a:t>
            </a:r>
            <a:r>
              <a:rPr lang="en-US">
                <a:solidFill>
                  <a:srgbClr val="FF0000"/>
                </a:solidFill>
                <a:latin typeface="Tahoma" charset="0"/>
              </a:rPr>
              <a:t>livelock</a:t>
            </a:r>
          </a:p>
          <a:p>
            <a:endParaRPr lang="en-US" b="1">
              <a:latin typeface="Tahoma" charset="0"/>
            </a:endParaRPr>
          </a:p>
          <a:p>
            <a:pPr lvl="1"/>
            <a:r>
              <a:rPr lang="en-US" b="1">
                <a:latin typeface="Tahoma" charset="0"/>
              </a:rPr>
              <a:t>CHIPPER</a:t>
            </a:r>
            <a:r>
              <a:rPr lang="en-US" baseline="30000">
                <a:latin typeface="Tahoma" charset="0"/>
              </a:rPr>
              <a:t>1</a:t>
            </a:r>
            <a:r>
              <a:rPr lang="en-US">
                <a:latin typeface="Tahoma" charset="0"/>
              </a:rPr>
              <a:t>: </a:t>
            </a:r>
            <a:r>
              <a:rPr lang="en-US" b="1">
                <a:latin typeface="Tahoma" charset="0"/>
              </a:rPr>
              <a:t>Golden Packet</a:t>
            </a:r>
          </a:p>
          <a:p>
            <a:pPr lvl="1"/>
            <a:r>
              <a:rPr lang="en-US">
                <a:solidFill>
                  <a:srgbClr val="0000FF"/>
                </a:solidFill>
                <a:latin typeface="Tahoma" charset="0"/>
              </a:rPr>
              <a:t>Globally prioritize one packet </a:t>
            </a:r>
            <a:r>
              <a:rPr lang="en-US">
                <a:latin typeface="Tahoma" charset="0"/>
              </a:rPr>
              <a:t>until delivered</a:t>
            </a:r>
          </a:p>
          <a:p>
            <a:pPr lvl="1"/>
            <a:endParaRPr lang="en-US" b="1">
              <a:latin typeface="Tahoma" charset="0"/>
            </a:endParaRPr>
          </a:p>
          <a:p>
            <a:r>
              <a:rPr lang="en-US" b="1">
                <a:latin typeface="Tahoma" charset="0"/>
              </a:rPr>
              <a:t>Correctness</a:t>
            </a:r>
            <a:r>
              <a:rPr lang="en-US">
                <a:latin typeface="Tahoma" charset="0"/>
              </a:rPr>
              <a:t>: Reassemble packets without </a:t>
            </a:r>
            <a:r>
              <a:rPr lang="en-US">
                <a:solidFill>
                  <a:srgbClr val="FF0000"/>
                </a:solidFill>
                <a:latin typeface="Tahoma" charset="0"/>
              </a:rPr>
              <a:t>deadlock</a:t>
            </a:r>
          </a:p>
          <a:p>
            <a:pPr>
              <a:buFont typeface="Wingdings" charset="0"/>
              <a:buNone/>
            </a:pPr>
            <a:endParaRPr lang="en-US" b="1">
              <a:latin typeface="Tahoma" charset="0"/>
            </a:endParaRPr>
          </a:p>
          <a:p>
            <a:pPr lvl="1"/>
            <a:r>
              <a:rPr lang="en-US" b="1">
                <a:latin typeface="Tahoma" charset="0"/>
              </a:rPr>
              <a:t>CHIPPER</a:t>
            </a:r>
            <a:r>
              <a:rPr lang="en-US" baseline="30000">
                <a:latin typeface="Tahoma" charset="0"/>
              </a:rPr>
              <a:t>1</a:t>
            </a:r>
            <a:r>
              <a:rPr lang="en-US">
                <a:latin typeface="Tahoma" charset="0"/>
              </a:rPr>
              <a:t>: </a:t>
            </a:r>
            <a:r>
              <a:rPr lang="en-US" b="1">
                <a:latin typeface="Tahoma" charset="0"/>
              </a:rPr>
              <a:t>Retransmit-Once</a:t>
            </a:r>
          </a:p>
          <a:p>
            <a:pPr lvl="1"/>
            <a:endParaRPr lang="en-US" b="1">
              <a:latin typeface="Tahoma" charset="0"/>
            </a:endParaRPr>
          </a:p>
          <a:p>
            <a:r>
              <a:rPr lang="en-US" b="1">
                <a:latin typeface="Tahoma" charset="0"/>
              </a:rPr>
              <a:t>Performance</a:t>
            </a:r>
            <a:r>
              <a:rPr lang="en-US">
                <a:latin typeface="Tahoma" charset="0"/>
              </a:rPr>
              <a:t>: Avoid performance degradation at </a:t>
            </a:r>
            <a:r>
              <a:rPr lang="en-US">
                <a:solidFill>
                  <a:srgbClr val="FF0000"/>
                </a:solidFill>
                <a:latin typeface="Tahoma" charset="0"/>
              </a:rPr>
              <a:t>high load</a:t>
            </a:r>
          </a:p>
          <a:p>
            <a:pPr lvl="1"/>
            <a:endParaRPr lang="en-US" b="1">
              <a:solidFill>
                <a:srgbClr val="0000FF"/>
              </a:solidFill>
              <a:latin typeface="Tahoma" charset="0"/>
            </a:endParaRPr>
          </a:p>
          <a:p>
            <a:pPr lvl="1"/>
            <a:r>
              <a:rPr lang="en-US" b="1">
                <a:solidFill>
                  <a:srgbClr val="0000FF"/>
                </a:solidFill>
                <a:latin typeface="Tahoma" charset="0"/>
              </a:rPr>
              <a:t>MinBD</a:t>
            </a:r>
          </a:p>
        </p:txBody>
      </p:sp>
      <p:sp>
        <p:nvSpPr>
          <p:cNvPr id="13414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858000" y="6243638"/>
            <a:ext cx="2133600" cy="4572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96F8A2-8FEB-314F-BB98-4CC55C6E0923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6200" y="6488113"/>
            <a:ext cx="8763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1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Fallin et al., </a:t>
            </a:r>
            <a:r>
              <a: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“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CHIPPER: A Low-complexity Bufferless Deflection Router</a:t>
            </a:r>
            <a:r>
              <a: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”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, HPCA 2011. </a:t>
            </a: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4322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Key Performance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08050"/>
            <a:ext cx="8915400" cy="5340350"/>
          </a:xfrm>
        </p:spPr>
        <p:txBody>
          <a:bodyPr/>
          <a:lstStyle/>
          <a:p>
            <a:pPr>
              <a:buFont typeface="Wingdings" charset="0"/>
              <a:buNone/>
            </a:pPr>
            <a:r>
              <a:rPr lang="en-US" b="1">
                <a:latin typeface="Tahoma" charset="0"/>
                <a:sym typeface="Wingdings" charset="0"/>
              </a:rPr>
              <a:t>	1. 	Link contention</a:t>
            </a:r>
            <a:r>
              <a:rPr lang="en-US">
                <a:latin typeface="Tahoma" charset="0"/>
                <a:sym typeface="Wingdings" charset="0"/>
              </a:rPr>
              <a:t>: no buffers to hold traffic </a:t>
            </a:r>
            <a:br>
              <a:rPr lang="en-US">
                <a:latin typeface="Tahoma" charset="0"/>
                <a:sym typeface="Wingdings" charset="0"/>
              </a:rPr>
            </a:br>
            <a:r>
              <a:rPr lang="en-US">
                <a:latin typeface="Tahoma" charset="0"/>
                <a:sym typeface="Wingdings" charset="0"/>
              </a:rPr>
              <a:t>	</a:t>
            </a:r>
            <a:r>
              <a:rPr lang="en-US">
                <a:solidFill>
                  <a:srgbClr val="FF0000"/>
                </a:solidFill>
                <a:latin typeface="Tahoma" charset="0"/>
                <a:sym typeface="Wingdings" charset="0"/>
              </a:rPr>
              <a:t>any link contention causes a deflection</a:t>
            </a:r>
          </a:p>
          <a:p>
            <a:pPr>
              <a:buFont typeface="Wingdings" charset="0"/>
              <a:buNone/>
            </a:pPr>
            <a:r>
              <a:rPr lang="en-US">
                <a:latin typeface="Tahoma" charset="0"/>
                <a:sym typeface="Wingdings" charset="0"/>
              </a:rPr>
              <a:t>	</a:t>
            </a:r>
            <a:r>
              <a:rPr lang="en-US">
                <a:solidFill>
                  <a:srgbClr val="0000FF"/>
                </a:solidFill>
                <a:latin typeface="Tahoma" charset="0"/>
                <a:sym typeface="Wingdings" charset="0"/>
              </a:rPr>
              <a:t>		 use side buffers</a:t>
            </a:r>
          </a:p>
          <a:p>
            <a:pPr>
              <a:buFont typeface="Wingdings" charset="0"/>
              <a:buNone/>
            </a:pPr>
            <a:r>
              <a:rPr lang="en-US" b="1">
                <a:latin typeface="Tahoma" charset="0"/>
                <a:sym typeface="Wingdings" charset="0"/>
              </a:rPr>
              <a:t>	</a:t>
            </a:r>
          </a:p>
          <a:p>
            <a:pPr>
              <a:buFont typeface="Wingdings" charset="0"/>
              <a:buNone/>
            </a:pPr>
            <a:r>
              <a:rPr lang="en-US" b="1">
                <a:latin typeface="Tahoma" charset="0"/>
                <a:sym typeface="Wingdings" charset="0"/>
              </a:rPr>
              <a:t>	2. 	Ejection bottleneck</a:t>
            </a:r>
            <a:r>
              <a:rPr lang="en-US">
                <a:latin typeface="Tahoma" charset="0"/>
                <a:sym typeface="Wingdings" charset="0"/>
              </a:rPr>
              <a:t>: only one flit can eject per router 	per cycle   </a:t>
            </a:r>
            <a:r>
              <a:rPr lang="en-US">
                <a:solidFill>
                  <a:srgbClr val="FF0000"/>
                </a:solidFill>
                <a:latin typeface="Tahoma" charset="0"/>
                <a:sym typeface="Wingdings" charset="0"/>
              </a:rPr>
              <a:t>simultaneous arrival causes deflection</a:t>
            </a:r>
            <a:endParaRPr lang="en-US">
              <a:latin typeface="Tahoma" charset="0"/>
              <a:sym typeface="Wingdings" charset="0"/>
            </a:endParaRPr>
          </a:p>
          <a:p>
            <a:pPr>
              <a:buFont typeface="Wingdings" charset="0"/>
              <a:buNone/>
            </a:pPr>
            <a:r>
              <a:rPr lang="en-US">
                <a:solidFill>
                  <a:srgbClr val="0000FF"/>
                </a:solidFill>
                <a:latin typeface="Tahoma" charset="0"/>
                <a:sym typeface="Wingdings" charset="0"/>
              </a:rPr>
              <a:t>			 eject up to 2 flits/cycle</a:t>
            </a:r>
          </a:p>
          <a:p>
            <a:pPr>
              <a:buFont typeface="Wingdings" charset="0"/>
              <a:buNone/>
            </a:pPr>
            <a:endParaRPr lang="en-US">
              <a:latin typeface="Tahoma" charset="0"/>
              <a:sym typeface="Wingdings" charset="0"/>
            </a:endParaRPr>
          </a:p>
          <a:p>
            <a:pPr>
              <a:buFont typeface="Wingdings" charset="0"/>
              <a:buNone/>
            </a:pPr>
            <a:r>
              <a:rPr lang="en-US">
                <a:latin typeface="Tahoma" charset="0"/>
                <a:sym typeface="Wingdings" charset="0"/>
              </a:rPr>
              <a:t>	</a:t>
            </a:r>
            <a:r>
              <a:rPr lang="en-US" b="1">
                <a:latin typeface="Tahoma" charset="0"/>
                <a:sym typeface="Wingdings" charset="0"/>
              </a:rPr>
              <a:t>3. 	Deflection arbitration</a:t>
            </a:r>
            <a:r>
              <a:rPr lang="en-US">
                <a:latin typeface="Tahoma" charset="0"/>
                <a:sym typeface="Wingdings" charset="0"/>
              </a:rPr>
              <a:t>: practical (fast) deflection 	arbiters </a:t>
            </a:r>
            <a:r>
              <a:rPr lang="en-US">
                <a:solidFill>
                  <a:srgbClr val="FF0000"/>
                </a:solidFill>
                <a:latin typeface="Tahoma" charset="0"/>
                <a:sym typeface="Wingdings" charset="0"/>
              </a:rPr>
              <a:t>deflect unnecessarily</a:t>
            </a:r>
          </a:p>
          <a:p>
            <a:pPr>
              <a:buFont typeface="Wingdings" charset="0"/>
              <a:buNone/>
            </a:pPr>
            <a:r>
              <a:rPr lang="en-US">
                <a:solidFill>
                  <a:srgbClr val="0000FF"/>
                </a:solidFill>
                <a:latin typeface="Tahoma" charset="0"/>
                <a:sym typeface="Wingdings" charset="0"/>
              </a:rPr>
              <a:t>			 new priority scheme (silver flit)</a:t>
            </a:r>
          </a:p>
        </p:txBody>
      </p:sp>
      <p:sp>
        <p:nvSpPr>
          <p:cNvPr id="135172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5C8F32-72CC-1040-98DB-6D10BDB697F3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5991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Outline: This Talk</a:t>
            </a:r>
          </a:p>
        </p:txBody>
      </p:sp>
      <p:sp>
        <p:nvSpPr>
          <p:cNvPr id="136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solidFill>
                  <a:srgbClr val="BFBFBF"/>
                </a:solidFill>
                <a:latin typeface="Tahoma" charset="0"/>
              </a:rPr>
              <a:t>Motivation</a:t>
            </a:r>
          </a:p>
          <a:p>
            <a:endParaRPr lang="en-US" b="1">
              <a:solidFill>
                <a:srgbClr val="BFBFBF"/>
              </a:solidFill>
              <a:latin typeface="Tahoma" charset="0"/>
            </a:endParaRPr>
          </a:p>
          <a:p>
            <a:r>
              <a:rPr lang="en-US" b="1">
                <a:solidFill>
                  <a:srgbClr val="BFBFBF"/>
                </a:solidFill>
                <a:latin typeface="Tahoma" charset="0"/>
              </a:rPr>
              <a:t>Background</a:t>
            </a:r>
            <a:r>
              <a:rPr lang="en-US">
                <a:solidFill>
                  <a:srgbClr val="BFBFBF"/>
                </a:solidFill>
                <a:latin typeface="Tahoma" charset="0"/>
              </a:rPr>
              <a:t>: Bufferless Deflection Routing</a:t>
            </a:r>
          </a:p>
          <a:p>
            <a:endParaRPr lang="en-US" b="1">
              <a:latin typeface="Tahoma" charset="0"/>
            </a:endParaRPr>
          </a:p>
          <a:p>
            <a:r>
              <a:rPr lang="en-US" b="1">
                <a:latin typeface="Tahoma" charset="0"/>
              </a:rPr>
              <a:t>MinBD</a:t>
            </a:r>
            <a:r>
              <a:rPr lang="en-US">
                <a:latin typeface="Tahoma" charset="0"/>
              </a:rPr>
              <a:t>: Reducing Deflections</a:t>
            </a:r>
          </a:p>
          <a:p>
            <a:pPr lvl="1"/>
            <a:r>
              <a:rPr lang="en-US">
                <a:latin typeface="Tahoma" charset="0"/>
              </a:rPr>
              <a:t>Addressing Link Contention</a:t>
            </a:r>
          </a:p>
          <a:p>
            <a:pPr lvl="1"/>
            <a:r>
              <a:rPr lang="en-US">
                <a:latin typeface="Tahoma" charset="0"/>
              </a:rPr>
              <a:t>Addressing the Ejection Bottleneck</a:t>
            </a:r>
          </a:p>
          <a:p>
            <a:pPr lvl="1"/>
            <a:r>
              <a:rPr lang="en-US">
                <a:latin typeface="Tahoma" charset="0"/>
              </a:rPr>
              <a:t>Improving Deflection Arbitration</a:t>
            </a:r>
          </a:p>
          <a:p>
            <a:endParaRPr lang="en-US" b="1">
              <a:solidFill>
                <a:srgbClr val="BFBFBF"/>
              </a:solidFill>
              <a:latin typeface="Tahoma" charset="0"/>
            </a:endParaRPr>
          </a:p>
          <a:p>
            <a:r>
              <a:rPr lang="en-US" b="1">
                <a:solidFill>
                  <a:srgbClr val="BFBFBF"/>
                </a:solidFill>
                <a:latin typeface="Tahoma" charset="0"/>
              </a:rPr>
              <a:t>Results</a:t>
            </a:r>
          </a:p>
          <a:p>
            <a:r>
              <a:rPr lang="en-US" b="1">
                <a:solidFill>
                  <a:srgbClr val="BFBFBF"/>
                </a:solidFill>
                <a:latin typeface="Tahoma" charset="0"/>
              </a:rPr>
              <a:t>Conclusions</a:t>
            </a:r>
          </a:p>
          <a:p>
            <a:pPr lvl="1"/>
            <a:endParaRPr lang="en-US">
              <a:latin typeface="Tahoma" charset="0"/>
            </a:endParaRPr>
          </a:p>
          <a:p>
            <a:pPr lvl="1"/>
            <a:endParaRPr lang="en-US">
              <a:latin typeface="Tahoma" charset="0"/>
            </a:endParaRPr>
          </a:p>
        </p:txBody>
      </p:sp>
      <p:sp>
        <p:nvSpPr>
          <p:cNvPr id="13619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47A5C4-FA57-EA47-B57F-EA1BE6E0B656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873417"/>
      </p:ext>
    </p:extLst>
  </p:cSld>
  <p:clrMapOvr>
    <a:masterClrMapping/>
  </p:clrMapOvr>
  <p:transition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Outline: This Talk</a:t>
            </a:r>
          </a:p>
        </p:txBody>
      </p:sp>
      <p:sp>
        <p:nvSpPr>
          <p:cNvPr id="137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solidFill>
                  <a:srgbClr val="D9D9D9"/>
                </a:solidFill>
                <a:latin typeface="Tahoma" charset="0"/>
              </a:rPr>
              <a:t>Motivation</a:t>
            </a:r>
          </a:p>
          <a:p>
            <a:endParaRPr lang="en-US" b="1">
              <a:solidFill>
                <a:srgbClr val="D9D9D9"/>
              </a:solidFill>
              <a:latin typeface="Tahoma" charset="0"/>
            </a:endParaRPr>
          </a:p>
          <a:p>
            <a:r>
              <a:rPr lang="en-US" b="1">
                <a:solidFill>
                  <a:srgbClr val="D9D9D9"/>
                </a:solidFill>
                <a:latin typeface="Tahoma" charset="0"/>
              </a:rPr>
              <a:t>Background</a:t>
            </a:r>
            <a:r>
              <a:rPr lang="en-US">
                <a:solidFill>
                  <a:srgbClr val="D9D9D9"/>
                </a:solidFill>
                <a:latin typeface="Tahoma" charset="0"/>
              </a:rPr>
              <a:t>: Bufferless Deflection Routing</a:t>
            </a:r>
          </a:p>
          <a:p>
            <a:endParaRPr lang="en-US" b="1">
              <a:latin typeface="Tahoma" charset="0"/>
            </a:endParaRPr>
          </a:p>
          <a:p>
            <a:r>
              <a:rPr lang="en-US" b="1">
                <a:latin typeface="Tahoma" charset="0"/>
              </a:rPr>
              <a:t>MinBD</a:t>
            </a:r>
            <a:r>
              <a:rPr lang="en-US">
                <a:latin typeface="Tahoma" charset="0"/>
              </a:rPr>
              <a:t>: Reducing Deflections</a:t>
            </a:r>
          </a:p>
          <a:p>
            <a:pPr lvl="1"/>
            <a:r>
              <a:rPr lang="en-US">
                <a:latin typeface="Tahoma" charset="0"/>
              </a:rPr>
              <a:t>Addressing Link Contention</a:t>
            </a:r>
          </a:p>
          <a:p>
            <a:pPr lvl="1"/>
            <a:r>
              <a:rPr lang="en-US">
                <a:solidFill>
                  <a:srgbClr val="D9D9D9"/>
                </a:solidFill>
                <a:latin typeface="Tahoma" charset="0"/>
              </a:rPr>
              <a:t>Addressing the Ejection Bottleneck</a:t>
            </a:r>
          </a:p>
          <a:p>
            <a:pPr lvl="1"/>
            <a:r>
              <a:rPr lang="en-US">
                <a:solidFill>
                  <a:srgbClr val="D9D9D9"/>
                </a:solidFill>
                <a:latin typeface="Tahoma" charset="0"/>
              </a:rPr>
              <a:t>Improving Deflection Arbitration</a:t>
            </a:r>
          </a:p>
          <a:p>
            <a:endParaRPr lang="en-US" b="1">
              <a:solidFill>
                <a:srgbClr val="D9D9D9"/>
              </a:solidFill>
              <a:latin typeface="Tahoma" charset="0"/>
            </a:endParaRPr>
          </a:p>
          <a:p>
            <a:r>
              <a:rPr lang="en-US" b="1">
                <a:solidFill>
                  <a:srgbClr val="D9D9D9"/>
                </a:solidFill>
                <a:latin typeface="Tahoma" charset="0"/>
              </a:rPr>
              <a:t>Results</a:t>
            </a:r>
          </a:p>
          <a:p>
            <a:r>
              <a:rPr lang="en-US" b="1">
                <a:solidFill>
                  <a:srgbClr val="D9D9D9"/>
                </a:solidFill>
                <a:latin typeface="Tahoma" charset="0"/>
              </a:rPr>
              <a:t>Conclusions</a:t>
            </a:r>
          </a:p>
          <a:p>
            <a:pPr lvl="1"/>
            <a:endParaRPr lang="en-US">
              <a:latin typeface="Tahoma" charset="0"/>
            </a:endParaRPr>
          </a:p>
          <a:p>
            <a:pPr lvl="1"/>
            <a:endParaRPr lang="en-US">
              <a:latin typeface="Tahoma" charset="0"/>
            </a:endParaRPr>
          </a:p>
        </p:txBody>
      </p:sp>
      <p:sp>
        <p:nvSpPr>
          <p:cNvPr id="13722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B2A1DA-CDD6-3C44-BF7C-5D98FE9725FE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156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339796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Addressing Link Contention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Tahoma" charset="0"/>
              </a:rPr>
              <a:t>Problem 1</a:t>
            </a:r>
            <a:r>
              <a:rPr lang="en-US" dirty="0">
                <a:latin typeface="Tahoma" charset="0"/>
              </a:rPr>
              <a:t>: Any link contention causes a deflection</a:t>
            </a:r>
          </a:p>
          <a:p>
            <a:pPr lvl="1"/>
            <a:endParaRPr lang="en-US" dirty="0">
              <a:latin typeface="Tahoma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Tahoma" charset="0"/>
              </a:rPr>
              <a:t>Buffering</a:t>
            </a:r>
            <a:r>
              <a:rPr lang="en-US" dirty="0">
                <a:latin typeface="Tahoma" charset="0"/>
              </a:rPr>
              <a:t> a flit can avoid deflection on contention</a:t>
            </a:r>
          </a:p>
          <a:p>
            <a:r>
              <a:rPr lang="en-US" dirty="0">
                <a:latin typeface="Tahoma" charset="0"/>
              </a:rPr>
              <a:t>But, </a:t>
            </a:r>
            <a:r>
              <a:rPr lang="en-US" b="1" dirty="0">
                <a:latin typeface="Tahoma" charset="0"/>
              </a:rPr>
              <a:t>input buffers</a:t>
            </a:r>
            <a:r>
              <a:rPr lang="en-US" dirty="0">
                <a:latin typeface="Tahoma" charset="0"/>
              </a:rPr>
              <a:t> are expensive:</a:t>
            </a:r>
          </a:p>
          <a:p>
            <a:pPr lvl="1"/>
            <a:r>
              <a:rPr lang="en-US" dirty="0">
                <a:latin typeface="Tahoma" charset="0"/>
                <a:sym typeface="Wingdings" charset="0"/>
              </a:rPr>
              <a:t>All flits are buffered on every hop  </a:t>
            </a:r>
            <a:r>
              <a:rPr lang="en-US" dirty="0">
                <a:solidFill>
                  <a:srgbClr val="FF0000"/>
                </a:solidFill>
                <a:latin typeface="Tahoma" charset="0"/>
                <a:sym typeface="Wingdings" charset="0"/>
              </a:rPr>
              <a:t>high dynamic energy</a:t>
            </a:r>
          </a:p>
          <a:p>
            <a:pPr lvl="1"/>
            <a:r>
              <a:rPr lang="en-US" dirty="0">
                <a:latin typeface="Tahoma" charset="0"/>
                <a:sym typeface="Wingdings" charset="0"/>
              </a:rPr>
              <a:t>Large buffers necessary  </a:t>
            </a:r>
            <a:r>
              <a:rPr lang="en-US" dirty="0">
                <a:solidFill>
                  <a:srgbClr val="FF0000"/>
                </a:solidFill>
                <a:latin typeface="Tahoma" charset="0"/>
                <a:sym typeface="Wingdings" charset="0"/>
              </a:rPr>
              <a:t>high static energy </a:t>
            </a:r>
            <a:r>
              <a:rPr lang="en-US" dirty="0">
                <a:latin typeface="Tahoma" charset="0"/>
                <a:sym typeface="Wingdings" charset="0"/>
              </a:rPr>
              <a:t>and </a:t>
            </a:r>
            <a:r>
              <a:rPr lang="en-US" dirty="0">
                <a:solidFill>
                  <a:srgbClr val="FF0000"/>
                </a:solidFill>
                <a:latin typeface="Tahoma" charset="0"/>
                <a:sym typeface="Wingdings" charset="0"/>
              </a:rPr>
              <a:t>large area</a:t>
            </a:r>
          </a:p>
          <a:p>
            <a:endParaRPr lang="en-US" dirty="0">
              <a:latin typeface="Tahoma" charset="0"/>
              <a:sym typeface="Wingdings" charset="0"/>
            </a:endParaRPr>
          </a:p>
          <a:p>
            <a:endParaRPr lang="en-US" dirty="0">
              <a:latin typeface="Tahoma" charset="0"/>
              <a:sym typeface="Wingdings" charset="0"/>
            </a:endParaRPr>
          </a:p>
          <a:p>
            <a:r>
              <a:rPr lang="en-US" b="1" dirty="0">
                <a:latin typeface="Tahoma" charset="0"/>
              </a:rPr>
              <a:t>Key Idea 1</a:t>
            </a:r>
            <a:r>
              <a:rPr lang="en-US" dirty="0">
                <a:latin typeface="Tahoma" charset="0"/>
              </a:rPr>
              <a:t>: add a </a:t>
            </a:r>
            <a:r>
              <a:rPr lang="en-US" dirty="0">
                <a:solidFill>
                  <a:srgbClr val="0000FF"/>
                </a:solidFill>
                <a:latin typeface="Tahoma" charset="0"/>
              </a:rPr>
              <a:t>small buffer </a:t>
            </a:r>
            <a:r>
              <a:rPr lang="en-US" dirty="0">
                <a:latin typeface="Tahoma" charset="0"/>
              </a:rPr>
              <a:t>to a </a:t>
            </a:r>
            <a:r>
              <a:rPr lang="en-US" dirty="0" err="1">
                <a:latin typeface="Tahoma" charset="0"/>
              </a:rPr>
              <a:t>bufferless</a:t>
            </a:r>
            <a:r>
              <a:rPr lang="en-US" dirty="0">
                <a:latin typeface="Tahoma" charset="0"/>
              </a:rPr>
              <a:t> deflection router to buffer </a:t>
            </a:r>
            <a:r>
              <a:rPr lang="en-US" b="1" dirty="0">
                <a:latin typeface="Tahoma" charset="0"/>
              </a:rPr>
              <a:t>only</a:t>
            </a:r>
            <a:r>
              <a:rPr lang="en-US" dirty="0">
                <a:latin typeface="Tahoma" charset="0"/>
              </a:rPr>
              <a:t> flits that </a:t>
            </a:r>
            <a:r>
              <a:rPr lang="en-US" dirty="0">
                <a:solidFill>
                  <a:srgbClr val="0000FF"/>
                </a:solidFill>
                <a:latin typeface="Tahoma" charset="0"/>
              </a:rPr>
              <a:t>would have been deflected</a:t>
            </a:r>
            <a:endParaRPr lang="en-US" dirty="0">
              <a:latin typeface="Tahoma" charset="0"/>
              <a:sym typeface="Wingdings" charset="0"/>
            </a:endParaRPr>
          </a:p>
          <a:p>
            <a:endParaRPr lang="en-US" dirty="0">
              <a:latin typeface="Tahoma" charset="0"/>
              <a:sym typeface="Wingdings" charset="0"/>
            </a:endParaRPr>
          </a:p>
        </p:txBody>
      </p:sp>
      <p:sp>
        <p:nvSpPr>
          <p:cNvPr id="13824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54C5EB-7FBD-1644-AABF-57C899B15C22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157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1213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How to Buffer Deflected Flits</a:t>
            </a:r>
          </a:p>
        </p:txBody>
      </p:sp>
      <p:sp>
        <p:nvSpPr>
          <p:cNvPr id="139267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004050" y="6248400"/>
            <a:ext cx="2133600" cy="4572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E38268-602F-3749-88A1-68EB7E2D5CB3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158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grpSp>
        <p:nvGrpSpPr>
          <p:cNvPr id="139268" name="Group 4"/>
          <p:cNvGrpSpPr>
            <a:grpSpLocks/>
          </p:cNvGrpSpPr>
          <p:nvPr/>
        </p:nvGrpSpPr>
        <p:grpSpPr bwMode="auto">
          <a:xfrm>
            <a:off x="1428750" y="1500188"/>
            <a:ext cx="6565900" cy="4422775"/>
            <a:chOff x="21374446" y="13310485"/>
            <a:chExt cx="7038726" cy="4740688"/>
          </a:xfrm>
        </p:grpSpPr>
        <p:grpSp>
          <p:nvGrpSpPr>
            <p:cNvPr id="139275" name="Group 33"/>
            <p:cNvGrpSpPr>
              <a:grpSpLocks/>
            </p:cNvGrpSpPr>
            <p:nvPr/>
          </p:nvGrpSpPr>
          <p:grpSpPr bwMode="auto">
            <a:xfrm>
              <a:off x="23790444" y="13412290"/>
              <a:ext cx="1352676" cy="1206405"/>
              <a:chOff x="785786" y="4286256"/>
              <a:chExt cx="571504" cy="571504"/>
            </a:xfrm>
          </p:grpSpPr>
          <p:sp>
            <p:nvSpPr>
              <p:cNvPr id="66" name="Rectangle 24"/>
              <p:cNvSpPr>
                <a:spLocks noChangeArrowheads="1"/>
              </p:cNvSpPr>
              <p:nvPr/>
            </p:nvSpPr>
            <p:spPr bwMode="auto">
              <a:xfrm>
                <a:off x="786034" y="4286394"/>
                <a:ext cx="570899" cy="571521"/>
              </a:xfrm>
              <a:prstGeom prst="rect">
                <a:avLst/>
              </a:prstGeom>
              <a:gradFill rotWithShape="1">
                <a:gsLst>
                  <a:gs pos="0">
                    <a:srgbClr val="BCBCBC"/>
                  </a:gs>
                  <a:gs pos="35001">
                    <a:srgbClr val="D0D0D0"/>
                  </a:gs>
                  <a:gs pos="100000">
                    <a:srgbClr val="EDEDED"/>
                  </a:gs>
                </a:gsLst>
                <a:lin ang="162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39336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68" name="Straight Connector 67"/>
                <p:cNvCxnSpPr/>
                <p:nvPr/>
              </p:nvCxnSpPr>
              <p:spPr>
                <a:xfrm>
                  <a:off x="2475078" y="3951871"/>
                  <a:ext cx="214042" cy="189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2475078" y="4902055"/>
                  <a:ext cx="214042" cy="18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 rot="16200000" flipH="1">
                  <a:off x="2359813" y="4281178"/>
                  <a:ext cx="950184" cy="29157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 rot="5400000" flipH="1" flipV="1">
                  <a:off x="2359813" y="4281178"/>
                  <a:ext cx="950184" cy="29157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>
                  <a:off x="2980691" y="3951871"/>
                  <a:ext cx="217413" cy="189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/>
                <p:nvPr/>
              </p:nvCxnSpPr>
              <p:spPr>
                <a:xfrm>
                  <a:off x="2980691" y="4902055"/>
                  <a:ext cx="217413" cy="18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9276" name="Group 34"/>
            <p:cNvGrpSpPr>
              <a:grpSpLocks/>
            </p:cNvGrpSpPr>
            <p:nvPr/>
          </p:nvGrpSpPr>
          <p:grpSpPr bwMode="auto">
            <a:xfrm>
              <a:off x="26326711" y="13412290"/>
              <a:ext cx="1352676" cy="1206405"/>
              <a:chOff x="785786" y="4286256"/>
              <a:chExt cx="571504" cy="571504"/>
            </a:xfrm>
          </p:grpSpPr>
          <p:sp>
            <p:nvSpPr>
              <p:cNvPr id="58" name="Rectangle 57"/>
              <p:cNvSpPr>
                <a:spLocks noChangeArrowheads="1"/>
              </p:cNvSpPr>
              <p:nvPr/>
            </p:nvSpPr>
            <p:spPr bwMode="auto">
              <a:xfrm>
                <a:off x="785799" y="4286394"/>
                <a:ext cx="571619" cy="571521"/>
              </a:xfrm>
              <a:prstGeom prst="rect">
                <a:avLst/>
              </a:prstGeom>
              <a:gradFill rotWithShape="1">
                <a:gsLst>
                  <a:gs pos="0">
                    <a:srgbClr val="BCBCBC"/>
                  </a:gs>
                  <a:gs pos="35001">
                    <a:srgbClr val="D0D0D0"/>
                  </a:gs>
                  <a:gs pos="100000">
                    <a:srgbClr val="EDEDED"/>
                  </a:gs>
                </a:gsLst>
                <a:lin ang="162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39328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60" name="Straight Connector 59"/>
                <p:cNvCxnSpPr/>
                <p:nvPr/>
              </p:nvCxnSpPr>
              <p:spPr>
                <a:xfrm>
                  <a:off x="2471157" y="3951871"/>
                  <a:ext cx="219099" cy="189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2471157" y="4902055"/>
                  <a:ext cx="219099" cy="18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/>
                <p:nvPr/>
              </p:nvCxnSpPr>
              <p:spPr>
                <a:xfrm rot="16200000" flipH="1">
                  <a:off x="2360105" y="4282021"/>
                  <a:ext cx="950184" cy="28988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40"/>
                <p:cNvCxnSpPr/>
                <p:nvPr/>
              </p:nvCxnSpPr>
              <p:spPr>
                <a:xfrm rot="5400000" flipH="1" flipV="1">
                  <a:off x="2360105" y="4282021"/>
                  <a:ext cx="950184" cy="28988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/>
              </p:nvCxnSpPr>
              <p:spPr>
                <a:xfrm>
                  <a:off x="2980140" y="3951871"/>
                  <a:ext cx="219099" cy="189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>
                  <a:off x="2980140" y="4902055"/>
                  <a:ext cx="219099" cy="18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9277" name="Group 43"/>
            <p:cNvGrpSpPr>
              <a:grpSpLocks/>
            </p:cNvGrpSpPr>
            <p:nvPr/>
          </p:nvGrpSpPr>
          <p:grpSpPr bwMode="auto">
            <a:xfrm>
              <a:off x="23790444" y="15372697"/>
              <a:ext cx="1352676" cy="1206405"/>
              <a:chOff x="785786" y="4286256"/>
              <a:chExt cx="571504" cy="571504"/>
            </a:xfrm>
          </p:grpSpPr>
          <p:sp>
            <p:nvSpPr>
              <p:cNvPr id="50" name="Rectangle 49"/>
              <p:cNvSpPr>
                <a:spLocks noChangeArrowheads="1"/>
              </p:cNvSpPr>
              <p:nvPr/>
            </p:nvSpPr>
            <p:spPr bwMode="auto">
              <a:xfrm>
                <a:off x="786034" y="4286323"/>
                <a:ext cx="570899" cy="571521"/>
              </a:xfrm>
              <a:prstGeom prst="rect">
                <a:avLst/>
              </a:prstGeom>
              <a:gradFill rotWithShape="1">
                <a:gsLst>
                  <a:gs pos="0">
                    <a:srgbClr val="BCBCBC"/>
                  </a:gs>
                  <a:gs pos="35001">
                    <a:srgbClr val="D0D0D0"/>
                  </a:gs>
                  <a:gs pos="100000">
                    <a:srgbClr val="EDEDED"/>
                  </a:gs>
                </a:gsLst>
                <a:lin ang="162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39320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52" name="Straight Connector 51"/>
                <p:cNvCxnSpPr/>
                <p:nvPr/>
              </p:nvCxnSpPr>
              <p:spPr>
                <a:xfrm>
                  <a:off x="2475078" y="3951703"/>
                  <a:ext cx="214042" cy="189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2475078" y="4901887"/>
                  <a:ext cx="214042" cy="18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 rot="16200000" flipH="1">
                  <a:off x="2359813" y="4281010"/>
                  <a:ext cx="950184" cy="29157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rot="5400000" flipH="1" flipV="1">
                  <a:off x="2359813" y="4281010"/>
                  <a:ext cx="950184" cy="29157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>
                  <a:off x="2980691" y="3951703"/>
                  <a:ext cx="217413" cy="189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>
                  <a:off x="2980691" y="4901887"/>
                  <a:ext cx="217413" cy="18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9278" name="Group 52"/>
            <p:cNvGrpSpPr>
              <a:grpSpLocks/>
            </p:cNvGrpSpPr>
            <p:nvPr/>
          </p:nvGrpSpPr>
          <p:grpSpPr bwMode="auto">
            <a:xfrm>
              <a:off x="26326711" y="15372697"/>
              <a:ext cx="1352676" cy="1206405"/>
              <a:chOff x="785786" y="4286256"/>
              <a:chExt cx="571504" cy="571504"/>
            </a:xfrm>
          </p:grpSpPr>
          <p:sp>
            <p:nvSpPr>
              <p:cNvPr id="42" name="Rectangle 41"/>
              <p:cNvSpPr>
                <a:spLocks noChangeArrowheads="1"/>
              </p:cNvSpPr>
              <p:nvPr/>
            </p:nvSpPr>
            <p:spPr bwMode="auto">
              <a:xfrm>
                <a:off x="785799" y="4286323"/>
                <a:ext cx="571619" cy="571521"/>
              </a:xfrm>
              <a:prstGeom prst="rect">
                <a:avLst/>
              </a:prstGeom>
              <a:gradFill rotWithShape="1">
                <a:gsLst>
                  <a:gs pos="0">
                    <a:srgbClr val="BCBCBC"/>
                  </a:gs>
                  <a:gs pos="35001">
                    <a:srgbClr val="D0D0D0"/>
                  </a:gs>
                  <a:gs pos="100000">
                    <a:srgbClr val="EDEDED"/>
                  </a:gs>
                </a:gsLst>
                <a:lin ang="162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39312" name="Group 50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44" name="Straight Connector 43"/>
                <p:cNvCxnSpPr/>
                <p:nvPr/>
              </p:nvCxnSpPr>
              <p:spPr>
                <a:xfrm>
                  <a:off x="2471157" y="3951703"/>
                  <a:ext cx="219099" cy="189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2471157" y="4901887"/>
                  <a:ext cx="219099" cy="18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 rot="16200000" flipH="1">
                  <a:off x="2360105" y="4281853"/>
                  <a:ext cx="950184" cy="28988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rot="5400000" flipH="1" flipV="1">
                  <a:off x="2360105" y="4281853"/>
                  <a:ext cx="950184" cy="28988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2980140" y="3951703"/>
                  <a:ext cx="219099" cy="189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2980140" y="4901887"/>
                  <a:ext cx="219099" cy="18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9279" name="Group 70"/>
            <p:cNvGrpSpPr>
              <a:grpSpLocks/>
            </p:cNvGrpSpPr>
            <p:nvPr/>
          </p:nvGrpSpPr>
          <p:grpSpPr bwMode="auto">
            <a:xfrm>
              <a:off x="25131447" y="14316627"/>
              <a:ext cx="1195259" cy="1393404"/>
              <a:chOff x="1478449" y="4786322"/>
              <a:chExt cx="310519" cy="405897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>
                <a:off x="1478609" y="4786179"/>
                <a:ext cx="93287" cy="49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1478609" y="5191643"/>
                <a:ext cx="93287" cy="49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rot="16200000" flipH="1">
                <a:off x="1431061" y="4927014"/>
                <a:ext cx="405464" cy="123793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5400000" flipH="1" flipV="1">
                <a:off x="1431061" y="4927014"/>
                <a:ext cx="405464" cy="123793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1695690" y="4786179"/>
                <a:ext cx="93287" cy="49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1695690" y="5191643"/>
                <a:ext cx="93287" cy="49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Connector 10"/>
            <p:cNvCxnSpPr/>
            <p:nvPr/>
          </p:nvCxnSpPr>
          <p:spPr>
            <a:xfrm>
              <a:off x="25142275" y="13713766"/>
              <a:ext cx="1184466" cy="340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5142275" y="16278094"/>
              <a:ext cx="1184466" cy="340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3283888" y="13713766"/>
              <a:ext cx="507142" cy="340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3283888" y="14317839"/>
              <a:ext cx="507142" cy="340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3283888" y="15674022"/>
              <a:ext cx="507142" cy="340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3283888" y="16278094"/>
              <a:ext cx="507142" cy="340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7706917" y="13681436"/>
              <a:ext cx="507142" cy="340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7706917" y="14283806"/>
              <a:ext cx="507142" cy="340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7706917" y="15641692"/>
              <a:ext cx="507142" cy="340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7706917" y="16244062"/>
              <a:ext cx="507142" cy="340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2841415" y="13310485"/>
              <a:ext cx="418648" cy="3273899"/>
            </a:xfrm>
            <a:prstGeom prst="rect">
              <a:avLst/>
            </a:prstGeom>
            <a:gradFill rotWithShape="1">
              <a:gsLst>
                <a:gs pos="0">
                  <a:srgbClr val="B3DCAF"/>
                </a:gs>
                <a:gs pos="35001">
                  <a:srgbClr val="CAE5C7"/>
                </a:gs>
                <a:gs pos="100000">
                  <a:srgbClr val="EBF6EA"/>
                </a:gs>
              </a:gsLst>
              <a:lin ang="16200000" scaled="1"/>
            </a:gradFill>
            <a:ln w="9525">
              <a:solidFill>
                <a:srgbClr val="38802C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22329167" y="13681436"/>
              <a:ext cx="507142" cy="340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2329167" y="14283806"/>
              <a:ext cx="507142" cy="340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2329167" y="15641692"/>
              <a:ext cx="507142" cy="340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2329167" y="16244062"/>
              <a:ext cx="507142" cy="340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295" name="TextBox 25"/>
            <p:cNvSpPr txBox="1">
              <a:spLocks noChangeArrowheads="1"/>
            </p:cNvSpPr>
            <p:nvPr/>
          </p:nvSpPr>
          <p:spPr bwMode="auto">
            <a:xfrm>
              <a:off x="24437445" y="17292384"/>
              <a:ext cx="3975727" cy="7587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Baseline Router</a:t>
              </a: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21886694" y="13310485"/>
              <a:ext cx="418648" cy="3273899"/>
            </a:xfrm>
            <a:prstGeom prst="rect">
              <a:avLst/>
            </a:prstGeom>
            <a:gradFill rotWithShape="1">
              <a:gsLst>
                <a:gs pos="0">
                  <a:srgbClr val="B3DCAF"/>
                </a:gs>
                <a:gs pos="35001">
                  <a:srgbClr val="CAE5C7"/>
                </a:gs>
                <a:gs pos="100000">
                  <a:srgbClr val="EBF6EA"/>
                </a:gs>
              </a:gsLst>
              <a:lin ang="16200000" scaled="1"/>
            </a:gradFill>
            <a:ln w="9525">
              <a:solidFill>
                <a:srgbClr val="38802C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21374446" y="13681436"/>
              <a:ext cx="507142" cy="340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1374446" y="14283806"/>
              <a:ext cx="507142" cy="340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21374446" y="15641692"/>
              <a:ext cx="507142" cy="340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21374446" y="16244062"/>
              <a:ext cx="507142" cy="340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endCxn id="21" idx="2"/>
            </p:cNvCxnSpPr>
            <p:nvPr/>
          </p:nvCxnSpPr>
          <p:spPr>
            <a:xfrm rot="5400000" flipH="1" flipV="1">
              <a:off x="22729134" y="16904287"/>
              <a:ext cx="641507" cy="1702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27" idx="2"/>
            </p:cNvCxnSpPr>
            <p:nvPr/>
          </p:nvCxnSpPr>
          <p:spPr>
            <a:xfrm rot="16200000" flipH="1">
              <a:off x="21787176" y="16893226"/>
              <a:ext cx="631297" cy="13615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303" name="TextBox 33"/>
            <p:cNvSpPr txBox="1">
              <a:spLocks noChangeArrowheads="1"/>
            </p:cNvSpPr>
            <p:nvPr/>
          </p:nvSpPr>
          <p:spPr bwMode="auto">
            <a:xfrm>
              <a:off x="21688453" y="17280805"/>
              <a:ext cx="86914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Eject</a:t>
              </a:r>
            </a:p>
          </p:txBody>
        </p:sp>
        <p:sp>
          <p:nvSpPr>
            <p:cNvPr id="139304" name="TextBox 34"/>
            <p:cNvSpPr txBox="1">
              <a:spLocks noChangeArrowheads="1"/>
            </p:cNvSpPr>
            <p:nvPr/>
          </p:nvSpPr>
          <p:spPr bwMode="auto">
            <a:xfrm>
              <a:off x="22566567" y="17288061"/>
              <a:ext cx="92044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Inject</a:t>
              </a:r>
            </a:p>
          </p:txBody>
        </p:sp>
      </p:grpSp>
      <p:sp>
        <p:nvSpPr>
          <p:cNvPr id="139269" name="TextBox 73"/>
          <p:cNvSpPr txBox="1">
            <a:spLocks noChangeArrowheads="1"/>
          </p:cNvSpPr>
          <p:nvPr/>
        </p:nvSpPr>
        <p:spPr bwMode="auto">
          <a:xfrm>
            <a:off x="0" y="6248400"/>
            <a:ext cx="8763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1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Fallin et al., </a:t>
            </a:r>
            <a:r>
              <a: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“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CHIPPER: A Low-complexity Bufferless Deflection Router</a:t>
            </a:r>
            <a:r>
              <a: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”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, HPCA 2011. </a:t>
            </a:r>
            <a:endParaRPr kumimoji="0" lang="en-US" sz="18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3381375" y="1676400"/>
            <a:ext cx="142875" cy="428625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3381375" y="2209800"/>
            <a:ext cx="142875" cy="428625"/>
          </a:xfrm>
          <a:prstGeom prst="roundRect">
            <a:avLst/>
          </a:prstGeom>
          <a:solidFill>
            <a:srgbClr val="0000FF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79" name="TextBox 78"/>
          <p:cNvSpPr txBox="1">
            <a:spLocks noChangeArrowheads="1"/>
          </p:cNvSpPr>
          <p:nvPr/>
        </p:nvSpPr>
        <p:spPr bwMode="auto">
          <a:xfrm>
            <a:off x="7789863" y="1687513"/>
            <a:ext cx="1328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Destination</a:t>
            </a:r>
          </a:p>
        </p:txBody>
      </p:sp>
      <p:sp>
        <p:nvSpPr>
          <p:cNvPr id="80" name="TextBox 79"/>
          <p:cNvSpPr txBox="1">
            <a:spLocks noChangeArrowheads="1"/>
          </p:cNvSpPr>
          <p:nvPr/>
        </p:nvSpPr>
        <p:spPr bwMode="auto">
          <a:xfrm>
            <a:off x="7800975" y="2133600"/>
            <a:ext cx="1330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Destination</a:t>
            </a:r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6858000" y="4648200"/>
            <a:ext cx="19685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DEFLECTED</a:t>
            </a:r>
          </a:p>
        </p:txBody>
      </p:sp>
    </p:spTree>
    <p:extLst>
      <p:ext uri="{BB962C8B-B14F-4D97-AF65-F5344CB8AC3E}">
        <p14:creationId xmlns:p14="http://schemas.microsoft.com/office/powerpoint/2010/main" val="17898683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44444E-6 L 0.43907 0.34653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4400" y="1731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0.4474 -0.0868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36100" y="-435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7" grpId="1" animBg="1"/>
      <p:bldP spid="78" grpId="0" animBg="1"/>
      <p:bldP spid="78" grpId="1" animBg="1"/>
      <p:bldP spid="79" grpId="0"/>
      <p:bldP spid="80" grpId="0"/>
      <p:bldP spid="81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How to Buffer Deflected Flits</a:t>
            </a:r>
          </a:p>
        </p:txBody>
      </p:sp>
      <p:sp>
        <p:nvSpPr>
          <p:cNvPr id="14029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12DDAE-AE61-6C44-91F5-9F0AFE3C6A2D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grpSp>
        <p:nvGrpSpPr>
          <p:cNvPr id="140292" name="Group 4"/>
          <p:cNvGrpSpPr>
            <a:grpSpLocks/>
          </p:cNvGrpSpPr>
          <p:nvPr/>
        </p:nvGrpSpPr>
        <p:grpSpPr bwMode="auto">
          <a:xfrm>
            <a:off x="1130300" y="1220788"/>
            <a:ext cx="7581900" cy="4851400"/>
            <a:chOff x="17750427" y="18316748"/>
            <a:chExt cx="9775747" cy="5994520"/>
          </a:xfrm>
        </p:grpSpPr>
        <p:grpSp>
          <p:nvGrpSpPr>
            <p:cNvPr id="140306" name="Group 33"/>
            <p:cNvGrpSpPr>
              <a:grpSpLocks/>
            </p:cNvGrpSpPr>
            <p:nvPr/>
          </p:nvGrpSpPr>
          <p:grpSpPr bwMode="auto">
            <a:xfrm>
              <a:off x="21066293" y="19602633"/>
              <a:ext cx="1352676" cy="1206405"/>
              <a:chOff x="785786" y="4286256"/>
              <a:chExt cx="571504" cy="571504"/>
            </a:xfrm>
          </p:grpSpPr>
          <p:sp>
            <p:nvSpPr>
              <p:cNvPr id="88" name="Rectangle 24"/>
              <p:cNvSpPr>
                <a:spLocks noChangeArrowheads="1"/>
              </p:cNvSpPr>
              <p:nvPr/>
            </p:nvSpPr>
            <p:spPr bwMode="auto">
              <a:xfrm>
                <a:off x="785798" y="4286681"/>
                <a:ext cx="571627" cy="571481"/>
              </a:xfrm>
              <a:prstGeom prst="rect">
                <a:avLst/>
              </a:prstGeom>
              <a:gradFill rotWithShape="1">
                <a:gsLst>
                  <a:gs pos="0">
                    <a:srgbClr val="BCBCBC"/>
                  </a:gs>
                  <a:gs pos="35001">
                    <a:srgbClr val="D0D0D0"/>
                  </a:gs>
                  <a:gs pos="100000">
                    <a:srgbClr val="EDEDED"/>
                  </a:gs>
                </a:gsLst>
                <a:lin ang="162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40383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90" name="Straight Connector 89"/>
                <p:cNvCxnSpPr/>
                <p:nvPr/>
              </p:nvCxnSpPr>
              <p:spPr>
                <a:xfrm>
                  <a:off x="2470231" y="3952095"/>
                  <a:ext cx="218923" cy="2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/>
                <p:cNvCxnSpPr/>
                <p:nvPr/>
              </p:nvCxnSpPr>
              <p:spPr>
                <a:xfrm>
                  <a:off x="2470231" y="4901532"/>
                  <a:ext cx="218923" cy="2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77"/>
                <p:cNvCxnSpPr/>
                <p:nvPr/>
              </p:nvCxnSpPr>
              <p:spPr>
                <a:xfrm rot="16200000" flipH="1">
                  <a:off x="2359371" y="4281878"/>
                  <a:ext cx="949437" cy="28987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/>
                <p:cNvCxnSpPr/>
                <p:nvPr/>
              </p:nvCxnSpPr>
              <p:spPr>
                <a:xfrm rot="5400000" flipH="1" flipV="1">
                  <a:off x="2359371" y="4281878"/>
                  <a:ext cx="949437" cy="28987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>
                  <a:off x="2979025" y="3952095"/>
                  <a:ext cx="218923" cy="2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>
                  <a:off x="2979025" y="4901532"/>
                  <a:ext cx="218923" cy="2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0307" name="Group 34"/>
            <p:cNvGrpSpPr>
              <a:grpSpLocks/>
            </p:cNvGrpSpPr>
            <p:nvPr/>
          </p:nvGrpSpPr>
          <p:grpSpPr bwMode="auto">
            <a:xfrm>
              <a:off x="23602560" y="19602633"/>
              <a:ext cx="1352676" cy="1206405"/>
              <a:chOff x="785786" y="4286256"/>
              <a:chExt cx="571504" cy="571504"/>
            </a:xfrm>
          </p:grpSpPr>
          <p:sp>
            <p:nvSpPr>
              <p:cNvPr id="80" name="Rectangle 79"/>
              <p:cNvSpPr>
                <a:spLocks noChangeArrowheads="1"/>
              </p:cNvSpPr>
              <p:nvPr/>
            </p:nvSpPr>
            <p:spPr bwMode="auto">
              <a:xfrm>
                <a:off x="785704" y="4286681"/>
                <a:ext cx="571627" cy="571481"/>
              </a:xfrm>
              <a:prstGeom prst="rect">
                <a:avLst/>
              </a:prstGeom>
              <a:gradFill rotWithShape="1">
                <a:gsLst>
                  <a:gs pos="0">
                    <a:srgbClr val="BCBCBC"/>
                  </a:gs>
                  <a:gs pos="35001">
                    <a:srgbClr val="D0D0D0"/>
                  </a:gs>
                  <a:gs pos="100000">
                    <a:srgbClr val="EDEDED"/>
                  </a:gs>
                </a:gsLst>
                <a:lin ang="162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40375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82" name="Straight Connector 81"/>
                <p:cNvCxnSpPr/>
                <p:nvPr/>
              </p:nvCxnSpPr>
              <p:spPr>
                <a:xfrm>
                  <a:off x="2470010" y="3952095"/>
                  <a:ext cx="218923" cy="2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/>
                <p:cNvCxnSpPr/>
                <p:nvPr/>
              </p:nvCxnSpPr>
              <p:spPr>
                <a:xfrm>
                  <a:off x="2470010" y="4901532"/>
                  <a:ext cx="218923" cy="2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69"/>
                <p:cNvCxnSpPr/>
                <p:nvPr/>
              </p:nvCxnSpPr>
              <p:spPr>
                <a:xfrm rot="16200000" flipH="1">
                  <a:off x="2359152" y="4281877"/>
                  <a:ext cx="949437" cy="28987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40"/>
                <p:cNvCxnSpPr/>
                <p:nvPr/>
              </p:nvCxnSpPr>
              <p:spPr>
                <a:xfrm rot="5400000" flipH="1" flipV="1">
                  <a:off x="2359152" y="4281877"/>
                  <a:ext cx="949437" cy="28987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/>
                <p:nvPr/>
              </p:nvCxnSpPr>
              <p:spPr>
                <a:xfrm>
                  <a:off x="2978805" y="3952095"/>
                  <a:ext cx="218923" cy="2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/>
                <p:nvPr/>
              </p:nvCxnSpPr>
              <p:spPr>
                <a:xfrm>
                  <a:off x="2978805" y="4901532"/>
                  <a:ext cx="218923" cy="2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0308" name="Group 43"/>
            <p:cNvGrpSpPr>
              <a:grpSpLocks/>
            </p:cNvGrpSpPr>
            <p:nvPr/>
          </p:nvGrpSpPr>
          <p:grpSpPr bwMode="auto">
            <a:xfrm>
              <a:off x="21066293" y="21563040"/>
              <a:ext cx="1352676" cy="1206405"/>
              <a:chOff x="785786" y="4286256"/>
              <a:chExt cx="571504" cy="571504"/>
            </a:xfrm>
          </p:grpSpPr>
          <p:sp>
            <p:nvSpPr>
              <p:cNvPr id="72" name="Rectangle 71"/>
              <p:cNvSpPr>
                <a:spLocks noChangeArrowheads="1"/>
              </p:cNvSpPr>
              <p:nvPr/>
            </p:nvSpPr>
            <p:spPr bwMode="auto">
              <a:xfrm>
                <a:off x="785798" y="4286296"/>
                <a:ext cx="571627" cy="571482"/>
              </a:xfrm>
              <a:prstGeom prst="rect">
                <a:avLst/>
              </a:prstGeom>
              <a:gradFill rotWithShape="1">
                <a:gsLst>
                  <a:gs pos="0">
                    <a:srgbClr val="BCBCBC"/>
                  </a:gs>
                  <a:gs pos="35001">
                    <a:srgbClr val="D0D0D0"/>
                  </a:gs>
                  <a:gs pos="100000">
                    <a:srgbClr val="EDEDED"/>
                  </a:gs>
                </a:gsLst>
                <a:lin ang="162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40367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74" name="Straight Connector 73"/>
                <p:cNvCxnSpPr/>
                <p:nvPr/>
              </p:nvCxnSpPr>
              <p:spPr>
                <a:xfrm>
                  <a:off x="2470231" y="3951195"/>
                  <a:ext cx="218923" cy="21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/>
                <p:nvPr/>
              </p:nvCxnSpPr>
              <p:spPr>
                <a:xfrm>
                  <a:off x="2470231" y="4900632"/>
                  <a:ext cx="218923" cy="21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61"/>
                <p:cNvCxnSpPr/>
                <p:nvPr/>
              </p:nvCxnSpPr>
              <p:spPr>
                <a:xfrm rot="16200000" flipH="1">
                  <a:off x="2359371" y="4280978"/>
                  <a:ext cx="949437" cy="28987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/>
                <p:nvPr/>
              </p:nvCxnSpPr>
              <p:spPr>
                <a:xfrm rot="5400000" flipH="1" flipV="1">
                  <a:off x="2359371" y="4280978"/>
                  <a:ext cx="949437" cy="28987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>
                  <a:off x="2979025" y="3951195"/>
                  <a:ext cx="218923" cy="21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>
                  <a:off x="2979025" y="4900632"/>
                  <a:ext cx="218923" cy="21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0309" name="Group 52"/>
            <p:cNvGrpSpPr>
              <a:grpSpLocks/>
            </p:cNvGrpSpPr>
            <p:nvPr/>
          </p:nvGrpSpPr>
          <p:grpSpPr bwMode="auto">
            <a:xfrm>
              <a:off x="23602560" y="21563040"/>
              <a:ext cx="1352676" cy="1206405"/>
              <a:chOff x="785786" y="4286256"/>
              <a:chExt cx="571504" cy="571504"/>
            </a:xfrm>
          </p:grpSpPr>
          <p:sp>
            <p:nvSpPr>
              <p:cNvPr id="64" name="Rectangle 63"/>
              <p:cNvSpPr>
                <a:spLocks noChangeArrowheads="1"/>
              </p:cNvSpPr>
              <p:nvPr/>
            </p:nvSpPr>
            <p:spPr bwMode="auto">
              <a:xfrm>
                <a:off x="785704" y="4286296"/>
                <a:ext cx="571627" cy="571482"/>
              </a:xfrm>
              <a:prstGeom prst="rect">
                <a:avLst/>
              </a:prstGeom>
              <a:gradFill rotWithShape="1">
                <a:gsLst>
                  <a:gs pos="0">
                    <a:srgbClr val="BCBCBC"/>
                  </a:gs>
                  <a:gs pos="35001">
                    <a:srgbClr val="D0D0D0"/>
                  </a:gs>
                  <a:gs pos="100000">
                    <a:srgbClr val="EDEDED"/>
                  </a:gs>
                </a:gsLst>
                <a:lin ang="162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40359" name="Group 50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66" name="Straight Connector 65"/>
                <p:cNvCxnSpPr/>
                <p:nvPr/>
              </p:nvCxnSpPr>
              <p:spPr>
                <a:xfrm>
                  <a:off x="2470010" y="3951195"/>
                  <a:ext cx="218923" cy="21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2470010" y="4900632"/>
                  <a:ext cx="218923" cy="21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 rot="16200000" flipH="1">
                  <a:off x="2359152" y="4280977"/>
                  <a:ext cx="949437" cy="28987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 rot="5400000" flipH="1" flipV="1">
                  <a:off x="2359152" y="4280977"/>
                  <a:ext cx="949437" cy="28987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>
                  <a:off x="2978805" y="3951195"/>
                  <a:ext cx="218923" cy="21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>
                  <a:off x="2978805" y="4900632"/>
                  <a:ext cx="218923" cy="21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0310" name="Group 70"/>
            <p:cNvGrpSpPr>
              <a:grpSpLocks/>
            </p:cNvGrpSpPr>
            <p:nvPr/>
          </p:nvGrpSpPr>
          <p:grpSpPr bwMode="auto">
            <a:xfrm>
              <a:off x="22407296" y="20506970"/>
              <a:ext cx="1195259" cy="1393404"/>
              <a:chOff x="1478449" y="4786322"/>
              <a:chExt cx="310519" cy="405897"/>
            </a:xfrm>
          </p:grpSpPr>
          <p:cxnSp>
            <p:nvCxnSpPr>
              <p:cNvPr id="58" name="Straight Connector 57"/>
              <p:cNvCxnSpPr/>
              <p:nvPr/>
            </p:nvCxnSpPr>
            <p:spPr>
              <a:xfrm>
                <a:off x="1478374" y="4786566"/>
                <a:ext cx="93057" cy="572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1478374" y="5191688"/>
                <a:ext cx="93057" cy="571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rot="16200000" flipH="1">
                <a:off x="1431085" y="4926912"/>
                <a:ext cx="405122" cy="124431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rot="5400000" flipH="1" flipV="1">
                <a:off x="1431085" y="4926912"/>
                <a:ext cx="405122" cy="124431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>
                <a:off x="1695862" y="4786566"/>
                <a:ext cx="93057" cy="572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1695862" y="5191688"/>
                <a:ext cx="93057" cy="571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Connector 10"/>
            <p:cNvCxnSpPr/>
            <p:nvPr/>
          </p:nvCxnSpPr>
          <p:spPr>
            <a:xfrm>
              <a:off x="22419288" y="19903647"/>
              <a:ext cx="1183078" cy="392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2419288" y="22467404"/>
              <a:ext cx="1183078" cy="392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0558703" y="19903647"/>
              <a:ext cx="507618" cy="392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0558703" y="20507807"/>
              <a:ext cx="507618" cy="392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0558703" y="21865205"/>
              <a:ext cx="507618" cy="196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0558703" y="22467404"/>
              <a:ext cx="507618" cy="392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4955333" y="19903647"/>
              <a:ext cx="507618" cy="392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4955333" y="20507807"/>
              <a:ext cx="507618" cy="392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4955333" y="21865205"/>
              <a:ext cx="507618" cy="196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4955333" y="22467404"/>
              <a:ext cx="507618" cy="392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5450670" y="19501529"/>
              <a:ext cx="417557" cy="3273839"/>
            </a:xfrm>
            <a:prstGeom prst="rect">
              <a:avLst/>
            </a:prstGeom>
            <a:gradFill rotWithShape="1">
              <a:gsLst>
                <a:gs pos="0">
                  <a:srgbClr val="B3DCAF"/>
                </a:gs>
                <a:gs pos="35001">
                  <a:srgbClr val="CAE5C7"/>
                </a:gs>
                <a:gs pos="100000">
                  <a:srgbClr val="EBF6EA"/>
                </a:gs>
              </a:gsLst>
              <a:lin ang="16200000" scaled="1"/>
            </a:gradFill>
            <a:ln w="9525">
              <a:solidFill>
                <a:srgbClr val="38802C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21776578" y="18316748"/>
              <a:ext cx="1113485" cy="766968"/>
            </a:xfrm>
            <a:prstGeom prst="rect">
              <a:avLst/>
            </a:prstGeom>
            <a:gradFill rotWithShape="1">
              <a:gsLst>
                <a:gs pos="0">
                  <a:srgbClr val="B3DCAF"/>
                </a:gs>
                <a:gs pos="35001">
                  <a:srgbClr val="CAE5C7"/>
                </a:gs>
                <a:gs pos="100000">
                  <a:srgbClr val="EBF6EA"/>
                </a:gs>
              </a:gsLst>
              <a:lin ang="16200000" scaled="1"/>
            </a:gradFill>
            <a:ln w="9525">
              <a:solidFill>
                <a:srgbClr val="38802C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5878462" y="19872263"/>
              <a:ext cx="507618" cy="1962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5878462" y="20474461"/>
              <a:ext cx="507618" cy="392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5878462" y="21831859"/>
              <a:ext cx="507618" cy="392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25878462" y="22434057"/>
              <a:ext cx="507618" cy="392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20116584" y="19501529"/>
              <a:ext cx="419605" cy="3273839"/>
            </a:xfrm>
            <a:prstGeom prst="rect">
              <a:avLst/>
            </a:prstGeom>
            <a:gradFill rotWithShape="1">
              <a:gsLst>
                <a:gs pos="0">
                  <a:srgbClr val="B3DCAF"/>
                </a:gs>
                <a:gs pos="35001">
                  <a:srgbClr val="CAE5C7"/>
                </a:gs>
                <a:gs pos="100000">
                  <a:srgbClr val="EBF6EA"/>
                </a:gs>
              </a:gsLst>
              <a:lin ang="16200000" scaled="1"/>
            </a:gradFill>
            <a:ln w="9525">
              <a:solidFill>
                <a:srgbClr val="38802C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19604871" y="19872263"/>
              <a:ext cx="507618" cy="1962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19604871" y="20474461"/>
              <a:ext cx="507618" cy="392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19604871" y="21831859"/>
              <a:ext cx="507618" cy="392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19604871" y="22434057"/>
              <a:ext cx="507618" cy="392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21671465" y="18700232"/>
              <a:ext cx="766968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5400000">
              <a:off x="21948813" y="18699208"/>
              <a:ext cx="766968" cy="2047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22227184" y="18699208"/>
              <a:ext cx="766968" cy="2047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hape 34"/>
            <p:cNvCxnSpPr>
              <a:stCxn id="21" idx="0"/>
            </p:cNvCxnSpPr>
            <p:nvPr/>
          </p:nvCxnSpPr>
          <p:spPr>
            <a:xfrm rot="16200000" flipV="1">
              <a:off x="23879758" y="17721838"/>
              <a:ext cx="802278" cy="2757104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hape 35"/>
            <p:cNvCxnSpPr>
              <a:endCxn id="38" idx="0"/>
            </p:cNvCxnSpPr>
            <p:nvPr/>
          </p:nvCxnSpPr>
          <p:spPr>
            <a:xfrm rot="10800000" flipV="1">
              <a:off x="19398140" y="18699251"/>
              <a:ext cx="2390719" cy="788546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337" name="TextBox 36"/>
            <p:cNvSpPr txBox="1">
              <a:spLocks noChangeArrowheads="1"/>
            </p:cNvSpPr>
            <p:nvPr/>
          </p:nvSpPr>
          <p:spPr bwMode="auto">
            <a:xfrm>
              <a:off x="21204809" y="23436565"/>
              <a:ext cx="6321365" cy="874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Side-Buffered Router</a:t>
              </a:r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19189362" y="19487797"/>
              <a:ext cx="419603" cy="3273840"/>
            </a:xfrm>
            <a:prstGeom prst="rect">
              <a:avLst/>
            </a:prstGeom>
            <a:gradFill rotWithShape="1">
              <a:gsLst>
                <a:gs pos="0">
                  <a:srgbClr val="B3DCAF"/>
                </a:gs>
                <a:gs pos="35001">
                  <a:srgbClr val="CAE5C7"/>
                </a:gs>
                <a:gs pos="100000">
                  <a:srgbClr val="EBF6EA"/>
                </a:gs>
              </a:gsLst>
              <a:lin ang="16200000" scaled="1"/>
            </a:gradFill>
            <a:ln w="9525">
              <a:solidFill>
                <a:srgbClr val="38802C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18677650" y="19858532"/>
              <a:ext cx="507618" cy="392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18677650" y="20462692"/>
              <a:ext cx="507618" cy="1961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18677650" y="21818128"/>
              <a:ext cx="507618" cy="392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18677650" y="22422287"/>
              <a:ext cx="507618" cy="392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18262139" y="19501529"/>
              <a:ext cx="419605" cy="3273839"/>
            </a:xfrm>
            <a:prstGeom prst="rect">
              <a:avLst/>
            </a:prstGeom>
            <a:gradFill rotWithShape="1">
              <a:gsLst>
                <a:gs pos="0">
                  <a:srgbClr val="B3DCAF"/>
                </a:gs>
                <a:gs pos="35001">
                  <a:srgbClr val="CAE5C7"/>
                </a:gs>
                <a:gs pos="100000">
                  <a:srgbClr val="EBF6EA"/>
                </a:gs>
              </a:gsLst>
              <a:lin ang="16200000" scaled="1"/>
            </a:gradFill>
            <a:ln w="9525">
              <a:solidFill>
                <a:srgbClr val="38802C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17750427" y="19872263"/>
              <a:ext cx="507618" cy="1962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17750427" y="20474461"/>
              <a:ext cx="507618" cy="392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7750427" y="21831859"/>
              <a:ext cx="507618" cy="392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17750427" y="22434057"/>
              <a:ext cx="507618" cy="392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endCxn id="27" idx="2"/>
            </p:cNvCxnSpPr>
            <p:nvPr/>
          </p:nvCxnSpPr>
          <p:spPr>
            <a:xfrm rot="5400000" flipH="1" flipV="1">
              <a:off x="20004605" y="23094079"/>
              <a:ext cx="639468" cy="2046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43" idx="2"/>
            </p:cNvCxnSpPr>
            <p:nvPr/>
          </p:nvCxnSpPr>
          <p:spPr>
            <a:xfrm rot="16200000" flipH="1">
              <a:off x="18163295" y="23085038"/>
              <a:ext cx="631622" cy="12281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350" name="TextBox 55"/>
            <p:cNvSpPr txBox="1">
              <a:spLocks noChangeArrowheads="1"/>
            </p:cNvSpPr>
            <p:nvPr/>
          </p:nvSpPr>
          <p:spPr bwMode="auto">
            <a:xfrm>
              <a:off x="18004039" y="23524839"/>
              <a:ext cx="86914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Eject</a:t>
              </a:r>
            </a:p>
          </p:txBody>
        </p:sp>
        <p:sp>
          <p:nvSpPr>
            <p:cNvPr id="140351" name="TextBox 56"/>
            <p:cNvSpPr txBox="1">
              <a:spLocks noChangeArrowheads="1"/>
            </p:cNvSpPr>
            <p:nvPr/>
          </p:nvSpPr>
          <p:spPr bwMode="auto">
            <a:xfrm>
              <a:off x="19827902" y="23434862"/>
              <a:ext cx="92044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Inject</a:t>
              </a:r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3810000" y="4435475"/>
            <a:ext cx="2714625" cy="9239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Step 1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. Remove </a:t>
            </a: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up to one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 deflected flit per cycle from the outputs.</a:t>
            </a:r>
            <a:endParaRPr kumimoji="0" lang="en-US" sz="1800" b="1" i="0" u="sng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6705600" y="2006600"/>
            <a:ext cx="1066800" cy="292893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200400" y="2133600"/>
            <a:ext cx="3357563" cy="6461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Step 2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. Buffer this flit in a small FIFO </a:t>
            </a:r>
            <a:r>
              <a: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“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side buffer.</a:t>
            </a:r>
            <a:r>
              <a:rPr kumimoji="0" lang="ja-JP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”</a:t>
            </a:r>
            <a:endParaRPr kumimoji="0" lang="en-US" sz="1800" b="1" i="0" u="sng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4071938" y="1077913"/>
            <a:ext cx="1357312" cy="92868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2071688" y="1863725"/>
            <a:ext cx="642937" cy="307181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2928938" y="3506788"/>
            <a:ext cx="3571875" cy="646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Step 3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. Re-inject this flit into pipeline when a slot is available.</a:t>
            </a:r>
            <a:endParaRPr kumimoji="0" lang="en-US" sz="1800" b="1" i="0" u="sng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143375" y="1077913"/>
            <a:ext cx="1357313" cy="92868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140300" name="TextBox 2"/>
          <p:cNvSpPr txBox="1">
            <a:spLocks noChangeArrowheads="1"/>
          </p:cNvSpPr>
          <p:nvPr/>
        </p:nvSpPr>
        <p:spPr bwMode="auto">
          <a:xfrm>
            <a:off x="5638800" y="990600"/>
            <a:ext cx="1673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Side Buffer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3429000" y="2286000"/>
            <a:ext cx="142875" cy="428625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104" name="Rounded Rectangle 103"/>
          <p:cNvSpPr/>
          <p:nvPr/>
        </p:nvSpPr>
        <p:spPr>
          <a:xfrm>
            <a:off x="3429000" y="2819400"/>
            <a:ext cx="142875" cy="428625"/>
          </a:xfrm>
          <a:prstGeom prst="roundRect">
            <a:avLst/>
          </a:prstGeom>
          <a:solidFill>
            <a:srgbClr val="0000FF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7835900" y="2297113"/>
            <a:ext cx="1330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Destination</a:t>
            </a:r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7848600" y="2743200"/>
            <a:ext cx="1330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Destination</a:t>
            </a:r>
          </a:p>
        </p:txBody>
      </p:sp>
      <p:sp>
        <p:nvSpPr>
          <p:cNvPr id="106" name="TextBox 105"/>
          <p:cNvSpPr txBox="1">
            <a:spLocks noChangeArrowheads="1"/>
          </p:cNvSpPr>
          <p:nvPr/>
        </p:nvSpPr>
        <p:spPr bwMode="auto">
          <a:xfrm>
            <a:off x="6705600" y="5029200"/>
            <a:ext cx="19685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DEFLECTED</a:t>
            </a:r>
          </a:p>
        </p:txBody>
      </p:sp>
    </p:spTree>
    <p:extLst>
      <p:ext uri="{BB962C8B-B14F-4D97-AF65-F5344CB8AC3E}">
        <p14:creationId xmlns:p14="http://schemas.microsoft.com/office/powerpoint/2010/main" val="4908211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8541E-6 -1.22335E-6 L 0.38406 0.29124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9400" y="1455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8541E-6 -1.08434E-6 L 0.38406 -0.0757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9400" y="-38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406 -0.07576 L 0.4591 -0.0757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2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5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219 -0.14236 L 0.23716 -0.14236 C 0.30261 -0.14236 0.38386 -0.0199 0.38386 0.07986 L 0.38386 0.30209 " pathEditMode="relative" rAng="0" ptsTypes="FfFF">
                                      <p:cBhvr>
                                        <p:cTn id="58" dur="1000" spd="-100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300" y="222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50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368 -0.14236 L -0.01684 -0.14236 C -0.0618 -0.14236 -0.11666 -0.10324 -0.11666 -0.07129 L -0.11666 -3.33333E-6 " pathEditMode="relative" rAng="0" ptsTypes="FfFF">
                                      <p:cBhvr>
                                        <p:cTn id="72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1700" y="710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672 6.14458E-6 L -1.10474E-6 6.14458E-6 " pathEditMode="relative" ptsTypes="AA">
                                      <p:cBhvr>
                                        <p:cTn id="82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8354 0.06672 " pathEditMode="relative" ptsTypes="AA">
                                      <p:cBhvr>
                                        <p:cTn id="86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353 0.06672 L 0.45024 0.06672 " pathEditMode="relative" rAng="0" ptsTypes="AA">
                                      <p:cBhvr>
                                        <p:cTn id="90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3" grpId="0" animBg="1"/>
      <p:bldP spid="103" grpId="1" animBg="1"/>
      <p:bldP spid="103" grpId="2" animBg="1"/>
      <p:bldP spid="103" grpId="3" animBg="1"/>
      <p:bldP spid="103" grpId="4" animBg="1"/>
      <p:bldP spid="103" grpId="5" animBg="1"/>
      <p:bldP spid="103" grpId="6" animBg="1"/>
      <p:bldP spid="103" grpId="7" animBg="1"/>
      <p:bldP spid="104" grpId="0" animBg="1"/>
      <p:bldP spid="104" grpId="1" animBg="1"/>
      <p:bldP spid="104" grpId="2" animBg="1"/>
      <p:bldP spid="104" grpId="3" animBg="1"/>
      <p:bldP spid="50" grpId="0"/>
      <p:bldP spid="105" grpId="0"/>
      <p:bldP spid="106" grpId="0"/>
      <p:bldP spid="10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Bus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pPr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All nodes connected to a single link</a:t>
            </a:r>
          </a:p>
          <a:p>
            <a:pPr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+ Simple + Cost effective for a small number of nodes</a:t>
            </a:r>
          </a:p>
          <a:p>
            <a:pPr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+ Easy to implement coherence (snooping and serialization)</a:t>
            </a:r>
          </a:p>
          <a:p>
            <a:pPr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- Not scalable to large number of nodes (limited bandwidth, electrical loading 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  <a:sym typeface="Wingdings" charset="0"/>
              </a:rPr>
              <a:t> reduced frequency)</a:t>
            </a:r>
          </a:p>
          <a:p>
            <a:pPr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- High contention 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  <a:sym typeface="Wingdings" charset="0"/>
              </a:rPr>
              <a:t> fast saturation</a:t>
            </a: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625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D5FD5CF-9F76-E14F-9CE8-15A70DDBA0FA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16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pic>
        <p:nvPicPr>
          <p:cNvPr id="96260" name="Picture 4" descr="B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5044277"/>
            <a:ext cx="4300538" cy="180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6261" name="Straight Connector 26"/>
          <p:cNvCxnSpPr>
            <a:cxnSpLocks noChangeShapeType="1"/>
          </p:cNvCxnSpPr>
          <p:nvPr/>
        </p:nvCxnSpPr>
        <p:spPr bwMode="auto">
          <a:xfrm rot="5400000">
            <a:off x="1187450" y="4419600"/>
            <a:ext cx="4572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6262" name="Straight Connector 27"/>
          <p:cNvCxnSpPr>
            <a:cxnSpLocks noChangeShapeType="1"/>
          </p:cNvCxnSpPr>
          <p:nvPr/>
        </p:nvCxnSpPr>
        <p:spPr bwMode="auto">
          <a:xfrm rot="5400000">
            <a:off x="2101850" y="4419600"/>
            <a:ext cx="4572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6263" name="Straight Connector 28"/>
          <p:cNvCxnSpPr>
            <a:cxnSpLocks noChangeShapeType="1"/>
          </p:cNvCxnSpPr>
          <p:nvPr/>
        </p:nvCxnSpPr>
        <p:spPr bwMode="auto">
          <a:xfrm rot="5400000">
            <a:off x="3016250" y="4419600"/>
            <a:ext cx="4572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6264" name="Straight Connector 29"/>
          <p:cNvCxnSpPr>
            <a:cxnSpLocks noChangeShapeType="1"/>
          </p:cNvCxnSpPr>
          <p:nvPr/>
        </p:nvCxnSpPr>
        <p:spPr bwMode="auto">
          <a:xfrm rot="5400000">
            <a:off x="3930650" y="4419600"/>
            <a:ext cx="4572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6265" name="Straight Connector 30"/>
          <p:cNvCxnSpPr>
            <a:cxnSpLocks noChangeShapeType="1"/>
          </p:cNvCxnSpPr>
          <p:nvPr/>
        </p:nvCxnSpPr>
        <p:spPr bwMode="auto">
          <a:xfrm rot="5400000">
            <a:off x="4845050" y="4419600"/>
            <a:ext cx="4572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6266" name="Straight Connector 31"/>
          <p:cNvCxnSpPr>
            <a:cxnSpLocks noChangeShapeType="1"/>
          </p:cNvCxnSpPr>
          <p:nvPr/>
        </p:nvCxnSpPr>
        <p:spPr bwMode="auto">
          <a:xfrm rot="5400000">
            <a:off x="5759450" y="4419600"/>
            <a:ext cx="4572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6267" name="Straight Connector 32"/>
          <p:cNvCxnSpPr>
            <a:cxnSpLocks noChangeShapeType="1"/>
          </p:cNvCxnSpPr>
          <p:nvPr/>
        </p:nvCxnSpPr>
        <p:spPr bwMode="auto">
          <a:xfrm rot="5400000">
            <a:off x="6673850" y="4419600"/>
            <a:ext cx="4572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6268" name="Straight Connector 33"/>
          <p:cNvCxnSpPr>
            <a:cxnSpLocks noChangeShapeType="1"/>
          </p:cNvCxnSpPr>
          <p:nvPr/>
        </p:nvCxnSpPr>
        <p:spPr bwMode="auto">
          <a:xfrm rot="5400000">
            <a:off x="7588250" y="4419600"/>
            <a:ext cx="4572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6269" name="Straight Connector 35"/>
          <p:cNvCxnSpPr>
            <a:cxnSpLocks noChangeShapeType="1"/>
          </p:cNvCxnSpPr>
          <p:nvPr/>
        </p:nvCxnSpPr>
        <p:spPr bwMode="auto">
          <a:xfrm>
            <a:off x="1066800" y="4648200"/>
            <a:ext cx="7086600" cy="0"/>
          </a:xfrm>
          <a:prstGeom prst="line">
            <a:avLst/>
          </a:prstGeom>
          <a:noFill/>
          <a:ln w="762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5" name="Oval 14"/>
          <p:cNvSpPr/>
          <p:nvPr/>
        </p:nvSpPr>
        <p:spPr bwMode="auto">
          <a:xfrm>
            <a:off x="1143000" y="3657600"/>
            <a:ext cx="533400" cy="533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0</a:t>
            </a:r>
          </a:p>
        </p:txBody>
      </p:sp>
      <p:sp>
        <p:nvSpPr>
          <p:cNvPr id="16" name="Oval 15"/>
          <p:cNvSpPr/>
          <p:nvPr/>
        </p:nvSpPr>
        <p:spPr bwMode="auto">
          <a:xfrm>
            <a:off x="2057400" y="3657600"/>
            <a:ext cx="533400" cy="533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1</a:t>
            </a:r>
          </a:p>
        </p:txBody>
      </p:sp>
      <p:sp>
        <p:nvSpPr>
          <p:cNvPr id="17" name="Oval 16"/>
          <p:cNvSpPr/>
          <p:nvPr/>
        </p:nvSpPr>
        <p:spPr bwMode="auto">
          <a:xfrm>
            <a:off x="2971800" y="3657600"/>
            <a:ext cx="533400" cy="533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2</a:t>
            </a:r>
          </a:p>
        </p:txBody>
      </p:sp>
      <p:sp>
        <p:nvSpPr>
          <p:cNvPr id="18" name="Oval 17"/>
          <p:cNvSpPr/>
          <p:nvPr/>
        </p:nvSpPr>
        <p:spPr bwMode="auto">
          <a:xfrm>
            <a:off x="3886200" y="3657600"/>
            <a:ext cx="533400" cy="533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3</a:t>
            </a:r>
          </a:p>
        </p:txBody>
      </p:sp>
      <p:sp>
        <p:nvSpPr>
          <p:cNvPr id="19" name="Oval 18"/>
          <p:cNvSpPr/>
          <p:nvPr/>
        </p:nvSpPr>
        <p:spPr bwMode="auto">
          <a:xfrm>
            <a:off x="4800600" y="3657600"/>
            <a:ext cx="533400" cy="533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4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5715000" y="3657600"/>
            <a:ext cx="533400" cy="533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5</a:t>
            </a:r>
          </a:p>
        </p:txBody>
      </p:sp>
      <p:sp>
        <p:nvSpPr>
          <p:cNvPr id="21" name="Oval 20"/>
          <p:cNvSpPr/>
          <p:nvPr/>
        </p:nvSpPr>
        <p:spPr bwMode="auto">
          <a:xfrm>
            <a:off x="6629400" y="3657600"/>
            <a:ext cx="533400" cy="533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6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7543800" y="3657600"/>
            <a:ext cx="533400" cy="533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1145833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Why Could A Side Buffer Work Well?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Tahoma" charset="0"/>
              </a:rPr>
              <a:t>Buffer some flits and deflect other flits at </a:t>
            </a:r>
            <a:r>
              <a:rPr lang="en-US">
                <a:solidFill>
                  <a:srgbClr val="0000FF"/>
                </a:solidFill>
                <a:latin typeface="Tahoma" charset="0"/>
              </a:rPr>
              <a:t>per-flit level</a:t>
            </a:r>
          </a:p>
          <a:p>
            <a:endParaRPr lang="en-US">
              <a:solidFill>
                <a:srgbClr val="0000FF"/>
              </a:solidFill>
              <a:latin typeface="Tahoma" charset="0"/>
            </a:endParaRPr>
          </a:p>
          <a:p>
            <a:pPr lvl="1"/>
            <a:r>
              <a:rPr lang="en-US" sz="2400">
                <a:latin typeface="Tahoma" charset="0"/>
              </a:rPr>
              <a:t>Relative to </a:t>
            </a:r>
            <a:r>
              <a:rPr lang="en-US" sz="2400" b="1">
                <a:latin typeface="Tahoma" charset="0"/>
              </a:rPr>
              <a:t>bufferless routers</a:t>
            </a:r>
            <a:r>
              <a:rPr lang="en-US" sz="2400">
                <a:solidFill>
                  <a:srgbClr val="000000"/>
                </a:solidFill>
                <a:latin typeface="Tahoma" charset="0"/>
              </a:rPr>
              <a:t>,</a:t>
            </a:r>
            <a:r>
              <a:rPr lang="en-US" sz="2400">
                <a:solidFill>
                  <a:srgbClr val="0000FF"/>
                </a:solidFill>
                <a:latin typeface="Tahoma" charset="0"/>
              </a:rPr>
              <a:t> deflection rate reduces</a:t>
            </a:r>
            <a:br>
              <a:rPr lang="en-US" sz="2400">
                <a:solidFill>
                  <a:srgbClr val="0000FF"/>
                </a:solidFill>
                <a:latin typeface="Tahoma" charset="0"/>
              </a:rPr>
            </a:br>
            <a:r>
              <a:rPr lang="en-US" sz="2400">
                <a:solidFill>
                  <a:srgbClr val="000000"/>
                </a:solidFill>
                <a:latin typeface="Tahoma" charset="0"/>
              </a:rPr>
              <a:t>(need not deflect all contending flits)</a:t>
            </a:r>
          </a:p>
          <a:p>
            <a:pPr lvl="1">
              <a:buFont typeface="Wingdings" charset="0"/>
              <a:buNone/>
            </a:pPr>
            <a:r>
              <a:rPr lang="en-US" sz="2400" b="1">
                <a:solidFill>
                  <a:srgbClr val="000000"/>
                </a:solidFill>
                <a:latin typeface="Tahoma" charset="0"/>
              </a:rPr>
              <a:t>	</a:t>
            </a:r>
            <a:r>
              <a:rPr lang="en-US" sz="2400" b="1">
                <a:solidFill>
                  <a:srgbClr val="000000"/>
                </a:solidFill>
                <a:latin typeface="Tahoma" charset="0"/>
                <a:sym typeface="Wingdings" charset="0"/>
              </a:rPr>
              <a:t> </a:t>
            </a:r>
            <a:r>
              <a:rPr lang="en-US" sz="2400">
                <a:latin typeface="Tahoma" charset="0"/>
                <a:sym typeface="Wingdings" charset="0"/>
              </a:rPr>
              <a:t>4-flit buffer reduces deflection rate by </a:t>
            </a:r>
            <a:r>
              <a:rPr lang="en-US" sz="2400">
                <a:solidFill>
                  <a:srgbClr val="0000FF"/>
                </a:solidFill>
                <a:latin typeface="Tahoma" charset="0"/>
                <a:sym typeface="Wingdings" charset="0"/>
              </a:rPr>
              <a:t>39%</a:t>
            </a:r>
            <a:endParaRPr lang="en-US" sz="2400">
              <a:solidFill>
                <a:srgbClr val="0000FF"/>
              </a:solidFill>
              <a:latin typeface="Tahoma" charset="0"/>
            </a:endParaRPr>
          </a:p>
          <a:p>
            <a:pPr lvl="1">
              <a:buFont typeface="Wingdings" charset="0"/>
              <a:buNone/>
            </a:pPr>
            <a:endParaRPr lang="en-US" sz="2400" b="1">
              <a:solidFill>
                <a:srgbClr val="000000"/>
              </a:solidFill>
              <a:latin typeface="Tahoma" charset="0"/>
            </a:endParaRPr>
          </a:p>
          <a:p>
            <a:pPr lvl="1"/>
            <a:endParaRPr lang="en-US" sz="2400" b="1">
              <a:latin typeface="Tahoma" charset="0"/>
            </a:endParaRPr>
          </a:p>
          <a:p>
            <a:pPr lvl="1"/>
            <a:r>
              <a:rPr lang="en-US" sz="2400">
                <a:solidFill>
                  <a:srgbClr val="000000"/>
                </a:solidFill>
                <a:latin typeface="Tahoma" charset="0"/>
              </a:rPr>
              <a:t>Relative to </a:t>
            </a:r>
            <a:r>
              <a:rPr lang="en-US" sz="2400" b="1">
                <a:solidFill>
                  <a:srgbClr val="000000"/>
                </a:solidFill>
                <a:latin typeface="Tahoma" charset="0"/>
              </a:rPr>
              <a:t>buffered routers</a:t>
            </a:r>
            <a:r>
              <a:rPr lang="en-US" sz="2400">
                <a:solidFill>
                  <a:srgbClr val="000000"/>
                </a:solidFill>
                <a:latin typeface="Tahoma" charset="0"/>
              </a:rPr>
              <a:t>, </a:t>
            </a:r>
            <a:r>
              <a:rPr lang="en-US" sz="2400">
                <a:solidFill>
                  <a:srgbClr val="0000FF"/>
                </a:solidFill>
                <a:latin typeface="Tahoma" charset="0"/>
              </a:rPr>
              <a:t>buffer is more efficiently used </a:t>
            </a:r>
            <a:r>
              <a:rPr lang="en-US" sz="2400">
                <a:latin typeface="Tahoma" charset="0"/>
              </a:rPr>
              <a:t>(need not buffer all flits)</a:t>
            </a:r>
          </a:p>
          <a:p>
            <a:pPr marL="669925" lvl="2" indent="0">
              <a:buFont typeface="Wingdings" charset="0"/>
              <a:buNone/>
            </a:pPr>
            <a:r>
              <a:rPr lang="en-US" sz="2400">
                <a:latin typeface="Tahoma" charset="0"/>
              </a:rPr>
              <a:t>	</a:t>
            </a:r>
            <a:r>
              <a:rPr lang="en-US" sz="2400">
                <a:latin typeface="Tahoma" charset="0"/>
                <a:sym typeface="Wingdings" charset="0"/>
              </a:rPr>
              <a:t> similar performance with </a:t>
            </a:r>
            <a:r>
              <a:rPr lang="en-US" sz="2400">
                <a:solidFill>
                  <a:srgbClr val="0000FF"/>
                </a:solidFill>
                <a:latin typeface="Tahoma" charset="0"/>
                <a:sym typeface="Wingdings" charset="0"/>
              </a:rPr>
              <a:t>25%</a:t>
            </a:r>
            <a:r>
              <a:rPr lang="en-US" sz="2400">
                <a:latin typeface="Tahoma" charset="0"/>
                <a:sym typeface="Wingdings" charset="0"/>
              </a:rPr>
              <a:t> of buffer space</a:t>
            </a:r>
            <a:endParaRPr lang="en-US" sz="2400">
              <a:latin typeface="Tahoma" charset="0"/>
            </a:endParaRPr>
          </a:p>
          <a:p>
            <a:pPr marL="669925" lvl="2" indent="0">
              <a:buFont typeface="Wingdings" charset="0"/>
              <a:buNone/>
            </a:pPr>
            <a:endParaRPr lang="en-US">
              <a:latin typeface="Tahoma" charset="0"/>
            </a:endParaRPr>
          </a:p>
          <a:p>
            <a:pPr marL="669925" lvl="2" indent="0">
              <a:buFont typeface="Wingdings" charset="0"/>
              <a:buNone/>
            </a:pPr>
            <a:endParaRPr lang="en-US">
              <a:latin typeface="Tahoma" charset="0"/>
            </a:endParaRPr>
          </a:p>
        </p:txBody>
      </p:sp>
      <p:sp>
        <p:nvSpPr>
          <p:cNvPr id="14131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7B55E2-1435-D141-A690-BF29CB8EF1B7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601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Outline: This Talk</a:t>
            </a:r>
          </a:p>
        </p:txBody>
      </p:sp>
      <p:sp>
        <p:nvSpPr>
          <p:cNvPr id="142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solidFill>
                  <a:srgbClr val="D9D9D9"/>
                </a:solidFill>
                <a:latin typeface="Tahoma" charset="0"/>
              </a:rPr>
              <a:t>Motivation</a:t>
            </a:r>
          </a:p>
          <a:p>
            <a:endParaRPr lang="en-US" b="1">
              <a:solidFill>
                <a:srgbClr val="D9D9D9"/>
              </a:solidFill>
              <a:latin typeface="Tahoma" charset="0"/>
            </a:endParaRPr>
          </a:p>
          <a:p>
            <a:r>
              <a:rPr lang="en-US" b="1">
                <a:solidFill>
                  <a:srgbClr val="D9D9D9"/>
                </a:solidFill>
                <a:latin typeface="Tahoma" charset="0"/>
              </a:rPr>
              <a:t>Background</a:t>
            </a:r>
            <a:r>
              <a:rPr lang="en-US">
                <a:solidFill>
                  <a:srgbClr val="D9D9D9"/>
                </a:solidFill>
                <a:latin typeface="Tahoma" charset="0"/>
              </a:rPr>
              <a:t>: Bufferless Deflection Routing</a:t>
            </a:r>
          </a:p>
          <a:p>
            <a:endParaRPr lang="en-US" b="1">
              <a:latin typeface="Tahoma" charset="0"/>
            </a:endParaRPr>
          </a:p>
          <a:p>
            <a:r>
              <a:rPr lang="en-US" b="1">
                <a:latin typeface="Tahoma" charset="0"/>
              </a:rPr>
              <a:t>MinBD</a:t>
            </a:r>
            <a:r>
              <a:rPr lang="en-US">
                <a:latin typeface="Tahoma" charset="0"/>
              </a:rPr>
              <a:t>: Reducing Deflections</a:t>
            </a:r>
          </a:p>
          <a:p>
            <a:pPr lvl="1"/>
            <a:r>
              <a:rPr lang="en-US">
                <a:solidFill>
                  <a:srgbClr val="D9D9D9"/>
                </a:solidFill>
                <a:latin typeface="Tahoma" charset="0"/>
              </a:rPr>
              <a:t>Addressing Link Contention</a:t>
            </a:r>
          </a:p>
          <a:p>
            <a:pPr lvl="1"/>
            <a:r>
              <a:rPr lang="en-US">
                <a:latin typeface="Tahoma" charset="0"/>
              </a:rPr>
              <a:t>Addressing the Ejection Bottleneck</a:t>
            </a:r>
          </a:p>
          <a:p>
            <a:pPr lvl="1"/>
            <a:r>
              <a:rPr lang="en-US">
                <a:solidFill>
                  <a:srgbClr val="D9D9D9"/>
                </a:solidFill>
                <a:latin typeface="Tahoma" charset="0"/>
              </a:rPr>
              <a:t>Improving Deflection Arbitration</a:t>
            </a:r>
          </a:p>
          <a:p>
            <a:endParaRPr lang="en-US" b="1">
              <a:solidFill>
                <a:srgbClr val="D9D9D9"/>
              </a:solidFill>
              <a:latin typeface="Tahoma" charset="0"/>
            </a:endParaRPr>
          </a:p>
          <a:p>
            <a:r>
              <a:rPr lang="en-US" b="1">
                <a:solidFill>
                  <a:srgbClr val="D9D9D9"/>
                </a:solidFill>
                <a:latin typeface="Tahoma" charset="0"/>
              </a:rPr>
              <a:t>Results</a:t>
            </a:r>
          </a:p>
          <a:p>
            <a:r>
              <a:rPr lang="en-US" b="1">
                <a:solidFill>
                  <a:srgbClr val="D9D9D9"/>
                </a:solidFill>
                <a:latin typeface="Tahoma" charset="0"/>
              </a:rPr>
              <a:t>Conclusions</a:t>
            </a:r>
          </a:p>
          <a:p>
            <a:pPr lvl="1"/>
            <a:endParaRPr lang="en-US">
              <a:latin typeface="Tahoma" charset="0"/>
            </a:endParaRPr>
          </a:p>
          <a:p>
            <a:pPr lvl="1"/>
            <a:endParaRPr lang="en-US">
              <a:latin typeface="Tahoma" charset="0"/>
            </a:endParaRPr>
          </a:p>
        </p:txBody>
      </p:sp>
      <p:sp>
        <p:nvSpPr>
          <p:cNvPr id="14234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7C3B4E-48AB-854E-9472-34AF5F2239E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24960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Addressing the Ejection Bottleneck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latin typeface="Tahoma" charset="0"/>
              </a:rPr>
              <a:t>Problem 2</a:t>
            </a:r>
            <a:r>
              <a:rPr lang="en-US">
                <a:latin typeface="Tahoma" charset="0"/>
              </a:rPr>
              <a:t>: Flits deflect unnecessarily because only one flit can </a:t>
            </a:r>
            <a:r>
              <a:rPr lang="en-US" b="1">
                <a:latin typeface="Tahoma" charset="0"/>
              </a:rPr>
              <a:t>eject</a:t>
            </a:r>
            <a:r>
              <a:rPr lang="en-US">
                <a:latin typeface="Tahoma" charset="0"/>
              </a:rPr>
              <a:t> per router per cycle</a:t>
            </a:r>
            <a:endParaRPr lang="en-US" b="1">
              <a:latin typeface="Tahoma" charset="0"/>
            </a:endParaRPr>
          </a:p>
          <a:p>
            <a:endParaRPr lang="en-US" b="1">
              <a:latin typeface="Tahoma" charset="0"/>
            </a:endParaRPr>
          </a:p>
          <a:p>
            <a:r>
              <a:rPr lang="en-US">
                <a:latin typeface="Tahoma" charset="0"/>
              </a:rPr>
              <a:t>In 20% of all ejections, ≥ 2 flits could have ejected</a:t>
            </a:r>
            <a:br>
              <a:rPr lang="en-US">
                <a:latin typeface="Tahoma" charset="0"/>
              </a:rPr>
            </a:br>
            <a:r>
              <a:rPr lang="en-US">
                <a:latin typeface="Tahoma" charset="0"/>
                <a:sym typeface="Wingdings" charset="0"/>
              </a:rPr>
              <a:t> all but one flit must </a:t>
            </a:r>
            <a:r>
              <a:rPr lang="en-US" b="1">
                <a:solidFill>
                  <a:srgbClr val="FF0000"/>
                </a:solidFill>
                <a:latin typeface="Tahoma" charset="0"/>
                <a:sym typeface="Wingdings" charset="0"/>
              </a:rPr>
              <a:t>deflect</a:t>
            </a:r>
            <a:r>
              <a:rPr lang="en-US">
                <a:solidFill>
                  <a:srgbClr val="FF0000"/>
                </a:solidFill>
                <a:latin typeface="Tahoma" charset="0"/>
                <a:sym typeface="Wingdings" charset="0"/>
              </a:rPr>
              <a:t> and try again</a:t>
            </a:r>
          </a:p>
          <a:p>
            <a:pPr>
              <a:buFont typeface="Wingdings" charset="0"/>
              <a:buNone/>
            </a:pPr>
            <a:r>
              <a:rPr lang="en-US">
                <a:solidFill>
                  <a:srgbClr val="000000"/>
                </a:solidFill>
                <a:latin typeface="Tahoma" charset="0"/>
                <a:sym typeface="Wingdings" charset="0"/>
              </a:rPr>
              <a:t>     these deflected flits cause additional contention</a:t>
            </a:r>
          </a:p>
          <a:p>
            <a:endParaRPr lang="en-US">
              <a:latin typeface="Tahoma" charset="0"/>
              <a:sym typeface="Wingdings" charset="0"/>
            </a:endParaRPr>
          </a:p>
          <a:p>
            <a:r>
              <a:rPr lang="en-US">
                <a:latin typeface="Tahoma" charset="0"/>
                <a:sym typeface="Wingdings" charset="0"/>
              </a:rPr>
              <a:t>Ejection width of 2 flits/cycle reduces </a:t>
            </a:r>
            <a:r>
              <a:rPr lang="en-US">
                <a:solidFill>
                  <a:srgbClr val="0000FF"/>
                </a:solidFill>
                <a:latin typeface="Tahoma" charset="0"/>
                <a:sym typeface="Wingdings" charset="0"/>
              </a:rPr>
              <a:t>deflection rate 21%</a:t>
            </a:r>
          </a:p>
          <a:p>
            <a:endParaRPr lang="en-US">
              <a:latin typeface="Tahoma" charset="0"/>
              <a:sym typeface="Wingdings" charset="0"/>
            </a:endParaRPr>
          </a:p>
          <a:p>
            <a:endParaRPr lang="en-US" b="1">
              <a:latin typeface="Tahoma" charset="0"/>
            </a:endParaRPr>
          </a:p>
          <a:p>
            <a:r>
              <a:rPr lang="en-US" b="1">
                <a:latin typeface="Tahoma" charset="0"/>
              </a:rPr>
              <a:t>Key idea 2</a:t>
            </a:r>
            <a:r>
              <a:rPr lang="en-US">
                <a:latin typeface="Tahoma" charset="0"/>
              </a:rPr>
              <a:t>: Reduce deflections due to a single-flit ejection port by allowing </a:t>
            </a:r>
            <a:r>
              <a:rPr lang="en-US" b="1">
                <a:latin typeface="Tahoma" charset="0"/>
              </a:rPr>
              <a:t>two flits </a:t>
            </a:r>
            <a:r>
              <a:rPr lang="en-US">
                <a:latin typeface="Tahoma" charset="0"/>
              </a:rPr>
              <a:t>to eject per cycle</a:t>
            </a:r>
            <a:endParaRPr lang="en-US">
              <a:latin typeface="Tahoma" charset="0"/>
              <a:sym typeface="Wingdings" charset="0"/>
            </a:endParaRPr>
          </a:p>
          <a:p>
            <a:endParaRPr lang="en-US">
              <a:latin typeface="Tahoma" charset="0"/>
              <a:sym typeface="Wingdings" charset="0"/>
            </a:endParaRPr>
          </a:p>
        </p:txBody>
      </p:sp>
      <p:sp>
        <p:nvSpPr>
          <p:cNvPr id="14336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7783C-1CCB-6E4F-85BB-92B51BAE7A2D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7170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Addressing the Ejection Bottleneck</a:t>
            </a:r>
          </a:p>
        </p:txBody>
      </p:sp>
      <p:sp>
        <p:nvSpPr>
          <p:cNvPr id="14438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6D4ED2-A391-2B4B-9F3C-9045A6A0E1EA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grpSp>
        <p:nvGrpSpPr>
          <p:cNvPr id="144388" name="Group 4"/>
          <p:cNvGrpSpPr>
            <a:grpSpLocks/>
          </p:cNvGrpSpPr>
          <p:nvPr/>
        </p:nvGrpSpPr>
        <p:grpSpPr bwMode="auto">
          <a:xfrm>
            <a:off x="1377950" y="1158875"/>
            <a:ext cx="7766050" cy="5035550"/>
            <a:chOff x="17750427" y="18316748"/>
            <a:chExt cx="9343743" cy="6058821"/>
          </a:xfrm>
        </p:grpSpPr>
        <p:grpSp>
          <p:nvGrpSpPr>
            <p:cNvPr id="144393" name="Group 33"/>
            <p:cNvGrpSpPr>
              <a:grpSpLocks/>
            </p:cNvGrpSpPr>
            <p:nvPr/>
          </p:nvGrpSpPr>
          <p:grpSpPr bwMode="auto">
            <a:xfrm>
              <a:off x="21066293" y="19602633"/>
              <a:ext cx="1352676" cy="1206405"/>
              <a:chOff x="785786" y="4286256"/>
              <a:chExt cx="571504" cy="571504"/>
            </a:xfrm>
          </p:grpSpPr>
          <p:sp>
            <p:nvSpPr>
              <p:cNvPr id="88" name="Rectangle 24"/>
              <p:cNvSpPr>
                <a:spLocks noChangeArrowheads="1"/>
              </p:cNvSpPr>
              <p:nvPr/>
            </p:nvSpPr>
            <p:spPr bwMode="auto">
              <a:xfrm>
                <a:off x="785745" y="4286071"/>
                <a:ext cx="571338" cy="571871"/>
              </a:xfrm>
              <a:prstGeom prst="rect">
                <a:avLst/>
              </a:prstGeom>
              <a:gradFill rotWithShape="1">
                <a:gsLst>
                  <a:gs pos="0">
                    <a:srgbClr val="BCBCBC"/>
                  </a:gs>
                  <a:gs pos="35001">
                    <a:srgbClr val="D0D0D0"/>
                  </a:gs>
                  <a:gs pos="100000">
                    <a:srgbClr val="EDEDED"/>
                  </a:gs>
                </a:gsLst>
                <a:lin ang="162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44470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90" name="Straight Connector 89"/>
                <p:cNvCxnSpPr/>
                <p:nvPr/>
              </p:nvCxnSpPr>
              <p:spPr>
                <a:xfrm>
                  <a:off x="2470445" y="3946266"/>
                  <a:ext cx="219420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/>
                <p:cNvCxnSpPr/>
                <p:nvPr/>
              </p:nvCxnSpPr>
              <p:spPr>
                <a:xfrm>
                  <a:off x="2470445" y="4900481"/>
                  <a:ext cx="219420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77"/>
                <p:cNvCxnSpPr/>
                <p:nvPr/>
              </p:nvCxnSpPr>
              <p:spPr>
                <a:xfrm rot="16200000" flipH="1">
                  <a:off x="2358406" y="4277724"/>
                  <a:ext cx="954215" cy="29129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/>
                <p:cNvCxnSpPr/>
                <p:nvPr/>
              </p:nvCxnSpPr>
              <p:spPr>
                <a:xfrm rot="5400000" flipH="1" flipV="1">
                  <a:off x="2358406" y="4277724"/>
                  <a:ext cx="954215" cy="29129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>
                  <a:off x="2979271" y="3946266"/>
                  <a:ext cx="219420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>
                  <a:off x="2979271" y="4900481"/>
                  <a:ext cx="219420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4394" name="Group 34"/>
            <p:cNvGrpSpPr>
              <a:grpSpLocks/>
            </p:cNvGrpSpPr>
            <p:nvPr/>
          </p:nvGrpSpPr>
          <p:grpSpPr bwMode="auto">
            <a:xfrm>
              <a:off x="23602560" y="19602633"/>
              <a:ext cx="1352676" cy="1206405"/>
              <a:chOff x="785786" y="4286256"/>
              <a:chExt cx="571504" cy="571504"/>
            </a:xfrm>
          </p:grpSpPr>
          <p:sp>
            <p:nvSpPr>
              <p:cNvPr id="80" name="Rectangle 79"/>
              <p:cNvSpPr>
                <a:spLocks noChangeArrowheads="1"/>
              </p:cNvSpPr>
              <p:nvPr/>
            </p:nvSpPr>
            <p:spPr bwMode="auto">
              <a:xfrm>
                <a:off x="785837" y="4286071"/>
                <a:ext cx="571338" cy="571871"/>
              </a:xfrm>
              <a:prstGeom prst="rect">
                <a:avLst/>
              </a:prstGeom>
              <a:gradFill rotWithShape="1">
                <a:gsLst>
                  <a:gs pos="0">
                    <a:srgbClr val="BCBCBC"/>
                  </a:gs>
                  <a:gs pos="35001">
                    <a:srgbClr val="D0D0D0"/>
                  </a:gs>
                  <a:gs pos="100000">
                    <a:srgbClr val="EDEDED"/>
                  </a:gs>
                </a:gsLst>
                <a:lin ang="162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44462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82" name="Straight Connector 81"/>
                <p:cNvCxnSpPr/>
                <p:nvPr/>
              </p:nvCxnSpPr>
              <p:spPr>
                <a:xfrm>
                  <a:off x="2470662" y="3946266"/>
                  <a:ext cx="219420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/>
                <p:cNvCxnSpPr/>
                <p:nvPr/>
              </p:nvCxnSpPr>
              <p:spPr>
                <a:xfrm>
                  <a:off x="2470662" y="4900481"/>
                  <a:ext cx="219420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69"/>
                <p:cNvCxnSpPr/>
                <p:nvPr/>
              </p:nvCxnSpPr>
              <p:spPr>
                <a:xfrm rot="16200000" flipH="1">
                  <a:off x="2358623" y="4277724"/>
                  <a:ext cx="954215" cy="29129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40"/>
                <p:cNvCxnSpPr/>
                <p:nvPr/>
              </p:nvCxnSpPr>
              <p:spPr>
                <a:xfrm rot="5400000" flipH="1" flipV="1">
                  <a:off x="2358623" y="4277724"/>
                  <a:ext cx="954215" cy="29129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/>
                <p:nvPr/>
              </p:nvCxnSpPr>
              <p:spPr>
                <a:xfrm>
                  <a:off x="2979488" y="3946266"/>
                  <a:ext cx="219420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/>
                <p:nvPr/>
              </p:nvCxnSpPr>
              <p:spPr>
                <a:xfrm>
                  <a:off x="2979488" y="4900481"/>
                  <a:ext cx="219420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4395" name="Group 43"/>
            <p:cNvGrpSpPr>
              <a:grpSpLocks/>
            </p:cNvGrpSpPr>
            <p:nvPr/>
          </p:nvGrpSpPr>
          <p:grpSpPr bwMode="auto">
            <a:xfrm>
              <a:off x="21066293" y="21563040"/>
              <a:ext cx="1352676" cy="1206405"/>
              <a:chOff x="785786" y="4286256"/>
              <a:chExt cx="571504" cy="571504"/>
            </a:xfrm>
          </p:grpSpPr>
          <p:sp>
            <p:nvSpPr>
              <p:cNvPr id="72" name="Rectangle 71"/>
              <p:cNvSpPr>
                <a:spLocks noChangeArrowheads="1"/>
              </p:cNvSpPr>
              <p:nvPr/>
            </p:nvSpPr>
            <p:spPr bwMode="auto">
              <a:xfrm>
                <a:off x="785745" y="4286668"/>
                <a:ext cx="571338" cy="570966"/>
              </a:xfrm>
              <a:prstGeom prst="rect">
                <a:avLst/>
              </a:prstGeom>
              <a:gradFill rotWithShape="1">
                <a:gsLst>
                  <a:gs pos="0">
                    <a:srgbClr val="BCBCBC"/>
                  </a:gs>
                  <a:gs pos="35001">
                    <a:srgbClr val="D0D0D0"/>
                  </a:gs>
                  <a:gs pos="100000">
                    <a:srgbClr val="EDEDED"/>
                  </a:gs>
                </a:gsLst>
                <a:lin ang="162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44454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74" name="Straight Connector 73"/>
                <p:cNvCxnSpPr/>
                <p:nvPr/>
              </p:nvCxnSpPr>
              <p:spPr>
                <a:xfrm>
                  <a:off x="2470445" y="3951907"/>
                  <a:ext cx="219420" cy="212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/>
                <p:nvPr/>
              </p:nvCxnSpPr>
              <p:spPr>
                <a:xfrm>
                  <a:off x="2470445" y="4901881"/>
                  <a:ext cx="219420" cy="212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61"/>
                <p:cNvCxnSpPr/>
                <p:nvPr/>
              </p:nvCxnSpPr>
              <p:spPr>
                <a:xfrm rot="16200000" flipH="1">
                  <a:off x="2360527" y="4281244"/>
                  <a:ext cx="949974" cy="29129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/>
                <p:nvPr/>
              </p:nvCxnSpPr>
              <p:spPr>
                <a:xfrm rot="5400000" flipH="1" flipV="1">
                  <a:off x="2360527" y="4281244"/>
                  <a:ext cx="949974" cy="29129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>
                  <a:off x="2979271" y="3951907"/>
                  <a:ext cx="219420" cy="212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>
                  <a:off x="2979271" y="4901881"/>
                  <a:ext cx="219420" cy="212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4396" name="Group 52"/>
            <p:cNvGrpSpPr>
              <a:grpSpLocks/>
            </p:cNvGrpSpPr>
            <p:nvPr/>
          </p:nvGrpSpPr>
          <p:grpSpPr bwMode="auto">
            <a:xfrm>
              <a:off x="23602560" y="21563040"/>
              <a:ext cx="1352676" cy="1206405"/>
              <a:chOff x="785786" y="4286256"/>
              <a:chExt cx="571504" cy="571504"/>
            </a:xfrm>
          </p:grpSpPr>
          <p:sp>
            <p:nvSpPr>
              <p:cNvPr id="64" name="Rectangle 63"/>
              <p:cNvSpPr>
                <a:spLocks noChangeArrowheads="1"/>
              </p:cNvSpPr>
              <p:nvPr/>
            </p:nvSpPr>
            <p:spPr bwMode="auto">
              <a:xfrm>
                <a:off x="785837" y="4286668"/>
                <a:ext cx="571338" cy="570966"/>
              </a:xfrm>
              <a:prstGeom prst="rect">
                <a:avLst/>
              </a:prstGeom>
              <a:gradFill rotWithShape="1">
                <a:gsLst>
                  <a:gs pos="0">
                    <a:srgbClr val="BCBCBC"/>
                  </a:gs>
                  <a:gs pos="35001">
                    <a:srgbClr val="D0D0D0"/>
                  </a:gs>
                  <a:gs pos="100000">
                    <a:srgbClr val="EDEDED"/>
                  </a:gs>
                </a:gsLst>
                <a:lin ang="162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44446" name="Group 50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66" name="Straight Connector 65"/>
                <p:cNvCxnSpPr/>
                <p:nvPr/>
              </p:nvCxnSpPr>
              <p:spPr>
                <a:xfrm>
                  <a:off x="2470662" y="3951907"/>
                  <a:ext cx="219420" cy="212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2470662" y="4901881"/>
                  <a:ext cx="219420" cy="212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 rot="16200000" flipH="1">
                  <a:off x="2360744" y="4281244"/>
                  <a:ext cx="949974" cy="29129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 rot="5400000" flipH="1" flipV="1">
                  <a:off x="2360744" y="4281244"/>
                  <a:ext cx="949974" cy="29129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>
                  <a:off x="2979488" y="3951907"/>
                  <a:ext cx="219420" cy="212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>
                  <a:off x="2979488" y="4901881"/>
                  <a:ext cx="219420" cy="212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4397" name="Group 70"/>
            <p:cNvGrpSpPr>
              <a:grpSpLocks/>
            </p:cNvGrpSpPr>
            <p:nvPr/>
          </p:nvGrpSpPr>
          <p:grpSpPr bwMode="auto">
            <a:xfrm>
              <a:off x="22407296" y="20506970"/>
              <a:ext cx="1195259" cy="1393404"/>
              <a:chOff x="1478449" y="4786322"/>
              <a:chExt cx="310519" cy="405897"/>
            </a:xfrm>
          </p:grpSpPr>
          <p:cxnSp>
            <p:nvCxnSpPr>
              <p:cNvPr id="58" name="Straight Connector 57"/>
              <p:cNvCxnSpPr/>
              <p:nvPr/>
            </p:nvCxnSpPr>
            <p:spPr>
              <a:xfrm>
                <a:off x="1478377" y="4786513"/>
                <a:ext cx="93286" cy="55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1478377" y="5191579"/>
                <a:ext cx="93286" cy="55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rot="16200000" flipH="1">
                <a:off x="1431156" y="4927020"/>
                <a:ext cx="405065" cy="124051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rot="5400000" flipH="1" flipV="1">
                <a:off x="1431156" y="4927020"/>
                <a:ext cx="405065" cy="124051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>
                <a:off x="1695714" y="4786513"/>
                <a:ext cx="93286" cy="55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1695714" y="5191579"/>
                <a:ext cx="93286" cy="55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Connector 10"/>
            <p:cNvCxnSpPr/>
            <p:nvPr/>
          </p:nvCxnSpPr>
          <p:spPr>
            <a:xfrm>
              <a:off x="22418478" y="19904037"/>
              <a:ext cx="1184203" cy="382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2418478" y="22467385"/>
              <a:ext cx="1184203" cy="382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0558134" y="19904037"/>
              <a:ext cx="508061" cy="382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0558134" y="20507627"/>
              <a:ext cx="508061" cy="382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0558134" y="21863795"/>
              <a:ext cx="508061" cy="382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0558134" y="22467385"/>
              <a:ext cx="508061" cy="382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4954965" y="19904037"/>
              <a:ext cx="508061" cy="382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4954965" y="20507627"/>
              <a:ext cx="508061" cy="382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4954965" y="21863795"/>
              <a:ext cx="508061" cy="382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4954965" y="22467385"/>
              <a:ext cx="508061" cy="382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5451566" y="19501007"/>
              <a:ext cx="416381" cy="3273903"/>
            </a:xfrm>
            <a:prstGeom prst="rect">
              <a:avLst/>
            </a:prstGeom>
            <a:gradFill rotWithShape="1">
              <a:gsLst>
                <a:gs pos="0">
                  <a:srgbClr val="B3DCAF"/>
                </a:gs>
                <a:gs pos="35001">
                  <a:srgbClr val="CAE5C7"/>
                </a:gs>
                <a:gs pos="100000">
                  <a:srgbClr val="EBF6EA"/>
                </a:gs>
              </a:gsLst>
              <a:lin ang="16200000" scaled="1"/>
            </a:gradFill>
            <a:ln w="9525">
              <a:solidFill>
                <a:srgbClr val="38802C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21776717" y="18316748"/>
              <a:ext cx="1113533" cy="765949"/>
            </a:xfrm>
            <a:prstGeom prst="rect">
              <a:avLst/>
            </a:prstGeom>
            <a:gradFill rotWithShape="1">
              <a:gsLst>
                <a:gs pos="0">
                  <a:srgbClr val="B3DCAF"/>
                </a:gs>
                <a:gs pos="35001">
                  <a:srgbClr val="CAE5C7"/>
                </a:gs>
                <a:gs pos="100000">
                  <a:srgbClr val="EBF6EA"/>
                </a:gs>
              </a:gsLst>
              <a:lin ang="16200000" scaled="1"/>
            </a:gradFill>
            <a:ln w="9525">
              <a:solidFill>
                <a:srgbClr val="38802C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5879407" y="19871565"/>
              <a:ext cx="506152" cy="382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5879407" y="20475155"/>
              <a:ext cx="506152" cy="1911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5879407" y="21831323"/>
              <a:ext cx="506152" cy="382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25879407" y="22434913"/>
              <a:ext cx="506152" cy="382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20116923" y="19501007"/>
              <a:ext cx="418290" cy="3273903"/>
            </a:xfrm>
            <a:prstGeom prst="rect">
              <a:avLst/>
            </a:prstGeom>
            <a:gradFill rotWithShape="1">
              <a:gsLst>
                <a:gs pos="0">
                  <a:srgbClr val="B3DCAF"/>
                </a:gs>
                <a:gs pos="35001">
                  <a:srgbClr val="CAE5C7"/>
                </a:gs>
                <a:gs pos="100000">
                  <a:srgbClr val="EBF6EA"/>
                </a:gs>
              </a:gsLst>
              <a:lin ang="16200000" scaled="1"/>
            </a:gradFill>
            <a:ln w="9525">
              <a:solidFill>
                <a:srgbClr val="38802C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19605042" y="19871565"/>
              <a:ext cx="506151" cy="382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19605042" y="20475155"/>
              <a:ext cx="506151" cy="1911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19605042" y="21831323"/>
              <a:ext cx="506151" cy="382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19605042" y="22434913"/>
              <a:ext cx="506151" cy="382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21670694" y="18699722"/>
              <a:ext cx="767858" cy="190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5400000">
              <a:off x="21949555" y="18699722"/>
              <a:ext cx="76594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22228415" y="18699722"/>
              <a:ext cx="76594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hape 34"/>
            <p:cNvCxnSpPr>
              <a:stCxn id="21" idx="0"/>
            </p:cNvCxnSpPr>
            <p:nvPr/>
          </p:nvCxnSpPr>
          <p:spPr>
            <a:xfrm rot="16200000" flipV="1">
              <a:off x="23881524" y="17722773"/>
              <a:ext cx="800329" cy="2756137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hape 35"/>
            <p:cNvCxnSpPr>
              <a:endCxn id="38" idx="0"/>
            </p:cNvCxnSpPr>
            <p:nvPr/>
          </p:nvCxnSpPr>
          <p:spPr>
            <a:xfrm rot="10800000" flipV="1">
              <a:off x="19398762" y="18700678"/>
              <a:ext cx="2389415" cy="786959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424" name="TextBox 36"/>
            <p:cNvSpPr txBox="1">
              <a:spLocks noChangeArrowheads="1"/>
            </p:cNvSpPr>
            <p:nvPr/>
          </p:nvSpPr>
          <p:spPr bwMode="auto">
            <a:xfrm>
              <a:off x="21090791" y="23523906"/>
              <a:ext cx="6003379" cy="851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Single-Width Ejection</a:t>
              </a:r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19190571" y="19487637"/>
              <a:ext cx="418292" cy="3273903"/>
            </a:xfrm>
            <a:prstGeom prst="rect">
              <a:avLst/>
            </a:prstGeom>
            <a:gradFill rotWithShape="1">
              <a:gsLst>
                <a:gs pos="0">
                  <a:srgbClr val="B3DCAF"/>
                </a:gs>
                <a:gs pos="35001">
                  <a:srgbClr val="CAE5C7"/>
                </a:gs>
                <a:gs pos="100000">
                  <a:srgbClr val="EBF6EA"/>
                </a:gs>
              </a:gsLst>
              <a:lin ang="16200000" scaled="1"/>
            </a:gradFill>
            <a:ln w="9525">
              <a:solidFill>
                <a:srgbClr val="38802C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18676780" y="19858195"/>
              <a:ext cx="508061" cy="382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18676780" y="20461785"/>
              <a:ext cx="508061" cy="382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18676780" y="21819862"/>
              <a:ext cx="508061" cy="1911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18676780" y="22421543"/>
              <a:ext cx="508061" cy="382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18262308" y="19501007"/>
              <a:ext cx="418292" cy="3273903"/>
            </a:xfrm>
            <a:prstGeom prst="rect">
              <a:avLst/>
            </a:prstGeom>
            <a:gradFill rotWithShape="1">
              <a:gsLst>
                <a:gs pos="0">
                  <a:srgbClr val="B3DCAF"/>
                </a:gs>
                <a:gs pos="35001">
                  <a:srgbClr val="CAE5C7"/>
                </a:gs>
                <a:gs pos="100000">
                  <a:srgbClr val="EBF6EA"/>
                </a:gs>
              </a:gsLst>
              <a:lin ang="16200000" scaled="1"/>
            </a:gradFill>
            <a:ln w="9525">
              <a:solidFill>
                <a:srgbClr val="38802C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17750427" y="19871565"/>
              <a:ext cx="508061" cy="382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17750427" y="20475155"/>
              <a:ext cx="508061" cy="1911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7750427" y="21831323"/>
              <a:ext cx="508061" cy="382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17750427" y="22434913"/>
              <a:ext cx="508061" cy="382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endCxn id="27" idx="2"/>
            </p:cNvCxnSpPr>
            <p:nvPr/>
          </p:nvCxnSpPr>
          <p:spPr>
            <a:xfrm rot="5400000" flipH="1" flipV="1">
              <a:off x="20004219" y="23093895"/>
              <a:ext cx="641792" cy="382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43" idx="2"/>
            </p:cNvCxnSpPr>
            <p:nvPr/>
          </p:nvCxnSpPr>
          <p:spPr>
            <a:xfrm rot="16200000" flipH="1">
              <a:off x="18162973" y="23084345"/>
              <a:ext cx="632242" cy="13371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437" name="TextBox 55"/>
            <p:cNvSpPr txBox="1">
              <a:spLocks noChangeArrowheads="1"/>
            </p:cNvSpPr>
            <p:nvPr/>
          </p:nvSpPr>
          <p:spPr bwMode="auto">
            <a:xfrm>
              <a:off x="18060032" y="23544074"/>
              <a:ext cx="86914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Eject</a:t>
              </a:r>
            </a:p>
          </p:txBody>
        </p:sp>
        <p:sp>
          <p:nvSpPr>
            <p:cNvPr id="144438" name="TextBox 56"/>
            <p:cNvSpPr txBox="1">
              <a:spLocks noChangeArrowheads="1"/>
            </p:cNvSpPr>
            <p:nvPr/>
          </p:nvSpPr>
          <p:spPr bwMode="auto">
            <a:xfrm>
              <a:off x="19827902" y="23523909"/>
              <a:ext cx="92044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Inject</a:t>
              </a:r>
            </a:p>
          </p:txBody>
        </p:sp>
      </p:grpSp>
      <p:sp>
        <p:nvSpPr>
          <p:cNvPr id="89" name="Rounded Rectangle 88"/>
          <p:cNvSpPr/>
          <p:nvPr/>
        </p:nvSpPr>
        <p:spPr>
          <a:xfrm>
            <a:off x="1143000" y="2238375"/>
            <a:ext cx="142875" cy="428625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1143000" y="2743200"/>
            <a:ext cx="142875" cy="428625"/>
          </a:xfrm>
          <a:prstGeom prst="roundRect">
            <a:avLst/>
          </a:prstGeom>
          <a:solidFill>
            <a:srgbClr val="0000FF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6096000" y="1600200"/>
            <a:ext cx="1798638" cy="46196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DEFLECTED</a:t>
            </a:r>
          </a:p>
        </p:txBody>
      </p:sp>
      <p:sp>
        <p:nvSpPr>
          <p:cNvPr id="100" name="Rounded Rectangle 99"/>
          <p:cNvSpPr/>
          <p:nvPr/>
        </p:nvSpPr>
        <p:spPr>
          <a:xfrm>
            <a:off x="1143000" y="2227263"/>
            <a:ext cx="142875" cy="428625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1728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0922E-6 3.24374E-7 L 0.04186 3.24374E-7 C 0.06062 3.24374E-7 0.08373 0.10171 0.08373 0.18443 L 0.08373 0.36886 " pathEditMode="relative" rAng="0" ptsTypes="FfFF">
                                      <p:cBhvr>
                                        <p:cTn id="12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600" y="1844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0922E-6 -3.4291E-7 L 0.77593 -0.00208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78800" y="-11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0922E-6 1.52919E-6 L 0.04186 1.52919E-6 C 0.06062 1.52919E-6 0.08373 0.12233 0.08373 0.22219 L 0.08373 0.44416 " pathEditMode="relative" rAng="0" ptsTypes="FfFF">
                                      <p:cBhvr>
                                        <p:cTn id="38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600" y="2219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89" grpId="1" animBg="1"/>
      <p:bldP spid="89" grpId="2" animBg="1"/>
      <p:bldP spid="96" grpId="0" animBg="1"/>
      <p:bldP spid="96" grpId="1" animBg="1"/>
      <p:bldP spid="96" grpId="2" animBg="1"/>
      <p:bldP spid="99" grpId="0" animBg="1"/>
      <p:bldP spid="99" grpId="1" animBg="1"/>
      <p:bldP spid="100" grpId="0" animBg="1"/>
      <p:bldP spid="100" grpId="1" animBg="1"/>
      <p:bldP spid="100" grpId="2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Addressing the Ejection Bottleneck</a:t>
            </a:r>
          </a:p>
        </p:txBody>
      </p:sp>
      <p:sp>
        <p:nvSpPr>
          <p:cNvPr id="14541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FB6268-27DF-C341-ACEA-DB45624B3B7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grpSp>
        <p:nvGrpSpPr>
          <p:cNvPr id="145412" name="Group 4"/>
          <p:cNvGrpSpPr>
            <a:grpSpLocks/>
          </p:cNvGrpSpPr>
          <p:nvPr/>
        </p:nvGrpSpPr>
        <p:grpSpPr bwMode="auto">
          <a:xfrm>
            <a:off x="979488" y="1158875"/>
            <a:ext cx="8164512" cy="5037138"/>
            <a:chOff x="17270961" y="18316748"/>
            <a:chExt cx="9823197" cy="6061633"/>
          </a:xfrm>
        </p:grpSpPr>
        <p:grpSp>
          <p:nvGrpSpPr>
            <p:cNvPr id="145417" name="Group 33"/>
            <p:cNvGrpSpPr>
              <a:grpSpLocks/>
            </p:cNvGrpSpPr>
            <p:nvPr/>
          </p:nvGrpSpPr>
          <p:grpSpPr bwMode="auto">
            <a:xfrm>
              <a:off x="21066293" y="19602633"/>
              <a:ext cx="1352676" cy="1206405"/>
              <a:chOff x="785786" y="4286256"/>
              <a:chExt cx="571504" cy="571504"/>
            </a:xfrm>
          </p:grpSpPr>
          <p:sp>
            <p:nvSpPr>
              <p:cNvPr id="88" name="Rectangle 24"/>
              <p:cNvSpPr>
                <a:spLocks noChangeArrowheads="1"/>
              </p:cNvSpPr>
              <p:nvPr/>
            </p:nvSpPr>
            <p:spPr bwMode="auto">
              <a:xfrm>
                <a:off x="785729" y="4286161"/>
                <a:ext cx="571341" cy="571956"/>
              </a:xfrm>
              <a:prstGeom prst="rect">
                <a:avLst/>
              </a:prstGeom>
              <a:gradFill rotWithShape="1">
                <a:gsLst>
                  <a:gs pos="0">
                    <a:srgbClr val="BCBCBC"/>
                  </a:gs>
                  <a:gs pos="35001">
                    <a:srgbClr val="D0D0D0"/>
                  </a:gs>
                  <a:gs pos="100000">
                    <a:srgbClr val="EDEDED"/>
                  </a:gs>
                </a:gsLst>
                <a:lin ang="162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45496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90" name="Straight Connector 89"/>
                <p:cNvCxnSpPr/>
                <p:nvPr/>
              </p:nvCxnSpPr>
              <p:spPr>
                <a:xfrm>
                  <a:off x="2470408" y="3950744"/>
                  <a:ext cx="219421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/>
                <p:cNvCxnSpPr/>
                <p:nvPr/>
              </p:nvCxnSpPr>
              <p:spPr>
                <a:xfrm>
                  <a:off x="2470408" y="4900860"/>
                  <a:ext cx="219421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77"/>
                <p:cNvCxnSpPr/>
                <p:nvPr/>
              </p:nvCxnSpPr>
              <p:spPr>
                <a:xfrm rot="16200000" flipH="1">
                  <a:off x="2360422" y="4280151"/>
                  <a:ext cx="950116" cy="2913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/>
                <p:cNvCxnSpPr/>
                <p:nvPr/>
              </p:nvCxnSpPr>
              <p:spPr>
                <a:xfrm rot="5400000" flipH="1" flipV="1">
                  <a:off x="2360422" y="4280151"/>
                  <a:ext cx="950116" cy="2913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>
                  <a:off x="2979237" y="3950744"/>
                  <a:ext cx="219421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>
                  <a:off x="2979237" y="4900860"/>
                  <a:ext cx="219421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5418" name="Group 34"/>
            <p:cNvGrpSpPr>
              <a:grpSpLocks/>
            </p:cNvGrpSpPr>
            <p:nvPr/>
          </p:nvGrpSpPr>
          <p:grpSpPr bwMode="auto">
            <a:xfrm>
              <a:off x="23602560" y="19602633"/>
              <a:ext cx="1352676" cy="1206405"/>
              <a:chOff x="785786" y="4286256"/>
              <a:chExt cx="571504" cy="571504"/>
            </a:xfrm>
          </p:grpSpPr>
          <p:sp>
            <p:nvSpPr>
              <p:cNvPr id="80" name="Rectangle 79"/>
              <p:cNvSpPr>
                <a:spLocks noChangeArrowheads="1"/>
              </p:cNvSpPr>
              <p:nvPr/>
            </p:nvSpPr>
            <p:spPr bwMode="auto">
              <a:xfrm>
                <a:off x="785826" y="4286161"/>
                <a:ext cx="571341" cy="571956"/>
              </a:xfrm>
              <a:prstGeom prst="rect">
                <a:avLst/>
              </a:prstGeom>
              <a:gradFill rotWithShape="1">
                <a:gsLst>
                  <a:gs pos="0">
                    <a:srgbClr val="BCBCBC"/>
                  </a:gs>
                  <a:gs pos="35001">
                    <a:srgbClr val="D0D0D0"/>
                  </a:gs>
                  <a:gs pos="100000">
                    <a:srgbClr val="EDEDED"/>
                  </a:gs>
                </a:gsLst>
                <a:lin ang="162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45488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82" name="Straight Connector 81"/>
                <p:cNvCxnSpPr/>
                <p:nvPr/>
              </p:nvCxnSpPr>
              <p:spPr>
                <a:xfrm>
                  <a:off x="2470635" y="3950744"/>
                  <a:ext cx="219421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/>
                <p:cNvCxnSpPr/>
                <p:nvPr/>
              </p:nvCxnSpPr>
              <p:spPr>
                <a:xfrm>
                  <a:off x="2470635" y="4900860"/>
                  <a:ext cx="219421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69"/>
                <p:cNvCxnSpPr/>
                <p:nvPr/>
              </p:nvCxnSpPr>
              <p:spPr>
                <a:xfrm rot="16200000" flipH="1">
                  <a:off x="2360649" y="4280151"/>
                  <a:ext cx="950116" cy="2913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40"/>
                <p:cNvCxnSpPr/>
                <p:nvPr/>
              </p:nvCxnSpPr>
              <p:spPr>
                <a:xfrm rot="5400000" flipH="1" flipV="1">
                  <a:off x="2360649" y="4280151"/>
                  <a:ext cx="950116" cy="2913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/>
                <p:nvPr/>
              </p:nvCxnSpPr>
              <p:spPr>
                <a:xfrm>
                  <a:off x="2979464" y="3950744"/>
                  <a:ext cx="219421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/>
                <p:nvPr/>
              </p:nvCxnSpPr>
              <p:spPr>
                <a:xfrm>
                  <a:off x="2979464" y="4900860"/>
                  <a:ext cx="219421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5419" name="Group 43"/>
            <p:cNvGrpSpPr>
              <a:grpSpLocks/>
            </p:cNvGrpSpPr>
            <p:nvPr/>
          </p:nvGrpSpPr>
          <p:grpSpPr bwMode="auto">
            <a:xfrm>
              <a:off x="21066293" y="21563040"/>
              <a:ext cx="1352676" cy="1206405"/>
              <a:chOff x="785786" y="4286256"/>
              <a:chExt cx="571504" cy="571504"/>
            </a:xfrm>
          </p:grpSpPr>
          <p:sp>
            <p:nvSpPr>
              <p:cNvPr id="72" name="Rectangle 71"/>
              <p:cNvSpPr>
                <a:spLocks noChangeArrowheads="1"/>
              </p:cNvSpPr>
              <p:nvPr/>
            </p:nvSpPr>
            <p:spPr bwMode="auto">
              <a:xfrm>
                <a:off x="785729" y="4285992"/>
                <a:ext cx="571341" cy="571956"/>
              </a:xfrm>
              <a:prstGeom prst="rect">
                <a:avLst/>
              </a:prstGeom>
              <a:gradFill rotWithShape="1">
                <a:gsLst>
                  <a:gs pos="0">
                    <a:srgbClr val="BCBCBC"/>
                  </a:gs>
                  <a:gs pos="35001">
                    <a:srgbClr val="D0D0D0"/>
                  </a:gs>
                  <a:gs pos="100000">
                    <a:srgbClr val="EDEDED"/>
                  </a:gs>
                </a:gsLst>
                <a:lin ang="162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45480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74" name="Straight Connector 73"/>
                <p:cNvCxnSpPr/>
                <p:nvPr/>
              </p:nvCxnSpPr>
              <p:spPr>
                <a:xfrm>
                  <a:off x="2470408" y="3946106"/>
                  <a:ext cx="219421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/>
                <p:nvPr/>
              </p:nvCxnSpPr>
              <p:spPr>
                <a:xfrm>
                  <a:off x="2470408" y="4900463"/>
                  <a:ext cx="219421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61"/>
                <p:cNvCxnSpPr/>
                <p:nvPr/>
              </p:nvCxnSpPr>
              <p:spPr>
                <a:xfrm rot="16200000" flipH="1">
                  <a:off x="2358300" y="4277635"/>
                  <a:ext cx="954357" cy="2913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/>
                <p:nvPr/>
              </p:nvCxnSpPr>
              <p:spPr>
                <a:xfrm rot="5400000" flipH="1" flipV="1">
                  <a:off x="2358300" y="4277635"/>
                  <a:ext cx="954357" cy="2913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>
                  <a:off x="2979237" y="3946106"/>
                  <a:ext cx="219421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>
                  <a:off x="2979237" y="4900463"/>
                  <a:ext cx="219421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5420" name="Group 52"/>
            <p:cNvGrpSpPr>
              <a:grpSpLocks/>
            </p:cNvGrpSpPr>
            <p:nvPr/>
          </p:nvGrpSpPr>
          <p:grpSpPr bwMode="auto">
            <a:xfrm>
              <a:off x="23602560" y="21563040"/>
              <a:ext cx="1352676" cy="1206405"/>
              <a:chOff x="785786" y="4286256"/>
              <a:chExt cx="571504" cy="571504"/>
            </a:xfrm>
          </p:grpSpPr>
          <p:sp>
            <p:nvSpPr>
              <p:cNvPr id="64" name="Rectangle 63"/>
              <p:cNvSpPr>
                <a:spLocks noChangeArrowheads="1"/>
              </p:cNvSpPr>
              <p:nvPr/>
            </p:nvSpPr>
            <p:spPr bwMode="auto">
              <a:xfrm>
                <a:off x="785826" y="4285992"/>
                <a:ext cx="571341" cy="571956"/>
              </a:xfrm>
              <a:prstGeom prst="rect">
                <a:avLst/>
              </a:prstGeom>
              <a:gradFill rotWithShape="1">
                <a:gsLst>
                  <a:gs pos="0">
                    <a:srgbClr val="BCBCBC"/>
                  </a:gs>
                  <a:gs pos="35001">
                    <a:srgbClr val="D0D0D0"/>
                  </a:gs>
                  <a:gs pos="100000">
                    <a:srgbClr val="EDEDED"/>
                  </a:gs>
                </a:gsLst>
                <a:lin ang="162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45472" name="Group 50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66" name="Straight Connector 65"/>
                <p:cNvCxnSpPr/>
                <p:nvPr/>
              </p:nvCxnSpPr>
              <p:spPr>
                <a:xfrm>
                  <a:off x="2470635" y="3946106"/>
                  <a:ext cx="219421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2470635" y="4900463"/>
                  <a:ext cx="219421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 rot="16200000" flipH="1">
                  <a:off x="2358528" y="4277635"/>
                  <a:ext cx="954357" cy="2913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 rot="5400000" flipH="1" flipV="1">
                  <a:off x="2358528" y="4277635"/>
                  <a:ext cx="954357" cy="2913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>
                  <a:off x="2979464" y="3946106"/>
                  <a:ext cx="219421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>
                  <a:off x="2979464" y="4900463"/>
                  <a:ext cx="219421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5421" name="Group 70"/>
            <p:cNvGrpSpPr>
              <a:grpSpLocks/>
            </p:cNvGrpSpPr>
            <p:nvPr/>
          </p:nvGrpSpPr>
          <p:grpSpPr bwMode="auto">
            <a:xfrm>
              <a:off x="22407296" y="20506970"/>
              <a:ext cx="1195259" cy="1393404"/>
              <a:chOff x="1478449" y="4786322"/>
              <a:chExt cx="310519" cy="405897"/>
            </a:xfrm>
          </p:grpSpPr>
          <p:cxnSp>
            <p:nvCxnSpPr>
              <p:cNvPr id="58" name="Straight Connector 57"/>
              <p:cNvCxnSpPr/>
              <p:nvPr/>
            </p:nvCxnSpPr>
            <p:spPr>
              <a:xfrm>
                <a:off x="1478368" y="4786052"/>
                <a:ext cx="93287" cy="55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1478368" y="5191734"/>
                <a:ext cx="93287" cy="55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rot="16200000" flipH="1">
                <a:off x="1430840" y="4926867"/>
                <a:ext cx="405682" cy="124052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rot="5400000" flipH="1" flipV="1">
                <a:off x="1430840" y="4926867"/>
                <a:ext cx="405682" cy="124052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>
                <a:off x="1695707" y="4786052"/>
                <a:ext cx="93287" cy="55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1695707" y="5191734"/>
                <a:ext cx="93287" cy="55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Connector 10"/>
            <p:cNvCxnSpPr/>
            <p:nvPr/>
          </p:nvCxnSpPr>
          <p:spPr>
            <a:xfrm>
              <a:off x="22418446" y="19904274"/>
              <a:ext cx="1184208" cy="382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2418446" y="22468002"/>
              <a:ext cx="1184208" cy="382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0558093" y="19904274"/>
              <a:ext cx="508063" cy="382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0558093" y="20507953"/>
              <a:ext cx="508063" cy="19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0558093" y="21864322"/>
              <a:ext cx="508063" cy="382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0558093" y="22468002"/>
              <a:ext cx="508063" cy="382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4954943" y="19904274"/>
              <a:ext cx="508063" cy="382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4954943" y="20507953"/>
              <a:ext cx="508063" cy="191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4954943" y="21864322"/>
              <a:ext cx="508063" cy="382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4954943" y="22468002"/>
              <a:ext cx="508063" cy="382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5451547" y="19501183"/>
              <a:ext cx="416383" cy="3272480"/>
            </a:xfrm>
            <a:prstGeom prst="rect">
              <a:avLst/>
            </a:prstGeom>
            <a:gradFill rotWithShape="1">
              <a:gsLst>
                <a:gs pos="0">
                  <a:srgbClr val="B3DCAF"/>
                </a:gs>
                <a:gs pos="35001">
                  <a:srgbClr val="CAE5C7"/>
                </a:gs>
                <a:gs pos="100000">
                  <a:srgbClr val="EBF6EA"/>
                </a:gs>
              </a:gsLst>
              <a:lin ang="16200000" scaled="1"/>
            </a:gradFill>
            <a:ln w="9525">
              <a:solidFill>
                <a:srgbClr val="38802C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21776681" y="18316748"/>
              <a:ext cx="1113538" cy="766063"/>
            </a:xfrm>
            <a:prstGeom prst="rect">
              <a:avLst/>
            </a:prstGeom>
            <a:gradFill rotWithShape="1">
              <a:gsLst>
                <a:gs pos="0">
                  <a:srgbClr val="B3DCAF"/>
                </a:gs>
                <a:gs pos="35001">
                  <a:srgbClr val="CAE5C7"/>
                </a:gs>
                <a:gs pos="100000">
                  <a:srgbClr val="EBF6EA"/>
                </a:gs>
              </a:gsLst>
              <a:lin ang="16200000" scaled="1"/>
            </a:gradFill>
            <a:ln w="9525">
              <a:solidFill>
                <a:srgbClr val="38802C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5879390" y="19871796"/>
              <a:ext cx="506154" cy="3821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5879390" y="20475476"/>
              <a:ext cx="506154" cy="1911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5879390" y="21831845"/>
              <a:ext cx="506154" cy="3821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25879390" y="22435525"/>
              <a:ext cx="506154" cy="1911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20116881" y="19501183"/>
              <a:ext cx="418292" cy="3272480"/>
            </a:xfrm>
            <a:prstGeom prst="rect">
              <a:avLst/>
            </a:prstGeom>
            <a:gradFill rotWithShape="1">
              <a:gsLst>
                <a:gs pos="0">
                  <a:srgbClr val="B3DCAF"/>
                </a:gs>
                <a:gs pos="35001">
                  <a:srgbClr val="CAE5C7"/>
                </a:gs>
                <a:gs pos="100000">
                  <a:srgbClr val="EBF6EA"/>
                </a:gs>
              </a:gsLst>
              <a:lin ang="16200000" scaled="1"/>
            </a:gradFill>
            <a:ln w="9525">
              <a:solidFill>
                <a:srgbClr val="38802C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19604997" y="19871796"/>
              <a:ext cx="506153" cy="3821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19604997" y="20475476"/>
              <a:ext cx="506153" cy="1911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19604997" y="21831845"/>
              <a:ext cx="506153" cy="3821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19604997" y="22435525"/>
              <a:ext cx="506153" cy="1911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21671558" y="18698824"/>
              <a:ext cx="766063" cy="190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5400000">
              <a:off x="21949465" y="18699779"/>
              <a:ext cx="766063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22228326" y="18699779"/>
              <a:ext cx="766063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hape 34"/>
            <p:cNvCxnSpPr>
              <a:stCxn id="21" idx="0"/>
            </p:cNvCxnSpPr>
            <p:nvPr/>
          </p:nvCxnSpPr>
          <p:spPr>
            <a:xfrm rot="16200000" flipV="1">
              <a:off x="23881440" y="17722883"/>
              <a:ext cx="800448" cy="2756150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hape 35"/>
            <p:cNvCxnSpPr>
              <a:endCxn id="38" idx="0"/>
            </p:cNvCxnSpPr>
            <p:nvPr/>
          </p:nvCxnSpPr>
          <p:spPr>
            <a:xfrm rot="10800000" flipV="1">
              <a:off x="19398716" y="18700735"/>
              <a:ext cx="2389426" cy="787076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448" name="TextBox 36"/>
            <p:cNvSpPr txBox="1">
              <a:spLocks noChangeArrowheads="1"/>
            </p:cNvSpPr>
            <p:nvPr/>
          </p:nvSpPr>
          <p:spPr bwMode="auto">
            <a:xfrm>
              <a:off x="21497713" y="23526718"/>
              <a:ext cx="5596445" cy="851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Dual-Width Ejection</a:t>
              </a:r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19190524" y="19487811"/>
              <a:ext cx="418293" cy="3274390"/>
            </a:xfrm>
            <a:prstGeom prst="rect">
              <a:avLst/>
            </a:prstGeom>
            <a:gradFill rotWithShape="1">
              <a:gsLst>
                <a:gs pos="0">
                  <a:srgbClr val="B3DCAF"/>
                </a:gs>
                <a:gs pos="35001">
                  <a:srgbClr val="CAE5C7"/>
                </a:gs>
                <a:gs pos="100000">
                  <a:srgbClr val="EBF6EA"/>
                </a:gs>
              </a:gsLst>
              <a:lin ang="16200000" scaled="1"/>
            </a:gradFill>
            <a:ln w="9525">
              <a:solidFill>
                <a:srgbClr val="38802C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18676731" y="19858424"/>
              <a:ext cx="508063" cy="3821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18676731" y="20462104"/>
              <a:ext cx="508063" cy="3821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18676731" y="21818473"/>
              <a:ext cx="508063" cy="3821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18676731" y="22422153"/>
              <a:ext cx="508063" cy="3821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18262257" y="19501183"/>
              <a:ext cx="418293" cy="3272480"/>
            </a:xfrm>
            <a:prstGeom prst="rect">
              <a:avLst/>
            </a:prstGeom>
            <a:gradFill rotWithShape="1">
              <a:gsLst>
                <a:gs pos="0">
                  <a:srgbClr val="B3DCAF"/>
                </a:gs>
                <a:gs pos="35001">
                  <a:srgbClr val="CAE5C7"/>
                </a:gs>
                <a:gs pos="100000">
                  <a:srgbClr val="EBF6EA"/>
                </a:gs>
              </a:gsLst>
              <a:lin ang="16200000" scaled="1"/>
            </a:gradFill>
            <a:ln w="9525">
              <a:solidFill>
                <a:srgbClr val="38802C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cxnSp>
          <p:nvCxnSpPr>
            <p:cNvPr id="48" name="Straight Connector 47"/>
            <p:cNvCxnSpPr>
              <a:endCxn id="27" idx="2"/>
            </p:cNvCxnSpPr>
            <p:nvPr/>
          </p:nvCxnSpPr>
          <p:spPr>
            <a:xfrm rot="5400000" flipH="1" flipV="1">
              <a:off x="20004129" y="23092696"/>
              <a:ext cx="641887" cy="382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43" idx="2"/>
            </p:cNvCxnSpPr>
            <p:nvPr/>
          </p:nvCxnSpPr>
          <p:spPr>
            <a:xfrm rot="16200000" flipH="1">
              <a:off x="18162877" y="23083144"/>
              <a:ext cx="632335" cy="13371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17782845" y="19508824"/>
              <a:ext cx="418292" cy="3272480"/>
            </a:xfrm>
            <a:prstGeom prst="rect">
              <a:avLst/>
            </a:prstGeom>
            <a:gradFill rotWithShape="1">
              <a:gsLst>
                <a:gs pos="0">
                  <a:srgbClr val="B3DCAF"/>
                </a:gs>
                <a:gs pos="35001">
                  <a:srgbClr val="CAE5C7"/>
                </a:gs>
                <a:gs pos="100000">
                  <a:srgbClr val="EBF6EA"/>
                </a:gs>
              </a:gsLst>
              <a:lin ang="16200000" scaled="1"/>
            </a:gradFill>
            <a:ln w="9525">
              <a:solidFill>
                <a:srgbClr val="38802C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17270961" y="19879438"/>
              <a:ext cx="508063" cy="1911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7270961" y="20481208"/>
              <a:ext cx="508063" cy="3821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7270961" y="21839487"/>
              <a:ext cx="508063" cy="3821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17270961" y="22443167"/>
              <a:ext cx="508063" cy="1911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50" idx="2"/>
            </p:cNvCxnSpPr>
            <p:nvPr/>
          </p:nvCxnSpPr>
          <p:spPr>
            <a:xfrm rot="16200000" flipH="1">
              <a:off x="17683463" y="23090787"/>
              <a:ext cx="632335" cy="13369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463" name="TextBox 55"/>
            <p:cNvSpPr txBox="1">
              <a:spLocks noChangeArrowheads="1"/>
            </p:cNvSpPr>
            <p:nvPr/>
          </p:nvSpPr>
          <p:spPr bwMode="auto">
            <a:xfrm>
              <a:off x="17743125" y="23514690"/>
              <a:ext cx="86914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Eject</a:t>
              </a:r>
            </a:p>
          </p:txBody>
        </p:sp>
        <p:sp>
          <p:nvSpPr>
            <p:cNvPr id="145464" name="TextBox 56"/>
            <p:cNvSpPr txBox="1">
              <a:spLocks noChangeArrowheads="1"/>
            </p:cNvSpPr>
            <p:nvPr/>
          </p:nvSpPr>
          <p:spPr bwMode="auto">
            <a:xfrm>
              <a:off x="19827902" y="23520627"/>
              <a:ext cx="92044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Inject</a:t>
              </a:r>
            </a:p>
          </p:txBody>
        </p:sp>
      </p:grpSp>
      <p:sp>
        <p:nvSpPr>
          <p:cNvPr id="89" name="Rectangle 88"/>
          <p:cNvSpPr>
            <a:spLocks noChangeArrowheads="1"/>
          </p:cNvSpPr>
          <p:nvPr/>
        </p:nvSpPr>
        <p:spPr bwMode="auto">
          <a:xfrm>
            <a:off x="914400" y="1905000"/>
            <a:ext cx="1371600" cy="411480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04800" y="4267200"/>
            <a:ext cx="8429625" cy="1077913"/>
          </a:xfrm>
          <a:prstGeom prst="rect">
            <a:avLst/>
          </a:prstGeom>
          <a:ln w="381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For fair comparison,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baseline routers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have dual-width ejection for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perf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. (not power/area)</a:t>
            </a:r>
          </a:p>
        </p:txBody>
      </p:sp>
      <p:sp>
        <p:nvSpPr>
          <p:cNvPr id="97" name="Rounded Rectangle 96"/>
          <p:cNvSpPr/>
          <p:nvPr/>
        </p:nvSpPr>
        <p:spPr>
          <a:xfrm>
            <a:off x="1143000" y="2743200"/>
            <a:ext cx="142875" cy="428625"/>
          </a:xfrm>
          <a:prstGeom prst="roundRect">
            <a:avLst/>
          </a:prstGeom>
          <a:solidFill>
            <a:srgbClr val="0000FF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1143000" y="2227263"/>
            <a:ext cx="142875" cy="428625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1367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0922E-6 3.24374E-7 L 0.02102 3.24374E-7 C 0.0304 3.24374E-7 0.04204 0.10171 0.04204 0.18443 L 0.04204 0.36886 " pathEditMode="relative" rAng="0" ptsTypes="FfFF">
                                      <p:cBhvr>
                                        <p:cTn id="6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200" y="1844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0922E-6 1.52919E-6 L 0.04186 1.52919E-6 C 0.06045 1.52919E-6 0.08373 0.1221 0.08373 0.22196 L 0.08373 0.44416 " pathEditMode="relative" rAng="0" ptsTypes="FfFF">
                                      <p:cBhvr>
                                        <p:cTn id="1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600" y="2219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7" grpId="0" animBg="1"/>
      <p:bldP spid="97" grpId="1" animBg="1"/>
      <p:bldP spid="98" grpId="0" animBg="1"/>
      <p:bldP spid="98" grpId="1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Outline: This Talk</a:t>
            </a:r>
          </a:p>
        </p:txBody>
      </p:sp>
      <p:sp>
        <p:nvSpPr>
          <p:cNvPr id="146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solidFill>
                  <a:srgbClr val="D9D9D9"/>
                </a:solidFill>
                <a:latin typeface="Tahoma" charset="0"/>
              </a:rPr>
              <a:t>Motivation</a:t>
            </a:r>
          </a:p>
          <a:p>
            <a:endParaRPr lang="en-US" b="1">
              <a:solidFill>
                <a:srgbClr val="D9D9D9"/>
              </a:solidFill>
              <a:latin typeface="Tahoma" charset="0"/>
            </a:endParaRPr>
          </a:p>
          <a:p>
            <a:r>
              <a:rPr lang="en-US" b="1">
                <a:solidFill>
                  <a:srgbClr val="D9D9D9"/>
                </a:solidFill>
                <a:latin typeface="Tahoma" charset="0"/>
              </a:rPr>
              <a:t>Background</a:t>
            </a:r>
            <a:r>
              <a:rPr lang="en-US">
                <a:solidFill>
                  <a:srgbClr val="D9D9D9"/>
                </a:solidFill>
                <a:latin typeface="Tahoma" charset="0"/>
              </a:rPr>
              <a:t>: Bufferless Deflection Routing</a:t>
            </a:r>
          </a:p>
          <a:p>
            <a:endParaRPr lang="en-US" b="1">
              <a:latin typeface="Tahoma" charset="0"/>
            </a:endParaRPr>
          </a:p>
          <a:p>
            <a:r>
              <a:rPr lang="en-US" b="1">
                <a:latin typeface="Tahoma" charset="0"/>
              </a:rPr>
              <a:t>MinBD</a:t>
            </a:r>
            <a:r>
              <a:rPr lang="en-US">
                <a:latin typeface="Tahoma" charset="0"/>
              </a:rPr>
              <a:t>: Reducing Deflections</a:t>
            </a:r>
          </a:p>
          <a:p>
            <a:pPr lvl="1"/>
            <a:r>
              <a:rPr lang="en-US">
                <a:solidFill>
                  <a:srgbClr val="D9D9D9"/>
                </a:solidFill>
                <a:latin typeface="Tahoma" charset="0"/>
              </a:rPr>
              <a:t>Addressing Link Contention</a:t>
            </a:r>
          </a:p>
          <a:p>
            <a:pPr lvl="1"/>
            <a:r>
              <a:rPr lang="en-US">
                <a:solidFill>
                  <a:srgbClr val="D9D9D9"/>
                </a:solidFill>
                <a:latin typeface="Tahoma" charset="0"/>
              </a:rPr>
              <a:t>Addressing the Ejection Bottleneck</a:t>
            </a:r>
          </a:p>
          <a:p>
            <a:pPr lvl="1"/>
            <a:r>
              <a:rPr lang="en-US">
                <a:latin typeface="Tahoma" charset="0"/>
              </a:rPr>
              <a:t>Improving Deflection Arbitration</a:t>
            </a:r>
          </a:p>
          <a:p>
            <a:endParaRPr lang="en-US" b="1">
              <a:latin typeface="Tahoma" charset="0"/>
            </a:endParaRPr>
          </a:p>
          <a:p>
            <a:r>
              <a:rPr lang="en-US" b="1">
                <a:solidFill>
                  <a:srgbClr val="D9D9D9"/>
                </a:solidFill>
                <a:latin typeface="Tahoma" charset="0"/>
              </a:rPr>
              <a:t>Results</a:t>
            </a:r>
          </a:p>
          <a:p>
            <a:r>
              <a:rPr lang="en-US" b="1">
                <a:solidFill>
                  <a:srgbClr val="D9D9D9"/>
                </a:solidFill>
                <a:latin typeface="Tahoma" charset="0"/>
              </a:rPr>
              <a:t>Conclusions</a:t>
            </a:r>
          </a:p>
          <a:p>
            <a:pPr lvl="1"/>
            <a:endParaRPr lang="en-US">
              <a:latin typeface="Tahoma" charset="0"/>
            </a:endParaRPr>
          </a:p>
          <a:p>
            <a:pPr lvl="1"/>
            <a:endParaRPr lang="en-US">
              <a:latin typeface="Tahoma" charset="0"/>
            </a:endParaRPr>
          </a:p>
        </p:txBody>
      </p:sp>
      <p:sp>
        <p:nvSpPr>
          <p:cNvPr id="14643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850693-A570-DA48-B972-6B9688DAF0EC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490676"/>
      </p:ext>
    </p:extLst>
  </p:cSld>
  <p:clrMapOvr>
    <a:masterClrMapping/>
  </p:clrMapOvr>
  <p:transition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Improving Deflection Arbitration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latin typeface="Tahoma" charset="0"/>
              </a:rPr>
              <a:t>Problem 3</a:t>
            </a:r>
            <a:r>
              <a:rPr lang="en-US">
                <a:latin typeface="Tahoma" charset="0"/>
              </a:rPr>
              <a:t>: </a:t>
            </a:r>
            <a:r>
              <a:rPr lang="en-US">
                <a:solidFill>
                  <a:srgbClr val="FF0000"/>
                </a:solidFill>
                <a:latin typeface="Tahoma" charset="0"/>
              </a:rPr>
              <a:t>Deflections occur unnecessarily </a:t>
            </a:r>
            <a:r>
              <a:rPr lang="en-US">
                <a:latin typeface="Tahoma" charset="0"/>
              </a:rPr>
              <a:t>because fast arbiters must use simple priority schemes</a:t>
            </a:r>
            <a:endParaRPr lang="en-US" b="1">
              <a:latin typeface="Tahoma" charset="0"/>
            </a:endParaRPr>
          </a:p>
          <a:p>
            <a:endParaRPr lang="en-US">
              <a:latin typeface="Tahoma" charset="0"/>
            </a:endParaRPr>
          </a:p>
          <a:p>
            <a:r>
              <a:rPr lang="en-US">
                <a:latin typeface="Tahoma" charset="0"/>
              </a:rPr>
              <a:t>Age-based priorities (several past works): full priority order </a:t>
            </a:r>
            <a:r>
              <a:rPr lang="en-US">
                <a:latin typeface="Tahoma" charset="0"/>
                <a:sym typeface="Wingdings" charset="0"/>
              </a:rPr>
              <a:t>gives fewer deflections</a:t>
            </a:r>
            <a:r>
              <a:rPr lang="en-US">
                <a:latin typeface="Tahoma" charset="0"/>
              </a:rPr>
              <a:t>, but requires </a:t>
            </a:r>
            <a:r>
              <a:rPr lang="en-US">
                <a:solidFill>
                  <a:srgbClr val="FF0000"/>
                </a:solidFill>
                <a:latin typeface="Tahoma" charset="0"/>
              </a:rPr>
              <a:t>slow arbiters</a:t>
            </a:r>
            <a:endParaRPr lang="en-US">
              <a:latin typeface="Tahoma" charset="0"/>
            </a:endParaRPr>
          </a:p>
          <a:p>
            <a:pPr>
              <a:buFont typeface="Wingdings" charset="0"/>
              <a:buNone/>
            </a:pPr>
            <a:endParaRPr lang="en-US">
              <a:latin typeface="Tahoma" charset="0"/>
            </a:endParaRPr>
          </a:p>
          <a:p>
            <a:r>
              <a:rPr lang="en-US">
                <a:latin typeface="Tahoma" charset="0"/>
              </a:rPr>
              <a:t>State-of-the-art deflection arbitration (Golden Packet &amp; two-stage permutation network)</a:t>
            </a:r>
          </a:p>
          <a:p>
            <a:pPr lvl="1"/>
            <a:r>
              <a:rPr lang="en-US">
                <a:latin typeface="Tahoma" charset="0"/>
              </a:rPr>
              <a:t>Prioritize one packet globally (</a:t>
            </a:r>
            <a:r>
              <a:rPr lang="en-US" b="1">
                <a:latin typeface="Tahoma" charset="0"/>
              </a:rPr>
              <a:t>ensure forward progress</a:t>
            </a:r>
            <a:r>
              <a:rPr lang="en-US">
                <a:latin typeface="Tahoma" charset="0"/>
              </a:rPr>
              <a:t>)</a:t>
            </a:r>
          </a:p>
          <a:p>
            <a:pPr lvl="1"/>
            <a:r>
              <a:rPr lang="en-US">
                <a:latin typeface="Tahoma" charset="0"/>
              </a:rPr>
              <a:t>Arbitrate other flits randomly (</a:t>
            </a:r>
            <a:r>
              <a:rPr lang="en-US" b="1">
                <a:latin typeface="Tahoma" charset="0"/>
              </a:rPr>
              <a:t>fast critical path</a:t>
            </a:r>
            <a:r>
              <a:rPr lang="en-US">
                <a:latin typeface="Tahoma" charset="0"/>
              </a:rPr>
              <a:t>)</a:t>
            </a:r>
          </a:p>
          <a:p>
            <a:pPr>
              <a:buFont typeface="Wingdings" charset="0"/>
              <a:buNone/>
            </a:pPr>
            <a:endParaRPr lang="en-US">
              <a:solidFill>
                <a:srgbClr val="0000FF"/>
              </a:solidFill>
              <a:latin typeface="Tahoma" charset="0"/>
            </a:endParaRPr>
          </a:p>
          <a:p>
            <a:r>
              <a:rPr lang="en-US">
                <a:latin typeface="Tahoma" charset="0"/>
              </a:rPr>
              <a:t>Random common case leads to </a:t>
            </a:r>
            <a:r>
              <a:rPr lang="en-US">
                <a:solidFill>
                  <a:srgbClr val="FF0000"/>
                </a:solidFill>
                <a:latin typeface="Tahoma" charset="0"/>
              </a:rPr>
              <a:t>uncoordinated arbitration</a:t>
            </a:r>
            <a:endParaRPr lang="en-US">
              <a:latin typeface="Tahoma" charset="0"/>
            </a:endParaRPr>
          </a:p>
        </p:txBody>
      </p:sp>
      <p:sp>
        <p:nvSpPr>
          <p:cNvPr id="14746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4F5D86-7256-294A-9B13-37F79B74129E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166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5078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Fast Deflection Routing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Tahoma" charset="0"/>
              </a:rPr>
              <a:t>Let</a:t>
            </a:r>
            <a:r>
              <a:rPr lang="ja-JP" altLang="en-US">
                <a:latin typeface="Tahoma" charset="0"/>
              </a:rPr>
              <a:t>’</a:t>
            </a:r>
            <a:r>
              <a:rPr lang="en-US">
                <a:latin typeface="Tahoma" charset="0"/>
              </a:rPr>
              <a:t>s route in a two-input router first:</a:t>
            </a:r>
          </a:p>
          <a:p>
            <a:endParaRPr lang="en-US">
              <a:latin typeface="Tahoma" charset="0"/>
            </a:endParaRPr>
          </a:p>
          <a:p>
            <a:endParaRPr lang="en-US">
              <a:latin typeface="Tahoma" charset="0"/>
            </a:endParaRPr>
          </a:p>
          <a:p>
            <a:endParaRPr lang="en-US">
              <a:latin typeface="Tahoma" charset="0"/>
            </a:endParaRPr>
          </a:p>
          <a:p>
            <a:endParaRPr lang="en-US">
              <a:latin typeface="Tahoma" charset="0"/>
            </a:endParaRPr>
          </a:p>
          <a:p>
            <a:pPr>
              <a:buFont typeface="Wingdings" charset="0"/>
              <a:buNone/>
            </a:pPr>
            <a:endParaRPr lang="en-US">
              <a:latin typeface="Tahoma" charset="0"/>
            </a:endParaRPr>
          </a:p>
          <a:p>
            <a:r>
              <a:rPr lang="en-US" b="1">
                <a:latin typeface="Tahoma" charset="0"/>
              </a:rPr>
              <a:t>Step 1</a:t>
            </a:r>
            <a:r>
              <a:rPr lang="en-US">
                <a:latin typeface="Tahoma" charset="0"/>
              </a:rPr>
              <a:t>: pick a </a:t>
            </a:r>
            <a:r>
              <a:rPr lang="ja-JP" altLang="en-US">
                <a:solidFill>
                  <a:srgbClr val="0000FF"/>
                </a:solidFill>
                <a:latin typeface="Tahoma" charset="0"/>
              </a:rPr>
              <a:t>“</a:t>
            </a:r>
            <a:r>
              <a:rPr lang="en-US">
                <a:solidFill>
                  <a:srgbClr val="0000FF"/>
                </a:solidFill>
                <a:latin typeface="Tahoma" charset="0"/>
              </a:rPr>
              <a:t>winning</a:t>
            </a:r>
            <a:r>
              <a:rPr lang="ja-JP" altLang="en-US">
                <a:solidFill>
                  <a:srgbClr val="0000FF"/>
                </a:solidFill>
                <a:latin typeface="Tahoma" charset="0"/>
              </a:rPr>
              <a:t>”</a:t>
            </a:r>
            <a:r>
              <a:rPr lang="en-US">
                <a:solidFill>
                  <a:srgbClr val="0000FF"/>
                </a:solidFill>
                <a:latin typeface="Tahoma" charset="0"/>
              </a:rPr>
              <a:t> flit </a:t>
            </a:r>
            <a:r>
              <a:rPr lang="en-US">
                <a:latin typeface="Tahoma" charset="0"/>
              </a:rPr>
              <a:t>(Golden Packet, else random)</a:t>
            </a:r>
          </a:p>
          <a:p>
            <a:r>
              <a:rPr lang="en-US" b="1">
                <a:latin typeface="Tahoma" charset="0"/>
              </a:rPr>
              <a:t>Step 2</a:t>
            </a:r>
            <a:r>
              <a:rPr lang="en-US">
                <a:latin typeface="Tahoma" charset="0"/>
              </a:rPr>
              <a:t>: steer the winning flit to its </a:t>
            </a:r>
            <a:r>
              <a:rPr lang="en-US">
                <a:solidFill>
                  <a:srgbClr val="0000FF"/>
                </a:solidFill>
                <a:latin typeface="Tahoma" charset="0"/>
              </a:rPr>
              <a:t>desired output</a:t>
            </a:r>
          </a:p>
          <a:p>
            <a:pPr>
              <a:buFont typeface="Wingdings" charset="0"/>
              <a:buNone/>
            </a:pPr>
            <a:r>
              <a:rPr lang="en-US">
                <a:latin typeface="Tahoma" charset="0"/>
              </a:rPr>
              <a:t>		      and </a:t>
            </a:r>
            <a:r>
              <a:rPr lang="en-US">
                <a:solidFill>
                  <a:srgbClr val="0000FF"/>
                </a:solidFill>
                <a:latin typeface="Tahoma" charset="0"/>
              </a:rPr>
              <a:t>deflect other flit</a:t>
            </a:r>
          </a:p>
          <a:p>
            <a:pPr>
              <a:buFont typeface="Wingdings" charset="0"/>
              <a:buNone/>
            </a:pPr>
            <a:endParaRPr lang="en-US">
              <a:solidFill>
                <a:srgbClr val="0000FF"/>
              </a:solidFill>
              <a:latin typeface="Tahoma" charset="0"/>
            </a:endParaRPr>
          </a:p>
          <a:p>
            <a:pPr lvl="1">
              <a:buFont typeface="Wingdings" charset="0"/>
              <a:buNone/>
            </a:pPr>
            <a:r>
              <a:rPr lang="en-US" b="1">
                <a:latin typeface="Tahoma" charset="0"/>
                <a:sym typeface="Wingdings" charset="0"/>
              </a:rPr>
              <a:t>	 Highest-priority flit always routes to destination</a:t>
            </a:r>
          </a:p>
          <a:p>
            <a:pPr lvl="1">
              <a:buFont typeface="Wingdings" charset="0"/>
              <a:buNone/>
            </a:pPr>
            <a:endParaRPr lang="en-US" b="1">
              <a:latin typeface="Tahoma" charset="0"/>
              <a:sym typeface="Wingdings" charset="0"/>
            </a:endParaRPr>
          </a:p>
        </p:txBody>
      </p:sp>
      <p:sp>
        <p:nvSpPr>
          <p:cNvPr id="14848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0F5309-1486-9F46-982F-46E696C58318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167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grpSp>
        <p:nvGrpSpPr>
          <p:cNvPr id="148485" name="Group 15"/>
          <p:cNvGrpSpPr>
            <a:grpSpLocks/>
          </p:cNvGrpSpPr>
          <p:nvPr/>
        </p:nvGrpSpPr>
        <p:grpSpPr bwMode="auto">
          <a:xfrm>
            <a:off x="2984500" y="1828800"/>
            <a:ext cx="2413000" cy="1236663"/>
            <a:chOff x="2984938" y="1828800"/>
            <a:chExt cx="2412124" cy="1237343"/>
          </a:xfrm>
        </p:grpSpPr>
        <p:sp>
          <p:nvSpPr>
            <p:cNvPr id="5" name="Rectangle 4"/>
            <p:cNvSpPr/>
            <p:nvPr/>
          </p:nvSpPr>
          <p:spPr>
            <a:xfrm>
              <a:off x="3505449" y="1828800"/>
              <a:ext cx="1386971" cy="12373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3851398" y="1984461"/>
              <a:ext cx="226931" cy="15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3851398" y="2861242"/>
              <a:ext cx="226931" cy="15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16200000" flipH="1">
              <a:off x="3790696" y="2272093"/>
              <a:ext cx="876782" cy="3015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 flipH="1" flipV="1">
              <a:off x="3790696" y="2272093"/>
              <a:ext cx="876782" cy="3015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379844" y="1984461"/>
              <a:ext cx="225343" cy="15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379844" y="2861242"/>
              <a:ext cx="225343" cy="158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984938" y="2138533"/>
              <a:ext cx="520511" cy="31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984938" y="2756410"/>
              <a:ext cx="520511" cy="31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876551" y="2133768"/>
              <a:ext cx="520511" cy="317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876551" y="2751645"/>
              <a:ext cx="520511" cy="47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990118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Fast Deflection Routing with Four Inputs</a:t>
            </a:r>
          </a:p>
        </p:txBody>
      </p:sp>
      <p:sp>
        <p:nvSpPr>
          <p:cNvPr id="14950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589269-CC03-5642-B6A7-D1172248CB99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168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grpSp>
        <p:nvGrpSpPr>
          <p:cNvPr id="149508" name="Group 8"/>
          <p:cNvGrpSpPr>
            <a:grpSpLocks noGrp="1"/>
          </p:cNvGrpSpPr>
          <p:nvPr/>
        </p:nvGrpSpPr>
        <p:grpSpPr bwMode="auto">
          <a:xfrm>
            <a:off x="1828800" y="2819400"/>
            <a:ext cx="5029200" cy="3248025"/>
            <a:chOff x="642910" y="4286256"/>
            <a:chExt cx="2071702" cy="1500198"/>
          </a:xfrm>
        </p:grpSpPr>
        <p:grpSp>
          <p:nvGrpSpPr>
            <p:cNvPr id="149518" name="Group 33"/>
            <p:cNvGrpSpPr>
              <a:grpSpLocks/>
            </p:cNvGrpSpPr>
            <p:nvPr/>
          </p:nvGrpSpPr>
          <p:grpSpPr bwMode="auto">
            <a:xfrm>
              <a:off x="857224" y="4286256"/>
              <a:ext cx="571504" cy="571504"/>
              <a:chOff x="785786" y="4286256"/>
              <a:chExt cx="571504" cy="571504"/>
            </a:xfrm>
          </p:grpSpPr>
          <p:sp>
            <p:nvSpPr>
              <p:cNvPr id="51" name="Rectangle 24"/>
              <p:cNvSpPr/>
              <p:nvPr/>
            </p:nvSpPr>
            <p:spPr>
              <a:xfrm>
                <a:off x="785966" y="4286256"/>
                <a:ext cx="571549" cy="57119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49564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53" name="Straight Connector 52"/>
                <p:cNvCxnSpPr/>
                <p:nvPr/>
              </p:nvCxnSpPr>
              <p:spPr>
                <a:xfrm>
                  <a:off x="2474920" y="3951815"/>
                  <a:ext cx="217665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2474920" y="4896873"/>
                  <a:ext cx="217665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rot="16200000" flipH="1">
                  <a:off x="2364143" y="4280257"/>
                  <a:ext cx="945057" cy="28817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 rot="5400000" flipH="1" flipV="1">
                  <a:off x="2364143" y="4280257"/>
                  <a:ext cx="945057" cy="28817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>
                  <a:off x="2980760" y="3951815"/>
                  <a:ext cx="217665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2980760" y="4896873"/>
                  <a:ext cx="217665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9519" name="Group 34"/>
            <p:cNvGrpSpPr>
              <a:grpSpLocks/>
            </p:cNvGrpSpPr>
            <p:nvPr/>
          </p:nvGrpSpPr>
          <p:grpSpPr bwMode="auto">
            <a:xfrm>
              <a:off x="1928794" y="4286256"/>
              <a:ext cx="571504" cy="571504"/>
              <a:chOff x="785786" y="4286256"/>
              <a:chExt cx="571504" cy="571504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785561" y="4286256"/>
                <a:ext cx="571549" cy="57119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49556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45" name="Straight Connector 44"/>
                <p:cNvCxnSpPr/>
                <p:nvPr/>
              </p:nvCxnSpPr>
              <p:spPr>
                <a:xfrm>
                  <a:off x="2470903" y="3951815"/>
                  <a:ext cx="217665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2470903" y="4896873"/>
                  <a:ext cx="217665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rot="16200000" flipH="1">
                  <a:off x="2361660" y="4278723"/>
                  <a:ext cx="945057" cy="29124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0"/>
                <p:cNvCxnSpPr/>
                <p:nvPr/>
              </p:nvCxnSpPr>
              <p:spPr>
                <a:xfrm rot="5400000" flipH="1" flipV="1">
                  <a:off x="2361660" y="4278723"/>
                  <a:ext cx="945057" cy="29124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2979809" y="3951815"/>
                  <a:ext cx="214599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2979809" y="4896873"/>
                  <a:ext cx="214599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9520" name="Group 43"/>
            <p:cNvGrpSpPr>
              <a:grpSpLocks/>
            </p:cNvGrpSpPr>
            <p:nvPr/>
          </p:nvGrpSpPr>
          <p:grpSpPr bwMode="auto">
            <a:xfrm>
              <a:off x="857224" y="5214950"/>
              <a:ext cx="571504" cy="571504"/>
              <a:chOff x="785786" y="4286256"/>
              <a:chExt cx="571504" cy="571504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785966" y="4286571"/>
                <a:ext cx="571549" cy="57118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49548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37" name="Straight Connector 36"/>
                <p:cNvCxnSpPr/>
                <p:nvPr/>
              </p:nvCxnSpPr>
              <p:spPr>
                <a:xfrm>
                  <a:off x="2474920" y="3952553"/>
                  <a:ext cx="217665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>
                  <a:off x="2474920" y="4901046"/>
                  <a:ext cx="217665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 rot="16200000" flipH="1">
                  <a:off x="2362425" y="4282712"/>
                  <a:ext cx="948494" cy="28817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 rot="5400000" flipH="1" flipV="1">
                  <a:off x="2362425" y="4282712"/>
                  <a:ext cx="948494" cy="28817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2980760" y="3952553"/>
                  <a:ext cx="217665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2980760" y="4901046"/>
                  <a:ext cx="217665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9521" name="Group 52"/>
            <p:cNvGrpSpPr>
              <a:grpSpLocks/>
            </p:cNvGrpSpPr>
            <p:nvPr/>
          </p:nvGrpSpPr>
          <p:grpSpPr bwMode="auto">
            <a:xfrm>
              <a:off x="1928794" y="5214950"/>
              <a:ext cx="571504" cy="571504"/>
              <a:chOff x="785786" y="4286256"/>
              <a:chExt cx="571504" cy="571504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785561" y="4286571"/>
                <a:ext cx="571549" cy="57118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49540" name="Group 27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29" name="Straight Connector 28"/>
                <p:cNvCxnSpPr/>
                <p:nvPr/>
              </p:nvCxnSpPr>
              <p:spPr>
                <a:xfrm>
                  <a:off x="2470903" y="3952553"/>
                  <a:ext cx="217665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2470903" y="4901046"/>
                  <a:ext cx="217665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rot="16200000" flipH="1">
                  <a:off x="2359942" y="4281178"/>
                  <a:ext cx="948494" cy="29124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 rot="5400000" flipH="1" flipV="1">
                  <a:off x="2359942" y="4281178"/>
                  <a:ext cx="948494" cy="29124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2979809" y="3952553"/>
                  <a:ext cx="214599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2979809" y="4901046"/>
                  <a:ext cx="214599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9522" name="Group 70"/>
            <p:cNvGrpSpPr>
              <a:grpSpLocks/>
            </p:cNvGrpSpPr>
            <p:nvPr/>
          </p:nvGrpSpPr>
          <p:grpSpPr bwMode="auto">
            <a:xfrm>
              <a:off x="1423794" y="4714719"/>
              <a:ext cx="504995" cy="660095"/>
              <a:chOff x="1478449" y="4786322"/>
              <a:chExt cx="310519" cy="405897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>
                <a:off x="1478405" y="4786166"/>
                <a:ext cx="93289" cy="9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1478405" y="5191499"/>
                <a:ext cx="93289" cy="9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rot="16200000" flipH="1">
                <a:off x="1430952" y="4926908"/>
                <a:ext cx="405333" cy="12384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rot="5400000" flipH="1" flipV="1">
                <a:off x="1430952" y="4926908"/>
                <a:ext cx="405333" cy="12384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1695543" y="4786166"/>
                <a:ext cx="93289" cy="9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1695543" y="5191499"/>
                <a:ext cx="93289" cy="9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Connector 10"/>
            <p:cNvCxnSpPr/>
            <p:nvPr/>
          </p:nvCxnSpPr>
          <p:spPr>
            <a:xfrm>
              <a:off x="1428953" y="4429237"/>
              <a:ext cx="499615" cy="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428953" y="5643473"/>
              <a:ext cx="499615" cy="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42910" y="4429237"/>
              <a:ext cx="214494" cy="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642910" y="4715198"/>
              <a:ext cx="214494" cy="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42910" y="5357512"/>
              <a:ext cx="214494" cy="2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42910" y="5643473"/>
              <a:ext cx="214494" cy="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500118" y="4429237"/>
              <a:ext cx="214494" cy="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500118" y="4715198"/>
              <a:ext cx="214494" cy="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500118" y="5357512"/>
              <a:ext cx="214494" cy="2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500118" y="5643473"/>
              <a:ext cx="214494" cy="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Content Placeholder 2"/>
          <p:cNvSpPr txBox="1">
            <a:spLocks/>
          </p:cNvSpPr>
          <p:nvPr/>
        </p:nvSpPr>
        <p:spPr bwMode="auto">
          <a:xfrm>
            <a:off x="228600" y="908050"/>
            <a:ext cx="8610600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Char char="n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Each block makes decisions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independently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Char char="n"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Deflection is a distributed decision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Char char="n"/>
              <a:tabLst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charset="0"/>
              <a:buChar char="n"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Arial" charset="0"/>
            </a:endParaRPr>
          </a:p>
        </p:txBody>
      </p:sp>
      <p:sp>
        <p:nvSpPr>
          <p:cNvPr id="149510" name="TextBox 60"/>
          <p:cNvSpPr txBox="1">
            <a:spLocks noChangeArrowheads="1"/>
          </p:cNvSpPr>
          <p:nvPr/>
        </p:nvSpPr>
        <p:spPr bwMode="auto">
          <a:xfrm>
            <a:off x="1295400" y="2895600"/>
            <a:ext cx="422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N</a:t>
            </a:r>
          </a:p>
        </p:txBody>
      </p:sp>
      <p:sp>
        <p:nvSpPr>
          <p:cNvPr id="149511" name="TextBox 61"/>
          <p:cNvSpPr txBox="1">
            <a:spLocks noChangeArrowheads="1"/>
          </p:cNvSpPr>
          <p:nvPr/>
        </p:nvSpPr>
        <p:spPr bwMode="auto">
          <a:xfrm>
            <a:off x="1295400" y="3505200"/>
            <a:ext cx="3730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E</a:t>
            </a:r>
          </a:p>
        </p:txBody>
      </p:sp>
      <p:sp>
        <p:nvSpPr>
          <p:cNvPr id="149512" name="TextBox 62"/>
          <p:cNvSpPr txBox="1">
            <a:spLocks noChangeArrowheads="1"/>
          </p:cNvSpPr>
          <p:nvPr/>
        </p:nvSpPr>
        <p:spPr bwMode="auto">
          <a:xfrm>
            <a:off x="1295400" y="4899025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S</a:t>
            </a:r>
          </a:p>
        </p:txBody>
      </p:sp>
      <p:sp>
        <p:nvSpPr>
          <p:cNvPr id="149513" name="TextBox 63"/>
          <p:cNvSpPr txBox="1">
            <a:spLocks noChangeArrowheads="1"/>
          </p:cNvSpPr>
          <p:nvPr/>
        </p:nvSpPr>
        <p:spPr bwMode="auto">
          <a:xfrm>
            <a:off x="1219200" y="5508625"/>
            <a:ext cx="5000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W</a:t>
            </a:r>
          </a:p>
        </p:txBody>
      </p:sp>
      <p:sp>
        <p:nvSpPr>
          <p:cNvPr id="149514" name="TextBox 64"/>
          <p:cNvSpPr txBox="1">
            <a:spLocks noChangeArrowheads="1"/>
          </p:cNvSpPr>
          <p:nvPr/>
        </p:nvSpPr>
        <p:spPr bwMode="auto">
          <a:xfrm>
            <a:off x="6858000" y="2895600"/>
            <a:ext cx="422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N</a:t>
            </a:r>
          </a:p>
        </p:txBody>
      </p:sp>
      <p:sp>
        <p:nvSpPr>
          <p:cNvPr id="149515" name="TextBox 65"/>
          <p:cNvSpPr txBox="1">
            <a:spLocks noChangeArrowheads="1"/>
          </p:cNvSpPr>
          <p:nvPr/>
        </p:nvSpPr>
        <p:spPr bwMode="auto">
          <a:xfrm>
            <a:off x="6858000" y="3505200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S</a:t>
            </a:r>
          </a:p>
        </p:txBody>
      </p:sp>
      <p:sp>
        <p:nvSpPr>
          <p:cNvPr id="149516" name="TextBox 66"/>
          <p:cNvSpPr txBox="1">
            <a:spLocks noChangeArrowheads="1"/>
          </p:cNvSpPr>
          <p:nvPr/>
        </p:nvSpPr>
        <p:spPr bwMode="auto">
          <a:xfrm>
            <a:off x="6858000" y="4899025"/>
            <a:ext cx="3730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E</a:t>
            </a:r>
          </a:p>
        </p:txBody>
      </p:sp>
      <p:sp>
        <p:nvSpPr>
          <p:cNvPr id="149517" name="TextBox 67"/>
          <p:cNvSpPr txBox="1">
            <a:spLocks noChangeArrowheads="1"/>
          </p:cNvSpPr>
          <p:nvPr/>
        </p:nvSpPr>
        <p:spPr bwMode="auto">
          <a:xfrm>
            <a:off x="6781800" y="5508625"/>
            <a:ext cx="5000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23683455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Unnecessary Deflections in Fast Arbiters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08050"/>
            <a:ext cx="8610600" cy="2063750"/>
          </a:xfrm>
        </p:spPr>
        <p:txBody>
          <a:bodyPr/>
          <a:lstStyle/>
          <a:p>
            <a:r>
              <a:rPr lang="en-US" sz="2200">
                <a:latin typeface="Tahoma" charset="0"/>
              </a:rPr>
              <a:t>How does lack of coordination cause unnecessary deflections?</a:t>
            </a:r>
          </a:p>
          <a:p>
            <a:pPr lvl="1">
              <a:buFont typeface="Wingdings" charset="0"/>
              <a:buNone/>
            </a:pPr>
            <a:r>
              <a:rPr lang="en-US">
                <a:latin typeface="Tahoma" charset="0"/>
              </a:rPr>
              <a:t>1. No flit is golden (pseudorandom arbitration)</a:t>
            </a:r>
          </a:p>
          <a:p>
            <a:pPr lvl="1">
              <a:buFont typeface="Wingdings" charset="0"/>
              <a:buNone/>
            </a:pPr>
            <a:r>
              <a:rPr lang="en-US">
                <a:latin typeface="Tahoma" charset="0"/>
              </a:rPr>
              <a:t>2. </a:t>
            </a:r>
            <a:r>
              <a:rPr lang="en-US">
                <a:solidFill>
                  <a:srgbClr val="FF0000"/>
                </a:solidFill>
                <a:latin typeface="Tahoma" charset="0"/>
              </a:rPr>
              <a:t>Red</a:t>
            </a:r>
            <a:r>
              <a:rPr lang="en-US">
                <a:latin typeface="Tahoma" charset="0"/>
              </a:rPr>
              <a:t> flit wins at first stage</a:t>
            </a:r>
          </a:p>
          <a:p>
            <a:pPr lvl="1">
              <a:buFont typeface="Wingdings" charset="0"/>
              <a:buNone/>
            </a:pPr>
            <a:r>
              <a:rPr lang="en-US">
                <a:latin typeface="Tahoma" charset="0"/>
              </a:rPr>
              <a:t>3. </a:t>
            </a:r>
            <a:r>
              <a:rPr lang="en-US">
                <a:solidFill>
                  <a:srgbClr val="008000"/>
                </a:solidFill>
                <a:latin typeface="Tahoma" charset="0"/>
              </a:rPr>
              <a:t>Green</a:t>
            </a:r>
            <a:r>
              <a:rPr lang="en-US">
                <a:solidFill>
                  <a:srgbClr val="2C6123"/>
                </a:solidFill>
                <a:latin typeface="Tahoma" charset="0"/>
              </a:rPr>
              <a:t> </a:t>
            </a:r>
            <a:r>
              <a:rPr lang="en-US">
                <a:latin typeface="Tahoma" charset="0"/>
              </a:rPr>
              <a:t>flit loses at first stage (must be deflected now)</a:t>
            </a:r>
          </a:p>
          <a:p>
            <a:pPr lvl="1">
              <a:buFont typeface="Wingdings" charset="0"/>
              <a:buNone/>
            </a:pPr>
            <a:r>
              <a:rPr lang="en-US">
                <a:latin typeface="Tahoma" charset="0"/>
              </a:rPr>
              <a:t>4. </a:t>
            </a:r>
            <a:r>
              <a:rPr lang="en-US">
                <a:solidFill>
                  <a:srgbClr val="FF0000"/>
                </a:solidFill>
                <a:latin typeface="Tahoma" charset="0"/>
              </a:rPr>
              <a:t>Red</a:t>
            </a:r>
            <a:r>
              <a:rPr lang="en-US">
                <a:latin typeface="Tahoma" charset="0"/>
              </a:rPr>
              <a:t> flit loses at second stage; </a:t>
            </a:r>
            <a:r>
              <a:rPr lang="en-US">
                <a:solidFill>
                  <a:srgbClr val="FF0000"/>
                </a:solidFill>
                <a:latin typeface="Tahoma" charset="0"/>
              </a:rPr>
              <a:t>Red</a:t>
            </a:r>
            <a:r>
              <a:rPr lang="en-US">
                <a:latin typeface="Tahoma" charset="0"/>
              </a:rPr>
              <a:t> and </a:t>
            </a:r>
            <a:r>
              <a:rPr lang="en-US">
                <a:solidFill>
                  <a:srgbClr val="008000"/>
                </a:solidFill>
                <a:latin typeface="Tahoma" charset="0"/>
              </a:rPr>
              <a:t>Green</a:t>
            </a:r>
            <a:r>
              <a:rPr lang="en-US">
                <a:solidFill>
                  <a:srgbClr val="2C6123"/>
                </a:solidFill>
                <a:latin typeface="Tahoma" charset="0"/>
              </a:rPr>
              <a:t> </a:t>
            </a:r>
            <a:r>
              <a:rPr lang="en-US">
                <a:latin typeface="Tahoma" charset="0"/>
              </a:rPr>
              <a:t>are deflected</a:t>
            </a:r>
          </a:p>
        </p:txBody>
      </p:sp>
      <p:sp>
        <p:nvSpPr>
          <p:cNvPr id="150532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08AF87-7A03-544E-8F2D-0DDD658D0457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grpSp>
        <p:nvGrpSpPr>
          <p:cNvPr id="2" name="Group 8"/>
          <p:cNvGrpSpPr>
            <a:grpSpLocks noGrp="1"/>
          </p:cNvGrpSpPr>
          <p:nvPr/>
        </p:nvGrpSpPr>
        <p:grpSpPr bwMode="auto">
          <a:xfrm>
            <a:off x="1828800" y="2949575"/>
            <a:ext cx="5029200" cy="3248025"/>
            <a:chOff x="642910" y="4286256"/>
            <a:chExt cx="2071702" cy="1500198"/>
          </a:xfrm>
        </p:grpSpPr>
        <p:grpSp>
          <p:nvGrpSpPr>
            <p:cNvPr id="150552" name="Group 33"/>
            <p:cNvGrpSpPr>
              <a:grpSpLocks/>
            </p:cNvGrpSpPr>
            <p:nvPr/>
          </p:nvGrpSpPr>
          <p:grpSpPr bwMode="auto">
            <a:xfrm>
              <a:off x="857224" y="4286256"/>
              <a:ext cx="571504" cy="571504"/>
              <a:chOff x="785786" y="4286256"/>
              <a:chExt cx="571504" cy="571504"/>
            </a:xfrm>
          </p:grpSpPr>
          <p:sp>
            <p:nvSpPr>
              <p:cNvPr id="51" name="Rectangle 24"/>
              <p:cNvSpPr/>
              <p:nvPr/>
            </p:nvSpPr>
            <p:spPr>
              <a:xfrm>
                <a:off x="785966" y="4286256"/>
                <a:ext cx="571549" cy="57119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50598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53" name="Straight Connector 52"/>
                <p:cNvCxnSpPr/>
                <p:nvPr/>
              </p:nvCxnSpPr>
              <p:spPr>
                <a:xfrm>
                  <a:off x="2474920" y="3951815"/>
                  <a:ext cx="217665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2474920" y="4896873"/>
                  <a:ext cx="217665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rot="16200000" flipH="1">
                  <a:off x="2364143" y="4280257"/>
                  <a:ext cx="945057" cy="28817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 rot="5400000" flipH="1" flipV="1">
                  <a:off x="2364143" y="4280257"/>
                  <a:ext cx="945057" cy="28817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>
                  <a:off x="2980760" y="3951815"/>
                  <a:ext cx="217665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2980760" y="4896873"/>
                  <a:ext cx="217665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0553" name="Group 34"/>
            <p:cNvGrpSpPr>
              <a:grpSpLocks/>
            </p:cNvGrpSpPr>
            <p:nvPr/>
          </p:nvGrpSpPr>
          <p:grpSpPr bwMode="auto">
            <a:xfrm>
              <a:off x="1928794" y="4286256"/>
              <a:ext cx="571504" cy="571504"/>
              <a:chOff x="785786" y="4286256"/>
              <a:chExt cx="571504" cy="571504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785561" y="4286256"/>
                <a:ext cx="571549" cy="57119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50590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45" name="Straight Connector 44"/>
                <p:cNvCxnSpPr/>
                <p:nvPr/>
              </p:nvCxnSpPr>
              <p:spPr>
                <a:xfrm>
                  <a:off x="2470903" y="3951815"/>
                  <a:ext cx="217665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2470903" y="4896873"/>
                  <a:ext cx="217665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rot="16200000" flipH="1">
                  <a:off x="2361660" y="4278723"/>
                  <a:ext cx="945057" cy="29124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0"/>
                <p:cNvCxnSpPr/>
                <p:nvPr/>
              </p:nvCxnSpPr>
              <p:spPr>
                <a:xfrm rot="5400000" flipH="1" flipV="1">
                  <a:off x="2361660" y="4278723"/>
                  <a:ext cx="945057" cy="29124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2979809" y="3951815"/>
                  <a:ext cx="214599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2979809" y="4896873"/>
                  <a:ext cx="214599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0554" name="Group 43"/>
            <p:cNvGrpSpPr>
              <a:grpSpLocks/>
            </p:cNvGrpSpPr>
            <p:nvPr/>
          </p:nvGrpSpPr>
          <p:grpSpPr bwMode="auto">
            <a:xfrm>
              <a:off x="857224" y="5214950"/>
              <a:ext cx="571504" cy="571504"/>
              <a:chOff x="785786" y="4286256"/>
              <a:chExt cx="571504" cy="571504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785966" y="4286571"/>
                <a:ext cx="571549" cy="57118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50582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37" name="Straight Connector 36"/>
                <p:cNvCxnSpPr/>
                <p:nvPr/>
              </p:nvCxnSpPr>
              <p:spPr>
                <a:xfrm>
                  <a:off x="2474920" y="3952553"/>
                  <a:ext cx="217665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>
                  <a:off x="2474920" y="4901046"/>
                  <a:ext cx="217665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 rot="16200000" flipH="1">
                  <a:off x="2362425" y="4282712"/>
                  <a:ext cx="948494" cy="28817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 rot="5400000" flipH="1" flipV="1">
                  <a:off x="2362425" y="4282712"/>
                  <a:ext cx="948494" cy="28817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2980760" y="3952553"/>
                  <a:ext cx="217665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2980760" y="4901046"/>
                  <a:ext cx="217665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0555" name="Group 52"/>
            <p:cNvGrpSpPr>
              <a:grpSpLocks/>
            </p:cNvGrpSpPr>
            <p:nvPr/>
          </p:nvGrpSpPr>
          <p:grpSpPr bwMode="auto">
            <a:xfrm>
              <a:off x="1928794" y="5214950"/>
              <a:ext cx="571504" cy="571504"/>
              <a:chOff x="785786" y="4286256"/>
              <a:chExt cx="571504" cy="571504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785561" y="4286571"/>
                <a:ext cx="571549" cy="57118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50574" name="Group 27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29" name="Straight Connector 28"/>
                <p:cNvCxnSpPr/>
                <p:nvPr/>
              </p:nvCxnSpPr>
              <p:spPr>
                <a:xfrm>
                  <a:off x="2470903" y="3952553"/>
                  <a:ext cx="217665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2470903" y="4901046"/>
                  <a:ext cx="217665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rot="16200000" flipH="1">
                  <a:off x="2359942" y="4281178"/>
                  <a:ext cx="948494" cy="29124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 rot="5400000" flipH="1" flipV="1">
                  <a:off x="2359942" y="4281178"/>
                  <a:ext cx="948494" cy="29124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2979809" y="3952553"/>
                  <a:ext cx="214599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2979809" y="4901046"/>
                  <a:ext cx="214599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0556" name="Group 70"/>
            <p:cNvGrpSpPr>
              <a:grpSpLocks/>
            </p:cNvGrpSpPr>
            <p:nvPr/>
          </p:nvGrpSpPr>
          <p:grpSpPr bwMode="auto">
            <a:xfrm>
              <a:off x="1423794" y="4714719"/>
              <a:ext cx="504995" cy="660095"/>
              <a:chOff x="1478449" y="4786322"/>
              <a:chExt cx="310519" cy="405897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>
                <a:off x="1478405" y="4786166"/>
                <a:ext cx="93289" cy="9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1478405" y="5191499"/>
                <a:ext cx="93289" cy="9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rot="16200000" flipH="1">
                <a:off x="1430952" y="4926908"/>
                <a:ext cx="405333" cy="12384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rot="5400000" flipH="1" flipV="1">
                <a:off x="1430952" y="4926908"/>
                <a:ext cx="405333" cy="12384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1695543" y="4786166"/>
                <a:ext cx="93289" cy="9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1695543" y="5191499"/>
                <a:ext cx="93289" cy="9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Connector 10"/>
            <p:cNvCxnSpPr/>
            <p:nvPr/>
          </p:nvCxnSpPr>
          <p:spPr>
            <a:xfrm>
              <a:off x="1428953" y="4429237"/>
              <a:ext cx="499615" cy="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428953" y="5643473"/>
              <a:ext cx="499615" cy="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42910" y="4429237"/>
              <a:ext cx="214494" cy="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642910" y="4715198"/>
              <a:ext cx="214494" cy="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42910" y="5357512"/>
              <a:ext cx="214494" cy="2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42910" y="5643473"/>
              <a:ext cx="214494" cy="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500118" y="4429237"/>
              <a:ext cx="214494" cy="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500118" y="4715198"/>
              <a:ext cx="214494" cy="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500118" y="5357512"/>
              <a:ext cx="214494" cy="2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500118" y="5643473"/>
              <a:ext cx="214494" cy="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ounded Rectangle 58"/>
          <p:cNvSpPr/>
          <p:nvPr/>
        </p:nvSpPr>
        <p:spPr>
          <a:xfrm>
            <a:off x="1524000" y="3025775"/>
            <a:ext cx="142875" cy="428625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1524000" y="3663950"/>
            <a:ext cx="142875" cy="428625"/>
          </a:xfrm>
          <a:prstGeom prst="roundRect">
            <a:avLst/>
          </a:prstGeom>
          <a:solidFill>
            <a:srgbClr val="0000FF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7010400" y="2997200"/>
            <a:ext cx="17113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Destination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1524000" y="5054600"/>
            <a:ext cx="142875" cy="428625"/>
          </a:xfrm>
          <a:prstGeom prst="roundRect">
            <a:avLst/>
          </a:prstGeom>
          <a:solidFill>
            <a:srgbClr val="00B05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7010400" y="5049838"/>
            <a:ext cx="17113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Destination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1524000" y="5692775"/>
            <a:ext cx="142875" cy="428625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4648200" y="3683000"/>
            <a:ext cx="142875" cy="428625"/>
          </a:xfrm>
          <a:prstGeom prst="roundRect">
            <a:avLst/>
          </a:prstGeom>
          <a:solidFill>
            <a:srgbClr val="00B05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4648200" y="3073400"/>
            <a:ext cx="142875" cy="428625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6553200" y="3683000"/>
            <a:ext cx="142875" cy="428625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6553200" y="3051175"/>
            <a:ext cx="142875" cy="428625"/>
          </a:xfrm>
          <a:prstGeom prst="roundRect">
            <a:avLst/>
          </a:prstGeom>
          <a:solidFill>
            <a:srgbClr val="00B05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cxnSp>
        <p:nvCxnSpPr>
          <p:cNvPr id="62" name="Straight Connector 61"/>
          <p:cNvCxnSpPr>
            <a:cxnSpLocks noChangeShapeType="1"/>
          </p:cNvCxnSpPr>
          <p:nvPr/>
        </p:nvCxnSpPr>
        <p:spPr bwMode="auto">
          <a:xfrm>
            <a:off x="1600200" y="3276600"/>
            <a:ext cx="3124200" cy="0"/>
          </a:xfrm>
          <a:prstGeom prst="line">
            <a:avLst/>
          </a:prstGeom>
          <a:noFill/>
          <a:ln w="57150">
            <a:solidFill>
              <a:srgbClr val="FF0000"/>
            </a:solidFill>
            <a:prstDash val="sysDash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1" name="Straight Connector 70"/>
          <p:cNvCxnSpPr>
            <a:cxnSpLocks noChangeShapeType="1"/>
          </p:cNvCxnSpPr>
          <p:nvPr/>
        </p:nvCxnSpPr>
        <p:spPr bwMode="auto">
          <a:xfrm>
            <a:off x="1676400" y="3886200"/>
            <a:ext cx="3048000" cy="1447800"/>
          </a:xfrm>
          <a:prstGeom prst="line">
            <a:avLst/>
          </a:prstGeom>
          <a:noFill/>
          <a:ln w="57150">
            <a:solidFill>
              <a:srgbClr val="0000FF"/>
            </a:solidFill>
            <a:prstDash val="sysDash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3" name="Straight Connector 72"/>
          <p:cNvCxnSpPr>
            <a:cxnSpLocks noChangeShapeType="1"/>
            <a:endCxn id="67" idx="1"/>
          </p:cNvCxnSpPr>
          <p:nvPr/>
        </p:nvCxnSpPr>
        <p:spPr bwMode="auto">
          <a:xfrm flipV="1">
            <a:off x="1676400" y="3897313"/>
            <a:ext cx="2971800" cy="1360487"/>
          </a:xfrm>
          <a:prstGeom prst="line">
            <a:avLst/>
          </a:prstGeom>
          <a:noFill/>
          <a:ln w="57150">
            <a:solidFill>
              <a:srgbClr val="008000"/>
            </a:solidFill>
            <a:prstDash val="sysDash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5" name="Straight Connector 74"/>
          <p:cNvCxnSpPr>
            <a:cxnSpLocks noChangeShapeType="1"/>
          </p:cNvCxnSpPr>
          <p:nvPr/>
        </p:nvCxnSpPr>
        <p:spPr bwMode="auto">
          <a:xfrm>
            <a:off x="1676400" y="5892800"/>
            <a:ext cx="2895600" cy="25400"/>
          </a:xfrm>
          <a:prstGeom prst="line">
            <a:avLst/>
          </a:prstGeom>
          <a:noFill/>
          <a:ln w="57150">
            <a:solidFill>
              <a:srgbClr val="FFD147"/>
            </a:solidFill>
            <a:prstDash val="sysDash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7" name="Straight Connector 76"/>
          <p:cNvCxnSpPr>
            <a:cxnSpLocks noChangeShapeType="1"/>
            <a:stCxn id="68" idx="3"/>
            <a:endCxn id="69" idx="1"/>
          </p:cNvCxnSpPr>
          <p:nvPr/>
        </p:nvCxnSpPr>
        <p:spPr bwMode="auto">
          <a:xfrm>
            <a:off x="4791075" y="3287713"/>
            <a:ext cx="1762125" cy="609600"/>
          </a:xfrm>
          <a:prstGeom prst="line">
            <a:avLst/>
          </a:prstGeom>
          <a:noFill/>
          <a:ln w="57150">
            <a:solidFill>
              <a:srgbClr val="FF0000"/>
            </a:solidFill>
            <a:prstDash val="sysDash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80" name="Straight Connector 79"/>
          <p:cNvCxnSpPr>
            <a:cxnSpLocks noChangeShapeType="1"/>
            <a:stCxn id="67" idx="1"/>
            <a:endCxn id="70" idx="1"/>
          </p:cNvCxnSpPr>
          <p:nvPr/>
        </p:nvCxnSpPr>
        <p:spPr bwMode="auto">
          <a:xfrm flipV="1">
            <a:off x="4648200" y="3265488"/>
            <a:ext cx="1905000" cy="631825"/>
          </a:xfrm>
          <a:prstGeom prst="line">
            <a:avLst/>
          </a:prstGeom>
          <a:noFill/>
          <a:ln w="57150">
            <a:solidFill>
              <a:srgbClr val="008000"/>
            </a:solidFill>
            <a:prstDash val="sysDash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152400" y="4160838"/>
            <a:ext cx="1970088" cy="83026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all flits have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equal priority</a:t>
            </a:r>
          </a:p>
        </p:txBody>
      </p:sp>
      <p:sp>
        <p:nvSpPr>
          <p:cNvPr id="76" name="TextBox 75"/>
          <p:cNvSpPr txBox="1">
            <a:spLocks noChangeArrowheads="1"/>
          </p:cNvSpPr>
          <p:nvPr/>
        </p:nvSpPr>
        <p:spPr bwMode="auto">
          <a:xfrm>
            <a:off x="6935788" y="3581400"/>
            <a:ext cx="190341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unnecessary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deflection!</a:t>
            </a:r>
          </a:p>
        </p:txBody>
      </p:sp>
    </p:spTree>
    <p:extLst>
      <p:ext uri="{BB962C8B-B14F-4D97-AF65-F5344CB8AC3E}">
        <p14:creationId xmlns:p14="http://schemas.microsoft.com/office/powerpoint/2010/main" val="19776718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6 L 0.3401 0.00811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9700" y="39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L 0.34219 0.21227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0100" y="1060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96296E-6 L 0.34097 -0.20278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4900" y="-1013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334 0 " pathEditMode="relative" ptsTypes="AA">
                                      <p:cBhvr>
                                        <p:cTn id="6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0833 0.08889 " pathEditMode="relative" ptsTypes="AA">
                                      <p:cBhvr>
                                        <p:cTn id="7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0764 -0.0926 " pathEditMode="relative" ptsTypes="AA">
                                      <p:cBhvr>
                                        <p:cTn id="7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59" grpId="2" animBg="1"/>
      <p:bldP spid="60" grpId="0" animBg="1"/>
      <p:bldP spid="60" grpId="1" animBg="1"/>
      <p:bldP spid="63" grpId="0"/>
      <p:bldP spid="64" grpId="0" animBg="1"/>
      <p:bldP spid="64" grpId="1" animBg="1"/>
      <p:bldP spid="64" grpId="2" animBg="1"/>
      <p:bldP spid="65" grpId="0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70" grpId="0" animBg="1"/>
      <p:bldP spid="61" grpId="0" animBg="1"/>
      <p:bldP spid="7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Point-to-Point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pPr marL="0" indent="0"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Every node connected to every other</a:t>
            </a:r>
          </a:p>
          <a:p>
            <a:pPr marL="0" indent="0"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    with direct/isolated links</a:t>
            </a:r>
          </a:p>
          <a:p>
            <a:pPr marL="0" indent="0">
              <a:buFont typeface="Wingdings" charset="0"/>
              <a:buNone/>
            </a:pPr>
            <a:endParaRPr lang="en-US" sz="16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marL="0" indent="0"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+ Lowest contention</a:t>
            </a:r>
          </a:p>
          <a:p>
            <a:pPr marL="0" indent="0"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+ Potentially lowest latency</a:t>
            </a:r>
          </a:p>
          <a:p>
            <a:pPr marL="0" indent="0"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+ Ideal, if cost is no issue</a:t>
            </a:r>
          </a:p>
          <a:p>
            <a:pPr marL="0" indent="0">
              <a:buFont typeface="Wingdings" charset="0"/>
              <a:buNone/>
            </a:pPr>
            <a:endParaRPr lang="en-US" sz="16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marL="0" indent="0"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-- Highest cost</a:t>
            </a:r>
          </a:p>
          <a:p>
            <a:pPr marL="0" indent="0"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   O(N) connections/ports </a:t>
            </a:r>
          </a:p>
          <a:p>
            <a:pPr marL="0" indent="0"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   per node</a:t>
            </a:r>
          </a:p>
          <a:p>
            <a:pPr marL="0" indent="0"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   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  <a:sym typeface="Wingdings" charset="0"/>
              </a:rPr>
              <a:t>O(N</a:t>
            </a:r>
            <a:r>
              <a:rPr lang="en-US" baseline="30000" dirty="0">
                <a:latin typeface="Tahoma" charset="0"/>
                <a:ea typeface="ＭＳ Ｐゴシック" charset="0"/>
                <a:cs typeface="ＭＳ Ｐゴシック" charset="0"/>
                <a:sym typeface="Wingdings" charset="0"/>
              </a:rPr>
              <a:t>2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  <a:sym typeface="Wingdings" charset="0"/>
              </a:rPr>
              <a:t>) links</a:t>
            </a: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marL="0" indent="0"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-- Not scalable</a:t>
            </a:r>
          </a:p>
          <a:p>
            <a:pPr marL="0" indent="0"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-- How to lay out on chip?</a:t>
            </a:r>
          </a:p>
          <a:p>
            <a:pPr marL="0" indent="0"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   </a:t>
            </a:r>
          </a:p>
        </p:txBody>
      </p:sp>
      <p:sp>
        <p:nvSpPr>
          <p:cNvPr id="9728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50ABBFB-62A5-AD4C-8CFB-970886396A8F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17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6096000" y="990600"/>
            <a:ext cx="533400" cy="533400"/>
          </a:xfrm>
          <a:prstGeom prst="ellipse">
            <a:avLst/>
          </a:prstGeom>
          <a:solidFill>
            <a:srgbClr val="FFFFFF">
              <a:lumMod val="95000"/>
            </a:srgbClr>
          </a:solidFill>
          <a:ln w="38100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0</a:t>
            </a:r>
          </a:p>
        </p:txBody>
      </p:sp>
      <p:sp>
        <p:nvSpPr>
          <p:cNvPr id="49" name="Oval 48"/>
          <p:cNvSpPr/>
          <p:nvPr/>
        </p:nvSpPr>
        <p:spPr bwMode="auto">
          <a:xfrm>
            <a:off x="7772400" y="1676400"/>
            <a:ext cx="533400" cy="533400"/>
          </a:xfrm>
          <a:prstGeom prst="ellipse">
            <a:avLst/>
          </a:prstGeom>
          <a:solidFill>
            <a:srgbClr val="FFFFFF">
              <a:lumMod val="95000"/>
            </a:srgbClr>
          </a:solidFill>
          <a:ln w="38100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1</a:t>
            </a:r>
          </a:p>
        </p:txBody>
      </p:sp>
      <p:sp>
        <p:nvSpPr>
          <p:cNvPr id="50" name="Oval 49"/>
          <p:cNvSpPr/>
          <p:nvPr/>
        </p:nvSpPr>
        <p:spPr bwMode="auto">
          <a:xfrm>
            <a:off x="8382000" y="3124200"/>
            <a:ext cx="533400" cy="533400"/>
          </a:xfrm>
          <a:prstGeom prst="ellipse">
            <a:avLst/>
          </a:prstGeom>
          <a:solidFill>
            <a:srgbClr val="FFFFFF">
              <a:lumMod val="95000"/>
            </a:srgbClr>
          </a:solidFill>
          <a:ln w="38100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2</a:t>
            </a:r>
          </a:p>
        </p:txBody>
      </p:sp>
      <p:sp>
        <p:nvSpPr>
          <p:cNvPr id="51" name="Oval 50"/>
          <p:cNvSpPr/>
          <p:nvPr/>
        </p:nvSpPr>
        <p:spPr bwMode="auto">
          <a:xfrm>
            <a:off x="7772400" y="4724400"/>
            <a:ext cx="533400" cy="533400"/>
          </a:xfrm>
          <a:prstGeom prst="ellipse">
            <a:avLst/>
          </a:prstGeom>
          <a:solidFill>
            <a:srgbClr val="FFFFFF">
              <a:lumMod val="95000"/>
            </a:srgbClr>
          </a:solidFill>
          <a:ln w="38100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3</a:t>
            </a:r>
          </a:p>
        </p:txBody>
      </p:sp>
      <p:sp>
        <p:nvSpPr>
          <p:cNvPr id="52" name="Oval 51"/>
          <p:cNvSpPr/>
          <p:nvPr/>
        </p:nvSpPr>
        <p:spPr bwMode="auto">
          <a:xfrm>
            <a:off x="6096000" y="5334000"/>
            <a:ext cx="533400" cy="533400"/>
          </a:xfrm>
          <a:prstGeom prst="ellipse">
            <a:avLst/>
          </a:prstGeom>
          <a:solidFill>
            <a:srgbClr val="FFFFFF">
              <a:lumMod val="95000"/>
            </a:srgbClr>
          </a:solidFill>
          <a:ln w="38100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4</a:t>
            </a:r>
          </a:p>
        </p:txBody>
      </p:sp>
      <p:sp>
        <p:nvSpPr>
          <p:cNvPr id="53" name="Oval 52"/>
          <p:cNvSpPr/>
          <p:nvPr/>
        </p:nvSpPr>
        <p:spPr bwMode="auto">
          <a:xfrm>
            <a:off x="4495800" y="4724400"/>
            <a:ext cx="533400" cy="533400"/>
          </a:xfrm>
          <a:prstGeom prst="ellipse">
            <a:avLst/>
          </a:prstGeom>
          <a:solidFill>
            <a:srgbClr val="FFFFFF">
              <a:lumMod val="95000"/>
            </a:srgbClr>
          </a:solidFill>
          <a:ln w="38100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5</a:t>
            </a:r>
          </a:p>
        </p:txBody>
      </p:sp>
      <p:sp>
        <p:nvSpPr>
          <p:cNvPr id="54" name="Oval 53"/>
          <p:cNvSpPr/>
          <p:nvPr/>
        </p:nvSpPr>
        <p:spPr bwMode="auto">
          <a:xfrm>
            <a:off x="3886200" y="3124200"/>
            <a:ext cx="533400" cy="533400"/>
          </a:xfrm>
          <a:prstGeom prst="ellipse">
            <a:avLst/>
          </a:prstGeom>
          <a:solidFill>
            <a:srgbClr val="FFFFFF">
              <a:lumMod val="95000"/>
            </a:srgbClr>
          </a:solidFill>
          <a:ln w="38100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6</a:t>
            </a:r>
          </a:p>
        </p:txBody>
      </p:sp>
      <p:sp>
        <p:nvSpPr>
          <p:cNvPr id="55" name="Oval 54"/>
          <p:cNvSpPr/>
          <p:nvPr/>
        </p:nvSpPr>
        <p:spPr bwMode="auto">
          <a:xfrm>
            <a:off x="4495800" y="1676400"/>
            <a:ext cx="533400" cy="533400"/>
          </a:xfrm>
          <a:prstGeom prst="ellipse">
            <a:avLst/>
          </a:prstGeom>
          <a:solidFill>
            <a:srgbClr val="FFFFFF">
              <a:lumMod val="95000"/>
            </a:srgbClr>
          </a:solidFill>
          <a:ln w="38100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7</a:t>
            </a:r>
          </a:p>
        </p:txBody>
      </p:sp>
      <p:cxnSp>
        <p:nvCxnSpPr>
          <p:cNvPr id="56" name="Straight Connector 55"/>
          <p:cNvCxnSpPr>
            <a:cxnSpLocks noChangeShapeType="1"/>
            <a:stCxn id="53" idx="7"/>
            <a:endCxn id="54" idx="6"/>
          </p:cNvCxnSpPr>
          <p:nvPr/>
        </p:nvCxnSpPr>
        <p:spPr bwMode="auto">
          <a:xfrm rot="16200000" flipV="1">
            <a:off x="3979863" y="3830637"/>
            <a:ext cx="1411288" cy="531813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7" name="Straight Connector 56"/>
          <p:cNvCxnSpPr>
            <a:cxnSpLocks noChangeShapeType="1"/>
            <a:stCxn id="53" idx="7"/>
            <a:endCxn id="55" idx="5"/>
          </p:cNvCxnSpPr>
          <p:nvPr/>
        </p:nvCxnSpPr>
        <p:spPr bwMode="auto">
          <a:xfrm rot="5400000" flipH="1" flipV="1">
            <a:off x="3616325" y="3467101"/>
            <a:ext cx="2670175" cy="0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8" name="Straight Connector 57"/>
          <p:cNvCxnSpPr>
            <a:cxnSpLocks noChangeShapeType="1"/>
            <a:stCxn id="54" idx="6"/>
            <a:endCxn id="55" idx="5"/>
          </p:cNvCxnSpPr>
          <p:nvPr/>
        </p:nvCxnSpPr>
        <p:spPr bwMode="auto">
          <a:xfrm flipV="1">
            <a:off x="4419600" y="2132013"/>
            <a:ext cx="531813" cy="1258887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2" name="Group 91"/>
          <p:cNvGrpSpPr>
            <a:grpSpLocks/>
          </p:cNvGrpSpPr>
          <p:nvPr/>
        </p:nvGrpSpPr>
        <p:grpSpPr bwMode="auto">
          <a:xfrm>
            <a:off x="4343400" y="2132013"/>
            <a:ext cx="3430588" cy="3201987"/>
            <a:chOff x="2582978" y="2512357"/>
            <a:chExt cx="3431242" cy="3202644"/>
          </a:xfrm>
        </p:grpSpPr>
        <p:cxnSp>
          <p:nvCxnSpPr>
            <p:cNvPr id="97321" name="Straight Connector 41"/>
            <p:cNvCxnSpPr>
              <a:cxnSpLocks noChangeShapeType="1"/>
              <a:stCxn id="53" idx="7"/>
              <a:endCxn id="51" idx="1"/>
            </p:cNvCxnSpPr>
            <p:nvPr/>
          </p:nvCxnSpPr>
          <p:spPr bwMode="auto">
            <a:xfrm>
              <a:off x="3114513" y="5183461"/>
              <a:ext cx="2899707" cy="0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7322" name="Straight Connector 56"/>
            <p:cNvCxnSpPr>
              <a:cxnSpLocks noChangeShapeType="1"/>
              <a:stCxn id="54" idx="6"/>
              <a:endCxn id="51" idx="1"/>
            </p:cNvCxnSpPr>
            <p:nvPr/>
          </p:nvCxnSpPr>
          <p:spPr bwMode="auto">
            <a:xfrm>
              <a:off x="2582978" y="3771701"/>
              <a:ext cx="3431242" cy="1411760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7323" name="Straight Connector 62"/>
            <p:cNvCxnSpPr>
              <a:cxnSpLocks noChangeShapeType="1"/>
              <a:stCxn id="55" idx="5"/>
              <a:endCxn id="51" idx="1"/>
            </p:cNvCxnSpPr>
            <p:nvPr/>
          </p:nvCxnSpPr>
          <p:spPr bwMode="auto">
            <a:xfrm>
              <a:off x="3114514" y="2512357"/>
              <a:ext cx="2899706" cy="2671104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7324" name="Straight Connector 70"/>
            <p:cNvCxnSpPr>
              <a:cxnSpLocks noChangeShapeType="1"/>
              <a:stCxn id="52" idx="0"/>
              <a:endCxn id="51" idx="1"/>
            </p:cNvCxnSpPr>
            <p:nvPr/>
          </p:nvCxnSpPr>
          <p:spPr bwMode="auto">
            <a:xfrm flipV="1">
              <a:off x="4526263" y="5183461"/>
              <a:ext cx="1487957" cy="531540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97296" name="Group 76"/>
          <p:cNvGrpSpPr>
            <a:grpSpLocks/>
          </p:cNvGrpSpPr>
          <p:nvPr/>
        </p:nvGrpSpPr>
        <p:grpSpPr bwMode="auto">
          <a:xfrm>
            <a:off x="4343400" y="1524000"/>
            <a:ext cx="3962400" cy="3810000"/>
            <a:chOff x="2582985" y="1904999"/>
            <a:chExt cx="3962400" cy="3810001"/>
          </a:xfrm>
        </p:grpSpPr>
        <p:cxnSp>
          <p:nvCxnSpPr>
            <p:cNvPr id="97314" name="Straight Connector 25"/>
            <p:cNvCxnSpPr>
              <a:cxnSpLocks noChangeShapeType="1"/>
              <a:stCxn id="53" idx="7"/>
              <a:endCxn id="48" idx="4"/>
            </p:cNvCxnSpPr>
            <p:nvPr/>
          </p:nvCxnSpPr>
          <p:spPr bwMode="auto">
            <a:xfrm flipV="1">
              <a:off x="3114470" y="1904999"/>
              <a:ext cx="1411615" cy="3278516"/>
            </a:xfrm>
            <a:prstGeom prst="line">
              <a:avLst/>
            </a:prstGeom>
            <a:noFill/>
            <a:ln w="19050">
              <a:solidFill>
                <a:srgbClr val="063DE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7315" name="Straight Connector 47"/>
            <p:cNvCxnSpPr>
              <a:cxnSpLocks noChangeShapeType="1"/>
              <a:stCxn id="49" idx="3"/>
              <a:endCxn id="48" idx="4"/>
            </p:cNvCxnSpPr>
            <p:nvPr/>
          </p:nvCxnSpPr>
          <p:spPr bwMode="auto">
            <a:xfrm flipH="1" flipV="1">
              <a:off x="4526085" y="1904999"/>
              <a:ext cx="1487815" cy="607685"/>
            </a:xfrm>
            <a:prstGeom prst="line">
              <a:avLst/>
            </a:prstGeom>
            <a:noFill/>
            <a:ln w="19050">
              <a:solidFill>
                <a:srgbClr val="063DE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7316" name="Straight Connector 50"/>
            <p:cNvCxnSpPr>
              <a:cxnSpLocks noChangeShapeType="1"/>
              <a:stCxn id="54" idx="6"/>
              <a:endCxn id="48" idx="4"/>
            </p:cNvCxnSpPr>
            <p:nvPr/>
          </p:nvCxnSpPr>
          <p:spPr bwMode="auto">
            <a:xfrm flipV="1">
              <a:off x="2582985" y="1904999"/>
              <a:ext cx="1943100" cy="1866900"/>
            </a:xfrm>
            <a:prstGeom prst="line">
              <a:avLst/>
            </a:prstGeom>
            <a:noFill/>
            <a:ln w="19050">
              <a:solidFill>
                <a:srgbClr val="063DE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7317" name="Straight Connector 60"/>
            <p:cNvCxnSpPr>
              <a:cxnSpLocks noChangeShapeType="1"/>
              <a:stCxn id="55" idx="5"/>
              <a:endCxn id="48" idx="4"/>
            </p:cNvCxnSpPr>
            <p:nvPr/>
          </p:nvCxnSpPr>
          <p:spPr bwMode="auto">
            <a:xfrm flipV="1">
              <a:off x="3114470" y="1904999"/>
              <a:ext cx="1411615" cy="607685"/>
            </a:xfrm>
            <a:prstGeom prst="line">
              <a:avLst/>
            </a:prstGeom>
            <a:noFill/>
            <a:ln w="19050">
              <a:solidFill>
                <a:srgbClr val="063DE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7318" name="Straight Connector 64"/>
            <p:cNvCxnSpPr>
              <a:cxnSpLocks noChangeShapeType="1"/>
              <a:stCxn id="48" idx="4"/>
              <a:endCxn id="52" idx="0"/>
            </p:cNvCxnSpPr>
            <p:nvPr/>
          </p:nvCxnSpPr>
          <p:spPr bwMode="auto">
            <a:xfrm>
              <a:off x="4526085" y="1904999"/>
              <a:ext cx="0" cy="3810001"/>
            </a:xfrm>
            <a:prstGeom prst="line">
              <a:avLst/>
            </a:prstGeom>
            <a:noFill/>
            <a:ln w="19050">
              <a:solidFill>
                <a:srgbClr val="063DE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7319" name="Straight Connector 66"/>
            <p:cNvCxnSpPr>
              <a:cxnSpLocks noChangeShapeType="1"/>
              <a:stCxn id="48" idx="4"/>
              <a:endCxn id="51" idx="1"/>
            </p:cNvCxnSpPr>
            <p:nvPr/>
          </p:nvCxnSpPr>
          <p:spPr bwMode="auto">
            <a:xfrm>
              <a:off x="4526085" y="1904999"/>
              <a:ext cx="1487815" cy="3278516"/>
            </a:xfrm>
            <a:prstGeom prst="line">
              <a:avLst/>
            </a:prstGeom>
            <a:noFill/>
            <a:ln w="19050">
              <a:solidFill>
                <a:srgbClr val="063DE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7320" name="Straight Connector 74"/>
            <p:cNvCxnSpPr>
              <a:cxnSpLocks noChangeShapeType="1"/>
              <a:stCxn id="50" idx="2"/>
              <a:endCxn id="48" idx="4"/>
            </p:cNvCxnSpPr>
            <p:nvPr/>
          </p:nvCxnSpPr>
          <p:spPr bwMode="auto">
            <a:xfrm flipH="1" flipV="1">
              <a:off x="4526085" y="1904999"/>
              <a:ext cx="2019300" cy="1866900"/>
            </a:xfrm>
            <a:prstGeom prst="line">
              <a:avLst/>
            </a:prstGeom>
            <a:noFill/>
            <a:ln w="19050">
              <a:solidFill>
                <a:srgbClr val="063DE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4" name="Group 81"/>
          <p:cNvGrpSpPr>
            <a:grpSpLocks/>
          </p:cNvGrpSpPr>
          <p:nvPr/>
        </p:nvGrpSpPr>
        <p:grpSpPr bwMode="auto">
          <a:xfrm>
            <a:off x="4343400" y="2132013"/>
            <a:ext cx="3962400" cy="3201987"/>
            <a:chOff x="2582985" y="2512356"/>
            <a:chExt cx="3962400" cy="3202645"/>
          </a:xfrm>
        </p:grpSpPr>
        <p:cxnSp>
          <p:nvCxnSpPr>
            <p:cNvPr id="97308" name="Straight Connector 21"/>
            <p:cNvCxnSpPr>
              <a:cxnSpLocks noChangeShapeType="1"/>
              <a:stCxn id="53" idx="7"/>
              <a:endCxn id="49" idx="3"/>
            </p:cNvCxnSpPr>
            <p:nvPr/>
          </p:nvCxnSpPr>
          <p:spPr bwMode="auto">
            <a:xfrm flipV="1">
              <a:off x="3114470" y="2512356"/>
              <a:ext cx="2899430" cy="2671105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7309" name="Straight Connector 52"/>
            <p:cNvCxnSpPr>
              <a:cxnSpLocks noChangeShapeType="1"/>
              <a:stCxn id="54" idx="6"/>
              <a:endCxn id="49" idx="3"/>
            </p:cNvCxnSpPr>
            <p:nvPr/>
          </p:nvCxnSpPr>
          <p:spPr bwMode="auto">
            <a:xfrm flipV="1">
              <a:off x="2582985" y="2512356"/>
              <a:ext cx="3430915" cy="1259345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7310" name="Straight Connector 58"/>
            <p:cNvCxnSpPr>
              <a:cxnSpLocks noChangeShapeType="1"/>
              <a:stCxn id="52" idx="0"/>
              <a:endCxn id="49" idx="3"/>
            </p:cNvCxnSpPr>
            <p:nvPr/>
          </p:nvCxnSpPr>
          <p:spPr bwMode="auto">
            <a:xfrm flipV="1">
              <a:off x="4526085" y="2512356"/>
              <a:ext cx="1487815" cy="3202645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7311" name="Straight Connector 68"/>
            <p:cNvCxnSpPr>
              <a:cxnSpLocks noChangeShapeType="1"/>
              <a:stCxn id="49" idx="3"/>
              <a:endCxn id="50" idx="2"/>
            </p:cNvCxnSpPr>
            <p:nvPr/>
          </p:nvCxnSpPr>
          <p:spPr bwMode="auto">
            <a:xfrm>
              <a:off x="6013900" y="2512356"/>
              <a:ext cx="531485" cy="1259345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7312" name="Straight Connector 78"/>
            <p:cNvCxnSpPr>
              <a:cxnSpLocks noChangeShapeType="1"/>
              <a:stCxn id="55" idx="5"/>
              <a:endCxn id="49" idx="3"/>
            </p:cNvCxnSpPr>
            <p:nvPr/>
          </p:nvCxnSpPr>
          <p:spPr bwMode="auto">
            <a:xfrm>
              <a:off x="3114470" y="2512356"/>
              <a:ext cx="2899430" cy="0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7313" name="Straight Connector 80"/>
            <p:cNvCxnSpPr>
              <a:cxnSpLocks noChangeShapeType="1"/>
              <a:stCxn id="51" idx="1"/>
              <a:endCxn id="49" idx="3"/>
            </p:cNvCxnSpPr>
            <p:nvPr/>
          </p:nvCxnSpPr>
          <p:spPr bwMode="auto">
            <a:xfrm flipV="1">
              <a:off x="6013900" y="2512356"/>
              <a:ext cx="0" cy="2671105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5" name="Group 90"/>
          <p:cNvGrpSpPr>
            <a:grpSpLocks/>
          </p:cNvGrpSpPr>
          <p:nvPr/>
        </p:nvGrpSpPr>
        <p:grpSpPr bwMode="auto">
          <a:xfrm>
            <a:off x="4343400" y="2132013"/>
            <a:ext cx="3962400" cy="3201987"/>
            <a:chOff x="2582985" y="2512358"/>
            <a:chExt cx="3962401" cy="3202642"/>
          </a:xfrm>
        </p:grpSpPr>
        <p:cxnSp>
          <p:nvCxnSpPr>
            <p:cNvPr id="97303" name="Straight Connector 39"/>
            <p:cNvCxnSpPr>
              <a:cxnSpLocks noChangeShapeType="1"/>
              <a:stCxn id="53" idx="7"/>
              <a:endCxn id="50" idx="2"/>
            </p:cNvCxnSpPr>
            <p:nvPr/>
          </p:nvCxnSpPr>
          <p:spPr bwMode="auto">
            <a:xfrm flipV="1">
              <a:off x="3114470" y="3771702"/>
              <a:ext cx="3430916" cy="1411759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7304" name="Straight Connector 54"/>
            <p:cNvCxnSpPr>
              <a:cxnSpLocks noChangeShapeType="1"/>
              <a:stCxn id="54" idx="6"/>
              <a:endCxn id="50" idx="2"/>
            </p:cNvCxnSpPr>
            <p:nvPr/>
          </p:nvCxnSpPr>
          <p:spPr bwMode="auto">
            <a:xfrm>
              <a:off x="2582985" y="3771702"/>
              <a:ext cx="3962401" cy="0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7305" name="Straight Connector 72"/>
            <p:cNvCxnSpPr>
              <a:cxnSpLocks noChangeShapeType="1"/>
              <a:stCxn id="51" idx="1"/>
              <a:endCxn id="50" idx="2"/>
            </p:cNvCxnSpPr>
            <p:nvPr/>
          </p:nvCxnSpPr>
          <p:spPr bwMode="auto">
            <a:xfrm flipV="1">
              <a:off x="6013901" y="3771702"/>
              <a:ext cx="531485" cy="1411759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7306" name="Straight Connector 83"/>
            <p:cNvCxnSpPr>
              <a:cxnSpLocks noChangeShapeType="1"/>
              <a:stCxn id="50" idx="2"/>
              <a:endCxn id="55" idx="5"/>
            </p:cNvCxnSpPr>
            <p:nvPr/>
          </p:nvCxnSpPr>
          <p:spPr bwMode="auto">
            <a:xfrm flipH="1" flipV="1">
              <a:off x="3114470" y="2512358"/>
              <a:ext cx="3430916" cy="1259344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7307" name="Straight Connector 85"/>
            <p:cNvCxnSpPr>
              <a:cxnSpLocks noChangeShapeType="1"/>
              <a:stCxn id="50" idx="2"/>
              <a:endCxn id="52" idx="0"/>
            </p:cNvCxnSpPr>
            <p:nvPr/>
          </p:nvCxnSpPr>
          <p:spPr bwMode="auto">
            <a:xfrm flipH="1">
              <a:off x="4526085" y="3771702"/>
              <a:ext cx="2019301" cy="1943298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7" name="Group 92"/>
          <p:cNvGrpSpPr>
            <a:grpSpLocks/>
          </p:cNvGrpSpPr>
          <p:nvPr/>
        </p:nvGrpSpPr>
        <p:grpSpPr bwMode="auto">
          <a:xfrm>
            <a:off x="4343400" y="2132013"/>
            <a:ext cx="1943100" cy="3201987"/>
            <a:chOff x="2582985" y="2512356"/>
            <a:chExt cx="1943100" cy="3202644"/>
          </a:xfrm>
        </p:grpSpPr>
        <p:cxnSp>
          <p:nvCxnSpPr>
            <p:cNvPr id="97300" name="Straight Connector 43"/>
            <p:cNvCxnSpPr>
              <a:cxnSpLocks noChangeShapeType="1"/>
              <a:stCxn id="53" idx="7"/>
              <a:endCxn id="52" idx="0"/>
            </p:cNvCxnSpPr>
            <p:nvPr/>
          </p:nvCxnSpPr>
          <p:spPr bwMode="auto">
            <a:xfrm>
              <a:off x="3114470" y="5183460"/>
              <a:ext cx="1411615" cy="531540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7301" name="Straight Connector 87"/>
            <p:cNvCxnSpPr>
              <a:cxnSpLocks noChangeShapeType="1"/>
              <a:stCxn id="52" idx="0"/>
              <a:endCxn id="54" idx="6"/>
            </p:cNvCxnSpPr>
            <p:nvPr/>
          </p:nvCxnSpPr>
          <p:spPr bwMode="auto">
            <a:xfrm flipH="1" flipV="1">
              <a:off x="2582985" y="3771700"/>
              <a:ext cx="1943100" cy="1943300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7302" name="Straight Connector 89"/>
            <p:cNvCxnSpPr>
              <a:cxnSpLocks noChangeShapeType="1"/>
              <a:stCxn id="55" idx="5"/>
              <a:endCxn id="52" idx="0"/>
            </p:cNvCxnSpPr>
            <p:nvPr/>
          </p:nvCxnSpPr>
          <p:spPr bwMode="auto">
            <a:xfrm>
              <a:off x="3114470" y="2512356"/>
              <a:ext cx="1411615" cy="3202644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0953043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Improving Deflection Arbitration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latin typeface="Tahoma" charset="0"/>
              </a:rPr>
              <a:t>Key idea 3: Add a priority level </a:t>
            </a:r>
            <a:r>
              <a:rPr lang="en-US">
                <a:latin typeface="Tahoma" charset="0"/>
              </a:rPr>
              <a:t>and prioritize one flit</a:t>
            </a:r>
            <a:br>
              <a:rPr lang="en-US">
                <a:latin typeface="Tahoma" charset="0"/>
              </a:rPr>
            </a:br>
            <a:r>
              <a:rPr lang="en-US">
                <a:latin typeface="Tahoma" charset="0"/>
              </a:rPr>
              <a:t>to ensure at least </a:t>
            </a:r>
            <a:r>
              <a:rPr lang="en-US">
                <a:solidFill>
                  <a:srgbClr val="0000FF"/>
                </a:solidFill>
                <a:latin typeface="Tahoma" charset="0"/>
              </a:rPr>
              <a:t>one flit is not deflected in each cycle</a:t>
            </a:r>
            <a:endParaRPr lang="en-US" b="1">
              <a:solidFill>
                <a:srgbClr val="0000FF"/>
              </a:solidFill>
              <a:latin typeface="Tahoma" charset="0"/>
            </a:endParaRPr>
          </a:p>
          <a:p>
            <a:endParaRPr lang="en-US" b="1">
              <a:latin typeface="Tahoma" charset="0"/>
            </a:endParaRPr>
          </a:p>
          <a:p>
            <a:endParaRPr lang="en-US" b="1">
              <a:latin typeface="Tahoma" charset="0"/>
            </a:endParaRPr>
          </a:p>
          <a:p>
            <a:r>
              <a:rPr lang="en-US" b="1">
                <a:latin typeface="Tahoma" charset="0"/>
              </a:rPr>
              <a:t>Highest priority: </a:t>
            </a:r>
            <a:r>
              <a:rPr lang="en-US">
                <a:latin typeface="Tahoma" charset="0"/>
              </a:rPr>
              <a:t>one </a:t>
            </a:r>
            <a:r>
              <a:rPr lang="en-US">
                <a:solidFill>
                  <a:srgbClr val="0000FF"/>
                </a:solidFill>
                <a:latin typeface="Tahoma" charset="0"/>
              </a:rPr>
              <a:t>Golden Packet </a:t>
            </a:r>
            <a:r>
              <a:rPr lang="en-US">
                <a:solidFill>
                  <a:srgbClr val="000000"/>
                </a:solidFill>
                <a:latin typeface="Tahoma" charset="0"/>
              </a:rPr>
              <a:t>in network</a:t>
            </a:r>
          </a:p>
          <a:p>
            <a:pPr lvl="1"/>
            <a:r>
              <a:rPr lang="en-US">
                <a:latin typeface="Tahoma" charset="0"/>
              </a:rPr>
              <a:t>Chosen in static round-robin schedule</a:t>
            </a:r>
          </a:p>
          <a:p>
            <a:pPr lvl="1"/>
            <a:r>
              <a:rPr lang="en-US">
                <a:solidFill>
                  <a:srgbClr val="0000FF"/>
                </a:solidFill>
                <a:latin typeface="Tahoma" charset="0"/>
              </a:rPr>
              <a:t>Ensures correctness</a:t>
            </a:r>
          </a:p>
          <a:p>
            <a:pPr lvl="1"/>
            <a:endParaRPr lang="en-US">
              <a:latin typeface="Tahoma" charset="0"/>
            </a:endParaRPr>
          </a:p>
          <a:p>
            <a:r>
              <a:rPr lang="en-US" b="1">
                <a:latin typeface="Tahoma" charset="0"/>
              </a:rPr>
              <a:t>Next-highest priority</a:t>
            </a:r>
            <a:r>
              <a:rPr lang="en-US">
                <a:latin typeface="Tahoma" charset="0"/>
              </a:rPr>
              <a:t>: one </a:t>
            </a:r>
            <a:r>
              <a:rPr lang="en-US">
                <a:solidFill>
                  <a:srgbClr val="0000FF"/>
                </a:solidFill>
                <a:latin typeface="Tahoma" charset="0"/>
              </a:rPr>
              <a:t>silver flit </a:t>
            </a:r>
            <a:r>
              <a:rPr lang="en-US">
                <a:latin typeface="Tahoma" charset="0"/>
              </a:rPr>
              <a:t>per router per cycle</a:t>
            </a:r>
          </a:p>
          <a:p>
            <a:pPr lvl="1"/>
            <a:r>
              <a:rPr lang="en-US">
                <a:latin typeface="Tahoma" charset="0"/>
              </a:rPr>
              <a:t>Chosen pseudo-randomly &amp; local to one router</a:t>
            </a:r>
          </a:p>
          <a:p>
            <a:pPr lvl="1"/>
            <a:r>
              <a:rPr lang="en-US">
                <a:solidFill>
                  <a:srgbClr val="0000FF"/>
                </a:solidFill>
                <a:latin typeface="Tahoma" charset="0"/>
              </a:rPr>
              <a:t>Enhances performance</a:t>
            </a:r>
          </a:p>
          <a:p>
            <a:endParaRPr lang="en-US">
              <a:latin typeface="Tahoma" charset="0"/>
            </a:endParaRPr>
          </a:p>
        </p:txBody>
      </p:sp>
      <p:sp>
        <p:nvSpPr>
          <p:cNvPr id="15155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BD9A61-E1F7-FE4B-A9F2-96EA6EC7B1DC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6508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Adding A Silver Flit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08050"/>
            <a:ext cx="8610600" cy="2063750"/>
          </a:xfrm>
        </p:spPr>
        <p:txBody>
          <a:bodyPr/>
          <a:lstStyle/>
          <a:p>
            <a:pPr>
              <a:buFont typeface="Wingdings" pitchFamily="2" charset="2"/>
              <a:buChar char="n"/>
              <a:defRPr/>
            </a:pPr>
            <a:r>
              <a:rPr lang="en-US" sz="2200" dirty="0">
                <a:ea typeface="+mn-ea"/>
              </a:rPr>
              <a:t>Randomly picking a 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  <a:ea typeface="+mn-ea"/>
              </a:rPr>
              <a:t>silver flit</a:t>
            </a:r>
            <a:r>
              <a:rPr lang="en-US" sz="2200" dirty="0">
                <a:solidFill>
                  <a:schemeClr val="bg1">
                    <a:lumMod val="65000"/>
                  </a:schemeClr>
                </a:solidFill>
                <a:ea typeface="+mn-ea"/>
              </a:rPr>
              <a:t> </a:t>
            </a:r>
            <a:r>
              <a:rPr lang="en-US" sz="2200" dirty="0">
                <a:ea typeface="+mn-ea"/>
              </a:rPr>
              <a:t>ensures </a:t>
            </a:r>
            <a:r>
              <a:rPr lang="en-US" sz="2200" b="1" dirty="0">
                <a:ea typeface="+mn-ea"/>
              </a:rPr>
              <a:t>one flit is not deflected</a:t>
            </a:r>
          </a:p>
          <a:p>
            <a:pPr lvl="1">
              <a:buFont typeface="Wingdings" pitchFamily="2" charset="2"/>
              <a:buNone/>
              <a:defRPr/>
            </a:pPr>
            <a:r>
              <a:rPr lang="en-US" dirty="0"/>
              <a:t>1. No flit is golden but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flit is </a:t>
            </a:r>
            <a:r>
              <a:rPr lang="en-US" dirty="0">
                <a:solidFill>
                  <a:srgbClr val="7F7F7F"/>
                </a:solidFill>
              </a:rPr>
              <a:t>silver</a:t>
            </a:r>
          </a:p>
          <a:p>
            <a:pPr lvl="1">
              <a:buFont typeface="Wingdings" pitchFamily="2" charset="2"/>
              <a:buNone/>
              <a:defRPr/>
            </a:pPr>
            <a:r>
              <a:rPr lang="en-US" dirty="0"/>
              <a:t>2.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flit wins at first stage (</a:t>
            </a:r>
            <a:r>
              <a:rPr lang="en-US" dirty="0">
                <a:solidFill>
                  <a:srgbClr val="7F7F7F"/>
                </a:solidFill>
              </a:rPr>
              <a:t>silver</a:t>
            </a:r>
            <a:r>
              <a:rPr lang="en-US" dirty="0"/>
              <a:t>)</a:t>
            </a:r>
          </a:p>
          <a:p>
            <a:pPr lvl="1">
              <a:buFont typeface="Wingdings" pitchFamily="2" charset="2"/>
              <a:buNone/>
              <a:defRPr/>
            </a:pPr>
            <a:r>
              <a:rPr lang="en-US" dirty="0"/>
              <a:t>3. </a:t>
            </a:r>
            <a:r>
              <a:rPr lang="en-US" dirty="0">
                <a:solidFill>
                  <a:srgbClr val="008000"/>
                </a:solidFill>
              </a:rPr>
              <a:t>Green</a:t>
            </a:r>
            <a:r>
              <a:rPr lang="en-US" dirty="0">
                <a:solidFill>
                  <a:srgbClr val="2C6123"/>
                </a:solidFill>
              </a:rPr>
              <a:t> </a:t>
            </a:r>
            <a:r>
              <a:rPr lang="en-US" dirty="0"/>
              <a:t>flit is deflected at first stage</a:t>
            </a:r>
          </a:p>
          <a:p>
            <a:pPr lvl="1">
              <a:buFont typeface="Wingdings" pitchFamily="2" charset="2"/>
              <a:buNone/>
              <a:defRPr/>
            </a:pPr>
            <a:r>
              <a:rPr lang="en-US" dirty="0"/>
              <a:t>4.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flit wins at second stage (</a:t>
            </a:r>
            <a:r>
              <a:rPr lang="en-US" dirty="0">
                <a:solidFill>
                  <a:srgbClr val="7F7F7F"/>
                </a:solidFill>
              </a:rPr>
              <a:t>silver</a:t>
            </a:r>
            <a:r>
              <a:rPr lang="en-US" dirty="0"/>
              <a:t>); not deflected</a:t>
            </a:r>
          </a:p>
        </p:txBody>
      </p:sp>
      <p:sp>
        <p:nvSpPr>
          <p:cNvPr id="15258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DE5D1A-06A5-CD46-A0D1-0227386FFD45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grpSp>
        <p:nvGrpSpPr>
          <p:cNvPr id="2" name="Group 8"/>
          <p:cNvGrpSpPr>
            <a:grpSpLocks noGrp="1"/>
          </p:cNvGrpSpPr>
          <p:nvPr/>
        </p:nvGrpSpPr>
        <p:grpSpPr bwMode="auto">
          <a:xfrm>
            <a:off x="1828800" y="2949575"/>
            <a:ext cx="5029200" cy="3248025"/>
            <a:chOff x="642910" y="4286256"/>
            <a:chExt cx="2071702" cy="1500198"/>
          </a:xfrm>
        </p:grpSpPr>
        <p:grpSp>
          <p:nvGrpSpPr>
            <p:cNvPr id="152601" name="Group 33"/>
            <p:cNvGrpSpPr>
              <a:grpSpLocks/>
            </p:cNvGrpSpPr>
            <p:nvPr/>
          </p:nvGrpSpPr>
          <p:grpSpPr bwMode="auto">
            <a:xfrm>
              <a:off x="857224" y="4286256"/>
              <a:ext cx="571504" cy="571504"/>
              <a:chOff x="785786" y="4286256"/>
              <a:chExt cx="571504" cy="571504"/>
            </a:xfrm>
          </p:grpSpPr>
          <p:sp>
            <p:nvSpPr>
              <p:cNvPr id="51" name="Rectangle 24"/>
              <p:cNvSpPr/>
              <p:nvPr/>
            </p:nvSpPr>
            <p:spPr>
              <a:xfrm>
                <a:off x="785966" y="4286256"/>
                <a:ext cx="571549" cy="57119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52647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53" name="Straight Connector 52"/>
                <p:cNvCxnSpPr/>
                <p:nvPr/>
              </p:nvCxnSpPr>
              <p:spPr>
                <a:xfrm>
                  <a:off x="2474920" y="3951815"/>
                  <a:ext cx="217665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2474920" y="4896873"/>
                  <a:ext cx="217665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rot="16200000" flipH="1">
                  <a:off x="2364143" y="4280257"/>
                  <a:ext cx="945057" cy="28817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 rot="5400000" flipH="1" flipV="1">
                  <a:off x="2364143" y="4280257"/>
                  <a:ext cx="945057" cy="28817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>
                  <a:off x="2980760" y="3951815"/>
                  <a:ext cx="217665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2980760" y="4896873"/>
                  <a:ext cx="217665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2602" name="Group 34"/>
            <p:cNvGrpSpPr>
              <a:grpSpLocks/>
            </p:cNvGrpSpPr>
            <p:nvPr/>
          </p:nvGrpSpPr>
          <p:grpSpPr bwMode="auto">
            <a:xfrm>
              <a:off x="1928794" y="4286256"/>
              <a:ext cx="571504" cy="571504"/>
              <a:chOff x="785786" y="4286256"/>
              <a:chExt cx="571504" cy="571504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785561" y="4286256"/>
                <a:ext cx="571549" cy="57119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52639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45" name="Straight Connector 44"/>
                <p:cNvCxnSpPr/>
                <p:nvPr/>
              </p:nvCxnSpPr>
              <p:spPr>
                <a:xfrm>
                  <a:off x="2470903" y="3951815"/>
                  <a:ext cx="217665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2470903" y="4896873"/>
                  <a:ext cx="217665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rot="16200000" flipH="1">
                  <a:off x="2361660" y="4278723"/>
                  <a:ext cx="945057" cy="29124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0"/>
                <p:cNvCxnSpPr/>
                <p:nvPr/>
              </p:nvCxnSpPr>
              <p:spPr>
                <a:xfrm rot="5400000" flipH="1" flipV="1">
                  <a:off x="2361660" y="4278723"/>
                  <a:ext cx="945057" cy="29124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2979809" y="3951815"/>
                  <a:ext cx="214599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2979809" y="4896873"/>
                  <a:ext cx="214599" cy="17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2603" name="Group 43"/>
            <p:cNvGrpSpPr>
              <a:grpSpLocks/>
            </p:cNvGrpSpPr>
            <p:nvPr/>
          </p:nvGrpSpPr>
          <p:grpSpPr bwMode="auto">
            <a:xfrm>
              <a:off x="857224" y="5214950"/>
              <a:ext cx="571504" cy="571504"/>
              <a:chOff x="785786" y="4286256"/>
              <a:chExt cx="571504" cy="571504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785966" y="4286571"/>
                <a:ext cx="571549" cy="57118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52631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37" name="Straight Connector 36"/>
                <p:cNvCxnSpPr/>
                <p:nvPr/>
              </p:nvCxnSpPr>
              <p:spPr>
                <a:xfrm>
                  <a:off x="2474920" y="3952553"/>
                  <a:ext cx="217665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>
                  <a:off x="2474920" y="4901046"/>
                  <a:ext cx="217665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 rot="16200000" flipH="1">
                  <a:off x="2362425" y="4282712"/>
                  <a:ext cx="948494" cy="28817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 rot="5400000" flipH="1" flipV="1">
                  <a:off x="2362425" y="4282712"/>
                  <a:ext cx="948494" cy="28817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2980760" y="3952553"/>
                  <a:ext cx="217665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2980760" y="4901046"/>
                  <a:ext cx="217665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2604" name="Group 52"/>
            <p:cNvGrpSpPr>
              <a:grpSpLocks/>
            </p:cNvGrpSpPr>
            <p:nvPr/>
          </p:nvGrpSpPr>
          <p:grpSpPr bwMode="auto">
            <a:xfrm>
              <a:off x="1928794" y="5214950"/>
              <a:ext cx="571504" cy="571504"/>
              <a:chOff x="785786" y="4286256"/>
              <a:chExt cx="571504" cy="571504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785561" y="4286571"/>
                <a:ext cx="571549" cy="57118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52623" name="Group 27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29" name="Straight Connector 28"/>
                <p:cNvCxnSpPr/>
                <p:nvPr/>
              </p:nvCxnSpPr>
              <p:spPr>
                <a:xfrm>
                  <a:off x="2470903" y="3952553"/>
                  <a:ext cx="217665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2470903" y="4901046"/>
                  <a:ext cx="217665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rot="16200000" flipH="1">
                  <a:off x="2359942" y="4281178"/>
                  <a:ext cx="948494" cy="29124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 rot="5400000" flipH="1" flipV="1">
                  <a:off x="2359942" y="4281178"/>
                  <a:ext cx="948494" cy="29124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2979809" y="3952553"/>
                  <a:ext cx="214599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2979809" y="4901046"/>
                  <a:ext cx="214599" cy="171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2605" name="Group 70"/>
            <p:cNvGrpSpPr>
              <a:grpSpLocks/>
            </p:cNvGrpSpPr>
            <p:nvPr/>
          </p:nvGrpSpPr>
          <p:grpSpPr bwMode="auto">
            <a:xfrm>
              <a:off x="1423794" y="4714719"/>
              <a:ext cx="504995" cy="660095"/>
              <a:chOff x="1478449" y="4786322"/>
              <a:chExt cx="310519" cy="405897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>
                <a:off x="1478405" y="4786166"/>
                <a:ext cx="93289" cy="9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1478405" y="5191499"/>
                <a:ext cx="93289" cy="9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rot="16200000" flipH="1">
                <a:off x="1430952" y="4926908"/>
                <a:ext cx="405333" cy="12384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rot="5400000" flipH="1" flipV="1">
                <a:off x="1430952" y="4926908"/>
                <a:ext cx="405333" cy="12384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1695543" y="4786166"/>
                <a:ext cx="93289" cy="9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1695543" y="5191499"/>
                <a:ext cx="93289" cy="90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Connector 10"/>
            <p:cNvCxnSpPr/>
            <p:nvPr/>
          </p:nvCxnSpPr>
          <p:spPr>
            <a:xfrm>
              <a:off x="1428953" y="4429237"/>
              <a:ext cx="499615" cy="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428953" y="5643473"/>
              <a:ext cx="499615" cy="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42910" y="4429237"/>
              <a:ext cx="214494" cy="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642910" y="4715198"/>
              <a:ext cx="214494" cy="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42910" y="5357512"/>
              <a:ext cx="214494" cy="2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42910" y="5643473"/>
              <a:ext cx="214494" cy="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500118" y="4429237"/>
              <a:ext cx="214494" cy="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500118" y="4715198"/>
              <a:ext cx="214494" cy="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500118" y="5357512"/>
              <a:ext cx="214494" cy="21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500118" y="5643473"/>
              <a:ext cx="214494" cy="1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ounded Rectangle 58"/>
          <p:cNvSpPr/>
          <p:nvPr/>
        </p:nvSpPr>
        <p:spPr>
          <a:xfrm>
            <a:off x="1524000" y="3025775"/>
            <a:ext cx="142875" cy="428625"/>
          </a:xfrm>
          <a:prstGeom prst="roundRect">
            <a:avLst/>
          </a:prstGeom>
          <a:solidFill>
            <a:srgbClr val="C0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1524000" y="3663950"/>
            <a:ext cx="142875" cy="428625"/>
          </a:xfrm>
          <a:prstGeom prst="roundRect">
            <a:avLst/>
          </a:prstGeom>
          <a:solidFill>
            <a:srgbClr val="0000FF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7010400" y="2997200"/>
            <a:ext cx="17113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Destination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1524000" y="5054600"/>
            <a:ext cx="142875" cy="428625"/>
          </a:xfrm>
          <a:prstGeom prst="roundRect">
            <a:avLst/>
          </a:prstGeom>
          <a:solidFill>
            <a:srgbClr val="00B05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7010400" y="5049838"/>
            <a:ext cx="17113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Destination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1524000" y="5692775"/>
            <a:ext cx="142875" cy="428625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4648200" y="3683000"/>
            <a:ext cx="142875" cy="428625"/>
          </a:xfrm>
          <a:prstGeom prst="roundRect">
            <a:avLst/>
          </a:prstGeom>
          <a:solidFill>
            <a:srgbClr val="00B05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4648200" y="3073400"/>
            <a:ext cx="142875" cy="428625"/>
          </a:xfrm>
          <a:prstGeom prst="roundRect">
            <a:avLst/>
          </a:prstGeom>
          <a:solidFill>
            <a:srgbClr val="C00000"/>
          </a:solidFill>
          <a:ln>
            <a:solidFill>
              <a:srgbClr val="A6A6A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6553200" y="3048000"/>
            <a:ext cx="142875" cy="428625"/>
          </a:xfrm>
          <a:prstGeom prst="roundRect">
            <a:avLst/>
          </a:prstGeom>
          <a:solidFill>
            <a:srgbClr val="C00000"/>
          </a:solidFill>
          <a:ln>
            <a:solidFill>
              <a:srgbClr val="A6A6A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6553200" y="3657600"/>
            <a:ext cx="142875" cy="428625"/>
          </a:xfrm>
          <a:prstGeom prst="roundRect">
            <a:avLst/>
          </a:prstGeom>
          <a:solidFill>
            <a:srgbClr val="00B050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cxnSp>
        <p:nvCxnSpPr>
          <p:cNvPr id="62" name="Straight Connector 61"/>
          <p:cNvCxnSpPr>
            <a:cxnSpLocks noChangeShapeType="1"/>
          </p:cNvCxnSpPr>
          <p:nvPr/>
        </p:nvCxnSpPr>
        <p:spPr bwMode="auto">
          <a:xfrm>
            <a:off x="1600200" y="3276600"/>
            <a:ext cx="3124200" cy="0"/>
          </a:xfrm>
          <a:prstGeom prst="line">
            <a:avLst/>
          </a:prstGeom>
          <a:noFill/>
          <a:ln w="57150">
            <a:solidFill>
              <a:srgbClr val="FF0000"/>
            </a:solidFill>
            <a:prstDash val="sysDash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1" name="Straight Connector 70"/>
          <p:cNvCxnSpPr>
            <a:cxnSpLocks noChangeShapeType="1"/>
          </p:cNvCxnSpPr>
          <p:nvPr/>
        </p:nvCxnSpPr>
        <p:spPr bwMode="auto">
          <a:xfrm>
            <a:off x="1676400" y="3886200"/>
            <a:ext cx="3048000" cy="1447800"/>
          </a:xfrm>
          <a:prstGeom prst="line">
            <a:avLst/>
          </a:prstGeom>
          <a:noFill/>
          <a:ln w="57150">
            <a:solidFill>
              <a:srgbClr val="0000FF"/>
            </a:solidFill>
            <a:prstDash val="sysDash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3" name="Straight Connector 72"/>
          <p:cNvCxnSpPr>
            <a:cxnSpLocks noChangeShapeType="1"/>
            <a:endCxn id="67" idx="1"/>
          </p:cNvCxnSpPr>
          <p:nvPr/>
        </p:nvCxnSpPr>
        <p:spPr bwMode="auto">
          <a:xfrm flipV="1">
            <a:off x="1676400" y="3897313"/>
            <a:ext cx="2971800" cy="1360487"/>
          </a:xfrm>
          <a:prstGeom prst="line">
            <a:avLst/>
          </a:prstGeom>
          <a:noFill/>
          <a:ln w="57150">
            <a:solidFill>
              <a:srgbClr val="008000"/>
            </a:solidFill>
            <a:prstDash val="sysDash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5" name="Straight Connector 74"/>
          <p:cNvCxnSpPr>
            <a:cxnSpLocks noChangeShapeType="1"/>
          </p:cNvCxnSpPr>
          <p:nvPr/>
        </p:nvCxnSpPr>
        <p:spPr bwMode="auto">
          <a:xfrm>
            <a:off x="1676400" y="5892800"/>
            <a:ext cx="2895600" cy="25400"/>
          </a:xfrm>
          <a:prstGeom prst="line">
            <a:avLst/>
          </a:prstGeom>
          <a:noFill/>
          <a:ln w="57150">
            <a:solidFill>
              <a:srgbClr val="FFD147"/>
            </a:solidFill>
            <a:prstDash val="sysDash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7" name="Straight Connector 76"/>
          <p:cNvCxnSpPr>
            <a:cxnSpLocks noChangeShapeType="1"/>
            <a:stCxn id="68" idx="3"/>
            <a:endCxn id="69" idx="1"/>
          </p:cNvCxnSpPr>
          <p:nvPr/>
        </p:nvCxnSpPr>
        <p:spPr bwMode="auto">
          <a:xfrm flipV="1">
            <a:off x="4791075" y="3262313"/>
            <a:ext cx="1762125" cy="25400"/>
          </a:xfrm>
          <a:prstGeom prst="line">
            <a:avLst/>
          </a:prstGeom>
          <a:noFill/>
          <a:ln w="57150">
            <a:solidFill>
              <a:srgbClr val="FF0000"/>
            </a:solidFill>
            <a:prstDash val="sysDash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80" name="Straight Connector 79"/>
          <p:cNvCxnSpPr>
            <a:cxnSpLocks noChangeShapeType="1"/>
            <a:stCxn id="67" idx="1"/>
            <a:endCxn id="70" idx="1"/>
          </p:cNvCxnSpPr>
          <p:nvPr/>
        </p:nvCxnSpPr>
        <p:spPr bwMode="auto">
          <a:xfrm flipV="1">
            <a:off x="4648200" y="3871913"/>
            <a:ext cx="1905000" cy="25400"/>
          </a:xfrm>
          <a:prstGeom prst="line">
            <a:avLst/>
          </a:prstGeom>
          <a:noFill/>
          <a:ln w="57150">
            <a:solidFill>
              <a:srgbClr val="008000"/>
            </a:solidFill>
            <a:prstDash val="sysDash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76" name="TextBox 75"/>
          <p:cNvSpPr txBox="1">
            <a:spLocks noChangeArrowheads="1"/>
          </p:cNvSpPr>
          <p:nvPr/>
        </p:nvSpPr>
        <p:spPr bwMode="auto">
          <a:xfrm>
            <a:off x="6781800" y="4114800"/>
            <a:ext cx="230663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At least one flit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is not deflected</a:t>
            </a:r>
          </a:p>
        </p:txBody>
      </p:sp>
      <p:sp>
        <p:nvSpPr>
          <p:cNvPr id="78" name="TextBox 77"/>
          <p:cNvSpPr txBox="1">
            <a:spLocks noChangeArrowheads="1"/>
          </p:cNvSpPr>
          <p:nvPr/>
        </p:nvSpPr>
        <p:spPr bwMode="auto">
          <a:xfrm>
            <a:off x="38100" y="4160838"/>
            <a:ext cx="2095500" cy="83026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red flit has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higher priority</a:t>
            </a:r>
          </a:p>
        </p:txBody>
      </p:sp>
      <p:sp>
        <p:nvSpPr>
          <p:cNvPr id="79" name="TextBox 78"/>
          <p:cNvSpPr txBox="1">
            <a:spLocks noChangeArrowheads="1"/>
          </p:cNvSpPr>
          <p:nvPr/>
        </p:nvSpPr>
        <p:spPr bwMode="auto">
          <a:xfrm>
            <a:off x="63500" y="4160838"/>
            <a:ext cx="1970088" cy="83026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all flits have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equal priority</a:t>
            </a:r>
          </a:p>
        </p:txBody>
      </p:sp>
    </p:spTree>
    <p:extLst>
      <p:ext uri="{BB962C8B-B14F-4D97-AF65-F5344CB8AC3E}">
        <p14:creationId xmlns:p14="http://schemas.microsoft.com/office/powerpoint/2010/main" val="19377128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6 L 0.3401 0.00811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9700" y="39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L 0.34219 0.21227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0100" y="1060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96296E-6 L 0.34097 -0.20278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4900" y="-1013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L 0.34097 -0.00092 " pathEditMode="relative" rAng="0" ptsTypes="AA">
                                      <p:cBhvr>
                                        <p:cTn id="6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4900" y="-4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00116 L 0.20729 -0.00046 " pathEditMode="relative" rAng="0" ptsTypes="AA">
                                      <p:cBhvr>
                                        <p:cTn id="8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400" y="-930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7.40741E-7 L 0.20955 0.00116 " pathEditMode="relative" rAng="0" ptsTypes="AA">
                                      <p:cBhvr>
                                        <p:cTn id="8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6900" y="4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59" grpId="2" animBg="1"/>
      <p:bldP spid="60" grpId="0" animBg="1"/>
      <p:bldP spid="60" grpId="1" animBg="1"/>
      <p:bldP spid="63" grpId="0"/>
      <p:bldP spid="64" grpId="0" animBg="1"/>
      <p:bldP spid="64" grpId="1" animBg="1"/>
      <p:bldP spid="64" grpId="2" animBg="1"/>
      <p:bldP spid="65" grpId="0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70" grpId="0" animBg="1"/>
      <p:bldP spid="76" grpId="0"/>
      <p:bldP spid="78" grpId="0" animBg="1"/>
      <p:bldP spid="79" grpId="0" animBg="1"/>
      <p:bldP spid="79" grpId="1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Minimally-Buffered Deflection Router</a:t>
            </a:r>
          </a:p>
        </p:txBody>
      </p:sp>
      <p:sp>
        <p:nvSpPr>
          <p:cNvPr id="15360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7BC02A-9022-BD4B-86DA-50BF888DBF82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grpSp>
        <p:nvGrpSpPr>
          <p:cNvPr id="153604" name="Group 4"/>
          <p:cNvGrpSpPr>
            <a:grpSpLocks/>
          </p:cNvGrpSpPr>
          <p:nvPr/>
        </p:nvGrpSpPr>
        <p:grpSpPr bwMode="auto">
          <a:xfrm>
            <a:off x="979488" y="1158875"/>
            <a:ext cx="7575550" cy="4708525"/>
            <a:chOff x="17270961" y="18316748"/>
            <a:chExt cx="9114964" cy="5665544"/>
          </a:xfrm>
        </p:grpSpPr>
        <p:grpSp>
          <p:nvGrpSpPr>
            <p:cNvPr id="153611" name="Group 33"/>
            <p:cNvGrpSpPr>
              <a:grpSpLocks/>
            </p:cNvGrpSpPr>
            <p:nvPr/>
          </p:nvGrpSpPr>
          <p:grpSpPr bwMode="auto">
            <a:xfrm>
              <a:off x="21066293" y="19602633"/>
              <a:ext cx="1352676" cy="1206405"/>
              <a:chOff x="785786" y="4286256"/>
              <a:chExt cx="571504" cy="571504"/>
            </a:xfrm>
          </p:grpSpPr>
          <p:sp>
            <p:nvSpPr>
              <p:cNvPr id="88" name="Rectangle 24"/>
              <p:cNvSpPr>
                <a:spLocks noChangeArrowheads="1"/>
              </p:cNvSpPr>
              <p:nvPr/>
            </p:nvSpPr>
            <p:spPr bwMode="auto">
              <a:xfrm>
                <a:off x="785796" y="4286093"/>
                <a:ext cx="571365" cy="571892"/>
              </a:xfrm>
              <a:prstGeom prst="rect">
                <a:avLst/>
              </a:prstGeom>
              <a:gradFill rotWithShape="1">
                <a:gsLst>
                  <a:gs pos="0">
                    <a:srgbClr val="BCBCBC"/>
                  </a:gs>
                  <a:gs pos="35001">
                    <a:srgbClr val="D0D0D0"/>
                  </a:gs>
                  <a:gs pos="100000">
                    <a:srgbClr val="EDEDED"/>
                  </a:gs>
                </a:gsLst>
                <a:lin ang="162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53689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90" name="Straight Connector 89"/>
                <p:cNvCxnSpPr/>
                <p:nvPr/>
              </p:nvCxnSpPr>
              <p:spPr>
                <a:xfrm>
                  <a:off x="2470579" y="3946323"/>
                  <a:ext cx="219430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/>
                <p:cNvCxnSpPr/>
                <p:nvPr/>
              </p:nvCxnSpPr>
              <p:spPr>
                <a:xfrm>
                  <a:off x="2470579" y="4900573"/>
                  <a:ext cx="219430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77"/>
                <p:cNvCxnSpPr/>
                <p:nvPr/>
              </p:nvCxnSpPr>
              <p:spPr>
                <a:xfrm rot="16200000" flipH="1">
                  <a:off x="2358540" y="4277792"/>
                  <a:ext cx="954250" cy="29131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/>
                <p:cNvCxnSpPr/>
                <p:nvPr/>
              </p:nvCxnSpPr>
              <p:spPr>
                <a:xfrm rot="5400000" flipH="1" flipV="1">
                  <a:off x="2358540" y="4277792"/>
                  <a:ext cx="954250" cy="29131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>
                  <a:off x="2979429" y="3946323"/>
                  <a:ext cx="219430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>
                  <a:off x="2979429" y="4900573"/>
                  <a:ext cx="219430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3612" name="Group 34"/>
            <p:cNvGrpSpPr>
              <a:grpSpLocks/>
            </p:cNvGrpSpPr>
            <p:nvPr/>
          </p:nvGrpSpPr>
          <p:grpSpPr bwMode="auto">
            <a:xfrm>
              <a:off x="23602560" y="19602633"/>
              <a:ext cx="1352676" cy="1206405"/>
              <a:chOff x="785786" y="4286256"/>
              <a:chExt cx="571504" cy="571504"/>
            </a:xfrm>
          </p:grpSpPr>
          <p:sp>
            <p:nvSpPr>
              <p:cNvPr id="80" name="Rectangle 79"/>
              <p:cNvSpPr>
                <a:spLocks noChangeArrowheads="1"/>
              </p:cNvSpPr>
              <p:nvPr/>
            </p:nvSpPr>
            <p:spPr bwMode="auto">
              <a:xfrm>
                <a:off x="785937" y="4286093"/>
                <a:ext cx="571365" cy="571892"/>
              </a:xfrm>
              <a:prstGeom prst="rect">
                <a:avLst/>
              </a:prstGeom>
              <a:gradFill rotWithShape="1">
                <a:gsLst>
                  <a:gs pos="0">
                    <a:srgbClr val="BCBCBC"/>
                  </a:gs>
                  <a:gs pos="35001">
                    <a:srgbClr val="D0D0D0"/>
                  </a:gs>
                  <a:gs pos="100000">
                    <a:srgbClr val="EDEDED"/>
                  </a:gs>
                </a:gsLst>
                <a:lin ang="162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53681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82" name="Straight Connector 81"/>
                <p:cNvCxnSpPr/>
                <p:nvPr/>
              </p:nvCxnSpPr>
              <p:spPr>
                <a:xfrm>
                  <a:off x="2470912" y="3946323"/>
                  <a:ext cx="219430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/>
                <p:cNvCxnSpPr/>
                <p:nvPr/>
              </p:nvCxnSpPr>
              <p:spPr>
                <a:xfrm>
                  <a:off x="2470912" y="4900573"/>
                  <a:ext cx="219430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69"/>
                <p:cNvCxnSpPr/>
                <p:nvPr/>
              </p:nvCxnSpPr>
              <p:spPr>
                <a:xfrm rot="16200000" flipH="1">
                  <a:off x="2358873" y="4277792"/>
                  <a:ext cx="954250" cy="29131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40"/>
                <p:cNvCxnSpPr/>
                <p:nvPr/>
              </p:nvCxnSpPr>
              <p:spPr>
                <a:xfrm rot="5400000" flipH="1" flipV="1">
                  <a:off x="2358873" y="4277792"/>
                  <a:ext cx="954250" cy="29131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/>
                <p:nvPr/>
              </p:nvCxnSpPr>
              <p:spPr>
                <a:xfrm>
                  <a:off x="2979762" y="3946323"/>
                  <a:ext cx="219430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/>
                <p:nvPr/>
              </p:nvCxnSpPr>
              <p:spPr>
                <a:xfrm>
                  <a:off x="2979762" y="4900573"/>
                  <a:ext cx="219430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3613" name="Group 43"/>
            <p:cNvGrpSpPr>
              <a:grpSpLocks/>
            </p:cNvGrpSpPr>
            <p:nvPr/>
          </p:nvGrpSpPr>
          <p:grpSpPr bwMode="auto">
            <a:xfrm>
              <a:off x="21066293" y="21563040"/>
              <a:ext cx="1352676" cy="1206405"/>
              <a:chOff x="785786" y="4286256"/>
              <a:chExt cx="571504" cy="571504"/>
            </a:xfrm>
          </p:grpSpPr>
          <p:sp>
            <p:nvSpPr>
              <p:cNvPr id="72" name="Rectangle 71"/>
              <p:cNvSpPr>
                <a:spLocks noChangeArrowheads="1"/>
              </p:cNvSpPr>
              <p:nvPr/>
            </p:nvSpPr>
            <p:spPr bwMode="auto">
              <a:xfrm>
                <a:off x="785796" y="4285818"/>
                <a:ext cx="571365" cy="571892"/>
              </a:xfrm>
              <a:prstGeom prst="rect">
                <a:avLst/>
              </a:prstGeom>
              <a:gradFill rotWithShape="1">
                <a:gsLst>
                  <a:gs pos="0">
                    <a:srgbClr val="BCBCBC"/>
                  </a:gs>
                  <a:gs pos="35001">
                    <a:srgbClr val="D0D0D0"/>
                  </a:gs>
                  <a:gs pos="100000">
                    <a:srgbClr val="EDEDED"/>
                  </a:gs>
                </a:gsLst>
                <a:lin ang="162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53673" name="Group 31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74" name="Straight Connector 73"/>
                <p:cNvCxnSpPr/>
                <p:nvPr/>
              </p:nvCxnSpPr>
              <p:spPr>
                <a:xfrm>
                  <a:off x="2470579" y="3945679"/>
                  <a:ext cx="219430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/>
                <p:nvPr/>
              </p:nvCxnSpPr>
              <p:spPr>
                <a:xfrm>
                  <a:off x="2470579" y="4895688"/>
                  <a:ext cx="219430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61"/>
                <p:cNvCxnSpPr/>
                <p:nvPr/>
              </p:nvCxnSpPr>
              <p:spPr>
                <a:xfrm rot="16200000" flipH="1">
                  <a:off x="2360661" y="4275027"/>
                  <a:ext cx="950009" cy="29131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/>
                <p:nvPr/>
              </p:nvCxnSpPr>
              <p:spPr>
                <a:xfrm rot="5400000" flipH="1" flipV="1">
                  <a:off x="2360661" y="4275027"/>
                  <a:ext cx="950009" cy="29131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>
                  <a:off x="2979429" y="3945679"/>
                  <a:ext cx="219430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>
                  <a:off x="2979429" y="4895688"/>
                  <a:ext cx="219430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3614" name="Group 52"/>
            <p:cNvGrpSpPr>
              <a:grpSpLocks/>
            </p:cNvGrpSpPr>
            <p:nvPr/>
          </p:nvGrpSpPr>
          <p:grpSpPr bwMode="auto">
            <a:xfrm>
              <a:off x="23602560" y="21563040"/>
              <a:ext cx="1352676" cy="1206405"/>
              <a:chOff x="785786" y="4286256"/>
              <a:chExt cx="571504" cy="571504"/>
            </a:xfrm>
          </p:grpSpPr>
          <p:sp>
            <p:nvSpPr>
              <p:cNvPr id="64" name="Rectangle 63"/>
              <p:cNvSpPr>
                <a:spLocks noChangeArrowheads="1"/>
              </p:cNvSpPr>
              <p:nvPr/>
            </p:nvSpPr>
            <p:spPr bwMode="auto">
              <a:xfrm>
                <a:off x="785937" y="4285818"/>
                <a:ext cx="571365" cy="571892"/>
              </a:xfrm>
              <a:prstGeom prst="rect">
                <a:avLst/>
              </a:prstGeom>
              <a:gradFill rotWithShape="1">
                <a:gsLst>
                  <a:gs pos="0">
                    <a:srgbClr val="BCBCBC"/>
                  </a:gs>
                  <a:gs pos="35001">
                    <a:srgbClr val="D0D0D0"/>
                  </a:gs>
                  <a:gs pos="100000">
                    <a:srgbClr val="EDEDED"/>
                  </a:gs>
                </a:gsLst>
                <a:lin ang="162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ＭＳ Ｐゴシック" charset="0"/>
                  <a:cs typeface="Arial" charset="0"/>
                </a:endParaRPr>
              </a:p>
            </p:txBody>
          </p:sp>
          <p:grpSp>
            <p:nvGrpSpPr>
              <p:cNvPr id="153665" name="Group 50"/>
              <p:cNvGrpSpPr>
                <a:grpSpLocks/>
              </p:cNvGrpSpPr>
              <p:nvPr/>
            </p:nvGrpSpPr>
            <p:grpSpPr bwMode="auto">
              <a:xfrm>
                <a:off x="928665" y="4358105"/>
                <a:ext cx="310520" cy="405996"/>
                <a:chOff x="2470645" y="3951797"/>
                <a:chExt cx="727859" cy="951425"/>
              </a:xfrm>
            </p:grpSpPr>
            <p:cxnSp>
              <p:nvCxnSpPr>
                <p:cNvPr id="66" name="Straight Connector 65"/>
                <p:cNvCxnSpPr/>
                <p:nvPr/>
              </p:nvCxnSpPr>
              <p:spPr>
                <a:xfrm>
                  <a:off x="2470912" y="3945679"/>
                  <a:ext cx="219430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2470912" y="4895688"/>
                  <a:ext cx="219430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 rot="16200000" flipH="1">
                  <a:off x="2360994" y="4275027"/>
                  <a:ext cx="950009" cy="29131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 rot="5400000" flipH="1" flipV="1">
                  <a:off x="2360994" y="4275027"/>
                  <a:ext cx="950009" cy="29131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>
                  <a:off x="2979762" y="3945679"/>
                  <a:ext cx="219430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>
                  <a:off x="2979762" y="4895688"/>
                  <a:ext cx="219430" cy="21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3615" name="Group 70"/>
            <p:cNvGrpSpPr>
              <a:grpSpLocks/>
            </p:cNvGrpSpPr>
            <p:nvPr/>
          </p:nvGrpSpPr>
          <p:grpSpPr bwMode="auto">
            <a:xfrm>
              <a:off x="22407296" y="20506970"/>
              <a:ext cx="1195259" cy="1393404"/>
              <a:chOff x="1478449" y="4786322"/>
              <a:chExt cx="310519" cy="405897"/>
            </a:xfrm>
          </p:grpSpPr>
          <p:cxnSp>
            <p:nvCxnSpPr>
              <p:cNvPr id="58" name="Straight Connector 57"/>
              <p:cNvCxnSpPr/>
              <p:nvPr/>
            </p:nvCxnSpPr>
            <p:spPr>
              <a:xfrm>
                <a:off x="1478424" y="4786536"/>
                <a:ext cx="93291" cy="55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1478424" y="5191616"/>
                <a:ext cx="93291" cy="55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rot="16200000" flipH="1">
                <a:off x="1431204" y="4927048"/>
                <a:ext cx="405080" cy="12405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rot="5400000" flipH="1" flipV="1">
                <a:off x="1431204" y="4927048"/>
                <a:ext cx="405080" cy="12405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>
                <a:off x="1695772" y="4786536"/>
                <a:ext cx="93291" cy="55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1695772" y="5191616"/>
                <a:ext cx="93291" cy="55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Connector 10"/>
            <p:cNvCxnSpPr/>
            <p:nvPr/>
          </p:nvCxnSpPr>
          <p:spPr>
            <a:xfrm>
              <a:off x="22418661" y="19904094"/>
              <a:ext cx="1184258" cy="382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2418661" y="22467533"/>
              <a:ext cx="1184258" cy="382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0558231" y="19904094"/>
              <a:ext cx="508085" cy="382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0558231" y="20507706"/>
              <a:ext cx="508085" cy="382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0558231" y="21863922"/>
              <a:ext cx="508085" cy="382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0558231" y="22467533"/>
              <a:ext cx="508085" cy="382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4955265" y="19904094"/>
              <a:ext cx="508085" cy="382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4955265" y="20507706"/>
              <a:ext cx="508085" cy="382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4955265" y="21863922"/>
              <a:ext cx="508085" cy="382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4955265" y="22467533"/>
              <a:ext cx="508085" cy="382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5449979" y="19501049"/>
              <a:ext cx="418310" cy="3274020"/>
            </a:xfrm>
            <a:prstGeom prst="rect">
              <a:avLst/>
            </a:prstGeom>
            <a:gradFill rotWithShape="1">
              <a:gsLst>
                <a:gs pos="0">
                  <a:srgbClr val="B3DCAF"/>
                </a:gs>
                <a:gs pos="35001">
                  <a:srgbClr val="CAE5C7"/>
                </a:gs>
                <a:gs pos="100000">
                  <a:srgbClr val="EBF6EA"/>
                </a:gs>
              </a:gsLst>
              <a:lin ang="16200000" scaled="1"/>
            </a:gradFill>
            <a:ln w="9525">
              <a:solidFill>
                <a:srgbClr val="38802C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21776870" y="18316748"/>
              <a:ext cx="1113585" cy="765976"/>
            </a:xfrm>
            <a:prstGeom prst="rect">
              <a:avLst/>
            </a:prstGeom>
            <a:gradFill rotWithShape="1">
              <a:gsLst>
                <a:gs pos="0">
                  <a:srgbClr val="B3DCAF"/>
                </a:gs>
                <a:gs pos="35001">
                  <a:srgbClr val="CAE5C7"/>
                </a:gs>
                <a:gs pos="100000">
                  <a:srgbClr val="EBF6EA"/>
                </a:gs>
              </a:gsLst>
              <a:lin ang="16200000" scaled="1"/>
            </a:gradFill>
            <a:ln w="9525">
              <a:solidFill>
                <a:srgbClr val="38802C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5877840" y="19871621"/>
              <a:ext cx="508085" cy="382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5877840" y="20475232"/>
              <a:ext cx="508085" cy="1911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5877840" y="21831448"/>
              <a:ext cx="508085" cy="382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25877840" y="22435060"/>
              <a:ext cx="508085" cy="382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20117000" y="19501049"/>
              <a:ext cx="418310" cy="3274020"/>
            </a:xfrm>
            <a:prstGeom prst="rect">
              <a:avLst/>
            </a:prstGeom>
            <a:gradFill rotWithShape="1">
              <a:gsLst>
                <a:gs pos="0">
                  <a:srgbClr val="B3DCAF"/>
                </a:gs>
                <a:gs pos="35001">
                  <a:srgbClr val="CAE5C7"/>
                </a:gs>
                <a:gs pos="100000">
                  <a:srgbClr val="EBF6EA"/>
                </a:gs>
              </a:gsLst>
              <a:lin ang="16200000" scaled="1"/>
            </a:gradFill>
            <a:ln w="9525">
              <a:solidFill>
                <a:srgbClr val="38802C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19605095" y="19871621"/>
              <a:ext cx="506174" cy="382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19605095" y="20475232"/>
              <a:ext cx="506174" cy="1911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19605095" y="21831448"/>
              <a:ext cx="506174" cy="382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19605095" y="22435060"/>
              <a:ext cx="506174" cy="382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21670846" y="18699736"/>
              <a:ext cx="767886" cy="190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5400000">
              <a:off x="21949720" y="18699736"/>
              <a:ext cx="765976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22227638" y="18698781"/>
              <a:ext cx="765976" cy="191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hape 34"/>
            <p:cNvCxnSpPr>
              <a:stCxn id="21" idx="0"/>
            </p:cNvCxnSpPr>
            <p:nvPr/>
          </p:nvCxnSpPr>
          <p:spPr>
            <a:xfrm rot="16200000" flipV="1">
              <a:off x="23881779" y="17722737"/>
              <a:ext cx="800358" cy="2756265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hape 35"/>
            <p:cNvCxnSpPr>
              <a:endCxn id="38" idx="0"/>
            </p:cNvCxnSpPr>
            <p:nvPr/>
          </p:nvCxnSpPr>
          <p:spPr>
            <a:xfrm rot="10800000" flipV="1">
              <a:off x="19398805" y="18700691"/>
              <a:ext cx="2389526" cy="786987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19190604" y="19487679"/>
              <a:ext cx="418311" cy="3274020"/>
            </a:xfrm>
            <a:prstGeom prst="rect">
              <a:avLst/>
            </a:prstGeom>
            <a:gradFill rotWithShape="1">
              <a:gsLst>
                <a:gs pos="0">
                  <a:srgbClr val="B3DCAF"/>
                </a:gs>
                <a:gs pos="35001">
                  <a:srgbClr val="CAE5C7"/>
                </a:gs>
                <a:gs pos="100000">
                  <a:srgbClr val="EBF6EA"/>
                </a:gs>
              </a:gsLst>
              <a:lin ang="16200000" scaled="1"/>
            </a:gradFill>
            <a:ln w="9525">
              <a:solidFill>
                <a:srgbClr val="38802C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18676789" y="19858250"/>
              <a:ext cx="508085" cy="382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18676789" y="20461862"/>
              <a:ext cx="508085" cy="382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18676789" y="21819987"/>
              <a:ext cx="508085" cy="1911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18676789" y="22421689"/>
              <a:ext cx="508085" cy="382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18262299" y="19501049"/>
              <a:ext cx="418311" cy="3274020"/>
            </a:xfrm>
            <a:prstGeom prst="rect">
              <a:avLst/>
            </a:prstGeom>
            <a:gradFill rotWithShape="1">
              <a:gsLst>
                <a:gs pos="0">
                  <a:srgbClr val="B3DCAF"/>
                </a:gs>
                <a:gs pos="35001">
                  <a:srgbClr val="CAE5C7"/>
                </a:gs>
                <a:gs pos="100000">
                  <a:srgbClr val="EBF6EA"/>
                </a:gs>
              </a:gsLst>
              <a:lin ang="16200000" scaled="1"/>
            </a:gradFill>
            <a:ln w="9525">
              <a:solidFill>
                <a:srgbClr val="38802C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cxnSp>
          <p:nvCxnSpPr>
            <p:cNvPr id="48" name="Straight Connector 47"/>
            <p:cNvCxnSpPr>
              <a:endCxn id="27" idx="2"/>
            </p:cNvCxnSpPr>
            <p:nvPr/>
          </p:nvCxnSpPr>
          <p:spPr>
            <a:xfrm rot="5400000" flipH="1" flipV="1">
              <a:off x="20005247" y="23093111"/>
              <a:ext cx="639905" cy="382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43" idx="2"/>
            </p:cNvCxnSpPr>
            <p:nvPr/>
          </p:nvCxnSpPr>
          <p:spPr>
            <a:xfrm rot="16200000" flipH="1">
              <a:off x="18163918" y="23083560"/>
              <a:ext cx="630354" cy="13371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17782866" y="19508690"/>
              <a:ext cx="418310" cy="3272110"/>
            </a:xfrm>
            <a:prstGeom prst="rect">
              <a:avLst/>
            </a:prstGeom>
            <a:gradFill rotWithShape="1">
              <a:gsLst>
                <a:gs pos="0">
                  <a:srgbClr val="B3DCAF"/>
                </a:gs>
                <a:gs pos="35001">
                  <a:srgbClr val="CAE5C7"/>
                </a:gs>
                <a:gs pos="100000">
                  <a:srgbClr val="EBF6EA"/>
                </a:gs>
              </a:gsLst>
              <a:lin ang="16200000" scaled="1"/>
            </a:gradFill>
            <a:ln w="9525">
              <a:solidFill>
                <a:srgbClr val="38802C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endParaRP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17270961" y="19879261"/>
              <a:ext cx="508085" cy="1911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7270961" y="20480963"/>
              <a:ext cx="508085" cy="382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7270961" y="21839089"/>
              <a:ext cx="508085" cy="382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17270961" y="22442700"/>
              <a:ext cx="508085" cy="382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50" idx="2"/>
            </p:cNvCxnSpPr>
            <p:nvPr/>
          </p:nvCxnSpPr>
          <p:spPr>
            <a:xfrm rot="16200000" flipH="1">
              <a:off x="17683529" y="23090247"/>
              <a:ext cx="632263" cy="1337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656" name="TextBox 55"/>
            <p:cNvSpPr txBox="1">
              <a:spLocks noChangeArrowheads="1"/>
            </p:cNvSpPr>
            <p:nvPr/>
          </p:nvSpPr>
          <p:spPr bwMode="auto">
            <a:xfrm>
              <a:off x="17743125" y="23514690"/>
              <a:ext cx="86914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Eject</a:t>
              </a:r>
            </a:p>
          </p:txBody>
        </p:sp>
        <p:sp>
          <p:nvSpPr>
            <p:cNvPr id="153657" name="TextBox 56"/>
            <p:cNvSpPr txBox="1">
              <a:spLocks noChangeArrowheads="1"/>
            </p:cNvSpPr>
            <p:nvPr/>
          </p:nvSpPr>
          <p:spPr bwMode="auto">
            <a:xfrm>
              <a:off x="19827902" y="23520627"/>
              <a:ext cx="92044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Inject</a:t>
              </a:r>
            </a:p>
          </p:txBody>
        </p:sp>
      </p:grpSp>
      <p:sp>
        <p:nvSpPr>
          <p:cNvPr id="89" name="Rectangle 88"/>
          <p:cNvSpPr>
            <a:spLocks noChangeArrowheads="1"/>
          </p:cNvSpPr>
          <p:nvPr/>
        </p:nvSpPr>
        <p:spPr bwMode="auto">
          <a:xfrm>
            <a:off x="914400" y="1905000"/>
            <a:ext cx="1371600" cy="411480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99" name="Rectangle 98"/>
          <p:cNvSpPr>
            <a:spLocks noChangeArrowheads="1"/>
          </p:cNvSpPr>
          <p:nvPr/>
        </p:nvSpPr>
        <p:spPr bwMode="auto">
          <a:xfrm>
            <a:off x="4419600" y="990600"/>
            <a:ext cx="1600200" cy="99060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100" name="Rectangle 99"/>
          <p:cNvSpPr>
            <a:spLocks noChangeArrowheads="1"/>
          </p:cNvSpPr>
          <p:nvPr/>
        </p:nvSpPr>
        <p:spPr bwMode="auto">
          <a:xfrm>
            <a:off x="4038600" y="2133600"/>
            <a:ext cx="3505200" cy="289560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124200" y="2286000"/>
            <a:ext cx="4114800" cy="8302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Problem 1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: Link Contention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Solution 1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: Side Buffer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667000" y="3733800"/>
            <a:ext cx="4648200" cy="8302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Problem 2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: Ejection Bottleneck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Solution 2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: Dual-Width Ejection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3352800" y="5334000"/>
            <a:ext cx="5486400" cy="8302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1"/>
            </a:solidFill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Problem 3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: Unnecessary Deflections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Solution 3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: Two-level priority scheme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9316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89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Outline: This Talk</a:t>
            </a:r>
          </a:p>
        </p:txBody>
      </p:sp>
      <p:sp>
        <p:nvSpPr>
          <p:cNvPr id="1546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solidFill>
                  <a:srgbClr val="D9D9D9"/>
                </a:solidFill>
                <a:latin typeface="Tahoma" charset="0"/>
              </a:rPr>
              <a:t>Motivation</a:t>
            </a:r>
          </a:p>
          <a:p>
            <a:endParaRPr lang="en-US" b="1">
              <a:solidFill>
                <a:srgbClr val="D9D9D9"/>
              </a:solidFill>
              <a:latin typeface="Tahoma" charset="0"/>
            </a:endParaRPr>
          </a:p>
          <a:p>
            <a:r>
              <a:rPr lang="en-US" b="1">
                <a:solidFill>
                  <a:srgbClr val="D9D9D9"/>
                </a:solidFill>
                <a:latin typeface="Tahoma" charset="0"/>
              </a:rPr>
              <a:t>Background</a:t>
            </a:r>
            <a:r>
              <a:rPr lang="en-US">
                <a:solidFill>
                  <a:srgbClr val="D9D9D9"/>
                </a:solidFill>
                <a:latin typeface="Tahoma" charset="0"/>
              </a:rPr>
              <a:t>: Bufferless Deflection Routing</a:t>
            </a:r>
          </a:p>
          <a:p>
            <a:endParaRPr lang="en-US" b="1">
              <a:latin typeface="Tahoma" charset="0"/>
            </a:endParaRPr>
          </a:p>
          <a:p>
            <a:r>
              <a:rPr lang="en-US" b="1">
                <a:latin typeface="Tahoma" charset="0"/>
              </a:rPr>
              <a:t>MinBD</a:t>
            </a:r>
            <a:r>
              <a:rPr lang="en-US">
                <a:latin typeface="Tahoma" charset="0"/>
              </a:rPr>
              <a:t>: Reducing Deflections</a:t>
            </a:r>
          </a:p>
          <a:p>
            <a:pPr lvl="1"/>
            <a:r>
              <a:rPr lang="en-US">
                <a:latin typeface="Tahoma" charset="0"/>
              </a:rPr>
              <a:t>Addressing Link Contention</a:t>
            </a:r>
          </a:p>
          <a:p>
            <a:pPr lvl="1"/>
            <a:r>
              <a:rPr lang="en-US">
                <a:latin typeface="Tahoma" charset="0"/>
              </a:rPr>
              <a:t>Addressing the Ejection Bottleneck</a:t>
            </a:r>
          </a:p>
          <a:p>
            <a:pPr lvl="1"/>
            <a:r>
              <a:rPr lang="en-US">
                <a:latin typeface="Tahoma" charset="0"/>
              </a:rPr>
              <a:t>Improving Deflection Arbitration</a:t>
            </a:r>
          </a:p>
          <a:p>
            <a:endParaRPr lang="en-US" b="1">
              <a:latin typeface="Tahoma" charset="0"/>
            </a:endParaRPr>
          </a:p>
          <a:p>
            <a:pPr lvl="1"/>
            <a:endParaRPr lang="en-US">
              <a:latin typeface="Tahoma" charset="0"/>
            </a:endParaRPr>
          </a:p>
          <a:p>
            <a:pPr lvl="1"/>
            <a:endParaRPr lang="en-US">
              <a:latin typeface="Tahoma" charset="0"/>
            </a:endParaRPr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138DA-C655-0745-807F-790B6405A9D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203458"/>
      </p:ext>
    </p:extLst>
  </p:cSld>
  <p:clrMapOvr>
    <a:masterClrMapping/>
  </p:clrMapOvr>
  <p:transition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Outline: This Talk</a:t>
            </a:r>
          </a:p>
        </p:txBody>
      </p:sp>
      <p:sp>
        <p:nvSpPr>
          <p:cNvPr id="155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solidFill>
                  <a:srgbClr val="D9D9D9"/>
                </a:solidFill>
                <a:latin typeface="Tahoma" charset="0"/>
              </a:rPr>
              <a:t>Motivation</a:t>
            </a:r>
          </a:p>
          <a:p>
            <a:endParaRPr lang="en-US" b="1">
              <a:solidFill>
                <a:srgbClr val="D9D9D9"/>
              </a:solidFill>
              <a:latin typeface="Tahoma" charset="0"/>
            </a:endParaRPr>
          </a:p>
          <a:p>
            <a:r>
              <a:rPr lang="en-US" b="1">
                <a:solidFill>
                  <a:srgbClr val="D9D9D9"/>
                </a:solidFill>
                <a:latin typeface="Tahoma" charset="0"/>
              </a:rPr>
              <a:t>Background</a:t>
            </a:r>
            <a:r>
              <a:rPr lang="en-US">
                <a:solidFill>
                  <a:srgbClr val="D9D9D9"/>
                </a:solidFill>
                <a:latin typeface="Tahoma" charset="0"/>
              </a:rPr>
              <a:t>: Bufferless Deflection Routing</a:t>
            </a:r>
          </a:p>
          <a:p>
            <a:endParaRPr lang="en-US" b="1">
              <a:solidFill>
                <a:srgbClr val="D9D9D9"/>
              </a:solidFill>
              <a:latin typeface="Tahoma" charset="0"/>
            </a:endParaRPr>
          </a:p>
          <a:p>
            <a:r>
              <a:rPr lang="en-US" b="1">
                <a:solidFill>
                  <a:srgbClr val="D9D9D9"/>
                </a:solidFill>
                <a:latin typeface="Tahoma" charset="0"/>
              </a:rPr>
              <a:t>MinBD</a:t>
            </a:r>
            <a:r>
              <a:rPr lang="en-US">
                <a:solidFill>
                  <a:srgbClr val="D9D9D9"/>
                </a:solidFill>
                <a:latin typeface="Tahoma" charset="0"/>
              </a:rPr>
              <a:t>: Reducing Deflections</a:t>
            </a:r>
          </a:p>
          <a:p>
            <a:pPr lvl="1"/>
            <a:r>
              <a:rPr lang="en-US">
                <a:solidFill>
                  <a:srgbClr val="D9D9D9"/>
                </a:solidFill>
                <a:latin typeface="Tahoma" charset="0"/>
              </a:rPr>
              <a:t>Addressing Link Contention</a:t>
            </a:r>
          </a:p>
          <a:p>
            <a:pPr lvl="1"/>
            <a:r>
              <a:rPr lang="en-US">
                <a:solidFill>
                  <a:srgbClr val="D9D9D9"/>
                </a:solidFill>
                <a:latin typeface="Tahoma" charset="0"/>
              </a:rPr>
              <a:t>Addressing the Ejection Bottleneck</a:t>
            </a:r>
          </a:p>
          <a:p>
            <a:pPr lvl="1"/>
            <a:r>
              <a:rPr lang="en-US">
                <a:solidFill>
                  <a:srgbClr val="D9D9D9"/>
                </a:solidFill>
                <a:latin typeface="Tahoma" charset="0"/>
              </a:rPr>
              <a:t>Improving Deflection Arbitration</a:t>
            </a:r>
          </a:p>
          <a:p>
            <a:endParaRPr lang="en-US" b="1">
              <a:latin typeface="Tahoma" charset="0"/>
            </a:endParaRPr>
          </a:p>
          <a:p>
            <a:r>
              <a:rPr lang="en-US" b="1">
                <a:latin typeface="Tahoma" charset="0"/>
              </a:rPr>
              <a:t>Results</a:t>
            </a:r>
          </a:p>
          <a:p>
            <a:r>
              <a:rPr lang="en-US" b="1">
                <a:latin typeface="Tahoma" charset="0"/>
              </a:rPr>
              <a:t>Conclusions</a:t>
            </a:r>
          </a:p>
          <a:p>
            <a:pPr lvl="1"/>
            <a:endParaRPr lang="en-US">
              <a:latin typeface="Tahoma" charset="0"/>
            </a:endParaRPr>
          </a:p>
          <a:p>
            <a:pPr lvl="1"/>
            <a:endParaRPr lang="en-US">
              <a:latin typeface="Tahoma" charset="0"/>
            </a:endParaRPr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23B156-6C8C-2044-872A-CAE2CF31EF53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702143"/>
      </p:ext>
    </p:extLst>
  </p:cSld>
  <p:clrMapOvr>
    <a:masterClrMapping/>
  </p:clrMapOvr>
  <p:transition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Methodology: Simulated System</a:t>
            </a:r>
          </a:p>
        </p:txBody>
      </p:sp>
      <p:sp>
        <p:nvSpPr>
          <p:cNvPr id="156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latin typeface="Tahoma" charset="0"/>
              </a:rPr>
              <a:t>Chip Multiprocessor Simulation</a:t>
            </a:r>
          </a:p>
          <a:p>
            <a:pPr lvl="1"/>
            <a:r>
              <a:rPr lang="en-US" b="1">
                <a:latin typeface="Tahoma" charset="0"/>
              </a:rPr>
              <a:t>64-core</a:t>
            </a:r>
            <a:r>
              <a:rPr lang="en-US">
                <a:latin typeface="Tahoma" charset="0"/>
              </a:rPr>
              <a:t> and </a:t>
            </a:r>
            <a:r>
              <a:rPr lang="en-US" b="1">
                <a:latin typeface="Tahoma" charset="0"/>
              </a:rPr>
              <a:t>16-core</a:t>
            </a:r>
            <a:r>
              <a:rPr lang="en-US">
                <a:latin typeface="Tahoma" charset="0"/>
              </a:rPr>
              <a:t> models</a:t>
            </a:r>
            <a:endParaRPr lang="en-US" b="1">
              <a:latin typeface="Tahoma" charset="0"/>
            </a:endParaRPr>
          </a:p>
          <a:p>
            <a:pPr lvl="1"/>
            <a:r>
              <a:rPr lang="en-US" b="1">
                <a:latin typeface="Tahoma" charset="0"/>
              </a:rPr>
              <a:t>Closed-loop</a:t>
            </a:r>
            <a:r>
              <a:rPr lang="en-US">
                <a:latin typeface="Tahoma" charset="0"/>
              </a:rPr>
              <a:t> core/cache/NoC cycle-level model</a:t>
            </a:r>
            <a:endParaRPr lang="en-US" b="1">
              <a:latin typeface="Tahoma" charset="0"/>
            </a:endParaRPr>
          </a:p>
          <a:p>
            <a:pPr lvl="1"/>
            <a:r>
              <a:rPr lang="en-US">
                <a:latin typeface="Tahoma" charset="0"/>
              </a:rPr>
              <a:t>Directory cache coherence protocol (SGI Origin-based)</a:t>
            </a:r>
          </a:p>
          <a:p>
            <a:pPr lvl="1"/>
            <a:r>
              <a:rPr lang="en-US">
                <a:latin typeface="Tahoma" charset="0"/>
              </a:rPr>
              <a:t>64KB L1, perfect L2 (stresses interconnect), XOR-mapping</a:t>
            </a:r>
          </a:p>
          <a:p>
            <a:pPr lvl="1"/>
            <a:r>
              <a:rPr lang="en-US">
                <a:latin typeface="Tahoma" charset="0"/>
              </a:rPr>
              <a:t>Performance metric: </a:t>
            </a:r>
            <a:r>
              <a:rPr lang="en-US" b="1">
                <a:latin typeface="Tahoma" charset="0"/>
              </a:rPr>
              <a:t>Weighted Speedup</a:t>
            </a:r>
            <a:br>
              <a:rPr lang="en-US">
                <a:latin typeface="Tahoma" charset="0"/>
              </a:rPr>
            </a:br>
            <a:r>
              <a:rPr lang="en-US">
                <a:latin typeface="Tahoma" charset="0"/>
              </a:rPr>
              <a:t>(similar conclusions from network-level latency)</a:t>
            </a:r>
          </a:p>
          <a:p>
            <a:pPr lvl="1"/>
            <a:r>
              <a:rPr lang="en-US">
                <a:latin typeface="Tahoma" charset="0"/>
              </a:rPr>
              <a:t>Workloads: multiprogrammed SPEC CPU2006</a:t>
            </a:r>
          </a:p>
          <a:p>
            <a:pPr lvl="2"/>
            <a:r>
              <a:rPr lang="en-US">
                <a:latin typeface="Tahoma" charset="0"/>
              </a:rPr>
              <a:t>75 randomly-chosen workloads</a:t>
            </a:r>
          </a:p>
          <a:p>
            <a:pPr lvl="2"/>
            <a:r>
              <a:rPr lang="en-US">
                <a:latin typeface="Tahoma" charset="0"/>
              </a:rPr>
              <a:t>Binned into network-load categories by average injection rate</a:t>
            </a:r>
          </a:p>
          <a:p>
            <a:pPr lvl="1"/>
            <a:endParaRPr lang="en-US">
              <a:latin typeface="Tahoma" charset="0"/>
            </a:endParaRPr>
          </a:p>
        </p:txBody>
      </p:sp>
      <p:sp>
        <p:nvSpPr>
          <p:cNvPr id="15667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485AC0-38E4-2649-A7E3-E469B319D74D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787085"/>
      </p:ext>
    </p:extLst>
  </p:cSld>
  <p:clrMapOvr>
    <a:masterClrMapping/>
  </p:clrMapOvr>
  <p:transition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Methodology: Routers and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latin typeface="Tahoma" charset="0"/>
              </a:rPr>
              <a:t>Input-buffered</a:t>
            </a:r>
            <a:r>
              <a:rPr lang="en-US">
                <a:latin typeface="Tahoma" charset="0"/>
              </a:rPr>
              <a:t> virtual-channel router</a:t>
            </a:r>
          </a:p>
          <a:p>
            <a:pPr lvl="1"/>
            <a:r>
              <a:rPr lang="en-US">
                <a:latin typeface="Tahoma" charset="0"/>
              </a:rPr>
              <a:t>8 VCs, 8 flits/VC [</a:t>
            </a:r>
            <a:r>
              <a:rPr lang="en-US">
                <a:solidFill>
                  <a:srgbClr val="0000FF"/>
                </a:solidFill>
                <a:latin typeface="Tahoma" charset="0"/>
              </a:rPr>
              <a:t>Buffered(8,8)</a:t>
            </a:r>
            <a:r>
              <a:rPr lang="en-US">
                <a:latin typeface="Tahoma" charset="0"/>
              </a:rPr>
              <a:t>]: large buffered router</a:t>
            </a:r>
          </a:p>
          <a:p>
            <a:pPr lvl="1"/>
            <a:r>
              <a:rPr lang="en-US">
                <a:latin typeface="Tahoma" charset="0"/>
              </a:rPr>
              <a:t>4 VCs, 4 flits/VC [</a:t>
            </a:r>
            <a:r>
              <a:rPr lang="en-US">
                <a:solidFill>
                  <a:srgbClr val="0000FF"/>
                </a:solidFill>
                <a:latin typeface="Tahoma" charset="0"/>
              </a:rPr>
              <a:t>Buffered(4,4)</a:t>
            </a:r>
            <a:r>
              <a:rPr lang="en-US">
                <a:latin typeface="Tahoma" charset="0"/>
              </a:rPr>
              <a:t>]: typical buffered router</a:t>
            </a:r>
          </a:p>
          <a:p>
            <a:pPr lvl="1"/>
            <a:r>
              <a:rPr lang="en-US">
                <a:latin typeface="Tahoma" charset="0"/>
              </a:rPr>
              <a:t>4 VCs, 1 flit/VC [</a:t>
            </a:r>
            <a:r>
              <a:rPr lang="en-US">
                <a:solidFill>
                  <a:srgbClr val="0000FF"/>
                </a:solidFill>
                <a:latin typeface="Tahoma" charset="0"/>
              </a:rPr>
              <a:t>Buffered(4,1)</a:t>
            </a:r>
            <a:r>
              <a:rPr lang="en-US">
                <a:latin typeface="Tahoma" charset="0"/>
              </a:rPr>
              <a:t>]: smallest deadlock-free router</a:t>
            </a:r>
          </a:p>
          <a:p>
            <a:pPr lvl="1"/>
            <a:r>
              <a:rPr lang="en-US">
                <a:latin typeface="Tahoma" charset="0"/>
              </a:rPr>
              <a:t>All power-of-2 buffer sizes up to (8, 8) for perf/power sweep</a:t>
            </a:r>
          </a:p>
          <a:p>
            <a:r>
              <a:rPr lang="en-US" b="1">
                <a:latin typeface="Tahoma" charset="0"/>
              </a:rPr>
              <a:t>Bufferless deflection </a:t>
            </a:r>
            <a:r>
              <a:rPr lang="en-US">
                <a:latin typeface="Tahoma" charset="0"/>
              </a:rPr>
              <a:t>router: </a:t>
            </a:r>
            <a:r>
              <a:rPr lang="en-US" b="1">
                <a:latin typeface="Tahoma" charset="0"/>
              </a:rPr>
              <a:t>CHIPPER</a:t>
            </a:r>
            <a:r>
              <a:rPr lang="en-US" baseline="30000">
                <a:latin typeface="Tahoma" charset="0"/>
              </a:rPr>
              <a:t>1</a:t>
            </a:r>
          </a:p>
          <a:p>
            <a:r>
              <a:rPr lang="en-US" b="1">
                <a:latin typeface="Tahoma" charset="0"/>
              </a:rPr>
              <a:t>Bufferless-buffered hybrid</a:t>
            </a:r>
            <a:r>
              <a:rPr lang="en-US">
                <a:latin typeface="Tahoma" charset="0"/>
              </a:rPr>
              <a:t> router: </a:t>
            </a:r>
            <a:r>
              <a:rPr lang="en-US" b="1">
                <a:latin typeface="Tahoma" charset="0"/>
              </a:rPr>
              <a:t>AFC</a:t>
            </a:r>
            <a:r>
              <a:rPr lang="en-US" baseline="30000">
                <a:latin typeface="Tahoma" charset="0"/>
              </a:rPr>
              <a:t>2</a:t>
            </a:r>
          </a:p>
          <a:p>
            <a:pPr lvl="1"/>
            <a:r>
              <a:rPr lang="en-US">
                <a:latin typeface="Tahoma" charset="0"/>
              </a:rPr>
              <a:t>Has input buffers and deflection routing logic</a:t>
            </a:r>
          </a:p>
          <a:p>
            <a:pPr lvl="1"/>
            <a:r>
              <a:rPr lang="en-US">
                <a:latin typeface="Tahoma" charset="0"/>
              </a:rPr>
              <a:t>Performs coarse-grained (multi-cycle) mode switching</a:t>
            </a:r>
          </a:p>
          <a:p>
            <a:r>
              <a:rPr lang="en-US" b="1">
                <a:latin typeface="Tahoma" charset="0"/>
              </a:rPr>
              <a:t>Common parameters</a:t>
            </a:r>
            <a:endParaRPr lang="en-US">
              <a:latin typeface="Tahoma" charset="0"/>
            </a:endParaRPr>
          </a:p>
          <a:p>
            <a:pPr lvl="1"/>
            <a:r>
              <a:rPr lang="en-US">
                <a:latin typeface="Tahoma" charset="0"/>
              </a:rPr>
              <a:t>2-cycle router latency, 1-cycle link latency</a:t>
            </a:r>
          </a:p>
          <a:p>
            <a:pPr lvl="1"/>
            <a:r>
              <a:rPr lang="en-US">
                <a:latin typeface="Tahoma" charset="0"/>
              </a:rPr>
              <a:t>2D-mesh topology (16-node: 4x4; 64-node: 8x8)</a:t>
            </a:r>
          </a:p>
          <a:p>
            <a:pPr lvl="1"/>
            <a:r>
              <a:rPr lang="en-US">
                <a:latin typeface="Tahoma" charset="0"/>
              </a:rPr>
              <a:t>Dual ejection assumed for baseline routers (for perf. only)</a:t>
            </a:r>
          </a:p>
        </p:txBody>
      </p:sp>
      <p:sp>
        <p:nvSpPr>
          <p:cNvPr id="157700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7010400" y="6375400"/>
            <a:ext cx="2133600" cy="4572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301F45-2A5A-F643-860C-5D1CF42BD593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176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324600"/>
            <a:ext cx="9067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1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Fallin et al., </a:t>
            </a:r>
            <a:r>
              <a:rPr kumimoji="0" lang="ja-JP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“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CHIPPER: A Low-complexity Bufferless Deflection Router</a:t>
            </a:r>
            <a:r>
              <a:rPr kumimoji="0" lang="ja-JP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”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, HPCA 2011.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2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Jafri et al., </a:t>
            </a:r>
            <a:r>
              <a:rPr kumimoji="0" lang="ja-JP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“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Adaptive Flow Control for Robust Performance and Energy</a:t>
            </a:r>
            <a:r>
              <a:rPr kumimoji="0" lang="ja-JP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”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, MICRO 2010.</a:t>
            </a:r>
            <a:endParaRPr kumimoji="0" lang="en-US" sz="1600" b="0" i="0" u="none" strike="noStrike" kern="1200" cap="none" spc="0" normalizeH="0" baseline="30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552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Methodology: Power, Die Area, Crit. Path</a:t>
            </a:r>
          </a:p>
        </p:txBody>
      </p:sp>
      <p:sp>
        <p:nvSpPr>
          <p:cNvPr id="1587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latin typeface="Tahoma" charset="0"/>
              </a:rPr>
              <a:t>Hardware modeling</a:t>
            </a:r>
          </a:p>
          <a:p>
            <a:pPr lvl="1"/>
            <a:r>
              <a:rPr lang="en-US">
                <a:solidFill>
                  <a:srgbClr val="0000FF"/>
                </a:solidFill>
                <a:latin typeface="Tahoma" charset="0"/>
              </a:rPr>
              <a:t>Verilog models </a:t>
            </a:r>
            <a:r>
              <a:rPr lang="en-US">
                <a:latin typeface="Tahoma" charset="0"/>
              </a:rPr>
              <a:t>for CHIPPER, MinBD, buffered control logic</a:t>
            </a:r>
          </a:p>
          <a:p>
            <a:pPr lvl="2"/>
            <a:r>
              <a:rPr lang="en-US">
                <a:latin typeface="Tahoma" charset="0"/>
              </a:rPr>
              <a:t>Synthesized with commercial 65nm library</a:t>
            </a:r>
          </a:p>
          <a:p>
            <a:pPr lvl="1"/>
            <a:r>
              <a:rPr lang="en-US">
                <a:solidFill>
                  <a:srgbClr val="0000FF"/>
                </a:solidFill>
                <a:latin typeface="Tahoma" charset="0"/>
              </a:rPr>
              <a:t>ORION 2.0</a:t>
            </a:r>
            <a:r>
              <a:rPr lang="en-US">
                <a:latin typeface="Tahoma" charset="0"/>
              </a:rPr>
              <a:t> for datapath: crossbar, muxes, buffers and links</a:t>
            </a:r>
          </a:p>
          <a:p>
            <a:pPr lvl="1"/>
            <a:endParaRPr lang="en-US">
              <a:latin typeface="Tahoma" charset="0"/>
            </a:endParaRPr>
          </a:p>
          <a:p>
            <a:r>
              <a:rPr lang="en-US" b="1">
                <a:latin typeface="Tahoma" charset="0"/>
              </a:rPr>
              <a:t>Power</a:t>
            </a:r>
            <a:endParaRPr lang="en-US">
              <a:latin typeface="Tahoma" charset="0"/>
            </a:endParaRPr>
          </a:p>
          <a:p>
            <a:pPr lvl="1"/>
            <a:r>
              <a:rPr lang="en-US">
                <a:latin typeface="Tahoma" charset="0"/>
              </a:rPr>
              <a:t>Static and dynamic power from hardware models</a:t>
            </a:r>
          </a:p>
          <a:p>
            <a:pPr lvl="1"/>
            <a:r>
              <a:rPr lang="en-US">
                <a:latin typeface="Tahoma" charset="0"/>
              </a:rPr>
              <a:t>Based on event counts in cycle-accurate simulations</a:t>
            </a:r>
          </a:p>
          <a:p>
            <a:pPr lvl="1"/>
            <a:r>
              <a:rPr lang="en-US">
                <a:latin typeface="Tahoma" charset="0"/>
              </a:rPr>
              <a:t>Broken down into buffer, link, other</a:t>
            </a:r>
          </a:p>
          <a:p>
            <a:pPr lvl="1"/>
            <a:endParaRPr lang="en-US">
              <a:latin typeface="Tahoma" charset="0"/>
            </a:endParaRPr>
          </a:p>
          <a:p>
            <a:endParaRPr lang="en-US">
              <a:latin typeface="Tahoma" charset="0"/>
            </a:endParaRPr>
          </a:p>
        </p:txBody>
      </p:sp>
      <p:sp>
        <p:nvSpPr>
          <p:cNvPr id="15872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7059B0-6F34-4D44-8D5F-4E830E3AFBF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177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568768"/>
      </p:ext>
    </p:extLst>
  </p:cSld>
  <p:clrMapOvr>
    <a:masterClrMapping/>
  </p:clrMapOvr>
  <p:transition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16"/>
          <p:cNvSpPr>
            <a:spLocks noChangeArrowheads="1"/>
          </p:cNvSpPr>
          <p:nvPr/>
        </p:nvSpPr>
        <p:spPr bwMode="auto">
          <a:xfrm>
            <a:off x="568325" y="5548313"/>
            <a:ext cx="11842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Deflection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5974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Reduced Deflections &amp; Improved Perf.</a:t>
            </a:r>
          </a:p>
        </p:txBody>
      </p:sp>
      <p:sp>
        <p:nvSpPr>
          <p:cNvPr id="15974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F9D3E8-1906-5A45-B25F-B39732B529CC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178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graphicFrame>
        <p:nvGraphicFramePr>
          <p:cNvPr id="7" name="Chart 6"/>
          <p:cNvGraphicFramePr/>
          <p:nvPr/>
        </p:nvGraphicFramePr>
        <p:xfrm>
          <a:off x="0" y="1143000"/>
          <a:ext cx="9144000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9750" name="AutoShape 4"/>
          <p:cNvSpPr>
            <a:spLocks noChangeAspect="1" noChangeArrowheads="1" noTextEdit="1"/>
          </p:cNvSpPr>
          <p:nvPr/>
        </p:nvSpPr>
        <p:spPr bwMode="auto">
          <a:xfrm>
            <a:off x="1076325" y="5257800"/>
            <a:ext cx="631507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59751" name="Rectangle 6"/>
          <p:cNvSpPr>
            <a:spLocks noChangeArrowheads="1"/>
          </p:cNvSpPr>
          <p:nvPr/>
        </p:nvSpPr>
        <p:spPr bwMode="auto">
          <a:xfrm>
            <a:off x="1862138" y="5492750"/>
            <a:ext cx="9525" cy="66675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59752" name="Rectangle 7"/>
          <p:cNvSpPr>
            <a:spLocks noChangeArrowheads="1"/>
          </p:cNvSpPr>
          <p:nvPr/>
        </p:nvSpPr>
        <p:spPr bwMode="auto">
          <a:xfrm>
            <a:off x="2638425" y="5492750"/>
            <a:ext cx="9525" cy="66675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59753" name="Rectangle 8"/>
          <p:cNvSpPr>
            <a:spLocks noChangeArrowheads="1"/>
          </p:cNvSpPr>
          <p:nvPr/>
        </p:nvSpPr>
        <p:spPr bwMode="auto">
          <a:xfrm>
            <a:off x="3476625" y="5492750"/>
            <a:ext cx="9525" cy="66675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59754" name="Rectangle 9"/>
          <p:cNvSpPr>
            <a:spLocks noChangeArrowheads="1"/>
          </p:cNvSpPr>
          <p:nvPr/>
        </p:nvSpPr>
        <p:spPr bwMode="auto">
          <a:xfrm>
            <a:off x="4314825" y="5492750"/>
            <a:ext cx="9525" cy="66675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59755" name="Rectangle 10"/>
          <p:cNvSpPr>
            <a:spLocks noChangeArrowheads="1"/>
          </p:cNvSpPr>
          <p:nvPr/>
        </p:nvSpPr>
        <p:spPr bwMode="auto">
          <a:xfrm>
            <a:off x="5153025" y="5492750"/>
            <a:ext cx="9525" cy="66675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59756" name="Rectangle 11"/>
          <p:cNvSpPr>
            <a:spLocks noChangeArrowheads="1"/>
          </p:cNvSpPr>
          <p:nvPr/>
        </p:nvSpPr>
        <p:spPr bwMode="auto">
          <a:xfrm>
            <a:off x="5991225" y="5492750"/>
            <a:ext cx="9525" cy="66675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59757" name="Rectangle 12"/>
          <p:cNvSpPr>
            <a:spLocks noChangeArrowheads="1"/>
          </p:cNvSpPr>
          <p:nvPr/>
        </p:nvSpPr>
        <p:spPr bwMode="auto">
          <a:xfrm>
            <a:off x="533400" y="5492750"/>
            <a:ext cx="9525" cy="66675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59758" name="Rectangle 13"/>
          <p:cNvSpPr>
            <a:spLocks noChangeArrowheads="1"/>
          </p:cNvSpPr>
          <p:nvPr/>
        </p:nvSpPr>
        <p:spPr bwMode="auto">
          <a:xfrm>
            <a:off x="6829425" y="5492750"/>
            <a:ext cx="9525" cy="66675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59759" name="Rectangle 14"/>
          <p:cNvSpPr>
            <a:spLocks noChangeArrowheads="1"/>
          </p:cNvSpPr>
          <p:nvPr/>
        </p:nvSpPr>
        <p:spPr bwMode="auto">
          <a:xfrm>
            <a:off x="533400" y="5497513"/>
            <a:ext cx="6313488" cy="46037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59760" name="Rectangle 15"/>
          <p:cNvSpPr>
            <a:spLocks noChangeArrowheads="1"/>
          </p:cNvSpPr>
          <p:nvPr/>
        </p:nvSpPr>
        <p:spPr bwMode="auto">
          <a:xfrm>
            <a:off x="533400" y="6126163"/>
            <a:ext cx="6337300" cy="46037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59761" name="Rectangle 18"/>
          <p:cNvSpPr>
            <a:spLocks noChangeArrowheads="1"/>
          </p:cNvSpPr>
          <p:nvPr/>
        </p:nvSpPr>
        <p:spPr bwMode="auto">
          <a:xfrm>
            <a:off x="1181100" y="5824538"/>
            <a:ext cx="6477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Rate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043" name="Rectangle 19"/>
          <p:cNvSpPr>
            <a:spLocks noChangeArrowheads="1"/>
          </p:cNvSpPr>
          <p:nvPr/>
        </p:nvSpPr>
        <p:spPr bwMode="auto">
          <a:xfrm>
            <a:off x="1962150" y="5548313"/>
            <a:ext cx="6762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28%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044" name="Rectangle 20"/>
          <p:cNvSpPr>
            <a:spLocks noChangeArrowheads="1"/>
          </p:cNvSpPr>
          <p:nvPr/>
        </p:nvSpPr>
        <p:spPr bwMode="auto">
          <a:xfrm>
            <a:off x="2833688" y="5548313"/>
            <a:ext cx="6762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17%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045" name="Rectangle 21"/>
          <p:cNvSpPr>
            <a:spLocks noChangeArrowheads="1"/>
          </p:cNvSpPr>
          <p:nvPr/>
        </p:nvSpPr>
        <p:spPr bwMode="auto">
          <a:xfrm>
            <a:off x="3703638" y="5548313"/>
            <a:ext cx="6762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22%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046" name="Rectangle 22"/>
          <p:cNvSpPr>
            <a:spLocks noChangeArrowheads="1"/>
          </p:cNvSpPr>
          <p:nvPr/>
        </p:nvSpPr>
        <p:spPr bwMode="auto">
          <a:xfrm>
            <a:off x="4467225" y="5548313"/>
            <a:ext cx="6762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27%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047" name="Rectangle 23"/>
          <p:cNvSpPr>
            <a:spLocks noChangeArrowheads="1"/>
          </p:cNvSpPr>
          <p:nvPr/>
        </p:nvSpPr>
        <p:spPr bwMode="auto">
          <a:xfrm>
            <a:off x="5305425" y="5548313"/>
            <a:ext cx="6762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11%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048" name="Rectangle 24"/>
          <p:cNvSpPr>
            <a:spLocks noChangeArrowheads="1"/>
          </p:cNvSpPr>
          <p:nvPr/>
        </p:nvSpPr>
        <p:spPr bwMode="auto">
          <a:xfrm>
            <a:off x="6143625" y="5548313"/>
            <a:ext cx="6762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10%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1447800" y="990600"/>
            <a:ext cx="7239000" cy="461963"/>
          </a:xfrm>
          <a:prstGeom prst="rect">
            <a:avLst/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38100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All mechanisms individually reduce deflections</a:t>
            </a: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1447800" y="1608138"/>
            <a:ext cx="7280275" cy="830262"/>
          </a:xfrm>
          <a:prstGeom prst="rect">
            <a:avLst/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38100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wrap="none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2. Side buffer alone is not sufficient for performance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(ejection bottleneck remains)</a:t>
            </a: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762000" y="1009650"/>
            <a:ext cx="8001000" cy="830263"/>
          </a:xfrm>
          <a:prstGeom prst="rect">
            <a:avLst/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38100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3. Overall,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5.8%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 over baseline,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2.7%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 over dual-eject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by reducing deflections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64%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 /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54%</a:t>
            </a:r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2514600" y="2424113"/>
            <a:ext cx="3581400" cy="1096962"/>
            <a:chOff x="6019800" y="2271712"/>
            <a:chExt cx="3581400" cy="1097415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6019800" y="2271712"/>
              <a:ext cx="3581400" cy="1588"/>
            </a:xfrm>
            <a:prstGeom prst="line">
              <a:avLst/>
            </a:prstGeom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6019800" y="2286005"/>
              <a:ext cx="1588" cy="1083122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776" name="TextBox 30"/>
            <p:cNvSpPr txBox="1">
              <a:spLocks noChangeArrowheads="1"/>
            </p:cNvSpPr>
            <p:nvPr/>
          </p:nvSpPr>
          <p:spPr bwMode="auto">
            <a:xfrm>
              <a:off x="6172200" y="2590800"/>
              <a:ext cx="731991" cy="3693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5.8%</a:t>
              </a:r>
            </a:p>
          </p:txBody>
        </p:sp>
      </p:grpSp>
      <p:cxnSp>
        <p:nvCxnSpPr>
          <p:cNvPr id="38" name="Straight Arrow Connector 37"/>
          <p:cNvCxnSpPr/>
          <p:nvPr/>
        </p:nvCxnSpPr>
        <p:spPr>
          <a:xfrm>
            <a:off x="4038600" y="2438400"/>
            <a:ext cx="0" cy="45720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4191000" y="2514600"/>
            <a:ext cx="727075" cy="3698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2.7%</a:t>
            </a:r>
          </a:p>
        </p:txBody>
      </p:sp>
    </p:spTree>
    <p:extLst>
      <p:ext uri="{BB962C8B-B14F-4D97-AF65-F5344CB8AC3E}">
        <p14:creationId xmlns:p14="http://schemas.microsoft.com/office/powerpoint/2010/main" val="22199549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3" grpId="0"/>
      <p:bldP spid="1044" grpId="0"/>
      <p:bldP spid="1045" grpId="0"/>
      <p:bldP spid="1046" grpId="0"/>
      <p:bldP spid="1047" grpId="0"/>
      <p:bldP spid="1048" grpId="0"/>
      <p:bldP spid="35" grpId="0" animBg="1"/>
      <p:bldP spid="35" grpId="1" animBg="1"/>
      <p:bldP spid="36" grpId="0" animBg="1"/>
      <p:bldP spid="36" grpId="1" animBg="1"/>
      <p:bldP spid="37" grpId="0" animBg="1"/>
      <p:bldP spid="43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Overall Performance Results</a:t>
            </a:r>
          </a:p>
        </p:txBody>
      </p:sp>
      <p:sp>
        <p:nvSpPr>
          <p:cNvPr id="16077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4DAD2F-61B2-8444-A95A-B8092ECC8D80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graphicFrame>
        <p:nvGraphicFramePr>
          <p:cNvPr id="6" name="Chart 5"/>
          <p:cNvGraphicFramePr/>
          <p:nvPr/>
        </p:nvGraphicFramePr>
        <p:xfrm>
          <a:off x="0" y="914400"/>
          <a:ext cx="9144000" cy="5257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04800" y="5710238"/>
            <a:ext cx="8229600" cy="461962"/>
          </a:xfrm>
          <a:prstGeom prst="rect">
            <a:avLst/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38100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Improves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 2.7%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 over CHIPPER (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8.1%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 at high load)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04800" y="5715000"/>
            <a:ext cx="8229600" cy="461963"/>
          </a:xfrm>
          <a:prstGeom prst="rect">
            <a:avLst/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38100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Similar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perf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. to Buffered (4,1) @  25% of buffering space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6816725" y="1765300"/>
            <a:ext cx="1989138" cy="369888"/>
            <a:chOff x="6817246" y="1752600"/>
            <a:chExt cx="1988936" cy="369332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6817246" y="2063282"/>
              <a:ext cx="990499" cy="1586"/>
            </a:xfrm>
            <a:prstGeom prst="line">
              <a:avLst/>
            </a:prstGeom>
            <a:ln w="1905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7045823" y="1911111"/>
              <a:ext cx="761923" cy="1586"/>
            </a:xfrm>
            <a:prstGeom prst="line">
              <a:avLst/>
            </a:prstGeom>
            <a:ln w="19050">
              <a:solidFill>
                <a:srgbClr val="8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794" name="TextBox 12"/>
            <p:cNvSpPr txBox="1">
              <a:spLocks noChangeArrowheads="1"/>
            </p:cNvSpPr>
            <p:nvPr/>
          </p:nvSpPr>
          <p:spPr bwMode="auto">
            <a:xfrm>
              <a:off x="8077200" y="1752600"/>
              <a:ext cx="728982" cy="3693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2.7%</a:t>
              </a:r>
            </a:p>
          </p:txBody>
        </p:sp>
      </p:grpSp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5715000" y="3416300"/>
            <a:ext cx="735013" cy="838200"/>
            <a:chOff x="5715000" y="3352800"/>
            <a:chExt cx="734496" cy="838200"/>
          </a:xfrm>
        </p:grpSpPr>
        <p:sp>
          <p:nvSpPr>
            <p:cNvPr id="160788" name="TextBox 18"/>
            <p:cNvSpPr txBox="1">
              <a:spLocks noChangeArrowheads="1"/>
            </p:cNvSpPr>
            <p:nvPr/>
          </p:nvSpPr>
          <p:spPr bwMode="auto">
            <a:xfrm>
              <a:off x="5715000" y="3821668"/>
              <a:ext cx="734496" cy="3693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8.1%</a:t>
              </a: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5754660" y="3719513"/>
              <a:ext cx="533025" cy="1587"/>
            </a:xfrm>
            <a:prstGeom prst="line">
              <a:avLst/>
            </a:prstGeom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059246" y="3375025"/>
              <a:ext cx="228439" cy="1588"/>
            </a:xfrm>
            <a:prstGeom prst="line">
              <a:avLst/>
            </a:prstGeom>
            <a:ln w="19050">
              <a:solidFill>
                <a:srgbClr val="8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>
              <a:off x="6216297" y="3352800"/>
              <a:ext cx="6346" cy="384175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30"/>
          <p:cNvGrpSpPr>
            <a:grpSpLocks/>
          </p:cNvGrpSpPr>
          <p:nvPr/>
        </p:nvGrpSpPr>
        <p:grpSpPr bwMode="auto">
          <a:xfrm>
            <a:off x="6524625" y="1371600"/>
            <a:ext cx="1824038" cy="376238"/>
            <a:chOff x="6524658" y="1371600"/>
            <a:chExt cx="1824324" cy="375735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524658" y="1745749"/>
              <a:ext cx="914543" cy="1586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787" name="TextBox 29"/>
            <p:cNvSpPr txBox="1">
              <a:spLocks noChangeArrowheads="1"/>
            </p:cNvSpPr>
            <p:nvPr/>
          </p:nvSpPr>
          <p:spPr bwMode="auto">
            <a:xfrm>
              <a:off x="7620000" y="1371600"/>
              <a:ext cx="728982" cy="3693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2.7%</a:t>
              </a:r>
            </a:p>
          </p:txBody>
        </p:sp>
      </p:grpSp>
      <p:grpSp>
        <p:nvGrpSpPr>
          <p:cNvPr id="11" name="Group 35"/>
          <p:cNvGrpSpPr>
            <a:grpSpLocks/>
          </p:cNvGrpSpPr>
          <p:nvPr/>
        </p:nvGrpSpPr>
        <p:grpSpPr bwMode="auto">
          <a:xfrm>
            <a:off x="5486400" y="2362200"/>
            <a:ext cx="735013" cy="1031875"/>
            <a:chOff x="5486400" y="2362200"/>
            <a:chExt cx="734496" cy="103232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502264" y="3005420"/>
              <a:ext cx="533025" cy="1588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rot="5400000">
              <a:off x="5821690" y="3192033"/>
              <a:ext cx="403402" cy="1587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785" name="TextBox 34"/>
            <p:cNvSpPr txBox="1">
              <a:spLocks noChangeArrowheads="1"/>
            </p:cNvSpPr>
            <p:nvPr/>
          </p:nvSpPr>
          <p:spPr bwMode="auto">
            <a:xfrm>
              <a:off x="5486400" y="2362200"/>
              <a:ext cx="734496" cy="3693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8.3%</a:t>
              </a:r>
            </a:p>
          </p:txBody>
        </p:sp>
      </p:grp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304800" y="6243638"/>
            <a:ext cx="8229600" cy="461962"/>
          </a:xfrm>
          <a:prstGeom prst="rect">
            <a:avLst/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38100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Within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2.7%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 of Buffered (4,4) (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8.3%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at high load)</a:t>
            </a:r>
          </a:p>
        </p:txBody>
      </p:sp>
      <p:sp>
        <p:nvSpPr>
          <p:cNvPr id="3" name="Rectangle 2"/>
          <p:cNvSpPr/>
          <p:nvPr/>
        </p:nvSpPr>
        <p:spPr>
          <a:xfrm>
            <a:off x="7391400" y="2362200"/>
            <a:ext cx="1676400" cy="83820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467600" y="3505200"/>
            <a:ext cx="1676400" cy="83820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160782" name="TextBox 7"/>
          <p:cNvSpPr txBox="1">
            <a:spLocks noChangeArrowheads="1"/>
          </p:cNvSpPr>
          <p:nvPr/>
        </p:nvSpPr>
        <p:spPr bwMode="auto">
          <a:xfrm>
            <a:off x="9461500" y="144780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6422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  <p:bldP spid="39" grpId="0" animBg="1"/>
      <p:bldP spid="39" grpId="1" animBg="1"/>
      <p:bldP spid="3" grpId="0" animBg="1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Crossbar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Every node connected to every other with a shared link for each destination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Enables concurrent transfers to non-conflicting destinations 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Could be cost-effective for small number of nodes</a:t>
            </a:r>
          </a:p>
          <a:p>
            <a:endParaRPr lang="en-US" sz="20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</a:pPr>
            <a:r>
              <a:rPr lang="en-US" sz="2200" dirty="0">
                <a:latin typeface="Tahoma" charset="0"/>
                <a:ea typeface="ＭＳ Ｐゴシック" charset="0"/>
                <a:cs typeface="ＭＳ Ｐゴシック" charset="0"/>
              </a:rPr>
              <a:t>+ Low latency and high throughput</a:t>
            </a:r>
          </a:p>
          <a:p>
            <a:pPr>
              <a:buFont typeface="Wingdings" charset="0"/>
              <a:buNone/>
            </a:pPr>
            <a:r>
              <a:rPr lang="en-US" sz="2200" dirty="0">
                <a:latin typeface="Tahoma" charset="0"/>
                <a:ea typeface="ＭＳ Ｐゴシック" charset="0"/>
                <a:cs typeface="ＭＳ Ｐゴシック" charset="0"/>
              </a:rPr>
              <a:t>- Expensive</a:t>
            </a:r>
          </a:p>
          <a:p>
            <a:pPr>
              <a:buFont typeface="Wingdings" charset="0"/>
              <a:buNone/>
            </a:pPr>
            <a:r>
              <a:rPr lang="en-US" sz="2200" dirty="0">
                <a:latin typeface="Tahoma" charset="0"/>
                <a:ea typeface="ＭＳ Ｐゴシック" charset="0"/>
                <a:cs typeface="ＭＳ Ｐゴシック" charset="0"/>
              </a:rPr>
              <a:t>- Not scalable </a:t>
            </a:r>
            <a:r>
              <a:rPr lang="en-US" sz="2200" dirty="0">
                <a:latin typeface="Tahoma" charset="0"/>
                <a:ea typeface="ＭＳ Ｐゴシック" charset="0"/>
                <a:cs typeface="ＭＳ Ｐゴシック" charset="0"/>
                <a:sym typeface="Wingdings" charset="0"/>
              </a:rPr>
              <a:t> O(N</a:t>
            </a:r>
            <a:r>
              <a:rPr lang="en-US" sz="2200" baseline="30000" dirty="0">
                <a:latin typeface="Tahoma" charset="0"/>
                <a:ea typeface="ＭＳ Ｐゴシック" charset="0"/>
                <a:cs typeface="ＭＳ Ｐゴシック" charset="0"/>
                <a:sym typeface="Wingdings" charset="0"/>
              </a:rPr>
              <a:t>2</a:t>
            </a:r>
            <a:r>
              <a:rPr lang="en-US" sz="2200" dirty="0">
                <a:latin typeface="Tahoma" charset="0"/>
                <a:ea typeface="ＭＳ Ｐゴシック" charset="0"/>
                <a:cs typeface="ＭＳ Ｐゴシック" charset="0"/>
                <a:sym typeface="Wingdings" charset="0"/>
              </a:rPr>
              <a:t>) cost</a:t>
            </a:r>
          </a:p>
          <a:p>
            <a:pPr>
              <a:buFont typeface="Wingdings" charset="0"/>
              <a:buNone/>
            </a:pPr>
            <a:r>
              <a:rPr lang="en-US" sz="2200" dirty="0">
                <a:latin typeface="Tahoma" charset="0"/>
                <a:ea typeface="ＭＳ Ｐゴシック" charset="0"/>
                <a:cs typeface="ＭＳ Ｐゴシック" charset="0"/>
              </a:rPr>
              <a:t>- Difficult to arbitrate as N increases</a:t>
            </a:r>
          </a:p>
          <a:p>
            <a:pPr>
              <a:buFont typeface="Wingdings" charset="0"/>
              <a:buNone/>
            </a:pPr>
            <a:endParaRPr lang="en-US" sz="20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</a:pPr>
            <a:r>
              <a:rPr lang="en-US" sz="2000" dirty="0">
                <a:latin typeface="Tahoma" charset="0"/>
                <a:ea typeface="ＭＳ Ｐゴシック" charset="0"/>
                <a:cs typeface="ＭＳ Ｐゴシック" charset="0"/>
              </a:rPr>
              <a:t>Used in core-to-cache-bank</a:t>
            </a:r>
          </a:p>
          <a:p>
            <a:pPr>
              <a:buFont typeface="Wingdings" charset="0"/>
              <a:buNone/>
            </a:pPr>
            <a:r>
              <a:rPr lang="en-US" sz="2000" dirty="0">
                <a:latin typeface="Tahoma" charset="0"/>
                <a:ea typeface="ＭＳ Ｐゴシック" charset="0"/>
                <a:cs typeface="ＭＳ Ｐゴシック" charset="0"/>
              </a:rPr>
              <a:t>networks in</a:t>
            </a:r>
          </a:p>
          <a:p>
            <a:pPr>
              <a:buFont typeface="Wingdings" charset="0"/>
              <a:buNone/>
            </a:pPr>
            <a:r>
              <a:rPr lang="en-US" sz="2000" dirty="0">
                <a:latin typeface="Tahoma" charset="0"/>
                <a:ea typeface="ＭＳ Ｐゴシック" charset="0"/>
                <a:cs typeface="ＭＳ Ｐゴシック" charset="0"/>
              </a:rPr>
              <a:t>- IBM POWER5</a:t>
            </a:r>
          </a:p>
          <a:p>
            <a:pPr>
              <a:buFont typeface="Wingdings" charset="0"/>
              <a:buNone/>
            </a:pPr>
            <a:r>
              <a:rPr lang="en-US" sz="2000" dirty="0">
                <a:latin typeface="Tahoma" charset="0"/>
                <a:ea typeface="ＭＳ Ｐゴシック" charset="0"/>
                <a:cs typeface="ＭＳ Ｐゴシック" charset="0"/>
              </a:rPr>
              <a:t>- Sun Niagara I/II</a:t>
            </a:r>
          </a:p>
          <a:p>
            <a:pPr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830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73D7E5E-56EC-9C4D-A550-5165DD53D7E6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18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grpSp>
        <p:nvGrpSpPr>
          <p:cNvPr id="98308" name="Group 4"/>
          <p:cNvGrpSpPr>
            <a:grpSpLocks/>
          </p:cNvGrpSpPr>
          <p:nvPr/>
        </p:nvGrpSpPr>
        <p:grpSpPr bwMode="auto">
          <a:xfrm>
            <a:off x="5257800" y="2743200"/>
            <a:ext cx="3492500" cy="3521075"/>
            <a:chOff x="1828" y="1588"/>
            <a:chExt cx="2200" cy="2218"/>
          </a:xfrm>
        </p:grpSpPr>
        <p:sp>
          <p:nvSpPr>
            <p:cNvPr id="98309" name="Line 5"/>
            <p:cNvSpPr>
              <a:spLocks noChangeShapeType="1"/>
            </p:cNvSpPr>
            <p:nvPr/>
          </p:nvSpPr>
          <p:spPr bwMode="auto">
            <a:xfrm>
              <a:off x="2016" y="1680"/>
              <a:ext cx="19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10" name="Line 6"/>
            <p:cNvSpPr>
              <a:spLocks noChangeShapeType="1"/>
            </p:cNvSpPr>
            <p:nvPr/>
          </p:nvSpPr>
          <p:spPr bwMode="auto">
            <a:xfrm>
              <a:off x="2016" y="1920"/>
              <a:ext cx="19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11" name="Line 7"/>
            <p:cNvSpPr>
              <a:spLocks noChangeShapeType="1"/>
            </p:cNvSpPr>
            <p:nvPr/>
          </p:nvSpPr>
          <p:spPr bwMode="auto">
            <a:xfrm>
              <a:off x="2016" y="2160"/>
              <a:ext cx="19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12" name="Line 8"/>
            <p:cNvSpPr>
              <a:spLocks noChangeShapeType="1"/>
            </p:cNvSpPr>
            <p:nvPr/>
          </p:nvSpPr>
          <p:spPr bwMode="auto">
            <a:xfrm>
              <a:off x="2016" y="2400"/>
              <a:ext cx="19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13" name="Line 9"/>
            <p:cNvSpPr>
              <a:spLocks noChangeShapeType="1"/>
            </p:cNvSpPr>
            <p:nvPr/>
          </p:nvSpPr>
          <p:spPr bwMode="auto">
            <a:xfrm>
              <a:off x="2016" y="2640"/>
              <a:ext cx="19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14" name="Line 10"/>
            <p:cNvSpPr>
              <a:spLocks noChangeShapeType="1"/>
            </p:cNvSpPr>
            <p:nvPr/>
          </p:nvSpPr>
          <p:spPr bwMode="auto">
            <a:xfrm>
              <a:off x="2016" y="2880"/>
              <a:ext cx="19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15" name="Line 11"/>
            <p:cNvSpPr>
              <a:spLocks noChangeShapeType="1"/>
            </p:cNvSpPr>
            <p:nvPr/>
          </p:nvSpPr>
          <p:spPr bwMode="auto">
            <a:xfrm>
              <a:off x="2016" y="3120"/>
              <a:ext cx="19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16" name="Line 12"/>
            <p:cNvSpPr>
              <a:spLocks noChangeShapeType="1"/>
            </p:cNvSpPr>
            <p:nvPr/>
          </p:nvSpPr>
          <p:spPr bwMode="auto">
            <a:xfrm>
              <a:off x="2016" y="3360"/>
              <a:ext cx="19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17" name="Line 13"/>
            <p:cNvSpPr>
              <a:spLocks noChangeShapeType="1"/>
            </p:cNvSpPr>
            <p:nvPr/>
          </p:nvSpPr>
          <p:spPr bwMode="auto">
            <a:xfrm>
              <a:off x="3936" y="1680"/>
              <a:ext cx="0" cy="192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18" name="Line 14"/>
            <p:cNvSpPr>
              <a:spLocks noChangeShapeType="1"/>
            </p:cNvSpPr>
            <p:nvPr/>
          </p:nvSpPr>
          <p:spPr bwMode="auto">
            <a:xfrm>
              <a:off x="3696" y="1680"/>
              <a:ext cx="0" cy="192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19" name="Line 15"/>
            <p:cNvSpPr>
              <a:spLocks noChangeShapeType="1"/>
            </p:cNvSpPr>
            <p:nvPr/>
          </p:nvSpPr>
          <p:spPr bwMode="auto">
            <a:xfrm>
              <a:off x="3456" y="1680"/>
              <a:ext cx="0" cy="192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20" name="Line 16"/>
            <p:cNvSpPr>
              <a:spLocks noChangeShapeType="1"/>
            </p:cNvSpPr>
            <p:nvPr/>
          </p:nvSpPr>
          <p:spPr bwMode="auto">
            <a:xfrm>
              <a:off x="3216" y="1680"/>
              <a:ext cx="0" cy="192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21" name="Line 17"/>
            <p:cNvSpPr>
              <a:spLocks noChangeShapeType="1"/>
            </p:cNvSpPr>
            <p:nvPr/>
          </p:nvSpPr>
          <p:spPr bwMode="auto">
            <a:xfrm>
              <a:off x="2976" y="1680"/>
              <a:ext cx="0" cy="192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22" name="Line 18"/>
            <p:cNvSpPr>
              <a:spLocks noChangeShapeType="1"/>
            </p:cNvSpPr>
            <p:nvPr/>
          </p:nvSpPr>
          <p:spPr bwMode="auto">
            <a:xfrm>
              <a:off x="2736" y="1680"/>
              <a:ext cx="0" cy="192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23" name="Line 19"/>
            <p:cNvSpPr>
              <a:spLocks noChangeShapeType="1"/>
            </p:cNvSpPr>
            <p:nvPr/>
          </p:nvSpPr>
          <p:spPr bwMode="auto">
            <a:xfrm>
              <a:off x="2496" y="1680"/>
              <a:ext cx="0" cy="192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24" name="Line 20"/>
            <p:cNvSpPr>
              <a:spLocks noChangeShapeType="1"/>
            </p:cNvSpPr>
            <p:nvPr/>
          </p:nvSpPr>
          <p:spPr bwMode="auto">
            <a:xfrm>
              <a:off x="2256" y="1680"/>
              <a:ext cx="0" cy="192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25" name="Rectangle 21"/>
            <p:cNvSpPr>
              <a:spLocks noChangeArrowheads="1"/>
            </p:cNvSpPr>
            <p:nvPr/>
          </p:nvSpPr>
          <p:spPr bwMode="auto">
            <a:xfrm>
              <a:off x="1828" y="1588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26" name="Rectangle 22"/>
            <p:cNvSpPr>
              <a:spLocks noChangeArrowheads="1"/>
            </p:cNvSpPr>
            <p:nvPr/>
          </p:nvSpPr>
          <p:spPr bwMode="auto">
            <a:xfrm>
              <a:off x="1828" y="1828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27" name="Rectangle 23"/>
            <p:cNvSpPr>
              <a:spLocks noChangeArrowheads="1"/>
            </p:cNvSpPr>
            <p:nvPr/>
          </p:nvSpPr>
          <p:spPr bwMode="auto">
            <a:xfrm>
              <a:off x="1828" y="2068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28" name="Rectangle 24"/>
            <p:cNvSpPr>
              <a:spLocks noChangeArrowheads="1"/>
            </p:cNvSpPr>
            <p:nvPr/>
          </p:nvSpPr>
          <p:spPr bwMode="auto">
            <a:xfrm>
              <a:off x="1828" y="2308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29" name="Rectangle 25"/>
            <p:cNvSpPr>
              <a:spLocks noChangeArrowheads="1"/>
            </p:cNvSpPr>
            <p:nvPr/>
          </p:nvSpPr>
          <p:spPr bwMode="auto">
            <a:xfrm>
              <a:off x="1828" y="2548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30" name="Rectangle 26"/>
            <p:cNvSpPr>
              <a:spLocks noChangeArrowheads="1"/>
            </p:cNvSpPr>
            <p:nvPr/>
          </p:nvSpPr>
          <p:spPr bwMode="auto">
            <a:xfrm>
              <a:off x="1828" y="2788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31" name="Rectangle 27"/>
            <p:cNvSpPr>
              <a:spLocks noChangeArrowheads="1"/>
            </p:cNvSpPr>
            <p:nvPr/>
          </p:nvSpPr>
          <p:spPr bwMode="auto">
            <a:xfrm>
              <a:off x="1828" y="3028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32" name="Rectangle 28"/>
            <p:cNvSpPr>
              <a:spLocks noChangeArrowheads="1"/>
            </p:cNvSpPr>
            <p:nvPr/>
          </p:nvSpPr>
          <p:spPr bwMode="auto">
            <a:xfrm>
              <a:off x="2164" y="3604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33" name="Rectangle 29"/>
            <p:cNvSpPr>
              <a:spLocks noChangeArrowheads="1"/>
            </p:cNvSpPr>
            <p:nvPr/>
          </p:nvSpPr>
          <p:spPr bwMode="auto">
            <a:xfrm>
              <a:off x="1828" y="3268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34" name="Rectangle 30"/>
            <p:cNvSpPr>
              <a:spLocks noChangeArrowheads="1"/>
            </p:cNvSpPr>
            <p:nvPr/>
          </p:nvSpPr>
          <p:spPr bwMode="auto">
            <a:xfrm>
              <a:off x="2404" y="3604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35" name="Rectangle 31"/>
            <p:cNvSpPr>
              <a:spLocks noChangeArrowheads="1"/>
            </p:cNvSpPr>
            <p:nvPr/>
          </p:nvSpPr>
          <p:spPr bwMode="auto">
            <a:xfrm>
              <a:off x="2644" y="3604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36" name="Rectangle 32"/>
            <p:cNvSpPr>
              <a:spLocks noChangeArrowheads="1"/>
            </p:cNvSpPr>
            <p:nvPr/>
          </p:nvSpPr>
          <p:spPr bwMode="auto">
            <a:xfrm>
              <a:off x="2884" y="3604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37" name="Rectangle 33"/>
            <p:cNvSpPr>
              <a:spLocks noChangeArrowheads="1"/>
            </p:cNvSpPr>
            <p:nvPr/>
          </p:nvSpPr>
          <p:spPr bwMode="auto">
            <a:xfrm>
              <a:off x="3124" y="3604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38" name="Rectangle 34"/>
            <p:cNvSpPr>
              <a:spLocks noChangeArrowheads="1"/>
            </p:cNvSpPr>
            <p:nvPr/>
          </p:nvSpPr>
          <p:spPr bwMode="auto">
            <a:xfrm>
              <a:off x="3364" y="3604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39" name="Rectangle 35"/>
            <p:cNvSpPr>
              <a:spLocks noChangeArrowheads="1"/>
            </p:cNvSpPr>
            <p:nvPr/>
          </p:nvSpPr>
          <p:spPr bwMode="auto">
            <a:xfrm>
              <a:off x="3604" y="3604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40" name="Rectangle 36"/>
            <p:cNvSpPr>
              <a:spLocks noChangeArrowheads="1"/>
            </p:cNvSpPr>
            <p:nvPr/>
          </p:nvSpPr>
          <p:spPr bwMode="auto">
            <a:xfrm>
              <a:off x="3844" y="3604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41" name="Rectangle 37"/>
            <p:cNvSpPr>
              <a:spLocks noChangeArrowheads="1"/>
            </p:cNvSpPr>
            <p:nvPr/>
          </p:nvSpPr>
          <p:spPr bwMode="auto">
            <a:xfrm>
              <a:off x="2167" y="3614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1400" b="1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98342" name="Rectangle 38"/>
            <p:cNvSpPr>
              <a:spLocks noChangeArrowheads="1"/>
            </p:cNvSpPr>
            <p:nvPr/>
          </p:nvSpPr>
          <p:spPr bwMode="auto">
            <a:xfrm>
              <a:off x="2407" y="3614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1400" b="1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98343" name="Rectangle 39"/>
            <p:cNvSpPr>
              <a:spLocks noChangeArrowheads="1"/>
            </p:cNvSpPr>
            <p:nvPr/>
          </p:nvSpPr>
          <p:spPr bwMode="auto">
            <a:xfrm>
              <a:off x="2647" y="3614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1400" b="1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98344" name="Rectangle 40"/>
            <p:cNvSpPr>
              <a:spLocks noChangeArrowheads="1"/>
            </p:cNvSpPr>
            <p:nvPr/>
          </p:nvSpPr>
          <p:spPr bwMode="auto">
            <a:xfrm>
              <a:off x="2887" y="3614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1400" b="1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98345" name="Rectangle 41"/>
            <p:cNvSpPr>
              <a:spLocks noChangeArrowheads="1"/>
            </p:cNvSpPr>
            <p:nvPr/>
          </p:nvSpPr>
          <p:spPr bwMode="auto">
            <a:xfrm>
              <a:off x="3127" y="3614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1400" b="1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98346" name="Rectangle 42"/>
            <p:cNvSpPr>
              <a:spLocks noChangeArrowheads="1"/>
            </p:cNvSpPr>
            <p:nvPr/>
          </p:nvSpPr>
          <p:spPr bwMode="auto">
            <a:xfrm>
              <a:off x="3367" y="3614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1400" b="1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98347" name="Rectangle 43"/>
            <p:cNvSpPr>
              <a:spLocks noChangeArrowheads="1"/>
            </p:cNvSpPr>
            <p:nvPr/>
          </p:nvSpPr>
          <p:spPr bwMode="auto">
            <a:xfrm>
              <a:off x="3607" y="3614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1400" b="1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98348" name="Rectangle 44"/>
            <p:cNvSpPr>
              <a:spLocks noChangeArrowheads="1"/>
            </p:cNvSpPr>
            <p:nvPr/>
          </p:nvSpPr>
          <p:spPr bwMode="auto">
            <a:xfrm>
              <a:off x="3847" y="3614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1400" b="1">
                  <a:solidFill>
                    <a:srgbClr val="000000"/>
                  </a:solidFill>
                </a:rPr>
                <a:t>7</a:t>
              </a:r>
            </a:p>
          </p:txBody>
        </p:sp>
        <p:sp>
          <p:nvSpPr>
            <p:cNvPr id="98349" name="Rectangle 45"/>
            <p:cNvSpPr>
              <a:spLocks noChangeArrowheads="1"/>
            </p:cNvSpPr>
            <p:nvPr/>
          </p:nvSpPr>
          <p:spPr bwMode="auto">
            <a:xfrm>
              <a:off x="1831" y="3278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1400" b="1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98350" name="Rectangle 46"/>
            <p:cNvSpPr>
              <a:spLocks noChangeArrowheads="1"/>
            </p:cNvSpPr>
            <p:nvPr/>
          </p:nvSpPr>
          <p:spPr bwMode="auto">
            <a:xfrm>
              <a:off x="1831" y="3038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1400" b="1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98351" name="Rectangle 47"/>
            <p:cNvSpPr>
              <a:spLocks noChangeArrowheads="1"/>
            </p:cNvSpPr>
            <p:nvPr/>
          </p:nvSpPr>
          <p:spPr bwMode="auto">
            <a:xfrm>
              <a:off x="1831" y="2798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1400" b="1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98352" name="Rectangle 48"/>
            <p:cNvSpPr>
              <a:spLocks noChangeArrowheads="1"/>
            </p:cNvSpPr>
            <p:nvPr/>
          </p:nvSpPr>
          <p:spPr bwMode="auto">
            <a:xfrm>
              <a:off x="1831" y="2558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1400" b="1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98353" name="Rectangle 49"/>
            <p:cNvSpPr>
              <a:spLocks noChangeArrowheads="1"/>
            </p:cNvSpPr>
            <p:nvPr/>
          </p:nvSpPr>
          <p:spPr bwMode="auto">
            <a:xfrm>
              <a:off x="1831" y="2318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1400" b="1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98354" name="Rectangle 50"/>
            <p:cNvSpPr>
              <a:spLocks noChangeArrowheads="1"/>
            </p:cNvSpPr>
            <p:nvPr/>
          </p:nvSpPr>
          <p:spPr bwMode="auto">
            <a:xfrm>
              <a:off x="1831" y="2078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1400" b="1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98355" name="Rectangle 51"/>
            <p:cNvSpPr>
              <a:spLocks noChangeArrowheads="1"/>
            </p:cNvSpPr>
            <p:nvPr/>
          </p:nvSpPr>
          <p:spPr bwMode="auto">
            <a:xfrm>
              <a:off x="1831" y="1838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1400" b="1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98356" name="Rectangle 52"/>
            <p:cNvSpPr>
              <a:spLocks noChangeArrowheads="1"/>
            </p:cNvSpPr>
            <p:nvPr/>
          </p:nvSpPr>
          <p:spPr bwMode="auto">
            <a:xfrm>
              <a:off x="1831" y="1598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 eaLnBrk="0" hangingPunct="0"/>
              <a:r>
                <a:rPr lang="en-US" sz="1400" b="1">
                  <a:solidFill>
                    <a:srgbClr val="000000"/>
                  </a:solidFill>
                </a:rPr>
                <a:t>7</a:t>
              </a:r>
            </a:p>
          </p:txBody>
        </p:sp>
        <p:sp>
          <p:nvSpPr>
            <p:cNvPr id="98357" name="AutoShape 53"/>
            <p:cNvSpPr>
              <a:spLocks noChangeArrowheads="1"/>
            </p:cNvSpPr>
            <p:nvPr/>
          </p:nvSpPr>
          <p:spPr bwMode="auto">
            <a:xfrm rot="10800000" flipH="1" flipV="1">
              <a:off x="2164" y="3460"/>
              <a:ext cx="184" cy="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461 w 21600"/>
                <a:gd name="T13" fmla="*/ 4418 h 21600"/>
                <a:gd name="T14" fmla="*/ 17139 w 21600"/>
                <a:gd name="T15" fmla="*/ 1718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58" name="AutoShape 54"/>
            <p:cNvSpPr>
              <a:spLocks noChangeArrowheads="1"/>
            </p:cNvSpPr>
            <p:nvPr/>
          </p:nvSpPr>
          <p:spPr bwMode="auto">
            <a:xfrm rot="10800000" flipH="1" flipV="1">
              <a:off x="2404" y="3460"/>
              <a:ext cx="184" cy="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461 w 21600"/>
                <a:gd name="T13" fmla="*/ 4418 h 21600"/>
                <a:gd name="T14" fmla="*/ 17139 w 21600"/>
                <a:gd name="T15" fmla="*/ 1718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59" name="AutoShape 55"/>
            <p:cNvSpPr>
              <a:spLocks noChangeArrowheads="1"/>
            </p:cNvSpPr>
            <p:nvPr/>
          </p:nvSpPr>
          <p:spPr bwMode="auto">
            <a:xfrm rot="10800000" flipH="1" flipV="1">
              <a:off x="2644" y="3460"/>
              <a:ext cx="184" cy="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461 w 21600"/>
                <a:gd name="T13" fmla="*/ 4418 h 21600"/>
                <a:gd name="T14" fmla="*/ 17139 w 21600"/>
                <a:gd name="T15" fmla="*/ 1718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60" name="AutoShape 56"/>
            <p:cNvSpPr>
              <a:spLocks noChangeArrowheads="1"/>
            </p:cNvSpPr>
            <p:nvPr/>
          </p:nvSpPr>
          <p:spPr bwMode="auto">
            <a:xfrm rot="10800000" flipH="1" flipV="1">
              <a:off x="2884" y="3460"/>
              <a:ext cx="184" cy="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461 w 21600"/>
                <a:gd name="T13" fmla="*/ 4418 h 21600"/>
                <a:gd name="T14" fmla="*/ 17139 w 21600"/>
                <a:gd name="T15" fmla="*/ 1718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61" name="AutoShape 57"/>
            <p:cNvSpPr>
              <a:spLocks noChangeArrowheads="1"/>
            </p:cNvSpPr>
            <p:nvPr/>
          </p:nvSpPr>
          <p:spPr bwMode="auto">
            <a:xfrm rot="10800000" flipH="1" flipV="1">
              <a:off x="3124" y="3460"/>
              <a:ext cx="184" cy="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461 w 21600"/>
                <a:gd name="T13" fmla="*/ 4418 h 21600"/>
                <a:gd name="T14" fmla="*/ 17139 w 21600"/>
                <a:gd name="T15" fmla="*/ 1718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62" name="AutoShape 58"/>
            <p:cNvSpPr>
              <a:spLocks noChangeArrowheads="1"/>
            </p:cNvSpPr>
            <p:nvPr/>
          </p:nvSpPr>
          <p:spPr bwMode="auto">
            <a:xfrm rot="10800000" flipH="1" flipV="1">
              <a:off x="3364" y="3460"/>
              <a:ext cx="184" cy="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461 w 21600"/>
                <a:gd name="T13" fmla="*/ 4418 h 21600"/>
                <a:gd name="T14" fmla="*/ 17139 w 21600"/>
                <a:gd name="T15" fmla="*/ 1718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63" name="AutoShape 59"/>
            <p:cNvSpPr>
              <a:spLocks noChangeArrowheads="1"/>
            </p:cNvSpPr>
            <p:nvPr/>
          </p:nvSpPr>
          <p:spPr bwMode="auto">
            <a:xfrm rot="10800000" flipH="1" flipV="1">
              <a:off x="3604" y="3460"/>
              <a:ext cx="184" cy="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461 w 21600"/>
                <a:gd name="T13" fmla="*/ 4418 h 21600"/>
                <a:gd name="T14" fmla="*/ 17139 w 21600"/>
                <a:gd name="T15" fmla="*/ 1718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64" name="AutoShape 60"/>
            <p:cNvSpPr>
              <a:spLocks noChangeArrowheads="1"/>
            </p:cNvSpPr>
            <p:nvPr/>
          </p:nvSpPr>
          <p:spPr bwMode="auto">
            <a:xfrm rot="10800000" flipH="1" flipV="1">
              <a:off x="3844" y="3460"/>
              <a:ext cx="184" cy="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461 w 21600"/>
                <a:gd name="T13" fmla="*/ 4418 h 21600"/>
                <a:gd name="T14" fmla="*/ 17139 w 21600"/>
                <a:gd name="T15" fmla="*/ 1718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65" name="Oval 61"/>
            <p:cNvSpPr>
              <a:spLocks noChangeArrowheads="1"/>
            </p:cNvSpPr>
            <p:nvPr/>
          </p:nvSpPr>
          <p:spPr bwMode="auto">
            <a:xfrm>
              <a:off x="2212" y="163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66" name="Oval 62"/>
            <p:cNvSpPr>
              <a:spLocks noChangeArrowheads="1"/>
            </p:cNvSpPr>
            <p:nvPr/>
          </p:nvSpPr>
          <p:spPr bwMode="auto">
            <a:xfrm>
              <a:off x="2452" y="163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67" name="Oval 63"/>
            <p:cNvSpPr>
              <a:spLocks noChangeArrowheads="1"/>
            </p:cNvSpPr>
            <p:nvPr/>
          </p:nvSpPr>
          <p:spPr bwMode="auto">
            <a:xfrm>
              <a:off x="2692" y="163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68" name="Oval 64"/>
            <p:cNvSpPr>
              <a:spLocks noChangeArrowheads="1"/>
            </p:cNvSpPr>
            <p:nvPr/>
          </p:nvSpPr>
          <p:spPr bwMode="auto">
            <a:xfrm>
              <a:off x="2932" y="163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69" name="Oval 65"/>
            <p:cNvSpPr>
              <a:spLocks noChangeArrowheads="1"/>
            </p:cNvSpPr>
            <p:nvPr/>
          </p:nvSpPr>
          <p:spPr bwMode="auto">
            <a:xfrm>
              <a:off x="3172" y="163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70" name="Oval 66"/>
            <p:cNvSpPr>
              <a:spLocks noChangeArrowheads="1"/>
            </p:cNvSpPr>
            <p:nvPr/>
          </p:nvSpPr>
          <p:spPr bwMode="auto">
            <a:xfrm>
              <a:off x="3412" y="163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71" name="Oval 67"/>
            <p:cNvSpPr>
              <a:spLocks noChangeArrowheads="1"/>
            </p:cNvSpPr>
            <p:nvPr/>
          </p:nvSpPr>
          <p:spPr bwMode="auto">
            <a:xfrm>
              <a:off x="3652" y="163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72" name="Oval 68"/>
            <p:cNvSpPr>
              <a:spLocks noChangeArrowheads="1"/>
            </p:cNvSpPr>
            <p:nvPr/>
          </p:nvSpPr>
          <p:spPr bwMode="auto">
            <a:xfrm>
              <a:off x="3892" y="163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73" name="Oval 69"/>
            <p:cNvSpPr>
              <a:spLocks noChangeArrowheads="1"/>
            </p:cNvSpPr>
            <p:nvPr/>
          </p:nvSpPr>
          <p:spPr bwMode="auto">
            <a:xfrm>
              <a:off x="2212" y="187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74" name="Oval 70"/>
            <p:cNvSpPr>
              <a:spLocks noChangeArrowheads="1"/>
            </p:cNvSpPr>
            <p:nvPr/>
          </p:nvSpPr>
          <p:spPr bwMode="auto">
            <a:xfrm>
              <a:off x="2452" y="187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75" name="Oval 71"/>
            <p:cNvSpPr>
              <a:spLocks noChangeArrowheads="1"/>
            </p:cNvSpPr>
            <p:nvPr/>
          </p:nvSpPr>
          <p:spPr bwMode="auto">
            <a:xfrm>
              <a:off x="2692" y="187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76" name="Oval 72"/>
            <p:cNvSpPr>
              <a:spLocks noChangeArrowheads="1"/>
            </p:cNvSpPr>
            <p:nvPr/>
          </p:nvSpPr>
          <p:spPr bwMode="auto">
            <a:xfrm>
              <a:off x="2932" y="187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77" name="Oval 73"/>
            <p:cNvSpPr>
              <a:spLocks noChangeArrowheads="1"/>
            </p:cNvSpPr>
            <p:nvPr/>
          </p:nvSpPr>
          <p:spPr bwMode="auto">
            <a:xfrm>
              <a:off x="3172" y="187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78" name="Oval 74"/>
            <p:cNvSpPr>
              <a:spLocks noChangeArrowheads="1"/>
            </p:cNvSpPr>
            <p:nvPr/>
          </p:nvSpPr>
          <p:spPr bwMode="auto">
            <a:xfrm>
              <a:off x="3412" y="187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79" name="Oval 75"/>
            <p:cNvSpPr>
              <a:spLocks noChangeArrowheads="1"/>
            </p:cNvSpPr>
            <p:nvPr/>
          </p:nvSpPr>
          <p:spPr bwMode="auto">
            <a:xfrm>
              <a:off x="3652" y="187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80" name="Oval 76"/>
            <p:cNvSpPr>
              <a:spLocks noChangeArrowheads="1"/>
            </p:cNvSpPr>
            <p:nvPr/>
          </p:nvSpPr>
          <p:spPr bwMode="auto">
            <a:xfrm>
              <a:off x="3892" y="187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81" name="Oval 77"/>
            <p:cNvSpPr>
              <a:spLocks noChangeArrowheads="1"/>
            </p:cNvSpPr>
            <p:nvPr/>
          </p:nvSpPr>
          <p:spPr bwMode="auto">
            <a:xfrm>
              <a:off x="2212" y="211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82" name="Oval 78"/>
            <p:cNvSpPr>
              <a:spLocks noChangeArrowheads="1"/>
            </p:cNvSpPr>
            <p:nvPr/>
          </p:nvSpPr>
          <p:spPr bwMode="auto">
            <a:xfrm>
              <a:off x="2452" y="211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83" name="Oval 79"/>
            <p:cNvSpPr>
              <a:spLocks noChangeArrowheads="1"/>
            </p:cNvSpPr>
            <p:nvPr/>
          </p:nvSpPr>
          <p:spPr bwMode="auto">
            <a:xfrm>
              <a:off x="2692" y="211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84" name="Oval 80"/>
            <p:cNvSpPr>
              <a:spLocks noChangeArrowheads="1"/>
            </p:cNvSpPr>
            <p:nvPr/>
          </p:nvSpPr>
          <p:spPr bwMode="auto">
            <a:xfrm>
              <a:off x="2932" y="211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85" name="Oval 81"/>
            <p:cNvSpPr>
              <a:spLocks noChangeArrowheads="1"/>
            </p:cNvSpPr>
            <p:nvPr/>
          </p:nvSpPr>
          <p:spPr bwMode="auto">
            <a:xfrm>
              <a:off x="3172" y="211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86" name="Oval 82"/>
            <p:cNvSpPr>
              <a:spLocks noChangeArrowheads="1"/>
            </p:cNvSpPr>
            <p:nvPr/>
          </p:nvSpPr>
          <p:spPr bwMode="auto">
            <a:xfrm>
              <a:off x="3412" y="211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87" name="Oval 83"/>
            <p:cNvSpPr>
              <a:spLocks noChangeArrowheads="1"/>
            </p:cNvSpPr>
            <p:nvPr/>
          </p:nvSpPr>
          <p:spPr bwMode="auto">
            <a:xfrm>
              <a:off x="3652" y="211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88" name="Oval 84"/>
            <p:cNvSpPr>
              <a:spLocks noChangeArrowheads="1"/>
            </p:cNvSpPr>
            <p:nvPr/>
          </p:nvSpPr>
          <p:spPr bwMode="auto">
            <a:xfrm>
              <a:off x="3892" y="211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89" name="Oval 85"/>
            <p:cNvSpPr>
              <a:spLocks noChangeArrowheads="1"/>
            </p:cNvSpPr>
            <p:nvPr/>
          </p:nvSpPr>
          <p:spPr bwMode="auto">
            <a:xfrm>
              <a:off x="2212" y="235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90" name="Oval 86"/>
            <p:cNvSpPr>
              <a:spLocks noChangeArrowheads="1"/>
            </p:cNvSpPr>
            <p:nvPr/>
          </p:nvSpPr>
          <p:spPr bwMode="auto">
            <a:xfrm>
              <a:off x="2452" y="235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91" name="Oval 87"/>
            <p:cNvSpPr>
              <a:spLocks noChangeArrowheads="1"/>
            </p:cNvSpPr>
            <p:nvPr/>
          </p:nvSpPr>
          <p:spPr bwMode="auto">
            <a:xfrm>
              <a:off x="2692" y="235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92" name="Oval 88"/>
            <p:cNvSpPr>
              <a:spLocks noChangeArrowheads="1"/>
            </p:cNvSpPr>
            <p:nvPr/>
          </p:nvSpPr>
          <p:spPr bwMode="auto">
            <a:xfrm>
              <a:off x="2932" y="235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93" name="Oval 89"/>
            <p:cNvSpPr>
              <a:spLocks noChangeArrowheads="1"/>
            </p:cNvSpPr>
            <p:nvPr/>
          </p:nvSpPr>
          <p:spPr bwMode="auto">
            <a:xfrm>
              <a:off x="3172" y="235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94" name="Oval 90"/>
            <p:cNvSpPr>
              <a:spLocks noChangeArrowheads="1"/>
            </p:cNvSpPr>
            <p:nvPr/>
          </p:nvSpPr>
          <p:spPr bwMode="auto">
            <a:xfrm>
              <a:off x="3412" y="235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95" name="Oval 91"/>
            <p:cNvSpPr>
              <a:spLocks noChangeArrowheads="1"/>
            </p:cNvSpPr>
            <p:nvPr/>
          </p:nvSpPr>
          <p:spPr bwMode="auto">
            <a:xfrm>
              <a:off x="3652" y="235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96" name="Oval 92"/>
            <p:cNvSpPr>
              <a:spLocks noChangeArrowheads="1"/>
            </p:cNvSpPr>
            <p:nvPr/>
          </p:nvSpPr>
          <p:spPr bwMode="auto">
            <a:xfrm>
              <a:off x="3892" y="235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97" name="Oval 93"/>
            <p:cNvSpPr>
              <a:spLocks noChangeArrowheads="1"/>
            </p:cNvSpPr>
            <p:nvPr/>
          </p:nvSpPr>
          <p:spPr bwMode="auto">
            <a:xfrm>
              <a:off x="2212" y="259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98" name="Oval 94"/>
            <p:cNvSpPr>
              <a:spLocks noChangeArrowheads="1"/>
            </p:cNvSpPr>
            <p:nvPr/>
          </p:nvSpPr>
          <p:spPr bwMode="auto">
            <a:xfrm>
              <a:off x="2452" y="259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399" name="Oval 95"/>
            <p:cNvSpPr>
              <a:spLocks noChangeArrowheads="1"/>
            </p:cNvSpPr>
            <p:nvPr/>
          </p:nvSpPr>
          <p:spPr bwMode="auto">
            <a:xfrm>
              <a:off x="2692" y="259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400" name="Oval 96"/>
            <p:cNvSpPr>
              <a:spLocks noChangeArrowheads="1"/>
            </p:cNvSpPr>
            <p:nvPr/>
          </p:nvSpPr>
          <p:spPr bwMode="auto">
            <a:xfrm>
              <a:off x="2932" y="259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401" name="Oval 97"/>
            <p:cNvSpPr>
              <a:spLocks noChangeArrowheads="1"/>
            </p:cNvSpPr>
            <p:nvPr/>
          </p:nvSpPr>
          <p:spPr bwMode="auto">
            <a:xfrm>
              <a:off x="3172" y="259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402" name="Oval 98"/>
            <p:cNvSpPr>
              <a:spLocks noChangeArrowheads="1"/>
            </p:cNvSpPr>
            <p:nvPr/>
          </p:nvSpPr>
          <p:spPr bwMode="auto">
            <a:xfrm>
              <a:off x="3412" y="259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403" name="Oval 99"/>
            <p:cNvSpPr>
              <a:spLocks noChangeArrowheads="1"/>
            </p:cNvSpPr>
            <p:nvPr/>
          </p:nvSpPr>
          <p:spPr bwMode="auto">
            <a:xfrm>
              <a:off x="3652" y="259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404" name="Oval 100"/>
            <p:cNvSpPr>
              <a:spLocks noChangeArrowheads="1"/>
            </p:cNvSpPr>
            <p:nvPr/>
          </p:nvSpPr>
          <p:spPr bwMode="auto">
            <a:xfrm>
              <a:off x="3892" y="259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405" name="Oval 101"/>
            <p:cNvSpPr>
              <a:spLocks noChangeArrowheads="1"/>
            </p:cNvSpPr>
            <p:nvPr/>
          </p:nvSpPr>
          <p:spPr bwMode="auto">
            <a:xfrm>
              <a:off x="2212" y="283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406" name="Oval 102"/>
            <p:cNvSpPr>
              <a:spLocks noChangeArrowheads="1"/>
            </p:cNvSpPr>
            <p:nvPr/>
          </p:nvSpPr>
          <p:spPr bwMode="auto">
            <a:xfrm>
              <a:off x="2452" y="283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407" name="Oval 103"/>
            <p:cNvSpPr>
              <a:spLocks noChangeArrowheads="1"/>
            </p:cNvSpPr>
            <p:nvPr/>
          </p:nvSpPr>
          <p:spPr bwMode="auto">
            <a:xfrm>
              <a:off x="2692" y="283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408" name="Oval 104"/>
            <p:cNvSpPr>
              <a:spLocks noChangeArrowheads="1"/>
            </p:cNvSpPr>
            <p:nvPr/>
          </p:nvSpPr>
          <p:spPr bwMode="auto">
            <a:xfrm>
              <a:off x="2932" y="283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409" name="Oval 105"/>
            <p:cNvSpPr>
              <a:spLocks noChangeArrowheads="1"/>
            </p:cNvSpPr>
            <p:nvPr/>
          </p:nvSpPr>
          <p:spPr bwMode="auto">
            <a:xfrm>
              <a:off x="3172" y="283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410" name="Oval 106"/>
            <p:cNvSpPr>
              <a:spLocks noChangeArrowheads="1"/>
            </p:cNvSpPr>
            <p:nvPr/>
          </p:nvSpPr>
          <p:spPr bwMode="auto">
            <a:xfrm>
              <a:off x="3412" y="283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411" name="Oval 107"/>
            <p:cNvSpPr>
              <a:spLocks noChangeArrowheads="1"/>
            </p:cNvSpPr>
            <p:nvPr/>
          </p:nvSpPr>
          <p:spPr bwMode="auto">
            <a:xfrm>
              <a:off x="3652" y="283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412" name="Oval 108"/>
            <p:cNvSpPr>
              <a:spLocks noChangeArrowheads="1"/>
            </p:cNvSpPr>
            <p:nvPr/>
          </p:nvSpPr>
          <p:spPr bwMode="auto">
            <a:xfrm>
              <a:off x="3892" y="283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413" name="Oval 109"/>
            <p:cNvSpPr>
              <a:spLocks noChangeArrowheads="1"/>
            </p:cNvSpPr>
            <p:nvPr/>
          </p:nvSpPr>
          <p:spPr bwMode="auto">
            <a:xfrm>
              <a:off x="2212" y="307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414" name="Oval 110"/>
            <p:cNvSpPr>
              <a:spLocks noChangeArrowheads="1"/>
            </p:cNvSpPr>
            <p:nvPr/>
          </p:nvSpPr>
          <p:spPr bwMode="auto">
            <a:xfrm>
              <a:off x="2452" y="307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415" name="Oval 111"/>
            <p:cNvSpPr>
              <a:spLocks noChangeArrowheads="1"/>
            </p:cNvSpPr>
            <p:nvPr/>
          </p:nvSpPr>
          <p:spPr bwMode="auto">
            <a:xfrm>
              <a:off x="2692" y="307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416" name="Oval 112"/>
            <p:cNvSpPr>
              <a:spLocks noChangeArrowheads="1"/>
            </p:cNvSpPr>
            <p:nvPr/>
          </p:nvSpPr>
          <p:spPr bwMode="auto">
            <a:xfrm>
              <a:off x="2932" y="307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417" name="Oval 113"/>
            <p:cNvSpPr>
              <a:spLocks noChangeArrowheads="1"/>
            </p:cNvSpPr>
            <p:nvPr/>
          </p:nvSpPr>
          <p:spPr bwMode="auto">
            <a:xfrm>
              <a:off x="3172" y="307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418" name="Oval 114"/>
            <p:cNvSpPr>
              <a:spLocks noChangeArrowheads="1"/>
            </p:cNvSpPr>
            <p:nvPr/>
          </p:nvSpPr>
          <p:spPr bwMode="auto">
            <a:xfrm>
              <a:off x="3412" y="307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419" name="Oval 115"/>
            <p:cNvSpPr>
              <a:spLocks noChangeArrowheads="1"/>
            </p:cNvSpPr>
            <p:nvPr/>
          </p:nvSpPr>
          <p:spPr bwMode="auto">
            <a:xfrm>
              <a:off x="3652" y="307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420" name="Oval 116"/>
            <p:cNvSpPr>
              <a:spLocks noChangeArrowheads="1"/>
            </p:cNvSpPr>
            <p:nvPr/>
          </p:nvSpPr>
          <p:spPr bwMode="auto">
            <a:xfrm>
              <a:off x="3892" y="307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421" name="Oval 117"/>
            <p:cNvSpPr>
              <a:spLocks noChangeArrowheads="1"/>
            </p:cNvSpPr>
            <p:nvPr/>
          </p:nvSpPr>
          <p:spPr bwMode="auto">
            <a:xfrm>
              <a:off x="2212" y="331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422" name="Oval 118"/>
            <p:cNvSpPr>
              <a:spLocks noChangeArrowheads="1"/>
            </p:cNvSpPr>
            <p:nvPr/>
          </p:nvSpPr>
          <p:spPr bwMode="auto">
            <a:xfrm>
              <a:off x="2452" y="331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423" name="Oval 119"/>
            <p:cNvSpPr>
              <a:spLocks noChangeArrowheads="1"/>
            </p:cNvSpPr>
            <p:nvPr/>
          </p:nvSpPr>
          <p:spPr bwMode="auto">
            <a:xfrm>
              <a:off x="2692" y="331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424" name="Oval 120"/>
            <p:cNvSpPr>
              <a:spLocks noChangeArrowheads="1"/>
            </p:cNvSpPr>
            <p:nvPr/>
          </p:nvSpPr>
          <p:spPr bwMode="auto">
            <a:xfrm>
              <a:off x="2932" y="331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425" name="Oval 121"/>
            <p:cNvSpPr>
              <a:spLocks noChangeArrowheads="1"/>
            </p:cNvSpPr>
            <p:nvPr/>
          </p:nvSpPr>
          <p:spPr bwMode="auto">
            <a:xfrm>
              <a:off x="3172" y="331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426" name="Oval 122"/>
            <p:cNvSpPr>
              <a:spLocks noChangeArrowheads="1"/>
            </p:cNvSpPr>
            <p:nvPr/>
          </p:nvSpPr>
          <p:spPr bwMode="auto">
            <a:xfrm>
              <a:off x="3412" y="331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427" name="Oval 123"/>
            <p:cNvSpPr>
              <a:spLocks noChangeArrowheads="1"/>
            </p:cNvSpPr>
            <p:nvPr/>
          </p:nvSpPr>
          <p:spPr bwMode="auto">
            <a:xfrm>
              <a:off x="3652" y="331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8428" name="Oval 124"/>
            <p:cNvSpPr>
              <a:spLocks noChangeArrowheads="1"/>
            </p:cNvSpPr>
            <p:nvPr/>
          </p:nvSpPr>
          <p:spPr bwMode="auto">
            <a:xfrm>
              <a:off x="3892" y="3316"/>
              <a:ext cx="88" cy="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07245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3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37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337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37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Chart 23"/>
          <p:cNvGraphicFramePr>
            <a:graphicFrameLocks/>
          </p:cNvGraphicFramePr>
          <p:nvPr/>
        </p:nvGraphicFramePr>
        <p:xfrm>
          <a:off x="0" y="914400"/>
          <a:ext cx="9220200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2" name="Chart 21"/>
          <p:cNvGraphicFramePr>
            <a:graphicFrameLocks/>
          </p:cNvGraphicFramePr>
          <p:nvPr/>
        </p:nvGraphicFramePr>
        <p:xfrm>
          <a:off x="0" y="914400"/>
          <a:ext cx="9220200" cy="5105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0" name="Chart 19"/>
          <p:cNvGraphicFramePr>
            <a:graphicFrameLocks/>
          </p:cNvGraphicFramePr>
          <p:nvPr/>
        </p:nvGraphicFramePr>
        <p:xfrm>
          <a:off x="0" y="914400"/>
          <a:ext cx="9144000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617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Overall Power Results</a:t>
            </a:r>
          </a:p>
        </p:txBody>
      </p:sp>
      <p:sp>
        <p:nvSpPr>
          <p:cNvPr id="16179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7A95C3-D624-DE4C-9643-6982436F0B1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304800" y="5951538"/>
            <a:ext cx="8534400" cy="830262"/>
          </a:xfrm>
          <a:prstGeom prst="rect">
            <a:avLst/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38100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Buffers are significant fraction of power in baseline routers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Buffer power is much smaller in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MinBD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 (4-flit buffer)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304800" y="5791200"/>
            <a:ext cx="8534400" cy="461963"/>
          </a:xfrm>
          <a:prstGeom prst="rect">
            <a:avLst/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38100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Dynamic power increases with deflection routing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1219200" y="3276600"/>
            <a:ext cx="3733800" cy="1828800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696200" y="4495800"/>
            <a:ext cx="1295400" cy="914400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62400" y="2590800"/>
            <a:ext cx="2362200" cy="1981200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24800" y="2971800"/>
            <a:ext cx="990600" cy="1371600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304800" y="6324600"/>
            <a:ext cx="8534400" cy="461963"/>
          </a:xfrm>
          <a:prstGeom prst="rect">
            <a:avLst/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38100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Dynamic power reduces in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MinBD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 relative to CHIPPER</a:t>
            </a:r>
          </a:p>
        </p:txBody>
      </p:sp>
    </p:spTree>
    <p:extLst>
      <p:ext uri="{BB962C8B-B14F-4D97-AF65-F5344CB8AC3E}">
        <p14:creationId xmlns:p14="http://schemas.microsoft.com/office/powerpoint/2010/main" val="19792712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3" grpId="0" animBg="1"/>
      <p:bldP spid="3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Performance-Power Spectrum</a:t>
            </a:r>
          </a:p>
        </p:txBody>
      </p:sp>
      <p:sp>
        <p:nvSpPr>
          <p:cNvPr id="16281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2C038E-06CA-BD4A-A9BD-3706EA5DE26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graphicFrame>
        <p:nvGraphicFramePr>
          <p:cNvPr id="6" name="Chart 5"/>
          <p:cNvGraphicFramePr/>
          <p:nvPr/>
        </p:nvGraphicFramePr>
        <p:xfrm>
          <a:off x="0" y="914400"/>
          <a:ext cx="9143999" cy="533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33400" y="5105400"/>
            <a:ext cx="8229600" cy="1016000"/>
          </a:xfrm>
          <a:prstGeom prst="rect">
            <a:avLst/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38100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Most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energy-efficient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(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perf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/watt) of any evaluated network router design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5638800" y="2362200"/>
            <a:ext cx="13954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Buf (4,4)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419600" y="3124200"/>
            <a:ext cx="13954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80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Buf (4,1)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447800" y="1143000"/>
            <a:ext cx="1905000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</a:rPr>
              <a:t>More Perf/Power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038600" y="1143000"/>
            <a:ext cx="1905000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</a:rPr>
              <a:t>Less Perf/Power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7086600" y="1905000"/>
            <a:ext cx="13985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408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Buf (8,8)</a:t>
            </a:r>
          </a:p>
        </p:txBody>
      </p:sp>
      <p:sp>
        <p:nvSpPr>
          <p:cNvPr id="12" name="Straight Arrow Connector 11"/>
          <p:cNvSpPr/>
          <p:nvPr/>
        </p:nvSpPr>
        <p:spPr>
          <a:xfrm rot="16200000" flipV="1">
            <a:off x="4229100" y="3009900"/>
            <a:ext cx="304800" cy="228600"/>
          </a:xfrm>
          <a:prstGeom prst="straightConnector1">
            <a:avLst/>
          </a:prstGeom>
          <a:ln w="38100">
            <a:solidFill>
              <a:srgbClr val="008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13" name="Straight Arrow Connector 12"/>
          <p:cNvSpPr/>
          <p:nvPr/>
        </p:nvSpPr>
        <p:spPr>
          <a:xfrm rot="16200000" flipV="1">
            <a:off x="5486400" y="2057400"/>
            <a:ext cx="304800" cy="304800"/>
          </a:xfrm>
          <a:prstGeom prst="straightConnector1">
            <a:avLst/>
          </a:prstGeom>
          <a:ln w="38100">
            <a:solidFill>
              <a:srgbClr val="2A55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89538" y="2730500"/>
            <a:ext cx="911225" cy="469900"/>
          </a:xfrm>
          <a:prstGeom prst="rect">
            <a:avLst/>
          </a:prstGeom>
        </p:spPr>
        <p:txBody>
          <a:bodyPr wrap="none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AFC</a:t>
            </a:r>
          </a:p>
        </p:txBody>
      </p:sp>
      <p:sp>
        <p:nvSpPr>
          <p:cNvPr id="15" name="Straight Arrow Connector 14"/>
          <p:cNvSpPr/>
          <p:nvPr/>
        </p:nvSpPr>
        <p:spPr>
          <a:xfrm rot="16200000" flipV="1">
            <a:off x="5067300" y="2676525"/>
            <a:ext cx="228600" cy="15240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4800600" y="3568700"/>
            <a:ext cx="9112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</a:rPr>
              <a:t>CHIPPER</a:t>
            </a:r>
          </a:p>
        </p:txBody>
      </p:sp>
      <p:sp>
        <p:nvSpPr>
          <p:cNvPr id="17" name="Straight Arrow Connector 16"/>
          <p:cNvSpPr/>
          <p:nvPr/>
        </p:nvSpPr>
        <p:spPr>
          <a:xfrm rot="16200000" flipV="1">
            <a:off x="4565650" y="3511550"/>
            <a:ext cx="165100" cy="304800"/>
          </a:xfrm>
          <a:prstGeom prst="straightConnector1">
            <a:avLst/>
          </a:prstGeom>
          <a:noFill/>
          <a:ln w="38100" cap="flat" cmpd="sng" algn="ctr">
            <a:solidFill>
              <a:srgbClr val="008000"/>
            </a:solidFill>
            <a:prstDash val="solid"/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charset="0"/>
              <a:cs typeface="Arial" charset="0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2438400" y="2667000"/>
            <a:ext cx="9112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8C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Arial" charset="0"/>
              </a:rPr>
              <a:t>MinBD</a:t>
            </a:r>
          </a:p>
        </p:txBody>
      </p:sp>
    </p:spTree>
    <p:extLst>
      <p:ext uri="{BB962C8B-B14F-4D97-AF65-F5344CB8AC3E}">
        <p14:creationId xmlns:p14="http://schemas.microsoft.com/office/powerpoint/2010/main" val="42670278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  <p:bldP spid="9" grpId="0"/>
      <p:bldP spid="8" grpId="0"/>
      <p:bldP spid="10" grpId="0"/>
      <p:bldP spid="11" grpId="0"/>
      <p:bldP spid="12" grpId="0" animBg="1"/>
      <p:bldP spid="13" grpId="0" animBg="1"/>
      <p:bldP spid="14" grpId="0"/>
      <p:bldP spid="15" grpId="0" animBg="1"/>
      <p:bldP spid="16" grpId="0"/>
      <p:bldP spid="17" grpId="0" animBg="1"/>
      <p:bldP spid="18" grpId="0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>
            <a:graphicFrameLocks/>
          </p:cNvGraphicFramePr>
          <p:nvPr/>
        </p:nvGraphicFramePr>
        <p:xfrm>
          <a:off x="152400" y="990600"/>
          <a:ext cx="449580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/>
        </p:nvGraphicFramePr>
        <p:xfrm>
          <a:off x="4648200" y="990600"/>
          <a:ext cx="449580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384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Die Area and Critical Path</a:t>
            </a:r>
          </a:p>
        </p:txBody>
      </p:sp>
      <p:sp>
        <p:nvSpPr>
          <p:cNvPr id="16384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3B9B92-5B93-5E44-9DA3-E93F8CC4FAB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81000" y="5037138"/>
            <a:ext cx="8534400" cy="830262"/>
          </a:xfrm>
          <a:prstGeom prst="rect">
            <a:avLst/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38100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Only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3%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 area increase over CHIPPER (4-flit buffer)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Reduces area by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36%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 from Buffered (4,4)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381000" y="5405438"/>
            <a:ext cx="8534400" cy="461962"/>
          </a:xfrm>
          <a:prstGeom prst="rect">
            <a:avLst/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38100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Increases by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7%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 over CHIPPER,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8%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ＭＳ Ｐゴシック" charset="0"/>
                <a:cs typeface="Arial" charset="0"/>
              </a:rPr>
              <a:t> over Buffered (4,4)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00400" y="2667000"/>
            <a:ext cx="703263" cy="3698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812F">
                    <a:lumMod val="75000"/>
                  </a:srgbClr>
                </a:solidFill>
                <a:effectLst/>
                <a:uLnTx/>
                <a:uFillTx/>
                <a:latin typeface="Arial" pitchFamily="34" charset="0"/>
                <a:ea typeface="ＭＳ Ｐゴシック" charset="0"/>
                <a:cs typeface="Arial" pitchFamily="34" charset="0"/>
              </a:rPr>
              <a:t>+3%</a:t>
            </a:r>
          </a:p>
        </p:txBody>
      </p:sp>
      <p:cxnSp>
        <p:nvCxnSpPr>
          <p:cNvPr id="14" name="Straight Connector 13"/>
          <p:cNvCxnSpPr>
            <a:cxnSpLocks noChangeShapeType="1"/>
          </p:cNvCxnSpPr>
          <p:nvPr/>
        </p:nvCxnSpPr>
        <p:spPr bwMode="auto">
          <a:xfrm flipH="1">
            <a:off x="3213100" y="3060700"/>
            <a:ext cx="977900" cy="0"/>
          </a:xfrm>
          <a:prstGeom prst="line">
            <a:avLst/>
          </a:prstGeom>
          <a:noFill/>
          <a:ln w="25400">
            <a:solidFill>
              <a:srgbClr val="008000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5" name="Straight Connector 14"/>
          <p:cNvCxnSpPr>
            <a:cxnSpLocks noChangeShapeType="1"/>
          </p:cNvCxnSpPr>
          <p:nvPr/>
        </p:nvCxnSpPr>
        <p:spPr bwMode="auto">
          <a:xfrm flipH="1">
            <a:off x="1828800" y="2400300"/>
            <a:ext cx="2286000" cy="635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3657600" y="1905000"/>
            <a:ext cx="746125" cy="3698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-36%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4114800" y="2400300"/>
            <a:ext cx="1588" cy="62230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 noChangeShapeType="1"/>
          </p:cNvCxnSpPr>
          <p:nvPr/>
        </p:nvCxnSpPr>
        <p:spPr bwMode="auto">
          <a:xfrm flipH="1">
            <a:off x="7823200" y="1955800"/>
            <a:ext cx="927100" cy="0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9" name="TextBox 28"/>
          <p:cNvSpPr txBox="1"/>
          <p:nvPr/>
        </p:nvSpPr>
        <p:spPr>
          <a:xfrm>
            <a:off x="7467600" y="1524000"/>
            <a:ext cx="703263" cy="36988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812F">
                    <a:lumMod val="75000"/>
                  </a:srgbClr>
                </a:solidFill>
                <a:effectLst/>
                <a:uLnTx/>
                <a:uFillTx/>
                <a:latin typeface="Arial" pitchFamily="34" charset="0"/>
                <a:ea typeface="ＭＳ Ｐゴシック" charset="0"/>
                <a:cs typeface="Arial" pitchFamily="34" charset="0"/>
              </a:rPr>
              <a:t>+7%</a:t>
            </a:r>
          </a:p>
        </p:txBody>
      </p:sp>
      <p:cxnSp>
        <p:nvCxnSpPr>
          <p:cNvPr id="32" name="Straight Connector 31"/>
          <p:cNvCxnSpPr>
            <a:cxnSpLocks noChangeShapeType="1"/>
          </p:cNvCxnSpPr>
          <p:nvPr/>
        </p:nvCxnSpPr>
        <p:spPr bwMode="auto">
          <a:xfrm flipH="1">
            <a:off x="6388100" y="1955800"/>
            <a:ext cx="2374900" cy="0"/>
          </a:xfrm>
          <a:prstGeom prst="lin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0" name="TextBox 29"/>
          <p:cNvSpPr txBox="1"/>
          <p:nvPr/>
        </p:nvSpPr>
        <p:spPr>
          <a:xfrm>
            <a:off x="6019800" y="1524000"/>
            <a:ext cx="703263" cy="36988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812F">
                    <a:lumMod val="75000"/>
                  </a:srgbClr>
                </a:solidFill>
                <a:effectLst/>
                <a:uLnTx/>
                <a:uFillTx/>
                <a:latin typeface="Arial" pitchFamily="34" charset="0"/>
                <a:ea typeface="ＭＳ Ｐゴシック" charset="0"/>
                <a:cs typeface="Arial" pitchFamily="34" charset="0"/>
              </a:rPr>
              <a:t>+8%</a:t>
            </a:r>
          </a:p>
        </p:txBody>
      </p:sp>
    </p:spTree>
    <p:extLst>
      <p:ext uri="{BB962C8B-B14F-4D97-AF65-F5344CB8AC3E}">
        <p14:creationId xmlns:p14="http://schemas.microsoft.com/office/powerpoint/2010/main" val="5313011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3" grpId="0" animBg="1"/>
      <p:bldP spid="13" grpId="1" animBg="1"/>
      <p:bldP spid="3" grpId="0" animBg="1"/>
      <p:bldP spid="21" grpId="0" animBg="1"/>
      <p:bldP spid="29" grpId="0" animBg="1"/>
      <p:bldP spid="30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200" dirty="0" err="1">
                <a:latin typeface="Tahoma" charset="0"/>
              </a:rPr>
              <a:t>Bufferless</a:t>
            </a:r>
            <a:r>
              <a:rPr lang="en-US" sz="2200" dirty="0">
                <a:latin typeface="Tahoma" charset="0"/>
              </a:rPr>
              <a:t> deflection routing offers </a:t>
            </a:r>
            <a:r>
              <a:rPr lang="en-US" sz="2200" dirty="0">
                <a:solidFill>
                  <a:srgbClr val="0000FF"/>
                </a:solidFill>
                <a:latin typeface="Tahoma" charset="0"/>
              </a:rPr>
              <a:t>reduced power &amp; area</a:t>
            </a:r>
          </a:p>
          <a:p>
            <a:pPr>
              <a:lnSpc>
                <a:spcPct val="90000"/>
              </a:lnSpc>
            </a:pPr>
            <a:r>
              <a:rPr lang="en-US" sz="2200" dirty="0">
                <a:latin typeface="Tahoma" charset="0"/>
              </a:rPr>
              <a:t>But, high deflection rate hurts </a:t>
            </a:r>
            <a:r>
              <a:rPr lang="en-US" sz="2200" dirty="0">
                <a:solidFill>
                  <a:srgbClr val="FF0000"/>
                </a:solidFill>
                <a:latin typeface="Tahoma" charset="0"/>
              </a:rPr>
              <a:t>performance at high load</a:t>
            </a:r>
          </a:p>
          <a:p>
            <a:pPr>
              <a:lnSpc>
                <a:spcPct val="90000"/>
              </a:lnSpc>
            </a:pPr>
            <a:endParaRPr lang="en-US" sz="2200" dirty="0">
              <a:solidFill>
                <a:srgbClr val="FF0000"/>
              </a:solidFill>
              <a:latin typeface="Tahoma" charset="0"/>
            </a:endParaRPr>
          </a:p>
          <a:p>
            <a:pPr>
              <a:lnSpc>
                <a:spcPct val="90000"/>
              </a:lnSpc>
            </a:pPr>
            <a:r>
              <a:rPr lang="en-US" sz="2200" b="1" dirty="0" err="1">
                <a:latin typeface="Tahoma" charset="0"/>
              </a:rPr>
              <a:t>MinBD</a:t>
            </a:r>
            <a:r>
              <a:rPr lang="en-US" sz="2200" dirty="0">
                <a:latin typeface="Tahoma" charset="0"/>
              </a:rPr>
              <a:t> (Minimally-Buffered Deflection Router) introduces: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rgbClr val="0000FF"/>
                </a:solidFill>
                <a:latin typeface="Tahoma" charset="0"/>
              </a:rPr>
              <a:t>Side buffer </a:t>
            </a:r>
            <a:r>
              <a:rPr lang="en-US" sz="2000" dirty="0">
                <a:latin typeface="Tahoma" charset="0"/>
              </a:rPr>
              <a:t>to hold </a:t>
            </a:r>
            <a:r>
              <a:rPr lang="en-US" sz="2000" b="1" dirty="0">
                <a:latin typeface="Tahoma" charset="0"/>
              </a:rPr>
              <a:t>only</a:t>
            </a:r>
            <a:r>
              <a:rPr lang="en-US" sz="2000" dirty="0">
                <a:latin typeface="Tahoma" charset="0"/>
              </a:rPr>
              <a:t> flits that would have been deflected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rgbClr val="0000FF"/>
                </a:solidFill>
                <a:latin typeface="Tahoma" charset="0"/>
              </a:rPr>
              <a:t>Dual-width ejection </a:t>
            </a:r>
            <a:r>
              <a:rPr lang="en-US" sz="2000" dirty="0">
                <a:latin typeface="Tahoma" charset="0"/>
              </a:rPr>
              <a:t>to address ejection bottleneck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rgbClr val="0000FF"/>
                </a:solidFill>
                <a:latin typeface="Tahoma" charset="0"/>
              </a:rPr>
              <a:t>Two-level prioritization </a:t>
            </a:r>
            <a:r>
              <a:rPr lang="en-US" sz="2000" dirty="0">
                <a:latin typeface="Tahoma" charset="0"/>
              </a:rPr>
              <a:t>to avoid unnecessary deflections</a:t>
            </a:r>
            <a:endParaRPr lang="en-US" sz="2000" dirty="0">
              <a:solidFill>
                <a:srgbClr val="0000FF"/>
              </a:solidFill>
              <a:latin typeface="Tahoma" charset="0"/>
            </a:endParaRPr>
          </a:p>
          <a:p>
            <a:pPr>
              <a:lnSpc>
                <a:spcPct val="90000"/>
              </a:lnSpc>
            </a:pPr>
            <a:endParaRPr lang="en-US" sz="2200" dirty="0">
              <a:latin typeface="Tahoma" charset="0"/>
            </a:endParaRPr>
          </a:p>
          <a:p>
            <a:pPr>
              <a:lnSpc>
                <a:spcPct val="90000"/>
              </a:lnSpc>
            </a:pPr>
            <a:r>
              <a:rPr lang="en-US" sz="2200" dirty="0" err="1">
                <a:latin typeface="Tahoma" charset="0"/>
              </a:rPr>
              <a:t>MinBD</a:t>
            </a:r>
            <a:r>
              <a:rPr lang="en-US" sz="2200" dirty="0">
                <a:latin typeface="Tahoma" charset="0"/>
              </a:rPr>
              <a:t> yields </a:t>
            </a:r>
            <a:r>
              <a:rPr lang="en-US" sz="2200" dirty="0">
                <a:solidFill>
                  <a:srgbClr val="0000FF"/>
                </a:solidFill>
                <a:latin typeface="Tahoma" charset="0"/>
              </a:rPr>
              <a:t>reduced power (31%) </a:t>
            </a:r>
            <a:r>
              <a:rPr lang="en-US" sz="2200" dirty="0">
                <a:latin typeface="Tahoma" charset="0"/>
              </a:rPr>
              <a:t>&amp;</a:t>
            </a:r>
            <a:r>
              <a:rPr lang="en-US" sz="2200" dirty="0">
                <a:solidFill>
                  <a:srgbClr val="0000FF"/>
                </a:solidFill>
                <a:latin typeface="Tahoma" charset="0"/>
              </a:rPr>
              <a:t> reduced area (36%)</a:t>
            </a:r>
            <a:br>
              <a:rPr lang="en-US" sz="2200" dirty="0">
                <a:solidFill>
                  <a:srgbClr val="0000FF"/>
                </a:solidFill>
                <a:latin typeface="Tahoma" charset="0"/>
              </a:rPr>
            </a:br>
            <a:r>
              <a:rPr lang="en-US" sz="2200" dirty="0">
                <a:latin typeface="Tahoma" charset="0"/>
              </a:rPr>
              <a:t>relative to </a:t>
            </a:r>
            <a:r>
              <a:rPr lang="en-US" sz="2200" b="1" dirty="0">
                <a:latin typeface="Tahoma" charset="0"/>
              </a:rPr>
              <a:t>buffered</a:t>
            </a:r>
            <a:r>
              <a:rPr lang="en-US" sz="2200" dirty="0">
                <a:latin typeface="Tahoma" charset="0"/>
              </a:rPr>
              <a:t> routers</a:t>
            </a:r>
          </a:p>
          <a:p>
            <a:pPr>
              <a:lnSpc>
                <a:spcPct val="90000"/>
              </a:lnSpc>
            </a:pPr>
            <a:r>
              <a:rPr lang="en-US" sz="2200" dirty="0" err="1">
                <a:latin typeface="Tahoma" charset="0"/>
              </a:rPr>
              <a:t>MinBD</a:t>
            </a:r>
            <a:r>
              <a:rPr lang="en-US" sz="2200" dirty="0">
                <a:latin typeface="Tahoma" charset="0"/>
              </a:rPr>
              <a:t> yields </a:t>
            </a:r>
            <a:r>
              <a:rPr lang="en-US" sz="2200" dirty="0">
                <a:solidFill>
                  <a:srgbClr val="0000FF"/>
                </a:solidFill>
                <a:latin typeface="Tahoma" charset="0"/>
              </a:rPr>
              <a:t>improved performance (8.1% at high load)</a:t>
            </a:r>
            <a:br>
              <a:rPr lang="en-US" sz="2200" dirty="0">
                <a:solidFill>
                  <a:srgbClr val="0000FF"/>
                </a:solidFill>
                <a:latin typeface="Tahoma" charset="0"/>
              </a:rPr>
            </a:br>
            <a:r>
              <a:rPr lang="en-US" sz="2200" dirty="0">
                <a:latin typeface="Tahoma" charset="0"/>
              </a:rPr>
              <a:t>relative to </a:t>
            </a:r>
            <a:r>
              <a:rPr lang="en-US" sz="2200" b="1" dirty="0" err="1">
                <a:latin typeface="Tahoma" charset="0"/>
              </a:rPr>
              <a:t>bufferless</a:t>
            </a:r>
            <a:r>
              <a:rPr lang="en-US" sz="2200" dirty="0">
                <a:latin typeface="Tahoma" charset="0"/>
              </a:rPr>
              <a:t> routers </a:t>
            </a:r>
            <a:r>
              <a:rPr lang="en-US" sz="2200" dirty="0">
                <a:latin typeface="Tahoma" charset="0"/>
                <a:sym typeface="Wingdings" charset="0"/>
              </a:rPr>
              <a:t> closes half of perf. gap</a:t>
            </a:r>
            <a:endParaRPr lang="en-US" sz="2200" dirty="0">
              <a:latin typeface="Tahoma" charset="0"/>
            </a:endParaRPr>
          </a:p>
          <a:p>
            <a:pPr>
              <a:lnSpc>
                <a:spcPct val="90000"/>
              </a:lnSpc>
            </a:pPr>
            <a:endParaRPr lang="en-US" sz="2200" dirty="0">
              <a:latin typeface="Tahoma" charset="0"/>
            </a:endParaRPr>
          </a:p>
          <a:p>
            <a:pPr>
              <a:lnSpc>
                <a:spcPct val="90000"/>
              </a:lnSpc>
            </a:pPr>
            <a:r>
              <a:rPr lang="en-US" sz="2200" dirty="0" err="1">
                <a:latin typeface="Tahoma" charset="0"/>
              </a:rPr>
              <a:t>MinBD</a:t>
            </a:r>
            <a:r>
              <a:rPr lang="en-US" sz="2200" dirty="0">
                <a:latin typeface="Tahoma" charset="0"/>
              </a:rPr>
              <a:t> has the </a:t>
            </a:r>
            <a:r>
              <a:rPr lang="en-US" sz="2200" b="1" dirty="0">
                <a:latin typeface="Tahoma" charset="0"/>
              </a:rPr>
              <a:t>best energy efficiency </a:t>
            </a:r>
            <a:r>
              <a:rPr lang="en-US" sz="2200" dirty="0">
                <a:latin typeface="Tahoma" charset="0"/>
              </a:rPr>
              <a:t>of all evaluated designs with </a:t>
            </a:r>
            <a:r>
              <a:rPr lang="en-US" sz="2200" b="1" dirty="0">
                <a:latin typeface="Tahoma" charset="0"/>
              </a:rPr>
              <a:t>competitive performance</a:t>
            </a:r>
            <a:endParaRPr lang="en-US" sz="2200" dirty="0">
              <a:latin typeface="Tahoma" charset="0"/>
            </a:endParaRPr>
          </a:p>
        </p:txBody>
      </p:sp>
      <p:sp>
        <p:nvSpPr>
          <p:cNvPr id="16486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A8B80C-D456-ED48-8E71-43DCB8DD69B7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143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Minimally-Buffered Deflection Routing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Chris </a:t>
            </a:r>
            <a:r>
              <a:rPr lang="en-US" sz="2000" dirty="0" err="1"/>
              <a:t>Fallin</a:t>
            </a:r>
            <a:r>
              <a:rPr lang="en-US" sz="2000" dirty="0"/>
              <a:t>, Greg </a:t>
            </a:r>
            <a:r>
              <a:rPr lang="en-US" sz="2000" dirty="0" err="1"/>
              <a:t>Nazario</a:t>
            </a:r>
            <a:r>
              <a:rPr lang="en-US" sz="2000" dirty="0"/>
              <a:t>, </a:t>
            </a:r>
            <a:r>
              <a:rPr lang="en-US" sz="2000" dirty="0" err="1"/>
              <a:t>Xiangyao</a:t>
            </a:r>
            <a:r>
              <a:rPr lang="en-US" sz="2000" dirty="0"/>
              <a:t> Yu, Kevin Chang, </a:t>
            </a:r>
            <a:r>
              <a:rPr lang="en-US" sz="2000" dirty="0" err="1"/>
              <a:t>Rachata</a:t>
            </a:r>
            <a:r>
              <a:rPr lang="en-US" sz="2000" dirty="0"/>
              <a:t> </a:t>
            </a:r>
            <a:r>
              <a:rPr lang="en-US" sz="2000" dirty="0" err="1"/>
              <a:t>Ausavarungnirun</a:t>
            </a:r>
            <a:r>
              <a:rPr lang="en-US" sz="2000" dirty="0"/>
              <a:t>, and Onur Mutlu,</a:t>
            </a:r>
            <a:br>
              <a:rPr lang="en-US" sz="2000" dirty="0"/>
            </a:br>
            <a:r>
              <a:rPr lang="en-US" sz="2000" b="1" dirty="0">
                <a:hlinkClick r:id="rId2"/>
              </a:rPr>
              <a:t>"MinBD: Minimally-Buffered Deflection Routing for Energy-Efficient Interconnect"</a:t>
            </a:r>
            <a:br>
              <a:rPr lang="en-US" sz="2000" dirty="0"/>
            </a:br>
            <a:r>
              <a:rPr lang="en-US" sz="2000" i="1" dirty="0"/>
              <a:t>Proceedings of the </a:t>
            </a:r>
            <a:r>
              <a:rPr lang="en-US" sz="2000" i="1" dirty="0">
                <a:hlinkClick r:id="rId3"/>
              </a:rPr>
              <a:t>6th ACM/IEEE International Symposium on Networks on Chip</a:t>
            </a:r>
            <a:r>
              <a:rPr lang="en-US" sz="2000" i="1" dirty="0"/>
              <a:t> (</a:t>
            </a:r>
            <a:r>
              <a:rPr lang="en-US" sz="2000" b="1" i="1" dirty="0"/>
              <a:t>NOCS</a:t>
            </a:r>
            <a:r>
              <a:rPr lang="en-US" sz="2000" i="1" dirty="0"/>
              <a:t>)</a:t>
            </a:r>
            <a:r>
              <a:rPr lang="en-US" sz="2000" dirty="0"/>
              <a:t>, </a:t>
            </a:r>
            <a:r>
              <a:rPr lang="en-US" sz="2000" dirty="0" err="1"/>
              <a:t>Lyngby</a:t>
            </a:r>
            <a:r>
              <a:rPr lang="en-US" sz="2000" dirty="0"/>
              <a:t>, Denmark, May 2012. </a:t>
            </a:r>
            <a:r>
              <a:rPr lang="en-US" sz="2000" dirty="0">
                <a:hlinkClick r:id="rId4"/>
              </a:rPr>
              <a:t>Slides (pptx)</a:t>
            </a:r>
            <a:r>
              <a:rPr lang="en-US" sz="2000" dirty="0"/>
              <a:t> </a:t>
            </a:r>
            <a:r>
              <a:rPr lang="en-US" sz="2000" dirty="0">
                <a:hlinkClick r:id="rId5"/>
              </a:rPr>
              <a:t>(pdf)</a:t>
            </a:r>
            <a:r>
              <a:rPr lang="en-US" sz="2000" dirty="0"/>
              <a:t> 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07199-5A47-A049-8D5E-F0A177A45C8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96" y="4005064"/>
            <a:ext cx="9051449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2013"/>
      </p:ext>
    </p:extLst>
  </p:cSld>
  <p:clrMapOvr>
    <a:masterClrMapping/>
  </p:clrMapOvr>
  <p:transition/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66713" y="1828800"/>
            <a:ext cx="8428037" cy="1720850"/>
          </a:xfrm>
        </p:spPr>
        <p:txBody>
          <a:bodyPr/>
          <a:lstStyle/>
          <a:p>
            <a:pPr algn="ctr" eaLnBrk="1" hangingPunct="1"/>
            <a:r>
              <a:rPr lang="en-US" sz="4000" dirty="0">
                <a:latin typeface="Garamond" charset="0"/>
                <a:ea typeface="ＭＳ Ｐゴシック" charset="0"/>
                <a:cs typeface="ＭＳ Ｐゴシック" charset="0"/>
              </a:rPr>
              <a:t>Packet Scheduling</a:t>
            </a:r>
          </a:p>
        </p:txBody>
      </p:sp>
      <p:sp>
        <p:nvSpPr>
          <p:cNvPr id="179202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04800" y="3581400"/>
            <a:ext cx="8458200" cy="2900363"/>
          </a:xfrm>
        </p:spPr>
        <p:txBody>
          <a:bodyPr/>
          <a:lstStyle/>
          <a:p>
            <a:pPr eaLnBrk="1" hangingPunct="1">
              <a:buFont typeface="Wingdings" charset="0"/>
              <a:buNone/>
            </a:pPr>
            <a:endParaRPr lang="en-US" i="1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908254"/>
      </p:ext>
    </p:extLst>
  </p:cSld>
  <p:clrMapOvr>
    <a:masterClrMapping/>
  </p:clrMapOvr>
  <p:transition/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Packet Scheduling</a:t>
            </a:r>
          </a:p>
        </p:txBody>
      </p:sp>
      <p:sp>
        <p:nvSpPr>
          <p:cNvPr id="71683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Which packet to choose for a given output port?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Router needs to prioritize between competing flits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Which input port?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Which virtual channel?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Which application</a:t>
            </a:r>
            <a:r>
              <a:rPr lang="ja-JP" altLang="en-US" dirty="0">
                <a:latin typeface="Tahoma" charset="0"/>
                <a:ea typeface="ＭＳ Ｐゴシック" charset="0"/>
              </a:rPr>
              <a:t>’</a:t>
            </a:r>
            <a:r>
              <a:rPr lang="en-US" altLang="ja-JP" dirty="0">
                <a:latin typeface="Tahoma" charset="0"/>
                <a:ea typeface="ＭＳ Ｐゴシック" charset="0"/>
              </a:rPr>
              <a:t>s packet?</a:t>
            </a: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Common strategies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Round robin across virtual channels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Oldest packet first (or an approximation)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Prioritize some virtual channels over others</a:t>
            </a: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Better policies in a multi-core environment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Use application characteristics</a:t>
            </a:r>
          </a:p>
        </p:txBody>
      </p:sp>
      <p:sp>
        <p:nvSpPr>
          <p:cNvPr id="17817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1AFA71-A51D-034F-9A22-67A2D4DAEF9E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186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2578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16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66713" y="1828800"/>
            <a:ext cx="8428037" cy="1720850"/>
          </a:xfrm>
        </p:spPr>
        <p:txBody>
          <a:bodyPr/>
          <a:lstStyle/>
          <a:p>
            <a:pPr algn="ctr" eaLnBrk="1" hangingPunct="1"/>
            <a:r>
              <a:rPr lang="en-US" sz="4000">
                <a:latin typeface="Garamond" charset="0"/>
                <a:ea typeface="ＭＳ Ｐゴシック" charset="0"/>
                <a:cs typeface="ＭＳ Ｐゴシック" charset="0"/>
              </a:rPr>
              <a:t>Application-Aware Packet Scheduling</a:t>
            </a:r>
          </a:p>
        </p:txBody>
      </p:sp>
      <p:sp>
        <p:nvSpPr>
          <p:cNvPr id="179202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04800" y="3581400"/>
            <a:ext cx="8458200" cy="2900363"/>
          </a:xfrm>
        </p:spPr>
        <p:txBody>
          <a:bodyPr/>
          <a:lstStyle/>
          <a:p>
            <a:pPr eaLnBrk="1" hangingPunct="1">
              <a:buFont typeface="Wingdings" charset="0"/>
              <a:buNone/>
            </a:pPr>
            <a:endParaRPr lang="en-US" i="1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9203" name="Rectangle 1"/>
          <p:cNvSpPr>
            <a:spLocks noChangeArrowheads="1"/>
          </p:cNvSpPr>
          <p:nvPr/>
        </p:nvSpPr>
        <p:spPr bwMode="auto">
          <a:xfrm>
            <a:off x="228600" y="4876800"/>
            <a:ext cx="8686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Das et al., </a:t>
            </a:r>
            <a:r>
              <a: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“</a:t>
            </a:r>
            <a:r>
              <a: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Application-Aware Prioritization Mechanisms for On-Chip Networks</a:t>
            </a:r>
            <a:r>
              <a: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</a:t>
            </a:r>
            <a:r>
              <a: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”</a:t>
            </a:r>
            <a:r>
              <a:rPr kumimoji="0" lang="en-US" altLang="ja-JP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MICRO 2009.</a:t>
            </a:r>
          </a:p>
        </p:txBody>
      </p:sp>
    </p:spTree>
    <p:extLst>
      <p:ext uri="{BB962C8B-B14F-4D97-AF65-F5344CB8AC3E}">
        <p14:creationId xmlns:p14="http://schemas.microsoft.com/office/powerpoint/2010/main" val="884001245"/>
      </p:ext>
    </p:extLst>
  </p:cSld>
  <p:clrMapOvr>
    <a:masterClrMapping/>
  </p:clrMapOvr>
  <p:transition/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Title 1"/>
          <p:cNvSpPr>
            <a:spLocks noGrp="1"/>
          </p:cNvSpPr>
          <p:nvPr>
            <p:ph type="title"/>
          </p:nvPr>
        </p:nvSpPr>
        <p:spPr>
          <a:xfrm>
            <a:off x="9144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The Problem: Packet Scheduling</a:t>
            </a:r>
          </a:p>
        </p:txBody>
      </p:sp>
      <p:grpSp>
        <p:nvGrpSpPr>
          <p:cNvPr id="181250" name="Group 129"/>
          <p:cNvGrpSpPr>
            <a:grpSpLocks/>
          </p:cNvGrpSpPr>
          <p:nvPr/>
        </p:nvGrpSpPr>
        <p:grpSpPr bwMode="auto">
          <a:xfrm>
            <a:off x="1033463" y="2481263"/>
            <a:ext cx="7043737" cy="2090737"/>
            <a:chOff x="1033463" y="2099945"/>
            <a:chExt cx="7043737" cy="2091055"/>
          </a:xfrm>
        </p:grpSpPr>
        <p:sp>
          <p:nvSpPr>
            <p:cNvPr id="181259" name="AutoShape 20"/>
            <p:cNvSpPr>
              <a:spLocks noChangeArrowheads="1"/>
            </p:cNvSpPr>
            <p:nvPr/>
          </p:nvSpPr>
          <p:spPr bwMode="auto">
            <a:xfrm>
              <a:off x="1033463" y="2884289"/>
              <a:ext cx="7043737" cy="384233"/>
            </a:xfrm>
            <a:prstGeom prst="roundRect">
              <a:avLst>
                <a:gd name="adj" fmla="val 16667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Network-on-Chip</a:t>
              </a:r>
            </a:p>
          </p:txBody>
        </p:sp>
        <p:sp>
          <p:nvSpPr>
            <p:cNvPr id="181260" name="AutoShape 37"/>
            <p:cNvSpPr>
              <a:spLocks noChangeArrowheads="1"/>
            </p:cNvSpPr>
            <p:nvPr/>
          </p:nvSpPr>
          <p:spPr bwMode="auto">
            <a:xfrm>
              <a:off x="1503363" y="3576545"/>
              <a:ext cx="609600" cy="609693"/>
            </a:xfrm>
            <a:prstGeom prst="roundRect">
              <a:avLst>
                <a:gd name="adj" fmla="val 16667"/>
              </a:avLst>
            </a:prstGeom>
            <a:solidFill>
              <a:srgbClr val="008000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L2$</a:t>
              </a:r>
            </a:p>
          </p:txBody>
        </p:sp>
        <p:sp>
          <p:nvSpPr>
            <p:cNvPr id="181261" name="AutoShape 38"/>
            <p:cNvSpPr>
              <a:spLocks noChangeArrowheads="1"/>
            </p:cNvSpPr>
            <p:nvPr/>
          </p:nvSpPr>
          <p:spPr bwMode="auto">
            <a:xfrm>
              <a:off x="1614488" y="3581307"/>
              <a:ext cx="609600" cy="609693"/>
            </a:xfrm>
            <a:prstGeom prst="roundRect">
              <a:avLst>
                <a:gd name="adj" fmla="val 16667"/>
              </a:avLst>
            </a:prstGeom>
            <a:solidFill>
              <a:srgbClr val="008000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L2$</a:t>
              </a:r>
            </a:p>
          </p:txBody>
        </p:sp>
        <p:sp>
          <p:nvSpPr>
            <p:cNvPr id="181262" name="AutoShape 39"/>
            <p:cNvSpPr>
              <a:spLocks noChangeArrowheads="1"/>
            </p:cNvSpPr>
            <p:nvPr/>
          </p:nvSpPr>
          <p:spPr bwMode="auto">
            <a:xfrm>
              <a:off x="1733550" y="3576545"/>
              <a:ext cx="609600" cy="609693"/>
            </a:xfrm>
            <a:prstGeom prst="roundRect">
              <a:avLst>
                <a:gd name="adj" fmla="val 16667"/>
              </a:avLst>
            </a:prstGeom>
            <a:solidFill>
              <a:srgbClr val="008000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L2$</a:t>
              </a: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endParaRPr>
            </a:p>
          </p:txBody>
        </p:sp>
        <p:sp>
          <p:nvSpPr>
            <p:cNvPr id="181263" name="AutoShape 40"/>
            <p:cNvSpPr>
              <a:spLocks noChangeArrowheads="1"/>
            </p:cNvSpPr>
            <p:nvPr/>
          </p:nvSpPr>
          <p:spPr bwMode="auto">
            <a:xfrm>
              <a:off x="1844675" y="3576545"/>
              <a:ext cx="1203325" cy="609693"/>
            </a:xfrm>
            <a:prstGeom prst="roundRect">
              <a:avLst>
                <a:gd name="adj" fmla="val 16667"/>
              </a:avLst>
            </a:prstGeom>
            <a:solidFill>
              <a:srgbClr val="008000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L2$</a:t>
              </a: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Bank</a:t>
              </a:r>
            </a:p>
          </p:txBody>
        </p:sp>
        <p:sp>
          <p:nvSpPr>
            <p:cNvPr id="181264" name="AutoShape 42"/>
            <p:cNvSpPr>
              <a:spLocks noChangeArrowheads="1"/>
            </p:cNvSpPr>
            <p:nvPr/>
          </p:nvSpPr>
          <p:spPr bwMode="auto">
            <a:xfrm>
              <a:off x="3681413" y="3576545"/>
              <a:ext cx="1347787" cy="609693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mem</a:t>
              </a:r>
              <a:br>
                <a:rPr kumimoji="1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</a:br>
              <a:r>
                <a:rPr kumimoji="1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cont</a:t>
              </a:r>
            </a:p>
          </p:txBody>
        </p:sp>
        <p:sp>
          <p:nvSpPr>
            <p:cNvPr id="181265" name="Line 43"/>
            <p:cNvSpPr>
              <a:spLocks noChangeShapeType="1"/>
            </p:cNvSpPr>
            <p:nvPr/>
          </p:nvSpPr>
          <p:spPr bwMode="auto">
            <a:xfrm>
              <a:off x="2112963" y="3268523"/>
              <a:ext cx="0" cy="30802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1266" name="Line 44"/>
            <p:cNvSpPr>
              <a:spLocks noChangeShapeType="1"/>
            </p:cNvSpPr>
            <p:nvPr/>
          </p:nvSpPr>
          <p:spPr bwMode="auto">
            <a:xfrm>
              <a:off x="1993900" y="3268523"/>
              <a:ext cx="0" cy="30802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1267" name="Line 45"/>
            <p:cNvSpPr>
              <a:spLocks noChangeShapeType="1"/>
            </p:cNvSpPr>
            <p:nvPr/>
          </p:nvSpPr>
          <p:spPr bwMode="auto">
            <a:xfrm>
              <a:off x="1878013" y="3268523"/>
              <a:ext cx="0" cy="30802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1268" name="Line 46"/>
            <p:cNvSpPr>
              <a:spLocks noChangeShapeType="1"/>
            </p:cNvSpPr>
            <p:nvPr/>
          </p:nvSpPr>
          <p:spPr bwMode="auto">
            <a:xfrm>
              <a:off x="1763713" y="3268523"/>
              <a:ext cx="0" cy="30802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1269" name="Line 47"/>
            <p:cNvSpPr>
              <a:spLocks noChangeShapeType="1"/>
            </p:cNvSpPr>
            <p:nvPr/>
          </p:nvSpPr>
          <p:spPr bwMode="auto">
            <a:xfrm>
              <a:off x="3871913" y="3268523"/>
              <a:ext cx="0" cy="30802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1270" name="Line 48"/>
            <p:cNvSpPr>
              <a:spLocks noChangeShapeType="1"/>
            </p:cNvSpPr>
            <p:nvPr/>
          </p:nvSpPr>
          <p:spPr bwMode="auto">
            <a:xfrm>
              <a:off x="3756025" y="3268523"/>
              <a:ext cx="0" cy="30802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1271" name="AutoShape 42"/>
            <p:cNvSpPr>
              <a:spLocks noChangeArrowheads="1"/>
            </p:cNvSpPr>
            <p:nvPr/>
          </p:nvSpPr>
          <p:spPr bwMode="auto">
            <a:xfrm>
              <a:off x="3833813" y="3578132"/>
              <a:ext cx="1347787" cy="609693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Memory</a:t>
              </a:r>
              <a:br>
                <a:rPr kumimoji="1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</a:br>
              <a:r>
                <a:rPr kumimoji="1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Controller</a:t>
              </a:r>
            </a:p>
          </p:txBody>
        </p:sp>
        <p:sp>
          <p:nvSpPr>
            <p:cNvPr id="181272" name="Oval 54"/>
            <p:cNvSpPr>
              <a:spLocks noChangeAspect="1" noChangeArrowheads="1"/>
            </p:cNvSpPr>
            <p:nvPr/>
          </p:nvSpPr>
          <p:spPr bwMode="auto">
            <a:xfrm>
              <a:off x="1271588" y="2107883"/>
              <a:ext cx="468312" cy="468384"/>
            </a:xfrm>
            <a:prstGeom prst="ellipse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P</a:t>
              </a:r>
            </a:p>
          </p:txBody>
        </p:sp>
        <p:sp>
          <p:nvSpPr>
            <p:cNvPr id="181273" name="Line 43"/>
            <p:cNvSpPr>
              <a:spLocks noChangeShapeType="1"/>
            </p:cNvSpPr>
            <p:nvPr/>
          </p:nvSpPr>
          <p:spPr bwMode="auto">
            <a:xfrm>
              <a:off x="3124200" y="2565153"/>
              <a:ext cx="0" cy="30802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1274" name="Line 44"/>
            <p:cNvSpPr>
              <a:spLocks noChangeShapeType="1"/>
            </p:cNvSpPr>
            <p:nvPr/>
          </p:nvSpPr>
          <p:spPr bwMode="auto">
            <a:xfrm>
              <a:off x="2566988" y="2565153"/>
              <a:ext cx="0" cy="30802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1275" name="Line 45"/>
            <p:cNvSpPr>
              <a:spLocks noChangeShapeType="1"/>
            </p:cNvSpPr>
            <p:nvPr/>
          </p:nvSpPr>
          <p:spPr bwMode="auto">
            <a:xfrm>
              <a:off x="2046288" y="2565153"/>
              <a:ext cx="0" cy="30802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1276" name="Line 46"/>
            <p:cNvSpPr>
              <a:spLocks noChangeShapeType="1"/>
            </p:cNvSpPr>
            <p:nvPr/>
          </p:nvSpPr>
          <p:spPr bwMode="auto">
            <a:xfrm>
              <a:off x="1524000" y="2565153"/>
              <a:ext cx="0" cy="30802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1277" name="AutoShape 42"/>
            <p:cNvSpPr>
              <a:spLocks noChangeArrowheads="1"/>
            </p:cNvSpPr>
            <p:nvPr/>
          </p:nvSpPr>
          <p:spPr bwMode="auto">
            <a:xfrm>
              <a:off x="5867400" y="3578132"/>
              <a:ext cx="1347788" cy="609693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endParaRPr>
            </a:p>
          </p:txBody>
        </p:sp>
        <p:sp>
          <p:nvSpPr>
            <p:cNvPr id="181278" name="Line 47"/>
            <p:cNvSpPr>
              <a:spLocks noChangeShapeType="1"/>
            </p:cNvSpPr>
            <p:nvPr/>
          </p:nvSpPr>
          <p:spPr bwMode="auto">
            <a:xfrm>
              <a:off x="3997325" y="3273285"/>
              <a:ext cx="0" cy="30802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1279" name="Line 47"/>
            <p:cNvSpPr>
              <a:spLocks noChangeShapeType="1"/>
            </p:cNvSpPr>
            <p:nvPr/>
          </p:nvSpPr>
          <p:spPr bwMode="auto">
            <a:xfrm>
              <a:off x="4114800" y="3273285"/>
              <a:ext cx="0" cy="30802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1280" name="AutoShape 42"/>
            <p:cNvSpPr>
              <a:spLocks noChangeArrowheads="1"/>
            </p:cNvSpPr>
            <p:nvPr/>
          </p:nvSpPr>
          <p:spPr bwMode="auto">
            <a:xfrm>
              <a:off x="5978525" y="3578132"/>
              <a:ext cx="1347788" cy="609693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endParaRPr>
            </a:p>
          </p:txBody>
        </p:sp>
        <p:sp>
          <p:nvSpPr>
            <p:cNvPr id="181281" name="AutoShape 42"/>
            <p:cNvSpPr>
              <a:spLocks noChangeArrowheads="1"/>
            </p:cNvSpPr>
            <p:nvPr/>
          </p:nvSpPr>
          <p:spPr bwMode="auto">
            <a:xfrm>
              <a:off x="6119813" y="3578132"/>
              <a:ext cx="1347787" cy="609693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Accelerator</a:t>
              </a:r>
            </a:p>
          </p:txBody>
        </p:sp>
        <p:sp>
          <p:nvSpPr>
            <p:cNvPr id="181282" name="Line 43"/>
            <p:cNvSpPr>
              <a:spLocks noChangeShapeType="1"/>
            </p:cNvSpPr>
            <p:nvPr/>
          </p:nvSpPr>
          <p:spPr bwMode="auto">
            <a:xfrm>
              <a:off x="6324600" y="3270110"/>
              <a:ext cx="0" cy="30802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1283" name="Line 44"/>
            <p:cNvSpPr>
              <a:spLocks noChangeShapeType="1"/>
            </p:cNvSpPr>
            <p:nvPr/>
          </p:nvSpPr>
          <p:spPr bwMode="auto">
            <a:xfrm>
              <a:off x="6205538" y="3270110"/>
              <a:ext cx="0" cy="30802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1284" name="Line 45"/>
            <p:cNvSpPr>
              <a:spLocks noChangeShapeType="1"/>
            </p:cNvSpPr>
            <p:nvPr/>
          </p:nvSpPr>
          <p:spPr bwMode="auto">
            <a:xfrm>
              <a:off x="6089650" y="3270110"/>
              <a:ext cx="0" cy="30802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1285" name="Line 46"/>
            <p:cNvSpPr>
              <a:spLocks noChangeShapeType="1"/>
            </p:cNvSpPr>
            <p:nvPr/>
          </p:nvSpPr>
          <p:spPr bwMode="auto">
            <a:xfrm>
              <a:off x="5975350" y="3270110"/>
              <a:ext cx="0" cy="30802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1286" name="AutoShape 40"/>
            <p:cNvSpPr>
              <a:spLocks noChangeArrowheads="1"/>
            </p:cNvSpPr>
            <p:nvPr/>
          </p:nvSpPr>
          <p:spPr bwMode="auto">
            <a:xfrm>
              <a:off x="1973263" y="3578132"/>
              <a:ext cx="1203325" cy="609693"/>
            </a:xfrm>
            <a:prstGeom prst="roundRect">
              <a:avLst>
                <a:gd name="adj" fmla="val 16667"/>
              </a:avLst>
            </a:prstGeom>
            <a:solidFill>
              <a:srgbClr val="008000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L2$</a:t>
              </a: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Bank</a:t>
              </a:r>
            </a:p>
          </p:txBody>
        </p:sp>
        <p:sp>
          <p:nvSpPr>
            <p:cNvPr id="181287" name="AutoShape 40"/>
            <p:cNvSpPr>
              <a:spLocks noChangeArrowheads="1"/>
            </p:cNvSpPr>
            <p:nvPr/>
          </p:nvSpPr>
          <p:spPr bwMode="auto">
            <a:xfrm>
              <a:off x="2114550" y="3578132"/>
              <a:ext cx="1203325" cy="609693"/>
            </a:xfrm>
            <a:prstGeom prst="roundRect">
              <a:avLst>
                <a:gd name="adj" fmla="val 16667"/>
              </a:avLst>
            </a:prstGeom>
            <a:solidFill>
              <a:srgbClr val="008000"/>
            </a:solidFill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L2$</a:t>
              </a: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Bank</a:t>
              </a:r>
            </a:p>
          </p:txBody>
        </p:sp>
        <p:sp>
          <p:nvSpPr>
            <p:cNvPr id="181288" name="Oval 74"/>
            <p:cNvSpPr>
              <a:spLocks noChangeAspect="1" noChangeArrowheads="1"/>
            </p:cNvSpPr>
            <p:nvPr/>
          </p:nvSpPr>
          <p:spPr bwMode="auto">
            <a:xfrm>
              <a:off x="1793875" y="2112647"/>
              <a:ext cx="468313" cy="468383"/>
            </a:xfrm>
            <a:prstGeom prst="ellipse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P</a:t>
              </a:r>
            </a:p>
          </p:txBody>
        </p:sp>
        <p:sp>
          <p:nvSpPr>
            <p:cNvPr id="181289" name="Oval 76"/>
            <p:cNvSpPr>
              <a:spLocks noChangeAspect="1" noChangeArrowheads="1"/>
            </p:cNvSpPr>
            <p:nvPr/>
          </p:nvSpPr>
          <p:spPr bwMode="auto">
            <a:xfrm>
              <a:off x="2327275" y="2118998"/>
              <a:ext cx="468313" cy="468383"/>
            </a:xfrm>
            <a:prstGeom prst="ellipse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P</a:t>
              </a:r>
            </a:p>
          </p:txBody>
        </p:sp>
        <p:sp>
          <p:nvSpPr>
            <p:cNvPr id="181290" name="Oval 77"/>
            <p:cNvSpPr>
              <a:spLocks noChangeAspect="1" noChangeArrowheads="1"/>
            </p:cNvSpPr>
            <p:nvPr/>
          </p:nvSpPr>
          <p:spPr bwMode="auto">
            <a:xfrm>
              <a:off x="2860675" y="2118998"/>
              <a:ext cx="468313" cy="468383"/>
            </a:xfrm>
            <a:prstGeom prst="ellipse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P</a:t>
              </a:r>
            </a:p>
          </p:txBody>
        </p:sp>
        <p:cxnSp>
          <p:nvCxnSpPr>
            <p:cNvPr id="80" name="Straight Connector 79"/>
            <p:cNvCxnSpPr/>
            <p:nvPr/>
          </p:nvCxnSpPr>
          <p:spPr>
            <a:xfrm>
              <a:off x="3429000" y="2587381"/>
              <a:ext cx="190500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292" name="Oval 81"/>
            <p:cNvSpPr>
              <a:spLocks noChangeAspect="1" noChangeArrowheads="1"/>
            </p:cNvSpPr>
            <p:nvPr/>
          </p:nvSpPr>
          <p:spPr bwMode="auto">
            <a:xfrm>
              <a:off x="5486400" y="2099945"/>
              <a:ext cx="468313" cy="468383"/>
            </a:xfrm>
            <a:prstGeom prst="ellipse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P</a:t>
              </a:r>
            </a:p>
          </p:txBody>
        </p:sp>
        <p:sp>
          <p:nvSpPr>
            <p:cNvPr id="181293" name="Line 43"/>
            <p:cNvSpPr>
              <a:spLocks noChangeShapeType="1"/>
            </p:cNvSpPr>
            <p:nvPr/>
          </p:nvSpPr>
          <p:spPr bwMode="auto">
            <a:xfrm>
              <a:off x="7339013" y="2557215"/>
              <a:ext cx="0" cy="30802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1294" name="Line 44"/>
            <p:cNvSpPr>
              <a:spLocks noChangeShapeType="1"/>
            </p:cNvSpPr>
            <p:nvPr/>
          </p:nvSpPr>
          <p:spPr bwMode="auto">
            <a:xfrm>
              <a:off x="6781800" y="2557215"/>
              <a:ext cx="0" cy="30802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1295" name="Line 45"/>
            <p:cNvSpPr>
              <a:spLocks noChangeShapeType="1"/>
            </p:cNvSpPr>
            <p:nvPr/>
          </p:nvSpPr>
          <p:spPr bwMode="auto">
            <a:xfrm>
              <a:off x="6259513" y="2557215"/>
              <a:ext cx="0" cy="30802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1296" name="Line 46"/>
            <p:cNvSpPr>
              <a:spLocks noChangeShapeType="1"/>
            </p:cNvSpPr>
            <p:nvPr/>
          </p:nvSpPr>
          <p:spPr bwMode="auto">
            <a:xfrm>
              <a:off x="5738813" y="2557215"/>
              <a:ext cx="0" cy="30802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1297" name="Oval 86"/>
            <p:cNvSpPr>
              <a:spLocks noChangeAspect="1" noChangeArrowheads="1"/>
            </p:cNvSpPr>
            <p:nvPr/>
          </p:nvSpPr>
          <p:spPr bwMode="auto">
            <a:xfrm>
              <a:off x="6008688" y="2106296"/>
              <a:ext cx="468312" cy="468383"/>
            </a:xfrm>
            <a:prstGeom prst="ellipse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P</a:t>
              </a:r>
            </a:p>
          </p:txBody>
        </p:sp>
        <p:sp>
          <p:nvSpPr>
            <p:cNvPr id="181298" name="Oval 87"/>
            <p:cNvSpPr>
              <a:spLocks noChangeAspect="1" noChangeArrowheads="1"/>
            </p:cNvSpPr>
            <p:nvPr/>
          </p:nvSpPr>
          <p:spPr bwMode="auto">
            <a:xfrm>
              <a:off x="6542088" y="2111059"/>
              <a:ext cx="468312" cy="468384"/>
            </a:xfrm>
            <a:prstGeom prst="ellipse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P</a:t>
              </a:r>
            </a:p>
          </p:txBody>
        </p:sp>
        <p:sp>
          <p:nvSpPr>
            <p:cNvPr id="181299" name="Oval 88"/>
            <p:cNvSpPr>
              <a:spLocks noChangeAspect="1" noChangeArrowheads="1"/>
            </p:cNvSpPr>
            <p:nvPr/>
          </p:nvSpPr>
          <p:spPr bwMode="auto">
            <a:xfrm>
              <a:off x="7075488" y="2111059"/>
              <a:ext cx="468312" cy="468384"/>
            </a:xfrm>
            <a:prstGeom prst="ellipse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P</a:t>
              </a:r>
            </a:p>
          </p:txBody>
        </p:sp>
      </p:grpSp>
      <p:sp>
        <p:nvSpPr>
          <p:cNvPr id="131" name="AutoShape 20"/>
          <p:cNvSpPr>
            <a:spLocks noChangeArrowheads="1"/>
          </p:cNvSpPr>
          <p:nvPr/>
        </p:nvSpPr>
        <p:spPr bwMode="auto">
          <a:xfrm>
            <a:off x="1033463" y="3265488"/>
            <a:ext cx="7043737" cy="38417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rPr>
              <a:t>Network-on-Chip</a:t>
            </a:r>
          </a:p>
        </p:txBody>
      </p:sp>
      <p:sp>
        <p:nvSpPr>
          <p:cNvPr id="136" name="Title 1"/>
          <p:cNvSpPr txBox="1">
            <a:spLocks/>
          </p:cNvSpPr>
          <p:nvPr/>
        </p:nvSpPr>
        <p:spPr bwMode="auto">
          <a:xfrm>
            <a:off x="914400" y="5257800"/>
            <a:ext cx="7772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91440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Perpetua" charset="0"/>
                <a:ea typeface="ＭＳ Ｐゴシック" charset="0"/>
              </a:rPr>
              <a:t>Network-on-Chip is a 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 charset="0"/>
                <a:ea typeface="ＭＳ Ｐゴシック" charset="0"/>
              </a:rPr>
              <a:t>critical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Perpetua" charset="0"/>
                <a:ea typeface="ＭＳ Ｐゴシック" charset="0"/>
              </a:rPr>
              <a:t> resource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 charset="0"/>
                <a:ea typeface="ＭＳ Ｐゴシック" charset="0"/>
              </a:rPr>
              <a:t>shared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Perpetua" charset="0"/>
                <a:ea typeface="ＭＳ Ｐゴシック" charset="0"/>
              </a:rPr>
              <a:t> by 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 charset="0"/>
                <a:ea typeface="ＭＳ Ｐゴシック" charset="0"/>
              </a:rPr>
              <a:t>multiple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Perpetua" charset="0"/>
                <a:ea typeface="ＭＳ Ｐゴシック" charset="0"/>
              </a:rPr>
              <a:t> 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 charset="0"/>
                <a:ea typeface="ＭＳ Ｐゴシック" charset="0"/>
              </a:rPr>
              <a:t>applications</a:t>
            </a:r>
          </a:p>
        </p:txBody>
      </p:sp>
      <p:grpSp>
        <p:nvGrpSpPr>
          <p:cNvPr id="3" name="Group 94"/>
          <p:cNvGrpSpPr>
            <a:grpSpLocks/>
          </p:cNvGrpSpPr>
          <p:nvPr/>
        </p:nvGrpSpPr>
        <p:grpSpPr bwMode="auto">
          <a:xfrm>
            <a:off x="1155700" y="1644650"/>
            <a:ext cx="6442075" cy="793750"/>
            <a:chOff x="1155700" y="1263650"/>
            <a:chExt cx="6441309" cy="793750"/>
          </a:xfrm>
        </p:grpSpPr>
        <p:grpSp>
          <p:nvGrpSpPr>
            <p:cNvPr id="4" name="Group 128"/>
            <p:cNvGrpSpPr/>
            <p:nvPr/>
          </p:nvGrpSpPr>
          <p:grpSpPr>
            <a:xfrm>
              <a:off x="1242060" y="1600200"/>
              <a:ext cx="6145530" cy="457200"/>
              <a:chOff x="1242060" y="1600200"/>
              <a:chExt cx="6145530" cy="457200"/>
            </a:xfrm>
            <a:solidFill>
              <a:srgbClr val="FFFF00"/>
            </a:solidFill>
          </p:grpSpPr>
          <p:grpSp>
            <p:nvGrpSpPr>
              <p:cNvPr id="5" name="Group 99"/>
              <p:cNvGrpSpPr/>
              <p:nvPr/>
            </p:nvGrpSpPr>
            <p:grpSpPr>
              <a:xfrm>
                <a:off x="1242060" y="1600200"/>
                <a:ext cx="358140" cy="457200"/>
                <a:chOff x="1211580" y="1600200"/>
                <a:chExt cx="358140" cy="457200"/>
              </a:xfrm>
              <a:grpFill/>
            </p:grpSpPr>
            <p:sp>
              <p:nvSpPr>
                <p:cNvPr id="99" name="Rectangle 98"/>
                <p:cNvSpPr/>
                <p:nvPr/>
              </p:nvSpPr>
              <p:spPr>
                <a:xfrm>
                  <a:off x="1211580" y="1600200"/>
                  <a:ext cx="358140" cy="4572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erpetua"/>
                    <a:ea typeface="+mn-ea"/>
                    <a:cs typeface="+mn-cs"/>
                  </a:endParaRPr>
                </a:p>
              </p:txBody>
            </p:sp>
            <p:cxnSp>
              <p:nvCxnSpPr>
                <p:cNvPr id="96" name="Curved Connector 95"/>
                <p:cNvCxnSpPr/>
                <p:nvPr/>
              </p:nvCxnSpPr>
              <p:spPr>
                <a:xfrm rot="16200000" flipH="1">
                  <a:off x="1158240" y="1752600"/>
                  <a:ext cx="381000" cy="152400"/>
                </a:xfrm>
                <a:prstGeom prst="curvedConnector3">
                  <a:avLst>
                    <a:gd name="adj1" fmla="val 50000"/>
                  </a:avLst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Curved Connector 96"/>
                <p:cNvCxnSpPr/>
                <p:nvPr/>
              </p:nvCxnSpPr>
              <p:spPr>
                <a:xfrm rot="16200000" flipH="1">
                  <a:off x="1230630" y="1737361"/>
                  <a:ext cx="381000" cy="152400"/>
                </a:xfrm>
                <a:prstGeom prst="curvedConnector3">
                  <a:avLst>
                    <a:gd name="adj1" fmla="val 50000"/>
                  </a:avLst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" name="Group 100"/>
              <p:cNvGrpSpPr/>
              <p:nvPr/>
            </p:nvGrpSpPr>
            <p:grpSpPr>
              <a:xfrm>
                <a:off x="1828800" y="1600200"/>
                <a:ext cx="358140" cy="457200"/>
                <a:chOff x="1211580" y="1600200"/>
                <a:chExt cx="358140" cy="457200"/>
              </a:xfrm>
              <a:grpFill/>
            </p:grpSpPr>
            <p:sp>
              <p:nvSpPr>
                <p:cNvPr id="104" name="Rectangle 103"/>
                <p:cNvSpPr/>
                <p:nvPr/>
              </p:nvSpPr>
              <p:spPr>
                <a:xfrm>
                  <a:off x="1211580" y="1600200"/>
                  <a:ext cx="358140" cy="4572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erpetua"/>
                    <a:ea typeface="+mn-ea"/>
                    <a:cs typeface="+mn-cs"/>
                  </a:endParaRPr>
                </a:p>
              </p:txBody>
            </p:sp>
            <p:cxnSp>
              <p:nvCxnSpPr>
                <p:cNvPr id="102" name="Curved Connector 101"/>
                <p:cNvCxnSpPr/>
                <p:nvPr/>
              </p:nvCxnSpPr>
              <p:spPr>
                <a:xfrm rot="16200000" flipH="1">
                  <a:off x="1158240" y="1752600"/>
                  <a:ext cx="381000" cy="152400"/>
                </a:xfrm>
                <a:prstGeom prst="curvedConnector3">
                  <a:avLst>
                    <a:gd name="adj1" fmla="val 50000"/>
                  </a:avLst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Curved Connector 102"/>
                <p:cNvCxnSpPr/>
                <p:nvPr/>
              </p:nvCxnSpPr>
              <p:spPr>
                <a:xfrm rot="16200000" flipH="1">
                  <a:off x="1230630" y="1737361"/>
                  <a:ext cx="381000" cy="152400"/>
                </a:xfrm>
                <a:prstGeom prst="curvedConnector3">
                  <a:avLst>
                    <a:gd name="adj1" fmla="val 50000"/>
                  </a:avLst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" name="Group 104"/>
              <p:cNvGrpSpPr/>
              <p:nvPr/>
            </p:nvGrpSpPr>
            <p:grpSpPr>
              <a:xfrm>
                <a:off x="2308860" y="1600200"/>
                <a:ext cx="358140" cy="457200"/>
                <a:chOff x="1211580" y="1600200"/>
                <a:chExt cx="358140" cy="457200"/>
              </a:xfrm>
              <a:grpFill/>
            </p:grpSpPr>
            <p:sp>
              <p:nvSpPr>
                <p:cNvPr id="108" name="Rectangle 107"/>
                <p:cNvSpPr/>
                <p:nvPr/>
              </p:nvSpPr>
              <p:spPr>
                <a:xfrm>
                  <a:off x="1211580" y="1600200"/>
                  <a:ext cx="358140" cy="4572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erpetua"/>
                    <a:ea typeface="+mn-ea"/>
                    <a:cs typeface="+mn-cs"/>
                  </a:endParaRPr>
                </a:p>
              </p:txBody>
            </p:sp>
            <p:cxnSp>
              <p:nvCxnSpPr>
                <p:cNvPr id="106" name="Curved Connector 105"/>
                <p:cNvCxnSpPr/>
                <p:nvPr/>
              </p:nvCxnSpPr>
              <p:spPr>
                <a:xfrm rot="16200000" flipH="1">
                  <a:off x="1158240" y="1752600"/>
                  <a:ext cx="381000" cy="152400"/>
                </a:xfrm>
                <a:prstGeom prst="curvedConnector3">
                  <a:avLst>
                    <a:gd name="adj1" fmla="val 50000"/>
                  </a:avLst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Curved Connector 106"/>
                <p:cNvCxnSpPr/>
                <p:nvPr/>
              </p:nvCxnSpPr>
              <p:spPr>
                <a:xfrm rot="16200000" flipH="1">
                  <a:off x="1230630" y="1737361"/>
                  <a:ext cx="381000" cy="152400"/>
                </a:xfrm>
                <a:prstGeom prst="curvedConnector3">
                  <a:avLst>
                    <a:gd name="adj1" fmla="val 50000"/>
                  </a:avLst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Group 108"/>
              <p:cNvGrpSpPr/>
              <p:nvPr/>
            </p:nvGrpSpPr>
            <p:grpSpPr>
              <a:xfrm>
                <a:off x="2842260" y="1600200"/>
                <a:ext cx="358140" cy="457200"/>
                <a:chOff x="1211580" y="1600200"/>
                <a:chExt cx="358140" cy="457200"/>
              </a:xfrm>
              <a:grpFill/>
            </p:grpSpPr>
            <p:sp>
              <p:nvSpPr>
                <p:cNvPr id="112" name="Rectangle 111"/>
                <p:cNvSpPr/>
                <p:nvPr/>
              </p:nvSpPr>
              <p:spPr>
                <a:xfrm>
                  <a:off x="1211580" y="1600200"/>
                  <a:ext cx="358140" cy="4572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erpetua"/>
                    <a:ea typeface="+mn-ea"/>
                    <a:cs typeface="+mn-cs"/>
                  </a:endParaRPr>
                </a:p>
              </p:txBody>
            </p:sp>
            <p:cxnSp>
              <p:nvCxnSpPr>
                <p:cNvPr id="110" name="Curved Connector 109"/>
                <p:cNvCxnSpPr/>
                <p:nvPr/>
              </p:nvCxnSpPr>
              <p:spPr>
                <a:xfrm rot="16200000" flipH="1">
                  <a:off x="1158240" y="1752600"/>
                  <a:ext cx="381000" cy="152400"/>
                </a:xfrm>
                <a:prstGeom prst="curvedConnector3">
                  <a:avLst>
                    <a:gd name="adj1" fmla="val 50000"/>
                  </a:avLst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Curved Connector 110"/>
                <p:cNvCxnSpPr/>
                <p:nvPr/>
              </p:nvCxnSpPr>
              <p:spPr>
                <a:xfrm rot="16200000" flipH="1">
                  <a:off x="1230630" y="1737361"/>
                  <a:ext cx="381000" cy="152400"/>
                </a:xfrm>
                <a:prstGeom prst="curvedConnector3">
                  <a:avLst>
                    <a:gd name="adj1" fmla="val 50000"/>
                  </a:avLst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Group 112"/>
              <p:cNvGrpSpPr/>
              <p:nvPr/>
            </p:nvGrpSpPr>
            <p:grpSpPr>
              <a:xfrm>
                <a:off x="5429250" y="1600200"/>
                <a:ext cx="358140" cy="457200"/>
                <a:chOff x="1211580" y="1600200"/>
                <a:chExt cx="358140" cy="457200"/>
              </a:xfrm>
              <a:grpFill/>
            </p:grpSpPr>
            <p:sp>
              <p:nvSpPr>
                <p:cNvPr id="116" name="Rectangle 115"/>
                <p:cNvSpPr/>
                <p:nvPr/>
              </p:nvSpPr>
              <p:spPr>
                <a:xfrm>
                  <a:off x="1211580" y="1600200"/>
                  <a:ext cx="358140" cy="4572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erpetua"/>
                    <a:ea typeface="+mn-ea"/>
                    <a:cs typeface="+mn-cs"/>
                  </a:endParaRPr>
                </a:p>
              </p:txBody>
            </p:sp>
            <p:cxnSp>
              <p:nvCxnSpPr>
                <p:cNvPr id="114" name="Curved Connector 113"/>
                <p:cNvCxnSpPr/>
                <p:nvPr/>
              </p:nvCxnSpPr>
              <p:spPr>
                <a:xfrm rot="16200000" flipH="1">
                  <a:off x="1158240" y="1752600"/>
                  <a:ext cx="381000" cy="152400"/>
                </a:xfrm>
                <a:prstGeom prst="curvedConnector3">
                  <a:avLst>
                    <a:gd name="adj1" fmla="val 50000"/>
                  </a:avLst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Curved Connector 114"/>
                <p:cNvCxnSpPr/>
                <p:nvPr/>
              </p:nvCxnSpPr>
              <p:spPr>
                <a:xfrm rot="16200000" flipH="1">
                  <a:off x="1230630" y="1737361"/>
                  <a:ext cx="381000" cy="152400"/>
                </a:xfrm>
                <a:prstGeom prst="curvedConnector3">
                  <a:avLst>
                    <a:gd name="adj1" fmla="val 50000"/>
                  </a:avLst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Group 116"/>
              <p:cNvGrpSpPr/>
              <p:nvPr/>
            </p:nvGrpSpPr>
            <p:grpSpPr>
              <a:xfrm>
                <a:off x="6015990" y="1600200"/>
                <a:ext cx="358140" cy="457200"/>
                <a:chOff x="1211580" y="1600200"/>
                <a:chExt cx="358140" cy="457200"/>
              </a:xfrm>
              <a:grpFill/>
            </p:grpSpPr>
            <p:sp>
              <p:nvSpPr>
                <p:cNvPr id="120" name="Rectangle 119"/>
                <p:cNvSpPr/>
                <p:nvPr/>
              </p:nvSpPr>
              <p:spPr>
                <a:xfrm>
                  <a:off x="1211580" y="1600200"/>
                  <a:ext cx="358140" cy="4572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erpetua"/>
                    <a:ea typeface="+mn-ea"/>
                    <a:cs typeface="+mn-cs"/>
                  </a:endParaRPr>
                </a:p>
              </p:txBody>
            </p:sp>
            <p:cxnSp>
              <p:nvCxnSpPr>
                <p:cNvPr id="118" name="Curved Connector 117"/>
                <p:cNvCxnSpPr/>
                <p:nvPr/>
              </p:nvCxnSpPr>
              <p:spPr>
                <a:xfrm rot="16200000" flipH="1">
                  <a:off x="1158240" y="1752600"/>
                  <a:ext cx="381000" cy="152400"/>
                </a:xfrm>
                <a:prstGeom prst="curvedConnector3">
                  <a:avLst>
                    <a:gd name="adj1" fmla="val 50000"/>
                  </a:avLst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Curved Connector 118"/>
                <p:cNvCxnSpPr/>
                <p:nvPr/>
              </p:nvCxnSpPr>
              <p:spPr>
                <a:xfrm rot="16200000" flipH="1">
                  <a:off x="1230630" y="1737361"/>
                  <a:ext cx="381000" cy="152400"/>
                </a:xfrm>
                <a:prstGeom prst="curvedConnector3">
                  <a:avLst>
                    <a:gd name="adj1" fmla="val 50000"/>
                  </a:avLst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Group 120"/>
              <p:cNvGrpSpPr/>
              <p:nvPr/>
            </p:nvGrpSpPr>
            <p:grpSpPr>
              <a:xfrm>
                <a:off x="6496050" y="1600200"/>
                <a:ext cx="358140" cy="457200"/>
                <a:chOff x="1211580" y="1600200"/>
                <a:chExt cx="358140" cy="457200"/>
              </a:xfrm>
              <a:grpFill/>
            </p:grpSpPr>
            <p:sp>
              <p:nvSpPr>
                <p:cNvPr id="124" name="Rectangle 123"/>
                <p:cNvSpPr/>
                <p:nvPr/>
              </p:nvSpPr>
              <p:spPr>
                <a:xfrm>
                  <a:off x="1211580" y="1600200"/>
                  <a:ext cx="358140" cy="4572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erpetua"/>
                    <a:ea typeface="+mn-ea"/>
                    <a:cs typeface="+mn-cs"/>
                  </a:endParaRPr>
                </a:p>
              </p:txBody>
            </p:sp>
            <p:cxnSp>
              <p:nvCxnSpPr>
                <p:cNvPr id="122" name="Curved Connector 121"/>
                <p:cNvCxnSpPr/>
                <p:nvPr/>
              </p:nvCxnSpPr>
              <p:spPr>
                <a:xfrm rot="16200000" flipH="1">
                  <a:off x="1158240" y="1752600"/>
                  <a:ext cx="381000" cy="152400"/>
                </a:xfrm>
                <a:prstGeom prst="curvedConnector3">
                  <a:avLst>
                    <a:gd name="adj1" fmla="val 50000"/>
                  </a:avLst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Curved Connector 122"/>
                <p:cNvCxnSpPr/>
                <p:nvPr/>
              </p:nvCxnSpPr>
              <p:spPr>
                <a:xfrm rot="16200000" flipH="1">
                  <a:off x="1230630" y="1737361"/>
                  <a:ext cx="381000" cy="152400"/>
                </a:xfrm>
                <a:prstGeom prst="curvedConnector3">
                  <a:avLst>
                    <a:gd name="adj1" fmla="val 50000"/>
                  </a:avLst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Group 124"/>
              <p:cNvGrpSpPr/>
              <p:nvPr/>
            </p:nvGrpSpPr>
            <p:grpSpPr>
              <a:xfrm>
                <a:off x="7029450" y="1600200"/>
                <a:ext cx="358140" cy="457200"/>
                <a:chOff x="1211580" y="1600200"/>
                <a:chExt cx="358140" cy="457200"/>
              </a:xfrm>
              <a:grpFill/>
            </p:grpSpPr>
            <p:sp>
              <p:nvSpPr>
                <p:cNvPr id="128" name="Rectangle 127"/>
                <p:cNvSpPr/>
                <p:nvPr/>
              </p:nvSpPr>
              <p:spPr>
                <a:xfrm>
                  <a:off x="1211580" y="1600200"/>
                  <a:ext cx="358140" cy="45720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erpetua"/>
                    <a:ea typeface="+mn-ea"/>
                    <a:cs typeface="+mn-cs"/>
                  </a:endParaRPr>
                </a:p>
              </p:txBody>
            </p:sp>
            <p:cxnSp>
              <p:nvCxnSpPr>
                <p:cNvPr id="126" name="Curved Connector 125"/>
                <p:cNvCxnSpPr/>
                <p:nvPr/>
              </p:nvCxnSpPr>
              <p:spPr>
                <a:xfrm rot="16200000" flipH="1">
                  <a:off x="1158240" y="1752600"/>
                  <a:ext cx="381000" cy="152400"/>
                </a:xfrm>
                <a:prstGeom prst="curvedConnector3">
                  <a:avLst>
                    <a:gd name="adj1" fmla="val 50000"/>
                  </a:avLst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Curved Connector 126"/>
                <p:cNvCxnSpPr/>
                <p:nvPr/>
              </p:nvCxnSpPr>
              <p:spPr>
                <a:xfrm rot="16200000" flipH="1">
                  <a:off x="1230630" y="1737361"/>
                  <a:ext cx="381000" cy="152400"/>
                </a:xfrm>
                <a:prstGeom prst="curvedConnector3">
                  <a:avLst>
                    <a:gd name="adj1" fmla="val 50000"/>
                  </a:avLst>
                </a:prstGeom>
                <a:grp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1255" name="TextBox 80"/>
            <p:cNvSpPr txBox="1">
              <a:spLocks noChangeArrowheads="1"/>
            </p:cNvSpPr>
            <p:nvPr/>
          </p:nvSpPr>
          <p:spPr bwMode="auto">
            <a:xfrm>
              <a:off x="1155700" y="1268413"/>
              <a:ext cx="582544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 charset="0"/>
                  <a:ea typeface="ＭＳ Ｐゴシック" charset="0"/>
                </a:rPr>
                <a:t>App1</a:t>
              </a:r>
            </a:p>
          </p:txBody>
        </p:sp>
        <p:sp>
          <p:nvSpPr>
            <p:cNvPr id="181256" name="TextBox 89"/>
            <p:cNvSpPr txBox="1">
              <a:spLocks noChangeArrowheads="1"/>
            </p:cNvSpPr>
            <p:nvPr/>
          </p:nvSpPr>
          <p:spPr bwMode="auto">
            <a:xfrm>
              <a:off x="1766815" y="1263650"/>
              <a:ext cx="58254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 charset="0"/>
                  <a:ea typeface="ＭＳ Ｐゴシック" charset="0"/>
                </a:rPr>
                <a:t>App2</a:t>
              </a:r>
            </a:p>
          </p:txBody>
        </p:sp>
        <p:sp>
          <p:nvSpPr>
            <p:cNvPr id="181257" name="TextBox 92"/>
            <p:cNvSpPr txBox="1">
              <a:spLocks noChangeArrowheads="1"/>
            </p:cNvSpPr>
            <p:nvPr/>
          </p:nvSpPr>
          <p:spPr bwMode="auto">
            <a:xfrm>
              <a:off x="6930338" y="1282700"/>
              <a:ext cx="666671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 charset="0"/>
                  <a:ea typeface="ＭＳ Ｐゴシック" charset="0"/>
                </a:rPr>
                <a:t>App N</a:t>
              </a:r>
            </a:p>
          </p:txBody>
        </p:sp>
        <p:sp>
          <p:nvSpPr>
            <p:cNvPr id="181258" name="TextBox 93"/>
            <p:cNvSpPr txBox="1">
              <a:spLocks noChangeArrowheads="1"/>
            </p:cNvSpPr>
            <p:nvPr/>
          </p:nvSpPr>
          <p:spPr bwMode="auto">
            <a:xfrm>
              <a:off x="6247794" y="1295400"/>
              <a:ext cx="846037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 charset="0"/>
                  <a:ea typeface="ＭＳ Ｐゴシック" charset="0"/>
                </a:rPr>
                <a:t>App N-1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192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  <p:bldP spid="136" grpId="0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Rectangle 220"/>
          <p:cNvSpPr>
            <a:spLocks noChangeArrowheads="1"/>
          </p:cNvSpPr>
          <p:nvPr/>
        </p:nvSpPr>
        <p:spPr bwMode="auto">
          <a:xfrm>
            <a:off x="7010400" y="3962400"/>
            <a:ext cx="1143000" cy="1676400"/>
          </a:xfrm>
          <a:prstGeom prst="rect">
            <a:avLst/>
          </a:prstGeom>
          <a:noFill/>
          <a:ln w="25400">
            <a:solidFill>
              <a:srgbClr val="99CC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2" name="Group 417"/>
          <p:cNvGrpSpPr>
            <a:grpSpLocks/>
          </p:cNvGrpSpPr>
          <p:nvPr/>
        </p:nvGrpSpPr>
        <p:grpSpPr bwMode="auto">
          <a:xfrm>
            <a:off x="4724400" y="2466975"/>
            <a:ext cx="2052638" cy="3781425"/>
            <a:chOff x="4724400" y="2466788"/>
            <a:chExt cx="2052161" cy="3781612"/>
          </a:xfrm>
        </p:grpSpPr>
        <p:sp>
          <p:nvSpPr>
            <p:cNvPr id="183458" name="Rectangle 58"/>
            <p:cNvSpPr>
              <a:spLocks noChangeArrowheads="1"/>
            </p:cNvSpPr>
            <p:nvPr/>
          </p:nvSpPr>
          <p:spPr bwMode="auto">
            <a:xfrm>
              <a:off x="4819628" y="2812880"/>
              <a:ext cx="636440" cy="184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From East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endParaRPr>
            </a:p>
          </p:txBody>
        </p:sp>
        <p:sp>
          <p:nvSpPr>
            <p:cNvPr id="183459" name="Rectangle 93"/>
            <p:cNvSpPr>
              <a:spLocks noChangeArrowheads="1"/>
            </p:cNvSpPr>
            <p:nvPr/>
          </p:nvSpPr>
          <p:spPr bwMode="auto">
            <a:xfrm>
              <a:off x="4778362" y="3528879"/>
              <a:ext cx="666595" cy="184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From West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endParaRPr>
            </a:p>
          </p:txBody>
        </p:sp>
        <p:sp>
          <p:nvSpPr>
            <p:cNvPr id="183460" name="Rectangle 120"/>
            <p:cNvSpPr>
              <a:spLocks noChangeArrowheads="1"/>
            </p:cNvSpPr>
            <p:nvPr/>
          </p:nvSpPr>
          <p:spPr bwMode="auto">
            <a:xfrm>
              <a:off x="4745033" y="4251226"/>
              <a:ext cx="771346" cy="185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From North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endParaRPr>
            </a:p>
          </p:txBody>
        </p:sp>
        <p:sp>
          <p:nvSpPr>
            <p:cNvPr id="183461" name="Rectangle 149"/>
            <p:cNvSpPr>
              <a:spLocks noChangeArrowheads="1"/>
            </p:cNvSpPr>
            <p:nvPr/>
          </p:nvSpPr>
          <p:spPr bwMode="auto">
            <a:xfrm>
              <a:off x="4724400" y="4975162"/>
              <a:ext cx="758649" cy="184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From South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endParaRPr>
            </a:p>
          </p:txBody>
        </p:sp>
        <p:sp>
          <p:nvSpPr>
            <p:cNvPr id="183462" name="Rectangle 176"/>
            <p:cNvSpPr>
              <a:spLocks noChangeArrowheads="1"/>
            </p:cNvSpPr>
            <p:nvPr/>
          </p:nvSpPr>
          <p:spPr bwMode="auto">
            <a:xfrm>
              <a:off x="4908507" y="5697511"/>
              <a:ext cx="539625" cy="184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From PE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endParaRPr>
            </a:p>
          </p:txBody>
        </p:sp>
        <p:sp>
          <p:nvSpPr>
            <p:cNvPr id="183463" name="Freeform 4"/>
            <p:cNvSpPr>
              <a:spLocks/>
            </p:cNvSpPr>
            <p:nvPr/>
          </p:nvSpPr>
          <p:spPr bwMode="auto">
            <a:xfrm>
              <a:off x="5817934" y="2743027"/>
              <a:ext cx="126970" cy="576291"/>
            </a:xfrm>
            <a:custGeom>
              <a:avLst/>
              <a:gdLst>
                <a:gd name="T0" fmla="*/ 0 w 127"/>
                <a:gd name="T1" fmla="*/ 87 h 522"/>
                <a:gd name="T2" fmla="*/ 0 w 127"/>
                <a:gd name="T3" fmla="*/ 435 h 522"/>
                <a:gd name="T4" fmla="*/ 127 w 127"/>
                <a:gd name="T5" fmla="*/ 522 h 522"/>
                <a:gd name="T6" fmla="*/ 127 w 127"/>
                <a:gd name="T7" fmla="*/ 0 h 522"/>
                <a:gd name="T8" fmla="*/ 0 w 127"/>
                <a:gd name="T9" fmla="*/ 87 h 5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7" h="522">
                  <a:moveTo>
                    <a:pt x="0" y="87"/>
                  </a:moveTo>
                  <a:lnTo>
                    <a:pt x="0" y="435"/>
                  </a:lnTo>
                  <a:lnTo>
                    <a:pt x="127" y="522"/>
                  </a:lnTo>
                  <a:lnTo>
                    <a:pt x="127" y="0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464" name="Freeform 5"/>
            <p:cNvSpPr>
              <a:spLocks/>
            </p:cNvSpPr>
            <p:nvPr/>
          </p:nvSpPr>
          <p:spPr bwMode="auto">
            <a:xfrm>
              <a:off x="5817934" y="2743027"/>
              <a:ext cx="126970" cy="576291"/>
            </a:xfrm>
            <a:custGeom>
              <a:avLst/>
              <a:gdLst>
                <a:gd name="T0" fmla="*/ 0 w 127"/>
                <a:gd name="T1" fmla="*/ 87 h 522"/>
                <a:gd name="T2" fmla="*/ 0 w 127"/>
                <a:gd name="T3" fmla="*/ 435 h 522"/>
                <a:gd name="T4" fmla="*/ 127 w 127"/>
                <a:gd name="T5" fmla="*/ 522 h 522"/>
                <a:gd name="T6" fmla="*/ 127 w 127"/>
                <a:gd name="T7" fmla="*/ 0 h 522"/>
                <a:gd name="T8" fmla="*/ 0 w 127"/>
                <a:gd name="T9" fmla="*/ 87 h 5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7" h="522">
                  <a:moveTo>
                    <a:pt x="0" y="87"/>
                  </a:moveTo>
                  <a:lnTo>
                    <a:pt x="0" y="435"/>
                  </a:lnTo>
                  <a:lnTo>
                    <a:pt x="127" y="522"/>
                  </a:lnTo>
                  <a:lnTo>
                    <a:pt x="127" y="0"/>
                  </a:lnTo>
                  <a:lnTo>
                    <a:pt x="0" y="87"/>
                  </a:lnTo>
                  <a:close/>
                </a:path>
              </a:pathLst>
            </a:custGeom>
            <a:noFill/>
            <a:ln w="174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465" name="Freeform 6"/>
            <p:cNvSpPr>
              <a:spLocks/>
            </p:cNvSpPr>
            <p:nvPr/>
          </p:nvSpPr>
          <p:spPr bwMode="auto">
            <a:xfrm>
              <a:off x="6589280" y="2743027"/>
              <a:ext cx="130145" cy="576291"/>
            </a:xfrm>
            <a:custGeom>
              <a:avLst/>
              <a:gdLst>
                <a:gd name="T0" fmla="*/ 129 w 129"/>
                <a:gd name="T1" fmla="*/ 87 h 522"/>
                <a:gd name="T2" fmla="*/ 129 w 129"/>
                <a:gd name="T3" fmla="*/ 435 h 522"/>
                <a:gd name="T4" fmla="*/ 0 w 129"/>
                <a:gd name="T5" fmla="*/ 522 h 522"/>
                <a:gd name="T6" fmla="*/ 0 w 129"/>
                <a:gd name="T7" fmla="*/ 0 h 522"/>
                <a:gd name="T8" fmla="*/ 129 w 129"/>
                <a:gd name="T9" fmla="*/ 87 h 5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9" h="522">
                  <a:moveTo>
                    <a:pt x="129" y="87"/>
                  </a:moveTo>
                  <a:lnTo>
                    <a:pt x="129" y="435"/>
                  </a:lnTo>
                  <a:lnTo>
                    <a:pt x="0" y="522"/>
                  </a:lnTo>
                  <a:lnTo>
                    <a:pt x="0" y="0"/>
                  </a:lnTo>
                  <a:lnTo>
                    <a:pt x="129" y="87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466" name="Freeform 7"/>
            <p:cNvSpPr>
              <a:spLocks/>
            </p:cNvSpPr>
            <p:nvPr/>
          </p:nvSpPr>
          <p:spPr bwMode="auto">
            <a:xfrm>
              <a:off x="6589280" y="2743027"/>
              <a:ext cx="130145" cy="576291"/>
            </a:xfrm>
            <a:custGeom>
              <a:avLst/>
              <a:gdLst>
                <a:gd name="T0" fmla="*/ 129 w 129"/>
                <a:gd name="T1" fmla="*/ 87 h 522"/>
                <a:gd name="T2" fmla="*/ 129 w 129"/>
                <a:gd name="T3" fmla="*/ 435 h 522"/>
                <a:gd name="T4" fmla="*/ 0 w 129"/>
                <a:gd name="T5" fmla="*/ 522 h 522"/>
                <a:gd name="T6" fmla="*/ 0 w 129"/>
                <a:gd name="T7" fmla="*/ 0 h 522"/>
                <a:gd name="T8" fmla="*/ 129 w 129"/>
                <a:gd name="T9" fmla="*/ 87 h 5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9" h="522">
                  <a:moveTo>
                    <a:pt x="129" y="87"/>
                  </a:moveTo>
                  <a:lnTo>
                    <a:pt x="129" y="435"/>
                  </a:lnTo>
                  <a:lnTo>
                    <a:pt x="0" y="522"/>
                  </a:lnTo>
                  <a:lnTo>
                    <a:pt x="0" y="0"/>
                  </a:lnTo>
                  <a:lnTo>
                    <a:pt x="129" y="87"/>
                  </a:lnTo>
                  <a:close/>
                </a:path>
              </a:pathLst>
            </a:custGeom>
            <a:noFill/>
            <a:ln w="174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467" name="Rectangle 8"/>
            <p:cNvSpPr>
              <a:spLocks noChangeArrowheads="1"/>
            </p:cNvSpPr>
            <p:nvPr/>
          </p:nvSpPr>
          <p:spPr bwMode="auto">
            <a:xfrm>
              <a:off x="6022673" y="2743027"/>
              <a:ext cx="412654" cy="1524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468" name="Rectangle 9"/>
            <p:cNvSpPr>
              <a:spLocks noChangeArrowheads="1"/>
            </p:cNvSpPr>
            <p:nvPr/>
          </p:nvSpPr>
          <p:spPr bwMode="auto">
            <a:xfrm>
              <a:off x="6022673" y="2743027"/>
              <a:ext cx="412654" cy="152408"/>
            </a:xfrm>
            <a:prstGeom prst="rect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469" name="Rectangle 10"/>
            <p:cNvSpPr>
              <a:spLocks noChangeArrowheads="1"/>
            </p:cNvSpPr>
            <p:nvPr/>
          </p:nvSpPr>
          <p:spPr bwMode="auto">
            <a:xfrm>
              <a:off x="6108378" y="2746202"/>
              <a:ext cx="269812" cy="169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VC 0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endParaRPr>
            </a:p>
          </p:txBody>
        </p:sp>
        <p:sp>
          <p:nvSpPr>
            <p:cNvPr id="183470" name="Freeform 12"/>
            <p:cNvSpPr>
              <a:spLocks noEditPoints="1"/>
            </p:cNvSpPr>
            <p:nvPr/>
          </p:nvSpPr>
          <p:spPr bwMode="auto">
            <a:xfrm>
              <a:off x="5476700" y="2466788"/>
              <a:ext cx="1299861" cy="901745"/>
            </a:xfrm>
            <a:custGeom>
              <a:avLst/>
              <a:gdLst>
                <a:gd name="T0" fmla="*/ 26 w 3049"/>
                <a:gd name="T1" fmla="*/ 192 h 1937"/>
                <a:gd name="T2" fmla="*/ 26 w 3049"/>
                <a:gd name="T3" fmla="*/ 372 h 1937"/>
                <a:gd name="T4" fmla="*/ 13 w 3049"/>
                <a:gd name="T5" fmla="*/ 538 h 1937"/>
                <a:gd name="T6" fmla="*/ 0 w 3049"/>
                <a:gd name="T7" fmla="*/ 679 h 1937"/>
                <a:gd name="T8" fmla="*/ 0 w 3049"/>
                <a:gd name="T9" fmla="*/ 807 h 1937"/>
                <a:gd name="T10" fmla="*/ 13 w 3049"/>
                <a:gd name="T11" fmla="*/ 948 h 1937"/>
                <a:gd name="T12" fmla="*/ 26 w 3049"/>
                <a:gd name="T13" fmla="*/ 1114 h 1937"/>
                <a:gd name="T14" fmla="*/ 26 w 3049"/>
                <a:gd name="T15" fmla="*/ 1344 h 1937"/>
                <a:gd name="T16" fmla="*/ 26 w 3049"/>
                <a:gd name="T17" fmla="*/ 1524 h 1937"/>
                <a:gd name="T18" fmla="*/ 13 w 3049"/>
                <a:gd name="T19" fmla="*/ 1690 h 1937"/>
                <a:gd name="T20" fmla="*/ 0 w 3049"/>
                <a:gd name="T21" fmla="*/ 1831 h 1937"/>
                <a:gd name="T22" fmla="*/ 48 w 3049"/>
                <a:gd name="T23" fmla="*/ 1937 h 1937"/>
                <a:gd name="T24" fmla="*/ 188 w 3049"/>
                <a:gd name="T25" fmla="*/ 1924 h 1937"/>
                <a:gd name="T26" fmla="*/ 355 w 3049"/>
                <a:gd name="T27" fmla="*/ 1911 h 1937"/>
                <a:gd name="T28" fmla="*/ 585 w 3049"/>
                <a:gd name="T29" fmla="*/ 1911 h 1937"/>
                <a:gd name="T30" fmla="*/ 764 w 3049"/>
                <a:gd name="T31" fmla="*/ 1911 h 1937"/>
                <a:gd name="T32" fmla="*/ 931 w 3049"/>
                <a:gd name="T33" fmla="*/ 1924 h 1937"/>
                <a:gd name="T34" fmla="*/ 1072 w 3049"/>
                <a:gd name="T35" fmla="*/ 1937 h 1937"/>
                <a:gd name="T36" fmla="*/ 1200 w 3049"/>
                <a:gd name="T37" fmla="*/ 1937 h 1937"/>
                <a:gd name="T38" fmla="*/ 1340 w 3049"/>
                <a:gd name="T39" fmla="*/ 1924 h 1937"/>
                <a:gd name="T40" fmla="*/ 1507 w 3049"/>
                <a:gd name="T41" fmla="*/ 1911 h 1937"/>
                <a:gd name="T42" fmla="*/ 1737 w 3049"/>
                <a:gd name="T43" fmla="*/ 1911 h 1937"/>
                <a:gd name="T44" fmla="*/ 1916 w 3049"/>
                <a:gd name="T45" fmla="*/ 1911 h 1937"/>
                <a:gd name="T46" fmla="*/ 2083 w 3049"/>
                <a:gd name="T47" fmla="*/ 1924 h 1937"/>
                <a:gd name="T48" fmla="*/ 2224 w 3049"/>
                <a:gd name="T49" fmla="*/ 1937 h 1937"/>
                <a:gd name="T50" fmla="*/ 2352 w 3049"/>
                <a:gd name="T51" fmla="*/ 1937 h 1937"/>
                <a:gd name="T52" fmla="*/ 2492 w 3049"/>
                <a:gd name="T53" fmla="*/ 1924 h 1937"/>
                <a:gd name="T54" fmla="*/ 2659 w 3049"/>
                <a:gd name="T55" fmla="*/ 1911 h 1937"/>
                <a:gd name="T56" fmla="*/ 2889 w 3049"/>
                <a:gd name="T57" fmla="*/ 1911 h 1937"/>
                <a:gd name="T58" fmla="*/ 3024 w 3049"/>
                <a:gd name="T59" fmla="*/ 1892 h 1937"/>
                <a:gd name="T60" fmla="*/ 3037 w 3049"/>
                <a:gd name="T61" fmla="*/ 1726 h 1937"/>
                <a:gd name="T62" fmla="*/ 3049 w 3049"/>
                <a:gd name="T63" fmla="*/ 1585 h 1937"/>
                <a:gd name="T64" fmla="*/ 3049 w 3049"/>
                <a:gd name="T65" fmla="*/ 1457 h 1937"/>
                <a:gd name="T66" fmla="*/ 3037 w 3049"/>
                <a:gd name="T67" fmla="*/ 1316 h 1937"/>
                <a:gd name="T68" fmla="*/ 3024 w 3049"/>
                <a:gd name="T69" fmla="*/ 1150 h 1937"/>
                <a:gd name="T70" fmla="*/ 3024 w 3049"/>
                <a:gd name="T71" fmla="*/ 920 h 1937"/>
                <a:gd name="T72" fmla="*/ 3024 w 3049"/>
                <a:gd name="T73" fmla="*/ 740 h 1937"/>
                <a:gd name="T74" fmla="*/ 3037 w 3049"/>
                <a:gd name="T75" fmla="*/ 574 h 1937"/>
                <a:gd name="T76" fmla="*/ 3049 w 3049"/>
                <a:gd name="T77" fmla="*/ 433 h 1937"/>
                <a:gd name="T78" fmla="*/ 3049 w 3049"/>
                <a:gd name="T79" fmla="*/ 305 h 1937"/>
                <a:gd name="T80" fmla="*/ 3037 w 3049"/>
                <a:gd name="T81" fmla="*/ 164 h 1937"/>
                <a:gd name="T82" fmla="*/ 3021 w 3049"/>
                <a:gd name="T83" fmla="*/ 26 h 1937"/>
                <a:gd name="T84" fmla="*/ 2791 w 3049"/>
                <a:gd name="T85" fmla="*/ 26 h 1937"/>
                <a:gd name="T86" fmla="*/ 2612 w 3049"/>
                <a:gd name="T87" fmla="*/ 26 h 1937"/>
                <a:gd name="T88" fmla="*/ 2445 w 3049"/>
                <a:gd name="T89" fmla="*/ 13 h 1937"/>
                <a:gd name="T90" fmla="*/ 2304 w 3049"/>
                <a:gd name="T91" fmla="*/ 0 h 1937"/>
                <a:gd name="T92" fmla="*/ 2176 w 3049"/>
                <a:gd name="T93" fmla="*/ 0 h 1937"/>
                <a:gd name="T94" fmla="*/ 2036 w 3049"/>
                <a:gd name="T95" fmla="*/ 13 h 1937"/>
                <a:gd name="T96" fmla="*/ 1869 w 3049"/>
                <a:gd name="T97" fmla="*/ 26 h 1937"/>
                <a:gd name="T98" fmla="*/ 1639 w 3049"/>
                <a:gd name="T99" fmla="*/ 26 h 1937"/>
                <a:gd name="T100" fmla="*/ 1460 w 3049"/>
                <a:gd name="T101" fmla="*/ 26 h 1937"/>
                <a:gd name="T102" fmla="*/ 1293 w 3049"/>
                <a:gd name="T103" fmla="*/ 13 h 1937"/>
                <a:gd name="T104" fmla="*/ 1152 w 3049"/>
                <a:gd name="T105" fmla="*/ 0 h 1937"/>
                <a:gd name="T106" fmla="*/ 1024 w 3049"/>
                <a:gd name="T107" fmla="*/ 0 h 1937"/>
                <a:gd name="T108" fmla="*/ 884 w 3049"/>
                <a:gd name="T109" fmla="*/ 13 h 1937"/>
                <a:gd name="T110" fmla="*/ 717 w 3049"/>
                <a:gd name="T111" fmla="*/ 26 h 1937"/>
                <a:gd name="T112" fmla="*/ 487 w 3049"/>
                <a:gd name="T113" fmla="*/ 26 h 1937"/>
                <a:gd name="T114" fmla="*/ 308 w 3049"/>
                <a:gd name="T115" fmla="*/ 26 h 1937"/>
                <a:gd name="T116" fmla="*/ 141 w 3049"/>
                <a:gd name="T117" fmla="*/ 13 h 1937"/>
                <a:gd name="T118" fmla="*/ 13 w 3049"/>
                <a:gd name="T119" fmla="*/ 0 h 193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049" h="1937">
                  <a:moveTo>
                    <a:pt x="26" y="39"/>
                  </a:moveTo>
                  <a:lnTo>
                    <a:pt x="26" y="64"/>
                  </a:lnTo>
                  <a:cubicBezTo>
                    <a:pt x="26" y="72"/>
                    <a:pt x="20" y="77"/>
                    <a:pt x="13" y="77"/>
                  </a:cubicBezTo>
                  <a:cubicBezTo>
                    <a:pt x="6" y="77"/>
                    <a:pt x="0" y="72"/>
                    <a:pt x="0" y="64"/>
                  </a:cubicBezTo>
                  <a:lnTo>
                    <a:pt x="0" y="39"/>
                  </a:lnTo>
                  <a:cubicBezTo>
                    <a:pt x="0" y="32"/>
                    <a:pt x="6" y="26"/>
                    <a:pt x="13" y="26"/>
                  </a:cubicBezTo>
                  <a:cubicBezTo>
                    <a:pt x="20" y="26"/>
                    <a:pt x="26" y="32"/>
                    <a:pt x="26" y="39"/>
                  </a:cubicBezTo>
                  <a:close/>
                  <a:moveTo>
                    <a:pt x="26" y="116"/>
                  </a:moveTo>
                  <a:lnTo>
                    <a:pt x="26" y="141"/>
                  </a:lnTo>
                  <a:cubicBezTo>
                    <a:pt x="26" y="148"/>
                    <a:pt x="20" y="154"/>
                    <a:pt x="13" y="154"/>
                  </a:cubicBezTo>
                  <a:cubicBezTo>
                    <a:pt x="6" y="154"/>
                    <a:pt x="0" y="148"/>
                    <a:pt x="0" y="141"/>
                  </a:cubicBezTo>
                  <a:lnTo>
                    <a:pt x="0" y="116"/>
                  </a:lnTo>
                  <a:cubicBezTo>
                    <a:pt x="0" y="109"/>
                    <a:pt x="6" y="103"/>
                    <a:pt x="13" y="103"/>
                  </a:cubicBezTo>
                  <a:cubicBezTo>
                    <a:pt x="20" y="103"/>
                    <a:pt x="26" y="109"/>
                    <a:pt x="26" y="116"/>
                  </a:cubicBezTo>
                  <a:close/>
                  <a:moveTo>
                    <a:pt x="26" y="192"/>
                  </a:moveTo>
                  <a:lnTo>
                    <a:pt x="26" y="218"/>
                  </a:lnTo>
                  <a:cubicBezTo>
                    <a:pt x="26" y="225"/>
                    <a:pt x="20" y="231"/>
                    <a:pt x="13" y="231"/>
                  </a:cubicBezTo>
                  <a:cubicBezTo>
                    <a:pt x="6" y="231"/>
                    <a:pt x="0" y="225"/>
                    <a:pt x="0" y="218"/>
                  </a:cubicBezTo>
                  <a:lnTo>
                    <a:pt x="0" y="192"/>
                  </a:lnTo>
                  <a:cubicBezTo>
                    <a:pt x="0" y="185"/>
                    <a:pt x="6" y="180"/>
                    <a:pt x="13" y="180"/>
                  </a:cubicBezTo>
                  <a:cubicBezTo>
                    <a:pt x="20" y="180"/>
                    <a:pt x="26" y="185"/>
                    <a:pt x="26" y="192"/>
                  </a:cubicBezTo>
                  <a:close/>
                  <a:moveTo>
                    <a:pt x="26" y="269"/>
                  </a:moveTo>
                  <a:lnTo>
                    <a:pt x="26" y="295"/>
                  </a:lnTo>
                  <a:cubicBezTo>
                    <a:pt x="26" y="302"/>
                    <a:pt x="20" y="308"/>
                    <a:pt x="13" y="308"/>
                  </a:cubicBezTo>
                  <a:cubicBezTo>
                    <a:pt x="6" y="308"/>
                    <a:pt x="0" y="302"/>
                    <a:pt x="0" y="295"/>
                  </a:cubicBezTo>
                  <a:lnTo>
                    <a:pt x="0" y="269"/>
                  </a:lnTo>
                  <a:cubicBezTo>
                    <a:pt x="0" y="262"/>
                    <a:pt x="6" y="256"/>
                    <a:pt x="13" y="256"/>
                  </a:cubicBezTo>
                  <a:cubicBezTo>
                    <a:pt x="20" y="256"/>
                    <a:pt x="26" y="262"/>
                    <a:pt x="26" y="269"/>
                  </a:cubicBezTo>
                  <a:close/>
                  <a:moveTo>
                    <a:pt x="26" y="346"/>
                  </a:moveTo>
                  <a:lnTo>
                    <a:pt x="26" y="372"/>
                  </a:lnTo>
                  <a:cubicBezTo>
                    <a:pt x="26" y="379"/>
                    <a:pt x="20" y="384"/>
                    <a:pt x="13" y="384"/>
                  </a:cubicBezTo>
                  <a:cubicBezTo>
                    <a:pt x="6" y="384"/>
                    <a:pt x="0" y="379"/>
                    <a:pt x="0" y="372"/>
                  </a:cubicBezTo>
                  <a:lnTo>
                    <a:pt x="0" y="346"/>
                  </a:lnTo>
                  <a:cubicBezTo>
                    <a:pt x="0" y="339"/>
                    <a:pt x="6" y="333"/>
                    <a:pt x="13" y="333"/>
                  </a:cubicBezTo>
                  <a:cubicBezTo>
                    <a:pt x="20" y="333"/>
                    <a:pt x="26" y="339"/>
                    <a:pt x="26" y="346"/>
                  </a:cubicBezTo>
                  <a:close/>
                  <a:moveTo>
                    <a:pt x="26" y="423"/>
                  </a:moveTo>
                  <a:lnTo>
                    <a:pt x="26" y="448"/>
                  </a:lnTo>
                  <a:cubicBezTo>
                    <a:pt x="26" y="456"/>
                    <a:pt x="20" y="461"/>
                    <a:pt x="13" y="461"/>
                  </a:cubicBezTo>
                  <a:cubicBezTo>
                    <a:pt x="6" y="461"/>
                    <a:pt x="0" y="456"/>
                    <a:pt x="0" y="448"/>
                  </a:cubicBezTo>
                  <a:lnTo>
                    <a:pt x="0" y="423"/>
                  </a:lnTo>
                  <a:cubicBezTo>
                    <a:pt x="0" y="416"/>
                    <a:pt x="6" y="410"/>
                    <a:pt x="13" y="410"/>
                  </a:cubicBezTo>
                  <a:cubicBezTo>
                    <a:pt x="20" y="410"/>
                    <a:pt x="26" y="416"/>
                    <a:pt x="26" y="423"/>
                  </a:cubicBezTo>
                  <a:close/>
                  <a:moveTo>
                    <a:pt x="26" y="500"/>
                  </a:moveTo>
                  <a:lnTo>
                    <a:pt x="26" y="525"/>
                  </a:lnTo>
                  <a:cubicBezTo>
                    <a:pt x="26" y="532"/>
                    <a:pt x="20" y="538"/>
                    <a:pt x="13" y="538"/>
                  </a:cubicBezTo>
                  <a:cubicBezTo>
                    <a:pt x="6" y="538"/>
                    <a:pt x="0" y="532"/>
                    <a:pt x="0" y="525"/>
                  </a:cubicBezTo>
                  <a:lnTo>
                    <a:pt x="0" y="500"/>
                  </a:lnTo>
                  <a:cubicBezTo>
                    <a:pt x="0" y="493"/>
                    <a:pt x="6" y="487"/>
                    <a:pt x="13" y="487"/>
                  </a:cubicBezTo>
                  <a:cubicBezTo>
                    <a:pt x="20" y="487"/>
                    <a:pt x="26" y="493"/>
                    <a:pt x="26" y="500"/>
                  </a:cubicBezTo>
                  <a:close/>
                  <a:moveTo>
                    <a:pt x="26" y="576"/>
                  </a:moveTo>
                  <a:lnTo>
                    <a:pt x="26" y="602"/>
                  </a:lnTo>
                  <a:cubicBezTo>
                    <a:pt x="26" y="609"/>
                    <a:pt x="20" y="615"/>
                    <a:pt x="13" y="615"/>
                  </a:cubicBezTo>
                  <a:cubicBezTo>
                    <a:pt x="6" y="615"/>
                    <a:pt x="0" y="609"/>
                    <a:pt x="0" y="602"/>
                  </a:cubicBezTo>
                  <a:lnTo>
                    <a:pt x="0" y="576"/>
                  </a:lnTo>
                  <a:cubicBezTo>
                    <a:pt x="0" y="569"/>
                    <a:pt x="6" y="564"/>
                    <a:pt x="13" y="564"/>
                  </a:cubicBezTo>
                  <a:cubicBezTo>
                    <a:pt x="20" y="564"/>
                    <a:pt x="26" y="569"/>
                    <a:pt x="26" y="576"/>
                  </a:cubicBezTo>
                  <a:close/>
                  <a:moveTo>
                    <a:pt x="26" y="653"/>
                  </a:moveTo>
                  <a:lnTo>
                    <a:pt x="26" y="679"/>
                  </a:lnTo>
                  <a:cubicBezTo>
                    <a:pt x="26" y="686"/>
                    <a:pt x="20" y="692"/>
                    <a:pt x="13" y="692"/>
                  </a:cubicBezTo>
                  <a:cubicBezTo>
                    <a:pt x="6" y="692"/>
                    <a:pt x="0" y="686"/>
                    <a:pt x="0" y="679"/>
                  </a:cubicBezTo>
                  <a:lnTo>
                    <a:pt x="0" y="653"/>
                  </a:lnTo>
                  <a:cubicBezTo>
                    <a:pt x="0" y="646"/>
                    <a:pt x="6" y="640"/>
                    <a:pt x="13" y="640"/>
                  </a:cubicBezTo>
                  <a:cubicBezTo>
                    <a:pt x="20" y="640"/>
                    <a:pt x="26" y="646"/>
                    <a:pt x="26" y="653"/>
                  </a:cubicBezTo>
                  <a:close/>
                  <a:moveTo>
                    <a:pt x="26" y="730"/>
                  </a:moveTo>
                  <a:lnTo>
                    <a:pt x="26" y="756"/>
                  </a:lnTo>
                  <a:cubicBezTo>
                    <a:pt x="26" y="763"/>
                    <a:pt x="20" y="768"/>
                    <a:pt x="13" y="768"/>
                  </a:cubicBezTo>
                  <a:cubicBezTo>
                    <a:pt x="6" y="768"/>
                    <a:pt x="0" y="763"/>
                    <a:pt x="0" y="756"/>
                  </a:cubicBezTo>
                  <a:lnTo>
                    <a:pt x="0" y="730"/>
                  </a:lnTo>
                  <a:cubicBezTo>
                    <a:pt x="0" y="723"/>
                    <a:pt x="6" y="717"/>
                    <a:pt x="13" y="717"/>
                  </a:cubicBezTo>
                  <a:cubicBezTo>
                    <a:pt x="20" y="717"/>
                    <a:pt x="26" y="723"/>
                    <a:pt x="26" y="730"/>
                  </a:cubicBezTo>
                  <a:close/>
                  <a:moveTo>
                    <a:pt x="26" y="807"/>
                  </a:moveTo>
                  <a:lnTo>
                    <a:pt x="26" y="832"/>
                  </a:lnTo>
                  <a:cubicBezTo>
                    <a:pt x="26" y="840"/>
                    <a:pt x="20" y="845"/>
                    <a:pt x="13" y="845"/>
                  </a:cubicBezTo>
                  <a:cubicBezTo>
                    <a:pt x="6" y="845"/>
                    <a:pt x="0" y="840"/>
                    <a:pt x="0" y="832"/>
                  </a:cubicBezTo>
                  <a:lnTo>
                    <a:pt x="0" y="807"/>
                  </a:lnTo>
                  <a:cubicBezTo>
                    <a:pt x="0" y="800"/>
                    <a:pt x="6" y="794"/>
                    <a:pt x="13" y="794"/>
                  </a:cubicBezTo>
                  <a:cubicBezTo>
                    <a:pt x="20" y="794"/>
                    <a:pt x="26" y="800"/>
                    <a:pt x="26" y="807"/>
                  </a:cubicBezTo>
                  <a:close/>
                  <a:moveTo>
                    <a:pt x="26" y="884"/>
                  </a:moveTo>
                  <a:lnTo>
                    <a:pt x="26" y="909"/>
                  </a:lnTo>
                  <a:cubicBezTo>
                    <a:pt x="26" y="916"/>
                    <a:pt x="20" y="922"/>
                    <a:pt x="13" y="922"/>
                  </a:cubicBezTo>
                  <a:cubicBezTo>
                    <a:pt x="6" y="922"/>
                    <a:pt x="0" y="916"/>
                    <a:pt x="0" y="909"/>
                  </a:cubicBezTo>
                  <a:lnTo>
                    <a:pt x="0" y="884"/>
                  </a:lnTo>
                  <a:cubicBezTo>
                    <a:pt x="0" y="877"/>
                    <a:pt x="6" y="871"/>
                    <a:pt x="13" y="871"/>
                  </a:cubicBezTo>
                  <a:cubicBezTo>
                    <a:pt x="20" y="871"/>
                    <a:pt x="26" y="877"/>
                    <a:pt x="26" y="884"/>
                  </a:cubicBezTo>
                  <a:close/>
                  <a:moveTo>
                    <a:pt x="26" y="960"/>
                  </a:moveTo>
                  <a:lnTo>
                    <a:pt x="26" y="986"/>
                  </a:lnTo>
                  <a:cubicBezTo>
                    <a:pt x="26" y="993"/>
                    <a:pt x="20" y="999"/>
                    <a:pt x="13" y="999"/>
                  </a:cubicBezTo>
                  <a:cubicBezTo>
                    <a:pt x="6" y="999"/>
                    <a:pt x="0" y="993"/>
                    <a:pt x="0" y="986"/>
                  </a:cubicBezTo>
                  <a:lnTo>
                    <a:pt x="0" y="960"/>
                  </a:lnTo>
                  <a:cubicBezTo>
                    <a:pt x="0" y="953"/>
                    <a:pt x="6" y="948"/>
                    <a:pt x="13" y="948"/>
                  </a:cubicBezTo>
                  <a:cubicBezTo>
                    <a:pt x="20" y="948"/>
                    <a:pt x="26" y="953"/>
                    <a:pt x="26" y="960"/>
                  </a:cubicBezTo>
                  <a:close/>
                  <a:moveTo>
                    <a:pt x="26" y="1037"/>
                  </a:moveTo>
                  <a:lnTo>
                    <a:pt x="26" y="1063"/>
                  </a:lnTo>
                  <a:cubicBezTo>
                    <a:pt x="26" y="1070"/>
                    <a:pt x="20" y="1076"/>
                    <a:pt x="13" y="1076"/>
                  </a:cubicBezTo>
                  <a:cubicBezTo>
                    <a:pt x="6" y="1076"/>
                    <a:pt x="0" y="1070"/>
                    <a:pt x="0" y="1063"/>
                  </a:cubicBezTo>
                  <a:lnTo>
                    <a:pt x="0" y="1037"/>
                  </a:lnTo>
                  <a:cubicBezTo>
                    <a:pt x="0" y="1030"/>
                    <a:pt x="6" y="1024"/>
                    <a:pt x="13" y="1024"/>
                  </a:cubicBezTo>
                  <a:cubicBezTo>
                    <a:pt x="20" y="1024"/>
                    <a:pt x="26" y="1030"/>
                    <a:pt x="26" y="1037"/>
                  </a:cubicBezTo>
                  <a:close/>
                  <a:moveTo>
                    <a:pt x="26" y="1114"/>
                  </a:moveTo>
                  <a:lnTo>
                    <a:pt x="26" y="1140"/>
                  </a:lnTo>
                  <a:cubicBezTo>
                    <a:pt x="26" y="1147"/>
                    <a:pt x="20" y="1152"/>
                    <a:pt x="13" y="1152"/>
                  </a:cubicBezTo>
                  <a:cubicBezTo>
                    <a:pt x="6" y="1152"/>
                    <a:pt x="0" y="1147"/>
                    <a:pt x="0" y="1140"/>
                  </a:cubicBezTo>
                  <a:lnTo>
                    <a:pt x="0" y="1114"/>
                  </a:lnTo>
                  <a:cubicBezTo>
                    <a:pt x="0" y="1107"/>
                    <a:pt x="6" y="1101"/>
                    <a:pt x="13" y="1101"/>
                  </a:cubicBezTo>
                  <a:cubicBezTo>
                    <a:pt x="20" y="1101"/>
                    <a:pt x="26" y="1107"/>
                    <a:pt x="26" y="1114"/>
                  </a:cubicBezTo>
                  <a:close/>
                  <a:moveTo>
                    <a:pt x="26" y="1191"/>
                  </a:moveTo>
                  <a:lnTo>
                    <a:pt x="26" y="1216"/>
                  </a:lnTo>
                  <a:cubicBezTo>
                    <a:pt x="26" y="1224"/>
                    <a:pt x="20" y="1229"/>
                    <a:pt x="13" y="1229"/>
                  </a:cubicBezTo>
                  <a:cubicBezTo>
                    <a:pt x="6" y="1229"/>
                    <a:pt x="0" y="1224"/>
                    <a:pt x="0" y="1216"/>
                  </a:cubicBezTo>
                  <a:lnTo>
                    <a:pt x="0" y="1191"/>
                  </a:lnTo>
                  <a:cubicBezTo>
                    <a:pt x="0" y="1184"/>
                    <a:pt x="6" y="1178"/>
                    <a:pt x="13" y="1178"/>
                  </a:cubicBezTo>
                  <a:cubicBezTo>
                    <a:pt x="20" y="1178"/>
                    <a:pt x="26" y="1184"/>
                    <a:pt x="26" y="1191"/>
                  </a:cubicBezTo>
                  <a:close/>
                  <a:moveTo>
                    <a:pt x="26" y="1268"/>
                  </a:moveTo>
                  <a:lnTo>
                    <a:pt x="26" y="1293"/>
                  </a:lnTo>
                  <a:cubicBezTo>
                    <a:pt x="26" y="1300"/>
                    <a:pt x="20" y="1306"/>
                    <a:pt x="13" y="1306"/>
                  </a:cubicBezTo>
                  <a:cubicBezTo>
                    <a:pt x="6" y="1306"/>
                    <a:pt x="0" y="1300"/>
                    <a:pt x="0" y="1293"/>
                  </a:cubicBezTo>
                  <a:lnTo>
                    <a:pt x="0" y="1268"/>
                  </a:lnTo>
                  <a:cubicBezTo>
                    <a:pt x="0" y="1261"/>
                    <a:pt x="6" y="1255"/>
                    <a:pt x="13" y="1255"/>
                  </a:cubicBezTo>
                  <a:cubicBezTo>
                    <a:pt x="20" y="1255"/>
                    <a:pt x="26" y="1261"/>
                    <a:pt x="26" y="1268"/>
                  </a:cubicBezTo>
                  <a:close/>
                  <a:moveTo>
                    <a:pt x="26" y="1344"/>
                  </a:moveTo>
                  <a:lnTo>
                    <a:pt x="26" y="1370"/>
                  </a:lnTo>
                  <a:cubicBezTo>
                    <a:pt x="26" y="1377"/>
                    <a:pt x="20" y="1383"/>
                    <a:pt x="13" y="1383"/>
                  </a:cubicBezTo>
                  <a:cubicBezTo>
                    <a:pt x="6" y="1383"/>
                    <a:pt x="0" y="1377"/>
                    <a:pt x="0" y="1370"/>
                  </a:cubicBezTo>
                  <a:lnTo>
                    <a:pt x="0" y="1344"/>
                  </a:lnTo>
                  <a:cubicBezTo>
                    <a:pt x="0" y="1337"/>
                    <a:pt x="6" y="1332"/>
                    <a:pt x="13" y="1332"/>
                  </a:cubicBezTo>
                  <a:cubicBezTo>
                    <a:pt x="20" y="1332"/>
                    <a:pt x="26" y="1337"/>
                    <a:pt x="26" y="1344"/>
                  </a:cubicBezTo>
                  <a:close/>
                  <a:moveTo>
                    <a:pt x="26" y="1421"/>
                  </a:moveTo>
                  <a:lnTo>
                    <a:pt x="26" y="1447"/>
                  </a:lnTo>
                  <a:cubicBezTo>
                    <a:pt x="26" y="1454"/>
                    <a:pt x="20" y="1460"/>
                    <a:pt x="13" y="1460"/>
                  </a:cubicBezTo>
                  <a:cubicBezTo>
                    <a:pt x="6" y="1460"/>
                    <a:pt x="0" y="1454"/>
                    <a:pt x="0" y="1447"/>
                  </a:cubicBezTo>
                  <a:lnTo>
                    <a:pt x="0" y="1421"/>
                  </a:lnTo>
                  <a:cubicBezTo>
                    <a:pt x="0" y="1414"/>
                    <a:pt x="6" y="1408"/>
                    <a:pt x="13" y="1408"/>
                  </a:cubicBezTo>
                  <a:cubicBezTo>
                    <a:pt x="20" y="1408"/>
                    <a:pt x="26" y="1414"/>
                    <a:pt x="26" y="1421"/>
                  </a:cubicBezTo>
                  <a:close/>
                  <a:moveTo>
                    <a:pt x="26" y="1498"/>
                  </a:moveTo>
                  <a:lnTo>
                    <a:pt x="26" y="1524"/>
                  </a:lnTo>
                  <a:cubicBezTo>
                    <a:pt x="26" y="1531"/>
                    <a:pt x="20" y="1536"/>
                    <a:pt x="13" y="1536"/>
                  </a:cubicBezTo>
                  <a:cubicBezTo>
                    <a:pt x="6" y="1536"/>
                    <a:pt x="0" y="1531"/>
                    <a:pt x="0" y="1524"/>
                  </a:cubicBezTo>
                  <a:lnTo>
                    <a:pt x="0" y="1498"/>
                  </a:lnTo>
                  <a:cubicBezTo>
                    <a:pt x="0" y="1491"/>
                    <a:pt x="6" y="1485"/>
                    <a:pt x="13" y="1485"/>
                  </a:cubicBezTo>
                  <a:cubicBezTo>
                    <a:pt x="20" y="1485"/>
                    <a:pt x="26" y="1491"/>
                    <a:pt x="26" y="1498"/>
                  </a:cubicBezTo>
                  <a:close/>
                  <a:moveTo>
                    <a:pt x="26" y="1575"/>
                  </a:moveTo>
                  <a:lnTo>
                    <a:pt x="26" y="1600"/>
                  </a:lnTo>
                  <a:cubicBezTo>
                    <a:pt x="26" y="1608"/>
                    <a:pt x="20" y="1613"/>
                    <a:pt x="13" y="1613"/>
                  </a:cubicBezTo>
                  <a:cubicBezTo>
                    <a:pt x="6" y="1613"/>
                    <a:pt x="0" y="1608"/>
                    <a:pt x="0" y="1600"/>
                  </a:cubicBezTo>
                  <a:lnTo>
                    <a:pt x="0" y="1575"/>
                  </a:lnTo>
                  <a:cubicBezTo>
                    <a:pt x="0" y="1568"/>
                    <a:pt x="6" y="1562"/>
                    <a:pt x="13" y="1562"/>
                  </a:cubicBezTo>
                  <a:cubicBezTo>
                    <a:pt x="20" y="1562"/>
                    <a:pt x="26" y="1568"/>
                    <a:pt x="26" y="1575"/>
                  </a:cubicBezTo>
                  <a:close/>
                  <a:moveTo>
                    <a:pt x="26" y="1652"/>
                  </a:moveTo>
                  <a:lnTo>
                    <a:pt x="26" y="1677"/>
                  </a:lnTo>
                  <a:cubicBezTo>
                    <a:pt x="26" y="1684"/>
                    <a:pt x="20" y="1690"/>
                    <a:pt x="13" y="1690"/>
                  </a:cubicBezTo>
                  <a:cubicBezTo>
                    <a:pt x="6" y="1690"/>
                    <a:pt x="0" y="1684"/>
                    <a:pt x="0" y="1677"/>
                  </a:cubicBezTo>
                  <a:lnTo>
                    <a:pt x="0" y="1652"/>
                  </a:lnTo>
                  <a:cubicBezTo>
                    <a:pt x="0" y="1645"/>
                    <a:pt x="6" y="1639"/>
                    <a:pt x="13" y="1639"/>
                  </a:cubicBezTo>
                  <a:cubicBezTo>
                    <a:pt x="20" y="1639"/>
                    <a:pt x="26" y="1645"/>
                    <a:pt x="26" y="1652"/>
                  </a:cubicBezTo>
                  <a:close/>
                  <a:moveTo>
                    <a:pt x="26" y="1728"/>
                  </a:moveTo>
                  <a:lnTo>
                    <a:pt x="26" y="1754"/>
                  </a:lnTo>
                  <a:cubicBezTo>
                    <a:pt x="26" y="1761"/>
                    <a:pt x="20" y="1767"/>
                    <a:pt x="13" y="1767"/>
                  </a:cubicBezTo>
                  <a:cubicBezTo>
                    <a:pt x="6" y="1767"/>
                    <a:pt x="0" y="1761"/>
                    <a:pt x="0" y="1754"/>
                  </a:cubicBezTo>
                  <a:lnTo>
                    <a:pt x="0" y="1728"/>
                  </a:lnTo>
                  <a:cubicBezTo>
                    <a:pt x="0" y="1721"/>
                    <a:pt x="6" y="1716"/>
                    <a:pt x="13" y="1716"/>
                  </a:cubicBezTo>
                  <a:cubicBezTo>
                    <a:pt x="20" y="1716"/>
                    <a:pt x="26" y="1721"/>
                    <a:pt x="26" y="1728"/>
                  </a:cubicBezTo>
                  <a:close/>
                  <a:moveTo>
                    <a:pt x="26" y="1805"/>
                  </a:moveTo>
                  <a:lnTo>
                    <a:pt x="26" y="1831"/>
                  </a:lnTo>
                  <a:cubicBezTo>
                    <a:pt x="26" y="1838"/>
                    <a:pt x="20" y="1844"/>
                    <a:pt x="13" y="1844"/>
                  </a:cubicBezTo>
                  <a:cubicBezTo>
                    <a:pt x="6" y="1844"/>
                    <a:pt x="0" y="1838"/>
                    <a:pt x="0" y="1831"/>
                  </a:cubicBezTo>
                  <a:lnTo>
                    <a:pt x="0" y="1805"/>
                  </a:lnTo>
                  <a:cubicBezTo>
                    <a:pt x="0" y="1798"/>
                    <a:pt x="6" y="1792"/>
                    <a:pt x="13" y="1792"/>
                  </a:cubicBezTo>
                  <a:cubicBezTo>
                    <a:pt x="20" y="1792"/>
                    <a:pt x="26" y="1798"/>
                    <a:pt x="26" y="1805"/>
                  </a:cubicBezTo>
                  <a:close/>
                  <a:moveTo>
                    <a:pt x="26" y="1882"/>
                  </a:moveTo>
                  <a:lnTo>
                    <a:pt x="26" y="1908"/>
                  </a:lnTo>
                  <a:cubicBezTo>
                    <a:pt x="26" y="1915"/>
                    <a:pt x="20" y="1920"/>
                    <a:pt x="13" y="1920"/>
                  </a:cubicBezTo>
                  <a:cubicBezTo>
                    <a:pt x="6" y="1920"/>
                    <a:pt x="0" y="1915"/>
                    <a:pt x="0" y="1908"/>
                  </a:cubicBezTo>
                  <a:lnTo>
                    <a:pt x="0" y="1882"/>
                  </a:lnTo>
                  <a:cubicBezTo>
                    <a:pt x="0" y="1875"/>
                    <a:pt x="6" y="1869"/>
                    <a:pt x="13" y="1869"/>
                  </a:cubicBezTo>
                  <a:cubicBezTo>
                    <a:pt x="20" y="1869"/>
                    <a:pt x="26" y="1875"/>
                    <a:pt x="26" y="1882"/>
                  </a:cubicBezTo>
                  <a:close/>
                  <a:moveTo>
                    <a:pt x="48" y="1911"/>
                  </a:moveTo>
                  <a:lnTo>
                    <a:pt x="73" y="1911"/>
                  </a:lnTo>
                  <a:cubicBezTo>
                    <a:pt x="80" y="1911"/>
                    <a:pt x="86" y="1917"/>
                    <a:pt x="86" y="1924"/>
                  </a:cubicBezTo>
                  <a:cubicBezTo>
                    <a:pt x="86" y="1931"/>
                    <a:pt x="80" y="1937"/>
                    <a:pt x="73" y="1937"/>
                  </a:cubicBezTo>
                  <a:lnTo>
                    <a:pt x="48" y="1937"/>
                  </a:lnTo>
                  <a:cubicBezTo>
                    <a:pt x="41" y="1937"/>
                    <a:pt x="35" y="1931"/>
                    <a:pt x="35" y="1924"/>
                  </a:cubicBezTo>
                  <a:cubicBezTo>
                    <a:pt x="35" y="1917"/>
                    <a:pt x="41" y="1911"/>
                    <a:pt x="48" y="1911"/>
                  </a:cubicBezTo>
                  <a:close/>
                  <a:moveTo>
                    <a:pt x="124" y="1911"/>
                  </a:moveTo>
                  <a:lnTo>
                    <a:pt x="150" y="1911"/>
                  </a:lnTo>
                  <a:cubicBezTo>
                    <a:pt x="157" y="1911"/>
                    <a:pt x="163" y="1917"/>
                    <a:pt x="163" y="1924"/>
                  </a:cubicBezTo>
                  <a:cubicBezTo>
                    <a:pt x="163" y="1931"/>
                    <a:pt x="157" y="1937"/>
                    <a:pt x="150" y="1937"/>
                  </a:cubicBezTo>
                  <a:lnTo>
                    <a:pt x="124" y="1937"/>
                  </a:lnTo>
                  <a:cubicBezTo>
                    <a:pt x="117" y="1937"/>
                    <a:pt x="112" y="1931"/>
                    <a:pt x="112" y="1924"/>
                  </a:cubicBezTo>
                  <a:cubicBezTo>
                    <a:pt x="112" y="1917"/>
                    <a:pt x="117" y="1911"/>
                    <a:pt x="124" y="1911"/>
                  </a:cubicBezTo>
                  <a:close/>
                  <a:moveTo>
                    <a:pt x="201" y="1911"/>
                  </a:moveTo>
                  <a:lnTo>
                    <a:pt x="227" y="1911"/>
                  </a:lnTo>
                  <a:cubicBezTo>
                    <a:pt x="234" y="1911"/>
                    <a:pt x="240" y="1917"/>
                    <a:pt x="240" y="1924"/>
                  </a:cubicBezTo>
                  <a:cubicBezTo>
                    <a:pt x="240" y="1931"/>
                    <a:pt x="234" y="1937"/>
                    <a:pt x="227" y="1937"/>
                  </a:cubicBezTo>
                  <a:lnTo>
                    <a:pt x="201" y="1937"/>
                  </a:lnTo>
                  <a:cubicBezTo>
                    <a:pt x="194" y="1937"/>
                    <a:pt x="188" y="1931"/>
                    <a:pt x="188" y="1924"/>
                  </a:cubicBezTo>
                  <a:cubicBezTo>
                    <a:pt x="188" y="1917"/>
                    <a:pt x="194" y="1911"/>
                    <a:pt x="201" y="1911"/>
                  </a:cubicBezTo>
                  <a:close/>
                  <a:moveTo>
                    <a:pt x="278" y="1911"/>
                  </a:moveTo>
                  <a:lnTo>
                    <a:pt x="304" y="1911"/>
                  </a:lnTo>
                  <a:cubicBezTo>
                    <a:pt x="311" y="1911"/>
                    <a:pt x="316" y="1917"/>
                    <a:pt x="316" y="1924"/>
                  </a:cubicBezTo>
                  <a:cubicBezTo>
                    <a:pt x="316" y="1931"/>
                    <a:pt x="311" y="1937"/>
                    <a:pt x="304" y="1937"/>
                  </a:cubicBezTo>
                  <a:lnTo>
                    <a:pt x="278" y="1937"/>
                  </a:lnTo>
                  <a:cubicBezTo>
                    <a:pt x="271" y="1937"/>
                    <a:pt x="265" y="1931"/>
                    <a:pt x="265" y="1924"/>
                  </a:cubicBezTo>
                  <a:cubicBezTo>
                    <a:pt x="265" y="1917"/>
                    <a:pt x="271" y="1911"/>
                    <a:pt x="278" y="1911"/>
                  </a:cubicBezTo>
                  <a:close/>
                  <a:moveTo>
                    <a:pt x="355" y="1911"/>
                  </a:moveTo>
                  <a:lnTo>
                    <a:pt x="380" y="1911"/>
                  </a:lnTo>
                  <a:cubicBezTo>
                    <a:pt x="388" y="1911"/>
                    <a:pt x="393" y="1917"/>
                    <a:pt x="393" y="1924"/>
                  </a:cubicBezTo>
                  <a:cubicBezTo>
                    <a:pt x="393" y="1931"/>
                    <a:pt x="388" y="1937"/>
                    <a:pt x="380" y="1937"/>
                  </a:cubicBezTo>
                  <a:lnTo>
                    <a:pt x="355" y="1937"/>
                  </a:lnTo>
                  <a:cubicBezTo>
                    <a:pt x="348" y="1937"/>
                    <a:pt x="342" y="1931"/>
                    <a:pt x="342" y="1924"/>
                  </a:cubicBezTo>
                  <a:cubicBezTo>
                    <a:pt x="342" y="1917"/>
                    <a:pt x="348" y="1911"/>
                    <a:pt x="355" y="1911"/>
                  </a:cubicBezTo>
                  <a:close/>
                  <a:moveTo>
                    <a:pt x="432" y="1911"/>
                  </a:moveTo>
                  <a:lnTo>
                    <a:pt x="457" y="1911"/>
                  </a:lnTo>
                  <a:cubicBezTo>
                    <a:pt x="464" y="1911"/>
                    <a:pt x="470" y="1917"/>
                    <a:pt x="470" y="1924"/>
                  </a:cubicBezTo>
                  <a:cubicBezTo>
                    <a:pt x="470" y="1931"/>
                    <a:pt x="464" y="1937"/>
                    <a:pt x="457" y="1937"/>
                  </a:cubicBezTo>
                  <a:lnTo>
                    <a:pt x="432" y="1937"/>
                  </a:lnTo>
                  <a:cubicBezTo>
                    <a:pt x="425" y="1937"/>
                    <a:pt x="419" y="1931"/>
                    <a:pt x="419" y="1924"/>
                  </a:cubicBezTo>
                  <a:cubicBezTo>
                    <a:pt x="419" y="1917"/>
                    <a:pt x="425" y="1911"/>
                    <a:pt x="432" y="1911"/>
                  </a:cubicBezTo>
                  <a:close/>
                  <a:moveTo>
                    <a:pt x="508" y="1911"/>
                  </a:moveTo>
                  <a:lnTo>
                    <a:pt x="534" y="1911"/>
                  </a:lnTo>
                  <a:cubicBezTo>
                    <a:pt x="541" y="1911"/>
                    <a:pt x="547" y="1917"/>
                    <a:pt x="547" y="1924"/>
                  </a:cubicBezTo>
                  <a:cubicBezTo>
                    <a:pt x="547" y="1931"/>
                    <a:pt x="541" y="1937"/>
                    <a:pt x="534" y="1937"/>
                  </a:cubicBezTo>
                  <a:lnTo>
                    <a:pt x="508" y="1937"/>
                  </a:lnTo>
                  <a:cubicBezTo>
                    <a:pt x="501" y="1937"/>
                    <a:pt x="496" y="1931"/>
                    <a:pt x="496" y="1924"/>
                  </a:cubicBezTo>
                  <a:cubicBezTo>
                    <a:pt x="496" y="1917"/>
                    <a:pt x="501" y="1911"/>
                    <a:pt x="508" y="1911"/>
                  </a:cubicBezTo>
                  <a:close/>
                  <a:moveTo>
                    <a:pt x="585" y="1911"/>
                  </a:moveTo>
                  <a:lnTo>
                    <a:pt x="611" y="1911"/>
                  </a:lnTo>
                  <a:cubicBezTo>
                    <a:pt x="618" y="1911"/>
                    <a:pt x="624" y="1917"/>
                    <a:pt x="624" y="1924"/>
                  </a:cubicBezTo>
                  <a:cubicBezTo>
                    <a:pt x="624" y="1931"/>
                    <a:pt x="618" y="1937"/>
                    <a:pt x="611" y="1937"/>
                  </a:cubicBezTo>
                  <a:lnTo>
                    <a:pt x="585" y="1937"/>
                  </a:lnTo>
                  <a:cubicBezTo>
                    <a:pt x="578" y="1937"/>
                    <a:pt x="572" y="1931"/>
                    <a:pt x="572" y="1924"/>
                  </a:cubicBezTo>
                  <a:cubicBezTo>
                    <a:pt x="572" y="1917"/>
                    <a:pt x="578" y="1911"/>
                    <a:pt x="585" y="1911"/>
                  </a:cubicBezTo>
                  <a:close/>
                  <a:moveTo>
                    <a:pt x="662" y="1911"/>
                  </a:moveTo>
                  <a:lnTo>
                    <a:pt x="688" y="1911"/>
                  </a:lnTo>
                  <a:cubicBezTo>
                    <a:pt x="695" y="1911"/>
                    <a:pt x="700" y="1917"/>
                    <a:pt x="700" y="1924"/>
                  </a:cubicBezTo>
                  <a:cubicBezTo>
                    <a:pt x="700" y="1931"/>
                    <a:pt x="695" y="1937"/>
                    <a:pt x="688" y="1937"/>
                  </a:cubicBezTo>
                  <a:lnTo>
                    <a:pt x="662" y="1937"/>
                  </a:lnTo>
                  <a:cubicBezTo>
                    <a:pt x="655" y="1937"/>
                    <a:pt x="649" y="1931"/>
                    <a:pt x="649" y="1924"/>
                  </a:cubicBezTo>
                  <a:cubicBezTo>
                    <a:pt x="649" y="1917"/>
                    <a:pt x="655" y="1911"/>
                    <a:pt x="662" y="1911"/>
                  </a:cubicBezTo>
                  <a:close/>
                  <a:moveTo>
                    <a:pt x="739" y="1911"/>
                  </a:moveTo>
                  <a:lnTo>
                    <a:pt x="764" y="1911"/>
                  </a:lnTo>
                  <a:cubicBezTo>
                    <a:pt x="772" y="1911"/>
                    <a:pt x="777" y="1917"/>
                    <a:pt x="777" y="1924"/>
                  </a:cubicBezTo>
                  <a:cubicBezTo>
                    <a:pt x="777" y="1931"/>
                    <a:pt x="772" y="1937"/>
                    <a:pt x="764" y="1937"/>
                  </a:cubicBezTo>
                  <a:lnTo>
                    <a:pt x="739" y="1937"/>
                  </a:lnTo>
                  <a:cubicBezTo>
                    <a:pt x="732" y="1937"/>
                    <a:pt x="726" y="1931"/>
                    <a:pt x="726" y="1924"/>
                  </a:cubicBezTo>
                  <a:cubicBezTo>
                    <a:pt x="726" y="1917"/>
                    <a:pt x="732" y="1911"/>
                    <a:pt x="739" y="1911"/>
                  </a:cubicBezTo>
                  <a:close/>
                  <a:moveTo>
                    <a:pt x="816" y="1911"/>
                  </a:moveTo>
                  <a:lnTo>
                    <a:pt x="841" y="1911"/>
                  </a:lnTo>
                  <a:cubicBezTo>
                    <a:pt x="848" y="1911"/>
                    <a:pt x="854" y="1917"/>
                    <a:pt x="854" y="1924"/>
                  </a:cubicBezTo>
                  <a:cubicBezTo>
                    <a:pt x="854" y="1931"/>
                    <a:pt x="848" y="1937"/>
                    <a:pt x="841" y="1937"/>
                  </a:cubicBezTo>
                  <a:lnTo>
                    <a:pt x="816" y="1937"/>
                  </a:lnTo>
                  <a:cubicBezTo>
                    <a:pt x="809" y="1937"/>
                    <a:pt x="803" y="1931"/>
                    <a:pt x="803" y="1924"/>
                  </a:cubicBezTo>
                  <a:cubicBezTo>
                    <a:pt x="803" y="1917"/>
                    <a:pt x="809" y="1911"/>
                    <a:pt x="816" y="1911"/>
                  </a:cubicBezTo>
                  <a:close/>
                  <a:moveTo>
                    <a:pt x="892" y="1911"/>
                  </a:moveTo>
                  <a:lnTo>
                    <a:pt x="918" y="1911"/>
                  </a:lnTo>
                  <a:cubicBezTo>
                    <a:pt x="925" y="1911"/>
                    <a:pt x="931" y="1917"/>
                    <a:pt x="931" y="1924"/>
                  </a:cubicBezTo>
                  <a:cubicBezTo>
                    <a:pt x="931" y="1931"/>
                    <a:pt x="925" y="1937"/>
                    <a:pt x="918" y="1937"/>
                  </a:cubicBezTo>
                  <a:lnTo>
                    <a:pt x="892" y="1937"/>
                  </a:lnTo>
                  <a:cubicBezTo>
                    <a:pt x="885" y="1937"/>
                    <a:pt x="880" y="1931"/>
                    <a:pt x="880" y="1924"/>
                  </a:cubicBezTo>
                  <a:cubicBezTo>
                    <a:pt x="880" y="1917"/>
                    <a:pt x="885" y="1911"/>
                    <a:pt x="892" y="1911"/>
                  </a:cubicBezTo>
                  <a:close/>
                  <a:moveTo>
                    <a:pt x="969" y="1911"/>
                  </a:moveTo>
                  <a:lnTo>
                    <a:pt x="995" y="1911"/>
                  </a:lnTo>
                  <a:cubicBezTo>
                    <a:pt x="1002" y="1911"/>
                    <a:pt x="1008" y="1917"/>
                    <a:pt x="1008" y="1924"/>
                  </a:cubicBezTo>
                  <a:cubicBezTo>
                    <a:pt x="1008" y="1931"/>
                    <a:pt x="1002" y="1937"/>
                    <a:pt x="995" y="1937"/>
                  </a:cubicBezTo>
                  <a:lnTo>
                    <a:pt x="969" y="1937"/>
                  </a:lnTo>
                  <a:cubicBezTo>
                    <a:pt x="962" y="1937"/>
                    <a:pt x="956" y="1931"/>
                    <a:pt x="956" y="1924"/>
                  </a:cubicBezTo>
                  <a:cubicBezTo>
                    <a:pt x="956" y="1917"/>
                    <a:pt x="962" y="1911"/>
                    <a:pt x="969" y="1911"/>
                  </a:cubicBezTo>
                  <a:close/>
                  <a:moveTo>
                    <a:pt x="1046" y="1911"/>
                  </a:moveTo>
                  <a:lnTo>
                    <a:pt x="1072" y="1911"/>
                  </a:lnTo>
                  <a:cubicBezTo>
                    <a:pt x="1079" y="1911"/>
                    <a:pt x="1084" y="1917"/>
                    <a:pt x="1084" y="1924"/>
                  </a:cubicBezTo>
                  <a:cubicBezTo>
                    <a:pt x="1084" y="1931"/>
                    <a:pt x="1079" y="1937"/>
                    <a:pt x="1072" y="1937"/>
                  </a:cubicBezTo>
                  <a:lnTo>
                    <a:pt x="1046" y="1937"/>
                  </a:lnTo>
                  <a:cubicBezTo>
                    <a:pt x="1039" y="1937"/>
                    <a:pt x="1033" y="1931"/>
                    <a:pt x="1033" y="1924"/>
                  </a:cubicBezTo>
                  <a:cubicBezTo>
                    <a:pt x="1033" y="1917"/>
                    <a:pt x="1039" y="1911"/>
                    <a:pt x="1046" y="1911"/>
                  </a:cubicBezTo>
                  <a:close/>
                  <a:moveTo>
                    <a:pt x="1123" y="1911"/>
                  </a:moveTo>
                  <a:lnTo>
                    <a:pt x="1148" y="1911"/>
                  </a:lnTo>
                  <a:cubicBezTo>
                    <a:pt x="1156" y="1911"/>
                    <a:pt x="1161" y="1917"/>
                    <a:pt x="1161" y="1924"/>
                  </a:cubicBezTo>
                  <a:cubicBezTo>
                    <a:pt x="1161" y="1931"/>
                    <a:pt x="1156" y="1937"/>
                    <a:pt x="1148" y="1937"/>
                  </a:cubicBezTo>
                  <a:lnTo>
                    <a:pt x="1123" y="1937"/>
                  </a:lnTo>
                  <a:cubicBezTo>
                    <a:pt x="1116" y="1937"/>
                    <a:pt x="1110" y="1931"/>
                    <a:pt x="1110" y="1924"/>
                  </a:cubicBezTo>
                  <a:cubicBezTo>
                    <a:pt x="1110" y="1917"/>
                    <a:pt x="1116" y="1911"/>
                    <a:pt x="1123" y="1911"/>
                  </a:cubicBezTo>
                  <a:close/>
                  <a:moveTo>
                    <a:pt x="1200" y="1911"/>
                  </a:moveTo>
                  <a:lnTo>
                    <a:pt x="1225" y="1911"/>
                  </a:lnTo>
                  <a:cubicBezTo>
                    <a:pt x="1232" y="1911"/>
                    <a:pt x="1238" y="1917"/>
                    <a:pt x="1238" y="1924"/>
                  </a:cubicBezTo>
                  <a:cubicBezTo>
                    <a:pt x="1238" y="1931"/>
                    <a:pt x="1232" y="1937"/>
                    <a:pt x="1225" y="1937"/>
                  </a:cubicBezTo>
                  <a:lnTo>
                    <a:pt x="1200" y="1937"/>
                  </a:lnTo>
                  <a:cubicBezTo>
                    <a:pt x="1193" y="1937"/>
                    <a:pt x="1187" y="1931"/>
                    <a:pt x="1187" y="1924"/>
                  </a:cubicBezTo>
                  <a:cubicBezTo>
                    <a:pt x="1187" y="1917"/>
                    <a:pt x="1193" y="1911"/>
                    <a:pt x="1200" y="1911"/>
                  </a:cubicBezTo>
                  <a:close/>
                  <a:moveTo>
                    <a:pt x="1276" y="1911"/>
                  </a:moveTo>
                  <a:lnTo>
                    <a:pt x="1302" y="1911"/>
                  </a:lnTo>
                  <a:cubicBezTo>
                    <a:pt x="1309" y="1911"/>
                    <a:pt x="1315" y="1917"/>
                    <a:pt x="1315" y="1924"/>
                  </a:cubicBezTo>
                  <a:cubicBezTo>
                    <a:pt x="1315" y="1931"/>
                    <a:pt x="1309" y="1937"/>
                    <a:pt x="1302" y="1937"/>
                  </a:cubicBezTo>
                  <a:lnTo>
                    <a:pt x="1276" y="1937"/>
                  </a:lnTo>
                  <a:cubicBezTo>
                    <a:pt x="1269" y="1937"/>
                    <a:pt x="1264" y="1931"/>
                    <a:pt x="1264" y="1924"/>
                  </a:cubicBezTo>
                  <a:cubicBezTo>
                    <a:pt x="1264" y="1917"/>
                    <a:pt x="1269" y="1911"/>
                    <a:pt x="1276" y="1911"/>
                  </a:cubicBezTo>
                  <a:close/>
                  <a:moveTo>
                    <a:pt x="1353" y="1911"/>
                  </a:moveTo>
                  <a:lnTo>
                    <a:pt x="1379" y="1911"/>
                  </a:lnTo>
                  <a:cubicBezTo>
                    <a:pt x="1386" y="1911"/>
                    <a:pt x="1392" y="1917"/>
                    <a:pt x="1392" y="1924"/>
                  </a:cubicBezTo>
                  <a:cubicBezTo>
                    <a:pt x="1392" y="1931"/>
                    <a:pt x="1386" y="1937"/>
                    <a:pt x="1379" y="1937"/>
                  </a:cubicBezTo>
                  <a:lnTo>
                    <a:pt x="1353" y="1937"/>
                  </a:lnTo>
                  <a:cubicBezTo>
                    <a:pt x="1346" y="1937"/>
                    <a:pt x="1340" y="1931"/>
                    <a:pt x="1340" y="1924"/>
                  </a:cubicBezTo>
                  <a:cubicBezTo>
                    <a:pt x="1340" y="1917"/>
                    <a:pt x="1346" y="1911"/>
                    <a:pt x="1353" y="1911"/>
                  </a:cubicBezTo>
                  <a:close/>
                  <a:moveTo>
                    <a:pt x="1430" y="1911"/>
                  </a:moveTo>
                  <a:lnTo>
                    <a:pt x="1456" y="1911"/>
                  </a:lnTo>
                  <a:cubicBezTo>
                    <a:pt x="1463" y="1911"/>
                    <a:pt x="1468" y="1917"/>
                    <a:pt x="1468" y="1924"/>
                  </a:cubicBezTo>
                  <a:cubicBezTo>
                    <a:pt x="1468" y="1931"/>
                    <a:pt x="1463" y="1937"/>
                    <a:pt x="1456" y="1937"/>
                  </a:cubicBezTo>
                  <a:lnTo>
                    <a:pt x="1430" y="1937"/>
                  </a:lnTo>
                  <a:cubicBezTo>
                    <a:pt x="1423" y="1937"/>
                    <a:pt x="1417" y="1931"/>
                    <a:pt x="1417" y="1924"/>
                  </a:cubicBezTo>
                  <a:cubicBezTo>
                    <a:pt x="1417" y="1917"/>
                    <a:pt x="1423" y="1911"/>
                    <a:pt x="1430" y="1911"/>
                  </a:cubicBezTo>
                  <a:close/>
                  <a:moveTo>
                    <a:pt x="1507" y="1911"/>
                  </a:moveTo>
                  <a:lnTo>
                    <a:pt x="1532" y="1911"/>
                  </a:lnTo>
                  <a:cubicBezTo>
                    <a:pt x="1540" y="1911"/>
                    <a:pt x="1545" y="1917"/>
                    <a:pt x="1545" y="1924"/>
                  </a:cubicBezTo>
                  <a:cubicBezTo>
                    <a:pt x="1545" y="1931"/>
                    <a:pt x="1540" y="1937"/>
                    <a:pt x="1532" y="1937"/>
                  </a:cubicBezTo>
                  <a:lnTo>
                    <a:pt x="1507" y="1937"/>
                  </a:lnTo>
                  <a:cubicBezTo>
                    <a:pt x="1500" y="1937"/>
                    <a:pt x="1494" y="1931"/>
                    <a:pt x="1494" y="1924"/>
                  </a:cubicBezTo>
                  <a:cubicBezTo>
                    <a:pt x="1494" y="1917"/>
                    <a:pt x="1500" y="1911"/>
                    <a:pt x="1507" y="1911"/>
                  </a:cubicBezTo>
                  <a:close/>
                  <a:moveTo>
                    <a:pt x="1584" y="1911"/>
                  </a:moveTo>
                  <a:lnTo>
                    <a:pt x="1609" y="1911"/>
                  </a:lnTo>
                  <a:cubicBezTo>
                    <a:pt x="1616" y="1911"/>
                    <a:pt x="1622" y="1917"/>
                    <a:pt x="1622" y="1924"/>
                  </a:cubicBezTo>
                  <a:cubicBezTo>
                    <a:pt x="1622" y="1931"/>
                    <a:pt x="1616" y="1937"/>
                    <a:pt x="1609" y="1937"/>
                  </a:cubicBezTo>
                  <a:lnTo>
                    <a:pt x="1584" y="1937"/>
                  </a:lnTo>
                  <a:cubicBezTo>
                    <a:pt x="1577" y="1937"/>
                    <a:pt x="1571" y="1931"/>
                    <a:pt x="1571" y="1924"/>
                  </a:cubicBezTo>
                  <a:cubicBezTo>
                    <a:pt x="1571" y="1917"/>
                    <a:pt x="1577" y="1911"/>
                    <a:pt x="1584" y="1911"/>
                  </a:cubicBezTo>
                  <a:close/>
                  <a:moveTo>
                    <a:pt x="1660" y="1911"/>
                  </a:moveTo>
                  <a:lnTo>
                    <a:pt x="1686" y="1911"/>
                  </a:lnTo>
                  <a:cubicBezTo>
                    <a:pt x="1693" y="1911"/>
                    <a:pt x="1699" y="1917"/>
                    <a:pt x="1699" y="1924"/>
                  </a:cubicBezTo>
                  <a:cubicBezTo>
                    <a:pt x="1699" y="1931"/>
                    <a:pt x="1693" y="1937"/>
                    <a:pt x="1686" y="1937"/>
                  </a:cubicBezTo>
                  <a:lnTo>
                    <a:pt x="1660" y="1937"/>
                  </a:lnTo>
                  <a:cubicBezTo>
                    <a:pt x="1653" y="1937"/>
                    <a:pt x="1648" y="1931"/>
                    <a:pt x="1648" y="1924"/>
                  </a:cubicBezTo>
                  <a:cubicBezTo>
                    <a:pt x="1648" y="1917"/>
                    <a:pt x="1653" y="1911"/>
                    <a:pt x="1660" y="1911"/>
                  </a:cubicBezTo>
                  <a:close/>
                  <a:moveTo>
                    <a:pt x="1737" y="1911"/>
                  </a:moveTo>
                  <a:lnTo>
                    <a:pt x="1763" y="1911"/>
                  </a:lnTo>
                  <a:cubicBezTo>
                    <a:pt x="1770" y="1911"/>
                    <a:pt x="1776" y="1917"/>
                    <a:pt x="1776" y="1924"/>
                  </a:cubicBezTo>
                  <a:cubicBezTo>
                    <a:pt x="1776" y="1931"/>
                    <a:pt x="1770" y="1937"/>
                    <a:pt x="1763" y="1937"/>
                  </a:cubicBezTo>
                  <a:lnTo>
                    <a:pt x="1737" y="1937"/>
                  </a:lnTo>
                  <a:cubicBezTo>
                    <a:pt x="1730" y="1937"/>
                    <a:pt x="1724" y="1931"/>
                    <a:pt x="1724" y="1924"/>
                  </a:cubicBezTo>
                  <a:cubicBezTo>
                    <a:pt x="1724" y="1917"/>
                    <a:pt x="1730" y="1911"/>
                    <a:pt x="1737" y="1911"/>
                  </a:cubicBezTo>
                  <a:close/>
                  <a:moveTo>
                    <a:pt x="1814" y="1911"/>
                  </a:moveTo>
                  <a:lnTo>
                    <a:pt x="1840" y="1911"/>
                  </a:lnTo>
                  <a:cubicBezTo>
                    <a:pt x="1847" y="1911"/>
                    <a:pt x="1852" y="1917"/>
                    <a:pt x="1852" y="1924"/>
                  </a:cubicBezTo>
                  <a:cubicBezTo>
                    <a:pt x="1852" y="1931"/>
                    <a:pt x="1847" y="1937"/>
                    <a:pt x="1840" y="1937"/>
                  </a:cubicBezTo>
                  <a:lnTo>
                    <a:pt x="1814" y="1937"/>
                  </a:lnTo>
                  <a:cubicBezTo>
                    <a:pt x="1807" y="1937"/>
                    <a:pt x="1801" y="1931"/>
                    <a:pt x="1801" y="1924"/>
                  </a:cubicBezTo>
                  <a:cubicBezTo>
                    <a:pt x="1801" y="1917"/>
                    <a:pt x="1807" y="1911"/>
                    <a:pt x="1814" y="1911"/>
                  </a:cubicBezTo>
                  <a:close/>
                  <a:moveTo>
                    <a:pt x="1891" y="1911"/>
                  </a:moveTo>
                  <a:lnTo>
                    <a:pt x="1916" y="1911"/>
                  </a:lnTo>
                  <a:cubicBezTo>
                    <a:pt x="1924" y="1911"/>
                    <a:pt x="1929" y="1917"/>
                    <a:pt x="1929" y="1924"/>
                  </a:cubicBezTo>
                  <a:cubicBezTo>
                    <a:pt x="1929" y="1931"/>
                    <a:pt x="1924" y="1937"/>
                    <a:pt x="1916" y="1937"/>
                  </a:cubicBezTo>
                  <a:lnTo>
                    <a:pt x="1891" y="1937"/>
                  </a:lnTo>
                  <a:cubicBezTo>
                    <a:pt x="1884" y="1937"/>
                    <a:pt x="1878" y="1931"/>
                    <a:pt x="1878" y="1924"/>
                  </a:cubicBezTo>
                  <a:cubicBezTo>
                    <a:pt x="1878" y="1917"/>
                    <a:pt x="1884" y="1911"/>
                    <a:pt x="1891" y="1911"/>
                  </a:cubicBezTo>
                  <a:close/>
                  <a:moveTo>
                    <a:pt x="1968" y="1911"/>
                  </a:moveTo>
                  <a:lnTo>
                    <a:pt x="1993" y="1911"/>
                  </a:lnTo>
                  <a:cubicBezTo>
                    <a:pt x="2000" y="1911"/>
                    <a:pt x="2006" y="1917"/>
                    <a:pt x="2006" y="1924"/>
                  </a:cubicBezTo>
                  <a:cubicBezTo>
                    <a:pt x="2006" y="1931"/>
                    <a:pt x="2000" y="1937"/>
                    <a:pt x="1993" y="1937"/>
                  </a:cubicBezTo>
                  <a:lnTo>
                    <a:pt x="1968" y="1937"/>
                  </a:lnTo>
                  <a:cubicBezTo>
                    <a:pt x="1961" y="1937"/>
                    <a:pt x="1955" y="1931"/>
                    <a:pt x="1955" y="1924"/>
                  </a:cubicBezTo>
                  <a:cubicBezTo>
                    <a:pt x="1955" y="1917"/>
                    <a:pt x="1961" y="1911"/>
                    <a:pt x="1968" y="1911"/>
                  </a:cubicBezTo>
                  <a:close/>
                  <a:moveTo>
                    <a:pt x="2044" y="1911"/>
                  </a:moveTo>
                  <a:lnTo>
                    <a:pt x="2070" y="1911"/>
                  </a:lnTo>
                  <a:cubicBezTo>
                    <a:pt x="2077" y="1911"/>
                    <a:pt x="2083" y="1917"/>
                    <a:pt x="2083" y="1924"/>
                  </a:cubicBezTo>
                  <a:cubicBezTo>
                    <a:pt x="2083" y="1931"/>
                    <a:pt x="2077" y="1937"/>
                    <a:pt x="2070" y="1937"/>
                  </a:cubicBezTo>
                  <a:lnTo>
                    <a:pt x="2044" y="1937"/>
                  </a:lnTo>
                  <a:cubicBezTo>
                    <a:pt x="2037" y="1937"/>
                    <a:pt x="2032" y="1931"/>
                    <a:pt x="2032" y="1924"/>
                  </a:cubicBezTo>
                  <a:cubicBezTo>
                    <a:pt x="2032" y="1917"/>
                    <a:pt x="2037" y="1911"/>
                    <a:pt x="2044" y="1911"/>
                  </a:cubicBezTo>
                  <a:close/>
                  <a:moveTo>
                    <a:pt x="2121" y="1911"/>
                  </a:moveTo>
                  <a:lnTo>
                    <a:pt x="2147" y="1911"/>
                  </a:lnTo>
                  <a:cubicBezTo>
                    <a:pt x="2154" y="1911"/>
                    <a:pt x="2160" y="1917"/>
                    <a:pt x="2160" y="1924"/>
                  </a:cubicBezTo>
                  <a:cubicBezTo>
                    <a:pt x="2160" y="1931"/>
                    <a:pt x="2154" y="1937"/>
                    <a:pt x="2147" y="1937"/>
                  </a:cubicBezTo>
                  <a:lnTo>
                    <a:pt x="2121" y="1937"/>
                  </a:lnTo>
                  <a:cubicBezTo>
                    <a:pt x="2114" y="1937"/>
                    <a:pt x="2108" y="1931"/>
                    <a:pt x="2108" y="1924"/>
                  </a:cubicBezTo>
                  <a:cubicBezTo>
                    <a:pt x="2108" y="1917"/>
                    <a:pt x="2114" y="1911"/>
                    <a:pt x="2121" y="1911"/>
                  </a:cubicBezTo>
                  <a:close/>
                  <a:moveTo>
                    <a:pt x="2198" y="1911"/>
                  </a:moveTo>
                  <a:lnTo>
                    <a:pt x="2224" y="1911"/>
                  </a:lnTo>
                  <a:cubicBezTo>
                    <a:pt x="2231" y="1911"/>
                    <a:pt x="2236" y="1917"/>
                    <a:pt x="2236" y="1924"/>
                  </a:cubicBezTo>
                  <a:cubicBezTo>
                    <a:pt x="2236" y="1931"/>
                    <a:pt x="2231" y="1937"/>
                    <a:pt x="2224" y="1937"/>
                  </a:cubicBezTo>
                  <a:lnTo>
                    <a:pt x="2198" y="1937"/>
                  </a:lnTo>
                  <a:cubicBezTo>
                    <a:pt x="2191" y="1937"/>
                    <a:pt x="2185" y="1931"/>
                    <a:pt x="2185" y="1924"/>
                  </a:cubicBezTo>
                  <a:cubicBezTo>
                    <a:pt x="2185" y="1917"/>
                    <a:pt x="2191" y="1911"/>
                    <a:pt x="2198" y="1911"/>
                  </a:cubicBezTo>
                  <a:close/>
                  <a:moveTo>
                    <a:pt x="2275" y="1911"/>
                  </a:moveTo>
                  <a:lnTo>
                    <a:pt x="2300" y="1911"/>
                  </a:lnTo>
                  <a:cubicBezTo>
                    <a:pt x="2308" y="1911"/>
                    <a:pt x="2313" y="1917"/>
                    <a:pt x="2313" y="1924"/>
                  </a:cubicBezTo>
                  <a:cubicBezTo>
                    <a:pt x="2313" y="1931"/>
                    <a:pt x="2308" y="1937"/>
                    <a:pt x="2300" y="1937"/>
                  </a:cubicBezTo>
                  <a:lnTo>
                    <a:pt x="2275" y="1937"/>
                  </a:lnTo>
                  <a:cubicBezTo>
                    <a:pt x="2268" y="1937"/>
                    <a:pt x="2262" y="1931"/>
                    <a:pt x="2262" y="1924"/>
                  </a:cubicBezTo>
                  <a:cubicBezTo>
                    <a:pt x="2262" y="1917"/>
                    <a:pt x="2268" y="1911"/>
                    <a:pt x="2275" y="1911"/>
                  </a:cubicBezTo>
                  <a:close/>
                  <a:moveTo>
                    <a:pt x="2352" y="1911"/>
                  </a:moveTo>
                  <a:lnTo>
                    <a:pt x="2377" y="1911"/>
                  </a:lnTo>
                  <a:cubicBezTo>
                    <a:pt x="2384" y="1911"/>
                    <a:pt x="2390" y="1917"/>
                    <a:pt x="2390" y="1924"/>
                  </a:cubicBezTo>
                  <a:cubicBezTo>
                    <a:pt x="2390" y="1931"/>
                    <a:pt x="2384" y="1937"/>
                    <a:pt x="2377" y="1937"/>
                  </a:cubicBezTo>
                  <a:lnTo>
                    <a:pt x="2352" y="1937"/>
                  </a:lnTo>
                  <a:cubicBezTo>
                    <a:pt x="2345" y="1937"/>
                    <a:pt x="2339" y="1931"/>
                    <a:pt x="2339" y="1924"/>
                  </a:cubicBezTo>
                  <a:cubicBezTo>
                    <a:pt x="2339" y="1917"/>
                    <a:pt x="2345" y="1911"/>
                    <a:pt x="2352" y="1911"/>
                  </a:cubicBezTo>
                  <a:close/>
                  <a:moveTo>
                    <a:pt x="2428" y="1911"/>
                  </a:moveTo>
                  <a:lnTo>
                    <a:pt x="2454" y="1911"/>
                  </a:lnTo>
                  <a:cubicBezTo>
                    <a:pt x="2461" y="1911"/>
                    <a:pt x="2467" y="1917"/>
                    <a:pt x="2467" y="1924"/>
                  </a:cubicBezTo>
                  <a:cubicBezTo>
                    <a:pt x="2467" y="1931"/>
                    <a:pt x="2461" y="1937"/>
                    <a:pt x="2454" y="1937"/>
                  </a:cubicBezTo>
                  <a:lnTo>
                    <a:pt x="2428" y="1937"/>
                  </a:lnTo>
                  <a:cubicBezTo>
                    <a:pt x="2421" y="1937"/>
                    <a:pt x="2416" y="1931"/>
                    <a:pt x="2416" y="1924"/>
                  </a:cubicBezTo>
                  <a:cubicBezTo>
                    <a:pt x="2416" y="1917"/>
                    <a:pt x="2421" y="1911"/>
                    <a:pt x="2428" y="1911"/>
                  </a:cubicBezTo>
                  <a:close/>
                  <a:moveTo>
                    <a:pt x="2505" y="1911"/>
                  </a:moveTo>
                  <a:lnTo>
                    <a:pt x="2531" y="1911"/>
                  </a:lnTo>
                  <a:cubicBezTo>
                    <a:pt x="2538" y="1911"/>
                    <a:pt x="2544" y="1917"/>
                    <a:pt x="2544" y="1924"/>
                  </a:cubicBezTo>
                  <a:cubicBezTo>
                    <a:pt x="2544" y="1931"/>
                    <a:pt x="2538" y="1937"/>
                    <a:pt x="2531" y="1937"/>
                  </a:cubicBezTo>
                  <a:lnTo>
                    <a:pt x="2505" y="1937"/>
                  </a:lnTo>
                  <a:cubicBezTo>
                    <a:pt x="2498" y="1937"/>
                    <a:pt x="2492" y="1931"/>
                    <a:pt x="2492" y="1924"/>
                  </a:cubicBezTo>
                  <a:cubicBezTo>
                    <a:pt x="2492" y="1917"/>
                    <a:pt x="2498" y="1911"/>
                    <a:pt x="2505" y="1911"/>
                  </a:cubicBezTo>
                  <a:close/>
                  <a:moveTo>
                    <a:pt x="2582" y="1911"/>
                  </a:moveTo>
                  <a:lnTo>
                    <a:pt x="2608" y="1911"/>
                  </a:lnTo>
                  <a:cubicBezTo>
                    <a:pt x="2615" y="1911"/>
                    <a:pt x="2620" y="1917"/>
                    <a:pt x="2620" y="1924"/>
                  </a:cubicBezTo>
                  <a:cubicBezTo>
                    <a:pt x="2620" y="1931"/>
                    <a:pt x="2615" y="1937"/>
                    <a:pt x="2608" y="1937"/>
                  </a:cubicBezTo>
                  <a:lnTo>
                    <a:pt x="2582" y="1937"/>
                  </a:lnTo>
                  <a:cubicBezTo>
                    <a:pt x="2575" y="1937"/>
                    <a:pt x="2569" y="1931"/>
                    <a:pt x="2569" y="1924"/>
                  </a:cubicBezTo>
                  <a:cubicBezTo>
                    <a:pt x="2569" y="1917"/>
                    <a:pt x="2575" y="1911"/>
                    <a:pt x="2582" y="1911"/>
                  </a:cubicBezTo>
                  <a:close/>
                  <a:moveTo>
                    <a:pt x="2659" y="1911"/>
                  </a:moveTo>
                  <a:lnTo>
                    <a:pt x="2684" y="1911"/>
                  </a:lnTo>
                  <a:cubicBezTo>
                    <a:pt x="2692" y="1911"/>
                    <a:pt x="2697" y="1917"/>
                    <a:pt x="2697" y="1924"/>
                  </a:cubicBezTo>
                  <a:cubicBezTo>
                    <a:pt x="2697" y="1931"/>
                    <a:pt x="2692" y="1937"/>
                    <a:pt x="2684" y="1937"/>
                  </a:cubicBezTo>
                  <a:lnTo>
                    <a:pt x="2659" y="1937"/>
                  </a:lnTo>
                  <a:cubicBezTo>
                    <a:pt x="2652" y="1937"/>
                    <a:pt x="2646" y="1931"/>
                    <a:pt x="2646" y="1924"/>
                  </a:cubicBezTo>
                  <a:cubicBezTo>
                    <a:pt x="2646" y="1917"/>
                    <a:pt x="2652" y="1911"/>
                    <a:pt x="2659" y="1911"/>
                  </a:cubicBezTo>
                  <a:close/>
                  <a:moveTo>
                    <a:pt x="2736" y="1911"/>
                  </a:moveTo>
                  <a:lnTo>
                    <a:pt x="2761" y="1911"/>
                  </a:lnTo>
                  <a:cubicBezTo>
                    <a:pt x="2768" y="1911"/>
                    <a:pt x="2774" y="1917"/>
                    <a:pt x="2774" y="1924"/>
                  </a:cubicBezTo>
                  <a:cubicBezTo>
                    <a:pt x="2774" y="1931"/>
                    <a:pt x="2768" y="1937"/>
                    <a:pt x="2761" y="1937"/>
                  </a:cubicBezTo>
                  <a:lnTo>
                    <a:pt x="2736" y="1937"/>
                  </a:lnTo>
                  <a:cubicBezTo>
                    <a:pt x="2729" y="1937"/>
                    <a:pt x="2723" y="1931"/>
                    <a:pt x="2723" y="1924"/>
                  </a:cubicBezTo>
                  <a:cubicBezTo>
                    <a:pt x="2723" y="1917"/>
                    <a:pt x="2729" y="1911"/>
                    <a:pt x="2736" y="1911"/>
                  </a:cubicBezTo>
                  <a:close/>
                  <a:moveTo>
                    <a:pt x="2812" y="1911"/>
                  </a:moveTo>
                  <a:lnTo>
                    <a:pt x="2838" y="1911"/>
                  </a:lnTo>
                  <a:cubicBezTo>
                    <a:pt x="2845" y="1911"/>
                    <a:pt x="2851" y="1917"/>
                    <a:pt x="2851" y="1924"/>
                  </a:cubicBezTo>
                  <a:cubicBezTo>
                    <a:pt x="2851" y="1931"/>
                    <a:pt x="2845" y="1937"/>
                    <a:pt x="2838" y="1937"/>
                  </a:cubicBezTo>
                  <a:lnTo>
                    <a:pt x="2812" y="1937"/>
                  </a:lnTo>
                  <a:cubicBezTo>
                    <a:pt x="2805" y="1937"/>
                    <a:pt x="2800" y="1931"/>
                    <a:pt x="2800" y="1924"/>
                  </a:cubicBezTo>
                  <a:cubicBezTo>
                    <a:pt x="2800" y="1917"/>
                    <a:pt x="2805" y="1911"/>
                    <a:pt x="2812" y="1911"/>
                  </a:cubicBezTo>
                  <a:close/>
                  <a:moveTo>
                    <a:pt x="2889" y="1911"/>
                  </a:moveTo>
                  <a:lnTo>
                    <a:pt x="2915" y="1911"/>
                  </a:lnTo>
                  <a:cubicBezTo>
                    <a:pt x="2922" y="1911"/>
                    <a:pt x="2928" y="1917"/>
                    <a:pt x="2928" y="1924"/>
                  </a:cubicBezTo>
                  <a:cubicBezTo>
                    <a:pt x="2928" y="1931"/>
                    <a:pt x="2922" y="1937"/>
                    <a:pt x="2915" y="1937"/>
                  </a:cubicBezTo>
                  <a:lnTo>
                    <a:pt x="2889" y="1937"/>
                  </a:lnTo>
                  <a:cubicBezTo>
                    <a:pt x="2882" y="1937"/>
                    <a:pt x="2876" y="1931"/>
                    <a:pt x="2876" y="1924"/>
                  </a:cubicBezTo>
                  <a:cubicBezTo>
                    <a:pt x="2876" y="1917"/>
                    <a:pt x="2882" y="1911"/>
                    <a:pt x="2889" y="1911"/>
                  </a:cubicBezTo>
                  <a:close/>
                  <a:moveTo>
                    <a:pt x="2966" y="1911"/>
                  </a:moveTo>
                  <a:lnTo>
                    <a:pt x="2992" y="1911"/>
                  </a:lnTo>
                  <a:cubicBezTo>
                    <a:pt x="2999" y="1911"/>
                    <a:pt x="3004" y="1917"/>
                    <a:pt x="3004" y="1924"/>
                  </a:cubicBezTo>
                  <a:cubicBezTo>
                    <a:pt x="3004" y="1931"/>
                    <a:pt x="2999" y="1937"/>
                    <a:pt x="2992" y="1937"/>
                  </a:cubicBezTo>
                  <a:lnTo>
                    <a:pt x="2966" y="1937"/>
                  </a:lnTo>
                  <a:cubicBezTo>
                    <a:pt x="2959" y="1937"/>
                    <a:pt x="2953" y="1931"/>
                    <a:pt x="2953" y="1924"/>
                  </a:cubicBezTo>
                  <a:cubicBezTo>
                    <a:pt x="2953" y="1917"/>
                    <a:pt x="2959" y="1911"/>
                    <a:pt x="2966" y="1911"/>
                  </a:cubicBezTo>
                  <a:close/>
                  <a:moveTo>
                    <a:pt x="3024" y="1918"/>
                  </a:moveTo>
                  <a:lnTo>
                    <a:pt x="3024" y="1892"/>
                  </a:lnTo>
                  <a:cubicBezTo>
                    <a:pt x="3024" y="1885"/>
                    <a:pt x="3030" y="1880"/>
                    <a:pt x="3037" y="1880"/>
                  </a:cubicBezTo>
                  <a:cubicBezTo>
                    <a:pt x="3044" y="1880"/>
                    <a:pt x="3049" y="1885"/>
                    <a:pt x="3049" y="1892"/>
                  </a:cubicBezTo>
                  <a:lnTo>
                    <a:pt x="3049" y="1918"/>
                  </a:lnTo>
                  <a:cubicBezTo>
                    <a:pt x="3049" y="1925"/>
                    <a:pt x="3044" y="1931"/>
                    <a:pt x="3037" y="1931"/>
                  </a:cubicBezTo>
                  <a:cubicBezTo>
                    <a:pt x="3030" y="1931"/>
                    <a:pt x="3024" y="1925"/>
                    <a:pt x="3024" y="1918"/>
                  </a:cubicBezTo>
                  <a:close/>
                  <a:moveTo>
                    <a:pt x="3024" y="1841"/>
                  </a:moveTo>
                  <a:lnTo>
                    <a:pt x="3024" y="1816"/>
                  </a:lnTo>
                  <a:cubicBezTo>
                    <a:pt x="3024" y="1808"/>
                    <a:pt x="3030" y="1803"/>
                    <a:pt x="3037" y="1803"/>
                  </a:cubicBezTo>
                  <a:cubicBezTo>
                    <a:pt x="3044" y="1803"/>
                    <a:pt x="3049" y="1808"/>
                    <a:pt x="3049" y="1816"/>
                  </a:cubicBezTo>
                  <a:lnTo>
                    <a:pt x="3049" y="1841"/>
                  </a:lnTo>
                  <a:cubicBezTo>
                    <a:pt x="3049" y="1848"/>
                    <a:pt x="3044" y="1854"/>
                    <a:pt x="3037" y="1854"/>
                  </a:cubicBezTo>
                  <a:cubicBezTo>
                    <a:pt x="3030" y="1854"/>
                    <a:pt x="3024" y="1848"/>
                    <a:pt x="3024" y="1841"/>
                  </a:cubicBezTo>
                  <a:close/>
                  <a:moveTo>
                    <a:pt x="3024" y="1764"/>
                  </a:moveTo>
                  <a:lnTo>
                    <a:pt x="3024" y="1739"/>
                  </a:lnTo>
                  <a:cubicBezTo>
                    <a:pt x="3024" y="1732"/>
                    <a:pt x="3030" y="1726"/>
                    <a:pt x="3037" y="1726"/>
                  </a:cubicBezTo>
                  <a:cubicBezTo>
                    <a:pt x="3044" y="1726"/>
                    <a:pt x="3049" y="1732"/>
                    <a:pt x="3049" y="1739"/>
                  </a:cubicBezTo>
                  <a:lnTo>
                    <a:pt x="3049" y="1764"/>
                  </a:lnTo>
                  <a:cubicBezTo>
                    <a:pt x="3049" y="1771"/>
                    <a:pt x="3044" y="1777"/>
                    <a:pt x="3037" y="1777"/>
                  </a:cubicBezTo>
                  <a:cubicBezTo>
                    <a:pt x="3030" y="1777"/>
                    <a:pt x="3024" y="1771"/>
                    <a:pt x="3024" y="1764"/>
                  </a:cubicBezTo>
                  <a:close/>
                  <a:moveTo>
                    <a:pt x="3024" y="1688"/>
                  </a:moveTo>
                  <a:lnTo>
                    <a:pt x="3024" y="1662"/>
                  </a:lnTo>
                  <a:cubicBezTo>
                    <a:pt x="3024" y="1655"/>
                    <a:pt x="3030" y="1649"/>
                    <a:pt x="3037" y="1649"/>
                  </a:cubicBezTo>
                  <a:cubicBezTo>
                    <a:pt x="3044" y="1649"/>
                    <a:pt x="3049" y="1655"/>
                    <a:pt x="3049" y="1662"/>
                  </a:cubicBezTo>
                  <a:lnTo>
                    <a:pt x="3049" y="1688"/>
                  </a:lnTo>
                  <a:cubicBezTo>
                    <a:pt x="3049" y="1695"/>
                    <a:pt x="3044" y="1700"/>
                    <a:pt x="3037" y="1700"/>
                  </a:cubicBezTo>
                  <a:cubicBezTo>
                    <a:pt x="3030" y="1700"/>
                    <a:pt x="3024" y="1695"/>
                    <a:pt x="3024" y="1688"/>
                  </a:cubicBezTo>
                  <a:close/>
                  <a:moveTo>
                    <a:pt x="3024" y="1611"/>
                  </a:moveTo>
                  <a:lnTo>
                    <a:pt x="3024" y="1585"/>
                  </a:lnTo>
                  <a:cubicBezTo>
                    <a:pt x="3024" y="1578"/>
                    <a:pt x="3030" y="1572"/>
                    <a:pt x="3037" y="1572"/>
                  </a:cubicBezTo>
                  <a:cubicBezTo>
                    <a:pt x="3044" y="1572"/>
                    <a:pt x="3049" y="1578"/>
                    <a:pt x="3049" y="1585"/>
                  </a:cubicBezTo>
                  <a:lnTo>
                    <a:pt x="3049" y="1611"/>
                  </a:lnTo>
                  <a:cubicBezTo>
                    <a:pt x="3049" y="1618"/>
                    <a:pt x="3044" y="1624"/>
                    <a:pt x="3037" y="1624"/>
                  </a:cubicBezTo>
                  <a:cubicBezTo>
                    <a:pt x="3030" y="1624"/>
                    <a:pt x="3024" y="1618"/>
                    <a:pt x="3024" y="1611"/>
                  </a:cubicBezTo>
                  <a:close/>
                  <a:moveTo>
                    <a:pt x="3024" y="1534"/>
                  </a:moveTo>
                  <a:lnTo>
                    <a:pt x="3024" y="1508"/>
                  </a:lnTo>
                  <a:cubicBezTo>
                    <a:pt x="3024" y="1501"/>
                    <a:pt x="3030" y="1496"/>
                    <a:pt x="3037" y="1496"/>
                  </a:cubicBezTo>
                  <a:cubicBezTo>
                    <a:pt x="3044" y="1496"/>
                    <a:pt x="3049" y="1501"/>
                    <a:pt x="3049" y="1508"/>
                  </a:cubicBezTo>
                  <a:lnTo>
                    <a:pt x="3049" y="1534"/>
                  </a:lnTo>
                  <a:cubicBezTo>
                    <a:pt x="3049" y="1541"/>
                    <a:pt x="3044" y="1547"/>
                    <a:pt x="3037" y="1547"/>
                  </a:cubicBezTo>
                  <a:cubicBezTo>
                    <a:pt x="3030" y="1547"/>
                    <a:pt x="3024" y="1541"/>
                    <a:pt x="3024" y="1534"/>
                  </a:cubicBezTo>
                  <a:close/>
                  <a:moveTo>
                    <a:pt x="3024" y="1457"/>
                  </a:moveTo>
                  <a:lnTo>
                    <a:pt x="3024" y="1432"/>
                  </a:lnTo>
                  <a:cubicBezTo>
                    <a:pt x="3024" y="1424"/>
                    <a:pt x="3030" y="1419"/>
                    <a:pt x="3037" y="1419"/>
                  </a:cubicBezTo>
                  <a:cubicBezTo>
                    <a:pt x="3044" y="1419"/>
                    <a:pt x="3049" y="1424"/>
                    <a:pt x="3049" y="1432"/>
                  </a:cubicBezTo>
                  <a:lnTo>
                    <a:pt x="3049" y="1457"/>
                  </a:lnTo>
                  <a:cubicBezTo>
                    <a:pt x="3049" y="1464"/>
                    <a:pt x="3044" y="1470"/>
                    <a:pt x="3037" y="1470"/>
                  </a:cubicBezTo>
                  <a:cubicBezTo>
                    <a:pt x="3030" y="1470"/>
                    <a:pt x="3024" y="1464"/>
                    <a:pt x="3024" y="1457"/>
                  </a:cubicBezTo>
                  <a:close/>
                  <a:moveTo>
                    <a:pt x="3024" y="1380"/>
                  </a:moveTo>
                  <a:lnTo>
                    <a:pt x="3024" y="1355"/>
                  </a:lnTo>
                  <a:cubicBezTo>
                    <a:pt x="3024" y="1348"/>
                    <a:pt x="3030" y="1342"/>
                    <a:pt x="3037" y="1342"/>
                  </a:cubicBezTo>
                  <a:cubicBezTo>
                    <a:pt x="3044" y="1342"/>
                    <a:pt x="3049" y="1348"/>
                    <a:pt x="3049" y="1355"/>
                  </a:cubicBezTo>
                  <a:lnTo>
                    <a:pt x="3049" y="1380"/>
                  </a:lnTo>
                  <a:cubicBezTo>
                    <a:pt x="3049" y="1387"/>
                    <a:pt x="3044" y="1393"/>
                    <a:pt x="3037" y="1393"/>
                  </a:cubicBezTo>
                  <a:cubicBezTo>
                    <a:pt x="3030" y="1393"/>
                    <a:pt x="3024" y="1387"/>
                    <a:pt x="3024" y="1380"/>
                  </a:cubicBezTo>
                  <a:close/>
                  <a:moveTo>
                    <a:pt x="3024" y="1304"/>
                  </a:moveTo>
                  <a:lnTo>
                    <a:pt x="3024" y="1278"/>
                  </a:lnTo>
                  <a:cubicBezTo>
                    <a:pt x="3024" y="1271"/>
                    <a:pt x="3030" y="1265"/>
                    <a:pt x="3037" y="1265"/>
                  </a:cubicBezTo>
                  <a:cubicBezTo>
                    <a:pt x="3044" y="1265"/>
                    <a:pt x="3049" y="1271"/>
                    <a:pt x="3049" y="1278"/>
                  </a:cubicBezTo>
                  <a:lnTo>
                    <a:pt x="3049" y="1304"/>
                  </a:lnTo>
                  <a:cubicBezTo>
                    <a:pt x="3049" y="1311"/>
                    <a:pt x="3044" y="1316"/>
                    <a:pt x="3037" y="1316"/>
                  </a:cubicBezTo>
                  <a:cubicBezTo>
                    <a:pt x="3030" y="1316"/>
                    <a:pt x="3024" y="1311"/>
                    <a:pt x="3024" y="1304"/>
                  </a:cubicBezTo>
                  <a:close/>
                  <a:moveTo>
                    <a:pt x="3024" y="1227"/>
                  </a:moveTo>
                  <a:lnTo>
                    <a:pt x="3024" y="1201"/>
                  </a:lnTo>
                  <a:cubicBezTo>
                    <a:pt x="3024" y="1194"/>
                    <a:pt x="3030" y="1188"/>
                    <a:pt x="3037" y="1188"/>
                  </a:cubicBezTo>
                  <a:cubicBezTo>
                    <a:pt x="3044" y="1188"/>
                    <a:pt x="3049" y="1194"/>
                    <a:pt x="3049" y="1201"/>
                  </a:cubicBezTo>
                  <a:lnTo>
                    <a:pt x="3049" y="1227"/>
                  </a:lnTo>
                  <a:cubicBezTo>
                    <a:pt x="3049" y="1234"/>
                    <a:pt x="3044" y="1240"/>
                    <a:pt x="3037" y="1240"/>
                  </a:cubicBezTo>
                  <a:cubicBezTo>
                    <a:pt x="3030" y="1240"/>
                    <a:pt x="3024" y="1234"/>
                    <a:pt x="3024" y="1227"/>
                  </a:cubicBezTo>
                  <a:close/>
                  <a:moveTo>
                    <a:pt x="3024" y="1150"/>
                  </a:moveTo>
                  <a:lnTo>
                    <a:pt x="3024" y="1124"/>
                  </a:lnTo>
                  <a:cubicBezTo>
                    <a:pt x="3024" y="1117"/>
                    <a:pt x="3030" y="1112"/>
                    <a:pt x="3037" y="1112"/>
                  </a:cubicBezTo>
                  <a:cubicBezTo>
                    <a:pt x="3044" y="1112"/>
                    <a:pt x="3049" y="1117"/>
                    <a:pt x="3049" y="1124"/>
                  </a:cubicBezTo>
                  <a:lnTo>
                    <a:pt x="3049" y="1150"/>
                  </a:lnTo>
                  <a:cubicBezTo>
                    <a:pt x="3049" y="1157"/>
                    <a:pt x="3044" y="1163"/>
                    <a:pt x="3037" y="1163"/>
                  </a:cubicBezTo>
                  <a:cubicBezTo>
                    <a:pt x="3030" y="1163"/>
                    <a:pt x="3024" y="1157"/>
                    <a:pt x="3024" y="1150"/>
                  </a:cubicBezTo>
                  <a:close/>
                  <a:moveTo>
                    <a:pt x="3024" y="1073"/>
                  </a:moveTo>
                  <a:lnTo>
                    <a:pt x="3024" y="1048"/>
                  </a:lnTo>
                  <a:cubicBezTo>
                    <a:pt x="3024" y="1040"/>
                    <a:pt x="3030" y="1035"/>
                    <a:pt x="3037" y="1035"/>
                  </a:cubicBezTo>
                  <a:cubicBezTo>
                    <a:pt x="3044" y="1035"/>
                    <a:pt x="3049" y="1040"/>
                    <a:pt x="3049" y="1048"/>
                  </a:cubicBezTo>
                  <a:lnTo>
                    <a:pt x="3049" y="1073"/>
                  </a:lnTo>
                  <a:cubicBezTo>
                    <a:pt x="3049" y="1080"/>
                    <a:pt x="3044" y="1086"/>
                    <a:pt x="3037" y="1086"/>
                  </a:cubicBezTo>
                  <a:cubicBezTo>
                    <a:pt x="3030" y="1086"/>
                    <a:pt x="3024" y="1080"/>
                    <a:pt x="3024" y="1073"/>
                  </a:cubicBezTo>
                  <a:close/>
                  <a:moveTo>
                    <a:pt x="3024" y="996"/>
                  </a:moveTo>
                  <a:lnTo>
                    <a:pt x="3024" y="971"/>
                  </a:lnTo>
                  <a:cubicBezTo>
                    <a:pt x="3024" y="964"/>
                    <a:pt x="3030" y="958"/>
                    <a:pt x="3037" y="958"/>
                  </a:cubicBezTo>
                  <a:cubicBezTo>
                    <a:pt x="3044" y="958"/>
                    <a:pt x="3049" y="964"/>
                    <a:pt x="3049" y="971"/>
                  </a:cubicBezTo>
                  <a:lnTo>
                    <a:pt x="3049" y="996"/>
                  </a:lnTo>
                  <a:cubicBezTo>
                    <a:pt x="3049" y="1003"/>
                    <a:pt x="3044" y="1009"/>
                    <a:pt x="3037" y="1009"/>
                  </a:cubicBezTo>
                  <a:cubicBezTo>
                    <a:pt x="3030" y="1009"/>
                    <a:pt x="3024" y="1003"/>
                    <a:pt x="3024" y="996"/>
                  </a:cubicBezTo>
                  <a:close/>
                  <a:moveTo>
                    <a:pt x="3024" y="920"/>
                  </a:moveTo>
                  <a:lnTo>
                    <a:pt x="3024" y="894"/>
                  </a:lnTo>
                  <a:cubicBezTo>
                    <a:pt x="3024" y="887"/>
                    <a:pt x="3030" y="881"/>
                    <a:pt x="3037" y="881"/>
                  </a:cubicBezTo>
                  <a:cubicBezTo>
                    <a:pt x="3044" y="881"/>
                    <a:pt x="3049" y="887"/>
                    <a:pt x="3049" y="894"/>
                  </a:cubicBezTo>
                  <a:lnTo>
                    <a:pt x="3049" y="920"/>
                  </a:lnTo>
                  <a:cubicBezTo>
                    <a:pt x="3049" y="927"/>
                    <a:pt x="3044" y="932"/>
                    <a:pt x="3037" y="932"/>
                  </a:cubicBezTo>
                  <a:cubicBezTo>
                    <a:pt x="3030" y="932"/>
                    <a:pt x="3024" y="927"/>
                    <a:pt x="3024" y="920"/>
                  </a:cubicBezTo>
                  <a:close/>
                  <a:moveTo>
                    <a:pt x="3024" y="843"/>
                  </a:moveTo>
                  <a:lnTo>
                    <a:pt x="3024" y="817"/>
                  </a:lnTo>
                  <a:cubicBezTo>
                    <a:pt x="3024" y="810"/>
                    <a:pt x="3030" y="804"/>
                    <a:pt x="3037" y="804"/>
                  </a:cubicBezTo>
                  <a:cubicBezTo>
                    <a:pt x="3044" y="804"/>
                    <a:pt x="3049" y="810"/>
                    <a:pt x="3049" y="817"/>
                  </a:cubicBezTo>
                  <a:lnTo>
                    <a:pt x="3049" y="843"/>
                  </a:lnTo>
                  <a:cubicBezTo>
                    <a:pt x="3049" y="850"/>
                    <a:pt x="3044" y="856"/>
                    <a:pt x="3037" y="856"/>
                  </a:cubicBezTo>
                  <a:cubicBezTo>
                    <a:pt x="3030" y="856"/>
                    <a:pt x="3024" y="850"/>
                    <a:pt x="3024" y="843"/>
                  </a:cubicBezTo>
                  <a:close/>
                  <a:moveTo>
                    <a:pt x="3024" y="766"/>
                  </a:moveTo>
                  <a:lnTo>
                    <a:pt x="3024" y="740"/>
                  </a:lnTo>
                  <a:cubicBezTo>
                    <a:pt x="3024" y="733"/>
                    <a:pt x="3030" y="728"/>
                    <a:pt x="3037" y="728"/>
                  </a:cubicBezTo>
                  <a:cubicBezTo>
                    <a:pt x="3044" y="728"/>
                    <a:pt x="3049" y="733"/>
                    <a:pt x="3049" y="740"/>
                  </a:cubicBezTo>
                  <a:lnTo>
                    <a:pt x="3049" y="766"/>
                  </a:lnTo>
                  <a:cubicBezTo>
                    <a:pt x="3049" y="773"/>
                    <a:pt x="3044" y="779"/>
                    <a:pt x="3037" y="779"/>
                  </a:cubicBezTo>
                  <a:cubicBezTo>
                    <a:pt x="3030" y="779"/>
                    <a:pt x="3024" y="773"/>
                    <a:pt x="3024" y="766"/>
                  </a:cubicBezTo>
                  <a:close/>
                  <a:moveTo>
                    <a:pt x="3024" y="689"/>
                  </a:moveTo>
                  <a:lnTo>
                    <a:pt x="3024" y="664"/>
                  </a:lnTo>
                  <a:cubicBezTo>
                    <a:pt x="3024" y="656"/>
                    <a:pt x="3030" y="651"/>
                    <a:pt x="3037" y="651"/>
                  </a:cubicBezTo>
                  <a:cubicBezTo>
                    <a:pt x="3044" y="651"/>
                    <a:pt x="3049" y="656"/>
                    <a:pt x="3049" y="664"/>
                  </a:cubicBezTo>
                  <a:lnTo>
                    <a:pt x="3049" y="689"/>
                  </a:lnTo>
                  <a:cubicBezTo>
                    <a:pt x="3049" y="696"/>
                    <a:pt x="3044" y="702"/>
                    <a:pt x="3037" y="702"/>
                  </a:cubicBezTo>
                  <a:cubicBezTo>
                    <a:pt x="3030" y="702"/>
                    <a:pt x="3024" y="696"/>
                    <a:pt x="3024" y="689"/>
                  </a:cubicBezTo>
                  <a:close/>
                  <a:moveTo>
                    <a:pt x="3024" y="612"/>
                  </a:moveTo>
                  <a:lnTo>
                    <a:pt x="3024" y="587"/>
                  </a:lnTo>
                  <a:cubicBezTo>
                    <a:pt x="3024" y="580"/>
                    <a:pt x="3030" y="574"/>
                    <a:pt x="3037" y="574"/>
                  </a:cubicBezTo>
                  <a:cubicBezTo>
                    <a:pt x="3044" y="574"/>
                    <a:pt x="3049" y="580"/>
                    <a:pt x="3049" y="587"/>
                  </a:cubicBezTo>
                  <a:lnTo>
                    <a:pt x="3049" y="612"/>
                  </a:lnTo>
                  <a:cubicBezTo>
                    <a:pt x="3049" y="619"/>
                    <a:pt x="3044" y="625"/>
                    <a:pt x="3037" y="625"/>
                  </a:cubicBezTo>
                  <a:cubicBezTo>
                    <a:pt x="3030" y="625"/>
                    <a:pt x="3024" y="619"/>
                    <a:pt x="3024" y="612"/>
                  </a:cubicBezTo>
                  <a:close/>
                  <a:moveTo>
                    <a:pt x="3024" y="536"/>
                  </a:moveTo>
                  <a:lnTo>
                    <a:pt x="3024" y="510"/>
                  </a:lnTo>
                  <a:cubicBezTo>
                    <a:pt x="3024" y="503"/>
                    <a:pt x="3030" y="497"/>
                    <a:pt x="3037" y="497"/>
                  </a:cubicBezTo>
                  <a:cubicBezTo>
                    <a:pt x="3044" y="497"/>
                    <a:pt x="3049" y="503"/>
                    <a:pt x="3049" y="510"/>
                  </a:cubicBezTo>
                  <a:lnTo>
                    <a:pt x="3049" y="536"/>
                  </a:lnTo>
                  <a:cubicBezTo>
                    <a:pt x="3049" y="543"/>
                    <a:pt x="3044" y="548"/>
                    <a:pt x="3037" y="548"/>
                  </a:cubicBezTo>
                  <a:cubicBezTo>
                    <a:pt x="3030" y="548"/>
                    <a:pt x="3024" y="543"/>
                    <a:pt x="3024" y="536"/>
                  </a:cubicBezTo>
                  <a:close/>
                  <a:moveTo>
                    <a:pt x="3024" y="459"/>
                  </a:moveTo>
                  <a:lnTo>
                    <a:pt x="3024" y="433"/>
                  </a:lnTo>
                  <a:cubicBezTo>
                    <a:pt x="3024" y="426"/>
                    <a:pt x="3030" y="420"/>
                    <a:pt x="3037" y="420"/>
                  </a:cubicBezTo>
                  <a:cubicBezTo>
                    <a:pt x="3044" y="420"/>
                    <a:pt x="3049" y="426"/>
                    <a:pt x="3049" y="433"/>
                  </a:cubicBezTo>
                  <a:lnTo>
                    <a:pt x="3049" y="459"/>
                  </a:lnTo>
                  <a:cubicBezTo>
                    <a:pt x="3049" y="466"/>
                    <a:pt x="3044" y="472"/>
                    <a:pt x="3037" y="472"/>
                  </a:cubicBezTo>
                  <a:cubicBezTo>
                    <a:pt x="3030" y="472"/>
                    <a:pt x="3024" y="466"/>
                    <a:pt x="3024" y="459"/>
                  </a:cubicBezTo>
                  <a:close/>
                  <a:moveTo>
                    <a:pt x="3024" y="382"/>
                  </a:moveTo>
                  <a:lnTo>
                    <a:pt x="3024" y="356"/>
                  </a:lnTo>
                  <a:cubicBezTo>
                    <a:pt x="3024" y="349"/>
                    <a:pt x="3030" y="344"/>
                    <a:pt x="3037" y="344"/>
                  </a:cubicBezTo>
                  <a:cubicBezTo>
                    <a:pt x="3044" y="344"/>
                    <a:pt x="3049" y="349"/>
                    <a:pt x="3049" y="356"/>
                  </a:cubicBezTo>
                  <a:lnTo>
                    <a:pt x="3049" y="382"/>
                  </a:lnTo>
                  <a:cubicBezTo>
                    <a:pt x="3049" y="389"/>
                    <a:pt x="3044" y="395"/>
                    <a:pt x="3037" y="395"/>
                  </a:cubicBezTo>
                  <a:cubicBezTo>
                    <a:pt x="3030" y="395"/>
                    <a:pt x="3024" y="389"/>
                    <a:pt x="3024" y="382"/>
                  </a:cubicBezTo>
                  <a:close/>
                  <a:moveTo>
                    <a:pt x="3024" y="305"/>
                  </a:moveTo>
                  <a:lnTo>
                    <a:pt x="3024" y="280"/>
                  </a:lnTo>
                  <a:cubicBezTo>
                    <a:pt x="3024" y="272"/>
                    <a:pt x="3030" y="267"/>
                    <a:pt x="3037" y="267"/>
                  </a:cubicBezTo>
                  <a:cubicBezTo>
                    <a:pt x="3044" y="267"/>
                    <a:pt x="3049" y="272"/>
                    <a:pt x="3049" y="280"/>
                  </a:cubicBezTo>
                  <a:lnTo>
                    <a:pt x="3049" y="305"/>
                  </a:lnTo>
                  <a:cubicBezTo>
                    <a:pt x="3049" y="312"/>
                    <a:pt x="3044" y="318"/>
                    <a:pt x="3037" y="318"/>
                  </a:cubicBezTo>
                  <a:cubicBezTo>
                    <a:pt x="3030" y="318"/>
                    <a:pt x="3024" y="312"/>
                    <a:pt x="3024" y="305"/>
                  </a:cubicBezTo>
                  <a:close/>
                  <a:moveTo>
                    <a:pt x="3024" y="228"/>
                  </a:moveTo>
                  <a:lnTo>
                    <a:pt x="3024" y="203"/>
                  </a:lnTo>
                  <a:cubicBezTo>
                    <a:pt x="3024" y="196"/>
                    <a:pt x="3030" y="190"/>
                    <a:pt x="3037" y="190"/>
                  </a:cubicBezTo>
                  <a:cubicBezTo>
                    <a:pt x="3044" y="190"/>
                    <a:pt x="3049" y="196"/>
                    <a:pt x="3049" y="203"/>
                  </a:cubicBezTo>
                  <a:lnTo>
                    <a:pt x="3049" y="228"/>
                  </a:lnTo>
                  <a:cubicBezTo>
                    <a:pt x="3049" y="235"/>
                    <a:pt x="3044" y="241"/>
                    <a:pt x="3037" y="241"/>
                  </a:cubicBezTo>
                  <a:cubicBezTo>
                    <a:pt x="3030" y="241"/>
                    <a:pt x="3024" y="235"/>
                    <a:pt x="3024" y="228"/>
                  </a:cubicBezTo>
                  <a:close/>
                  <a:moveTo>
                    <a:pt x="3024" y="152"/>
                  </a:moveTo>
                  <a:lnTo>
                    <a:pt x="3024" y="126"/>
                  </a:lnTo>
                  <a:cubicBezTo>
                    <a:pt x="3024" y="119"/>
                    <a:pt x="3030" y="113"/>
                    <a:pt x="3037" y="113"/>
                  </a:cubicBezTo>
                  <a:cubicBezTo>
                    <a:pt x="3044" y="113"/>
                    <a:pt x="3049" y="119"/>
                    <a:pt x="3049" y="126"/>
                  </a:cubicBezTo>
                  <a:lnTo>
                    <a:pt x="3049" y="152"/>
                  </a:lnTo>
                  <a:cubicBezTo>
                    <a:pt x="3049" y="159"/>
                    <a:pt x="3044" y="164"/>
                    <a:pt x="3037" y="164"/>
                  </a:cubicBezTo>
                  <a:cubicBezTo>
                    <a:pt x="3030" y="164"/>
                    <a:pt x="3024" y="159"/>
                    <a:pt x="3024" y="152"/>
                  </a:cubicBezTo>
                  <a:close/>
                  <a:moveTo>
                    <a:pt x="3024" y="75"/>
                  </a:moveTo>
                  <a:lnTo>
                    <a:pt x="3024" y="49"/>
                  </a:lnTo>
                  <a:cubicBezTo>
                    <a:pt x="3024" y="42"/>
                    <a:pt x="3030" y="36"/>
                    <a:pt x="3037" y="36"/>
                  </a:cubicBezTo>
                  <a:cubicBezTo>
                    <a:pt x="3044" y="36"/>
                    <a:pt x="3049" y="42"/>
                    <a:pt x="3049" y="49"/>
                  </a:cubicBezTo>
                  <a:lnTo>
                    <a:pt x="3049" y="75"/>
                  </a:lnTo>
                  <a:cubicBezTo>
                    <a:pt x="3049" y="82"/>
                    <a:pt x="3044" y="88"/>
                    <a:pt x="3037" y="88"/>
                  </a:cubicBezTo>
                  <a:cubicBezTo>
                    <a:pt x="3030" y="88"/>
                    <a:pt x="3024" y="82"/>
                    <a:pt x="3024" y="75"/>
                  </a:cubicBezTo>
                  <a:close/>
                  <a:moveTo>
                    <a:pt x="3021" y="26"/>
                  </a:moveTo>
                  <a:lnTo>
                    <a:pt x="2996" y="26"/>
                  </a:lnTo>
                  <a:cubicBezTo>
                    <a:pt x="2989" y="26"/>
                    <a:pt x="2983" y="20"/>
                    <a:pt x="2983" y="13"/>
                  </a:cubicBezTo>
                  <a:cubicBezTo>
                    <a:pt x="2983" y="6"/>
                    <a:pt x="2989" y="0"/>
                    <a:pt x="2996" y="0"/>
                  </a:cubicBezTo>
                  <a:lnTo>
                    <a:pt x="3021" y="0"/>
                  </a:lnTo>
                  <a:cubicBezTo>
                    <a:pt x="3028" y="0"/>
                    <a:pt x="3034" y="6"/>
                    <a:pt x="3034" y="13"/>
                  </a:cubicBezTo>
                  <a:cubicBezTo>
                    <a:pt x="3034" y="20"/>
                    <a:pt x="3028" y="26"/>
                    <a:pt x="3021" y="26"/>
                  </a:cubicBezTo>
                  <a:close/>
                  <a:moveTo>
                    <a:pt x="2944" y="26"/>
                  </a:moveTo>
                  <a:lnTo>
                    <a:pt x="2919" y="26"/>
                  </a:lnTo>
                  <a:cubicBezTo>
                    <a:pt x="2912" y="26"/>
                    <a:pt x="2906" y="20"/>
                    <a:pt x="2906" y="13"/>
                  </a:cubicBezTo>
                  <a:cubicBezTo>
                    <a:pt x="2906" y="6"/>
                    <a:pt x="2912" y="0"/>
                    <a:pt x="2919" y="0"/>
                  </a:cubicBezTo>
                  <a:lnTo>
                    <a:pt x="2944" y="0"/>
                  </a:lnTo>
                  <a:cubicBezTo>
                    <a:pt x="2952" y="0"/>
                    <a:pt x="2957" y="6"/>
                    <a:pt x="2957" y="13"/>
                  </a:cubicBezTo>
                  <a:cubicBezTo>
                    <a:pt x="2957" y="20"/>
                    <a:pt x="2952" y="26"/>
                    <a:pt x="2944" y="26"/>
                  </a:cubicBezTo>
                  <a:close/>
                  <a:moveTo>
                    <a:pt x="2868" y="26"/>
                  </a:moveTo>
                  <a:lnTo>
                    <a:pt x="2842" y="26"/>
                  </a:lnTo>
                  <a:cubicBezTo>
                    <a:pt x="2835" y="26"/>
                    <a:pt x="2829" y="20"/>
                    <a:pt x="2829" y="13"/>
                  </a:cubicBezTo>
                  <a:cubicBezTo>
                    <a:pt x="2829" y="6"/>
                    <a:pt x="2835" y="0"/>
                    <a:pt x="2842" y="0"/>
                  </a:cubicBezTo>
                  <a:lnTo>
                    <a:pt x="2868" y="0"/>
                  </a:lnTo>
                  <a:cubicBezTo>
                    <a:pt x="2875" y="0"/>
                    <a:pt x="2880" y="6"/>
                    <a:pt x="2880" y="13"/>
                  </a:cubicBezTo>
                  <a:cubicBezTo>
                    <a:pt x="2880" y="20"/>
                    <a:pt x="2875" y="26"/>
                    <a:pt x="2868" y="26"/>
                  </a:cubicBezTo>
                  <a:close/>
                  <a:moveTo>
                    <a:pt x="2791" y="26"/>
                  </a:moveTo>
                  <a:lnTo>
                    <a:pt x="2765" y="26"/>
                  </a:lnTo>
                  <a:cubicBezTo>
                    <a:pt x="2758" y="26"/>
                    <a:pt x="2752" y="20"/>
                    <a:pt x="2752" y="13"/>
                  </a:cubicBezTo>
                  <a:cubicBezTo>
                    <a:pt x="2752" y="6"/>
                    <a:pt x="2758" y="0"/>
                    <a:pt x="2765" y="0"/>
                  </a:cubicBezTo>
                  <a:lnTo>
                    <a:pt x="2791" y="0"/>
                  </a:lnTo>
                  <a:cubicBezTo>
                    <a:pt x="2798" y="0"/>
                    <a:pt x="2804" y="6"/>
                    <a:pt x="2804" y="13"/>
                  </a:cubicBezTo>
                  <a:cubicBezTo>
                    <a:pt x="2804" y="20"/>
                    <a:pt x="2798" y="26"/>
                    <a:pt x="2791" y="26"/>
                  </a:cubicBezTo>
                  <a:close/>
                  <a:moveTo>
                    <a:pt x="2714" y="26"/>
                  </a:moveTo>
                  <a:lnTo>
                    <a:pt x="2688" y="26"/>
                  </a:lnTo>
                  <a:cubicBezTo>
                    <a:pt x="2681" y="26"/>
                    <a:pt x="2676" y="20"/>
                    <a:pt x="2676" y="13"/>
                  </a:cubicBezTo>
                  <a:cubicBezTo>
                    <a:pt x="2676" y="6"/>
                    <a:pt x="2681" y="0"/>
                    <a:pt x="2688" y="0"/>
                  </a:cubicBezTo>
                  <a:lnTo>
                    <a:pt x="2714" y="0"/>
                  </a:lnTo>
                  <a:cubicBezTo>
                    <a:pt x="2721" y="0"/>
                    <a:pt x="2727" y="6"/>
                    <a:pt x="2727" y="13"/>
                  </a:cubicBezTo>
                  <a:cubicBezTo>
                    <a:pt x="2727" y="20"/>
                    <a:pt x="2721" y="26"/>
                    <a:pt x="2714" y="26"/>
                  </a:cubicBezTo>
                  <a:close/>
                  <a:moveTo>
                    <a:pt x="2637" y="26"/>
                  </a:moveTo>
                  <a:lnTo>
                    <a:pt x="2612" y="26"/>
                  </a:lnTo>
                  <a:cubicBezTo>
                    <a:pt x="2605" y="26"/>
                    <a:pt x="2599" y="20"/>
                    <a:pt x="2599" y="13"/>
                  </a:cubicBezTo>
                  <a:cubicBezTo>
                    <a:pt x="2599" y="6"/>
                    <a:pt x="2605" y="0"/>
                    <a:pt x="2612" y="0"/>
                  </a:cubicBezTo>
                  <a:lnTo>
                    <a:pt x="2637" y="0"/>
                  </a:lnTo>
                  <a:cubicBezTo>
                    <a:pt x="2644" y="0"/>
                    <a:pt x="2650" y="6"/>
                    <a:pt x="2650" y="13"/>
                  </a:cubicBezTo>
                  <a:cubicBezTo>
                    <a:pt x="2650" y="20"/>
                    <a:pt x="2644" y="26"/>
                    <a:pt x="2637" y="26"/>
                  </a:cubicBezTo>
                  <a:close/>
                  <a:moveTo>
                    <a:pt x="2560" y="26"/>
                  </a:moveTo>
                  <a:lnTo>
                    <a:pt x="2535" y="26"/>
                  </a:lnTo>
                  <a:cubicBezTo>
                    <a:pt x="2528" y="26"/>
                    <a:pt x="2522" y="20"/>
                    <a:pt x="2522" y="13"/>
                  </a:cubicBezTo>
                  <a:cubicBezTo>
                    <a:pt x="2522" y="6"/>
                    <a:pt x="2528" y="0"/>
                    <a:pt x="2535" y="0"/>
                  </a:cubicBezTo>
                  <a:lnTo>
                    <a:pt x="2560" y="0"/>
                  </a:lnTo>
                  <a:cubicBezTo>
                    <a:pt x="2568" y="0"/>
                    <a:pt x="2573" y="6"/>
                    <a:pt x="2573" y="13"/>
                  </a:cubicBezTo>
                  <a:cubicBezTo>
                    <a:pt x="2573" y="20"/>
                    <a:pt x="2568" y="26"/>
                    <a:pt x="2560" y="26"/>
                  </a:cubicBezTo>
                  <a:close/>
                  <a:moveTo>
                    <a:pt x="2484" y="26"/>
                  </a:moveTo>
                  <a:lnTo>
                    <a:pt x="2458" y="26"/>
                  </a:lnTo>
                  <a:cubicBezTo>
                    <a:pt x="2451" y="26"/>
                    <a:pt x="2445" y="20"/>
                    <a:pt x="2445" y="13"/>
                  </a:cubicBezTo>
                  <a:cubicBezTo>
                    <a:pt x="2445" y="6"/>
                    <a:pt x="2451" y="0"/>
                    <a:pt x="2458" y="0"/>
                  </a:cubicBezTo>
                  <a:lnTo>
                    <a:pt x="2484" y="0"/>
                  </a:lnTo>
                  <a:cubicBezTo>
                    <a:pt x="2491" y="0"/>
                    <a:pt x="2496" y="6"/>
                    <a:pt x="2496" y="13"/>
                  </a:cubicBezTo>
                  <a:cubicBezTo>
                    <a:pt x="2496" y="20"/>
                    <a:pt x="2491" y="26"/>
                    <a:pt x="2484" y="26"/>
                  </a:cubicBezTo>
                  <a:close/>
                  <a:moveTo>
                    <a:pt x="2407" y="26"/>
                  </a:moveTo>
                  <a:lnTo>
                    <a:pt x="2381" y="26"/>
                  </a:lnTo>
                  <a:cubicBezTo>
                    <a:pt x="2374" y="26"/>
                    <a:pt x="2368" y="20"/>
                    <a:pt x="2368" y="13"/>
                  </a:cubicBezTo>
                  <a:cubicBezTo>
                    <a:pt x="2368" y="6"/>
                    <a:pt x="2374" y="0"/>
                    <a:pt x="2381" y="0"/>
                  </a:cubicBezTo>
                  <a:lnTo>
                    <a:pt x="2407" y="0"/>
                  </a:lnTo>
                  <a:cubicBezTo>
                    <a:pt x="2414" y="0"/>
                    <a:pt x="2420" y="6"/>
                    <a:pt x="2420" y="13"/>
                  </a:cubicBezTo>
                  <a:cubicBezTo>
                    <a:pt x="2420" y="20"/>
                    <a:pt x="2414" y="26"/>
                    <a:pt x="2407" y="26"/>
                  </a:cubicBezTo>
                  <a:close/>
                  <a:moveTo>
                    <a:pt x="2330" y="26"/>
                  </a:moveTo>
                  <a:lnTo>
                    <a:pt x="2304" y="26"/>
                  </a:lnTo>
                  <a:cubicBezTo>
                    <a:pt x="2297" y="26"/>
                    <a:pt x="2292" y="20"/>
                    <a:pt x="2292" y="13"/>
                  </a:cubicBezTo>
                  <a:cubicBezTo>
                    <a:pt x="2292" y="6"/>
                    <a:pt x="2297" y="0"/>
                    <a:pt x="2304" y="0"/>
                  </a:cubicBezTo>
                  <a:lnTo>
                    <a:pt x="2330" y="0"/>
                  </a:lnTo>
                  <a:cubicBezTo>
                    <a:pt x="2337" y="0"/>
                    <a:pt x="2343" y="6"/>
                    <a:pt x="2343" y="13"/>
                  </a:cubicBezTo>
                  <a:cubicBezTo>
                    <a:pt x="2343" y="20"/>
                    <a:pt x="2337" y="26"/>
                    <a:pt x="2330" y="26"/>
                  </a:cubicBezTo>
                  <a:close/>
                  <a:moveTo>
                    <a:pt x="2253" y="26"/>
                  </a:moveTo>
                  <a:lnTo>
                    <a:pt x="2228" y="26"/>
                  </a:lnTo>
                  <a:cubicBezTo>
                    <a:pt x="2221" y="26"/>
                    <a:pt x="2215" y="20"/>
                    <a:pt x="2215" y="13"/>
                  </a:cubicBezTo>
                  <a:cubicBezTo>
                    <a:pt x="2215" y="6"/>
                    <a:pt x="2221" y="0"/>
                    <a:pt x="2228" y="0"/>
                  </a:cubicBezTo>
                  <a:lnTo>
                    <a:pt x="2253" y="0"/>
                  </a:lnTo>
                  <a:cubicBezTo>
                    <a:pt x="2260" y="0"/>
                    <a:pt x="2266" y="6"/>
                    <a:pt x="2266" y="13"/>
                  </a:cubicBezTo>
                  <a:cubicBezTo>
                    <a:pt x="2266" y="20"/>
                    <a:pt x="2260" y="26"/>
                    <a:pt x="2253" y="26"/>
                  </a:cubicBezTo>
                  <a:close/>
                  <a:moveTo>
                    <a:pt x="2176" y="26"/>
                  </a:moveTo>
                  <a:lnTo>
                    <a:pt x="2151" y="26"/>
                  </a:lnTo>
                  <a:cubicBezTo>
                    <a:pt x="2144" y="26"/>
                    <a:pt x="2138" y="20"/>
                    <a:pt x="2138" y="13"/>
                  </a:cubicBezTo>
                  <a:cubicBezTo>
                    <a:pt x="2138" y="6"/>
                    <a:pt x="2144" y="0"/>
                    <a:pt x="2151" y="0"/>
                  </a:cubicBezTo>
                  <a:lnTo>
                    <a:pt x="2176" y="0"/>
                  </a:lnTo>
                  <a:cubicBezTo>
                    <a:pt x="2184" y="0"/>
                    <a:pt x="2189" y="6"/>
                    <a:pt x="2189" y="13"/>
                  </a:cubicBezTo>
                  <a:cubicBezTo>
                    <a:pt x="2189" y="20"/>
                    <a:pt x="2184" y="26"/>
                    <a:pt x="2176" y="26"/>
                  </a:cubicBezTo>
                  <a:close/>
                  <a:moveTo>
                    <a:pt x="2100" y="26"/>
                  </a:moveTo>
                  <a:lnTo>
                    <a:pt x="2074" y="26"/>
                  </a:lnTo>
                  <a:cubicBezTo>
                    <a:pt x="2067" y="26"/>
                    <a:pt x="2061" y="20"/>
                    <a:pt x="2061" y="13"/>
                  </a:cubicBezTo>
                  <a:cubicBezTo>
                    <a:pt x="2061" y="6"/>
                    <a:pt x="2067" y="0"/>
                    <a:pt x="2074" y="0"/>
                  </a:cubicBezTo>
                  <a:lnTo>
                    <a:pt x="2100" y="0"/>
                  </a:lnTo>
                  <a:cubicBezTo>
                    <a:pt x="2107" y="0"/>
                    <a:pt x="2112" y="6"/>
                    <a:pt x="2112" y="13"/>
                  </a:cubicBezTo>
                  <a:cubicBezTo>
                    <a:pt x="2112" y="20"/>
                    <a:pt x="2107" y="26"/>
                    <a:pt x="2100" y="26"/>
                  </a:cubicBezTo>
                  <a:close/>
                  <a:moveTo>
                    <a:pt x="2023" y="26"/>
                  </a:moveTo>
                  <a:lnTo>
                    <a:pt x="1997" y="26"/>
                  </a:lnTo>
                  <a:cubicBezTo>
                    <a:pt x="1990" y="26"/>
                    <a:pt x="1984" y="20"/>
                    <a:pt x="1984" y="13"/>
                  </a:cubicBezTo>
                  <a:cubicBezTo>
                    <a:pt x="1984" y="6"/>
                    <a:pt x="1990" y="0"/>
                    <a:pt x="1997" y="0"/>
                  </a:cubicBezTo>
                  <a:lnTo>
                    <a:pt x="2023" y="0"/>
                  </a:lnTo>
                  <a:cubicBezTo>
                    <a:pt x="2030" y="0"/>
                    <a:pt x="2036" y="6"/>
                    <a:pt x="2036" y="13"/>
                  </a:cubicBezTo>
                  <a:cubicBezTo>
                    <a:pt x="2036" y="20"/>
                    <a:pt x="2030" y="26"/>
                    <a:pt x="2023" y="26"/>
                  </a:cubicBezTo>
                  <a:close/>
                  <a:moveTo>
                    <a:pt x="1946" y="26"/>
                  </a:moveTo>
                  <a:lnTo>
                    <a:pt x="1920" y="26"/>
                  </a:lnTo>
                  <a:cubicBezTo>
                    <a:pt x="1913" y="26"/>
                    <a:pt x="1908" y="20"/>
                    <a:pt x="1908" y="13"/>
                  </a:cubicBezTo>
                  <a:cubicBezTo>
                    <a:pt x="1908" y="6"/>
                    <a:pt x="1913" y="0"/>
                    <a:pt x="1920" y="0"/>
                  </a:cubicBezTo>
                  <a:lnTo>
                    <a:pt x="1946" y="0"/>
                  </a:lnTo>
                  <a:cubicBezTo>
                    <a:pt x="1953" y="0"/>
                    <a:pt x="1959" y="6"/>
                    <a:pt x="1959" y="13"/>
                  </a:cubicBezTo>
                  <a:cubicBezTo>
                    <a:pt x="1959" y="20"/>
                    <a:pt x="1953" y="26"/>
                    <a:pt x="1946" y="26"/>
                  </a:cubicBezTo>
                  <a:close/>
                  <a:moveTo>
                    <a:pt x="1869" y="26"/>
                  </a:moveTo>
                  <a:lnTo>
                    <a:pt x="1844" y="26"/>
                  </a:lnTo>
                  <a:cubicBezTo>
                    <a:pt x="1837" y="26"/>
                    <a:pt x="1831" y="20"/>
                    <a:pt x="1831" y="13"/>
                  </a:cubicBezTo>
                  <a:cubicBezTo>
                    <a:pt x="1831" y="6"/>
                    <a:pt x="1837" y="0"/>
                    <a:pt x="1844" y="0"/>
                  </a:cubicBezTo>
                  <a:lnTo>
                    <a:pt x="1869" y="0"/>
                  </a:lnTo>
                  <a:cubicBezTo>
                    <a:pt x="1876" y="0"/>
                    <a:pt x="1882" y="6"/>
                    <a:pt x="1882" y="13"/>
                  </a:cubicBezTo>
                  <a:cubicBezTo>
                    <a:pt x="1882" y="20"/>
                    <a:pt x="1876" y="26"/>
                    <a:pt x="1869" y="26"/>
                  </a:cubicBezTo>
                  <a:close/>
                  <a:moveTo>
                    <a:pt x="1792" y="26"/>
                  </a:moveTo>
                  <a:lnTo>
                    <a:pt x="1767" y="26"/>
                  </a:lnTo>
                  <a:cubicBezTo>
                    <a:pt x="1760" y="26"/>
                    <a:pt x="1754" y="20"/>
                    <a:pt x="1754" y="13"/>
                  </a:cubicBezTo>
                  <a:cubicBezTo>
                    <a:pt x="1754" y="6"/>
                    <a:pt x="1760" y="0"/>
                    <a:pt x="1767" y="0"/>
                  </a:cubicBezTo>
                  <a:lnTo>
                    <a:pt x="1792" y="0"/>
                  </a:lnTo>
                  <a:cubicBezTo>
                    <a:pt x="1800" y="0"/>
                    <a:pt x="1805" y="6"/>
                    <a:pt x="1805" y="13"/>
                  </a:cubicBezTo>
                  <a:cubicBezTo>
                    <a:pt x="1805" y="20"/>
                    <a:pt x="1800" y="26"/>
                    <a:pt x="1792" y="26"/>
                  </a:cubicBezTo>
                  <a:close/>
                  <a:moveTo>
                    <a:pt x="1716" y="26"/>
                  </a:moveTo>
                  <a:lnTo>
                    <a:pt x="1690" y="26"/>
                  </a:lnTo>
                  <a:cubicBezTo>
                    <a:pt x="1683" y="26"/>
                    <a:pt x="1677" y="20"/>
                    <a:pt x="1677" y="13"/>
                  </a:cubicBezTo>
                  <a:cubicBezTo>
                    <a:pt x="1677" y="6"/>
                    <a:pt x="1683" y="0"/>
                    <a:pt x="1690" y="0"/>
                  </a:cubicBezTo>
                  <a:lnTo>
                    <a:pt x="1716" y="0"/>
                  </a:lnTo>
                  <a:cubicBezTo>
                    <a:pt x="1723" y="0"/>
                    <a:pt x="1728" y="6"/>
                    <a:pt x="1728" y="13"/>
                  </a:cubicBezTo>
                  <a:cubicBezTo>
                    <a:pt x="1728" y="20"/>
                    <a:pt x="1723" y="26"/>
                    <a:pt x="1716" y="26"/>
                  </a:cubicBezTo>
                  <a:close/>
                  <a:moveTo>
                    <a:pt x="1639" y="26"/>
                  </a:moveTo>
                  <a:lnTo>
                    <a:pt x="1613" y="26"/>
                  </a:lnTo>
                  <a:cubicBezTo>
                    <a:pt x="1606" y="26"/>
                    <a:pt x="1600" y="20"/>
                    <a:pt x="1600" y="13"/>
                  </a:cubicBezTo>
                  <a:cubicBezTo>
                    <a:pt x="1600" y="6"/>
                    <a:pt x="1606" y="0"/>
                    <a:pt x="1613" y="0"/>
                  </a:cubicBezTo>
                  <a:lnTo>
                    <a:pt x="1639" y="0"/>
                  </a:lnTo>
                  <a:cubicBezTo>
                    <a:pt x="1646" y="0"/>
                    <a:pt x="1652" y="6"/>
                    <a:pt x="1652" y="13"/>
                  </a:cubicBezTo>
                  <a:cubicBezTo>
                    <a:pt x="1652" y="20"/>
                    <a:pt x="1646" y="26"/>
                    <a:pt x="1639" y="26"/>
                  </a:cubicBezTo>
                  <a:close/>
                  <a:moveTo>
                    <a:pt x="1562" y="26"/>
                  </a:moveTo>
                  <a:lnTo>
                    <a:pt x="1536" y="26"/>
                  </a:lnTo>
                  <a:cubicBezTo>
                    <a:pt x="1529" y="26"/>
                    <a:pt x="1524" y="20"/>
                    <a:pt x="1524" y="13"/>
                  </a:cubicBezTo>
                  <a:cubicBezTo>
                    <a:pt x="1524" y="6"/>
                    <a:pt x="1529" y="0"/>
                    <a:pt x="1536" y="0"/>
                  </a:cubicBezTo>
                  <a:lnTo>
                    <a:pt x="1562" y="0"/>
                  </a:lnTo>
                  <a:cubicBezTo>
                    <a:pt x="1569" y="0"/>
                    <a:pt x="1575" y="6"/>
                    <a:pt x="1575" y="13"/>
                  </a:cubicBezTo>
                  <a:cubicBezTo>
                    <a:pt x="1575" y="20"/>
                    <a:pt x="1569" y="26"/>
                    <a:pt x="1562" y="26"/>
                  </a:cubicBezTo>
                  <a:close/>
                  <a:moveTo>
                    <a:pt x="1485" y="26"/>
                  </a:moveTo>
                  <a:lnTo>
                    <a:pt x="1460" y="26"/>
                  </a:lnTo>
                  <a:cubicBezTo>
                    <a:pt x="1453" y="26"/>
                    <a:pt x="1447" y="20"/>
                    <a:pt x="1447" y="13"/>
                  </a:cubicBezTo>
                  <a:cubicBezTo>
                    <a:pt x="1447" y="6"/>
                    <a:pt x="1453" y="0"/>
                    <a:pt x="1460" y="0"/>
                  </a:cubicBezTo>
                  <a:lnTo>
                    <a:pt x="1485" y="0"/>
                  </a:lnTo>
                  <a:cubicBezTo>
                    <a:pt x="1492" y="0"/>
                    <a:pt x="1498" y="6"/>
                    <a:pt x="1498" y="13"/>
                  </a:cubicBezTo>
                  <a:cubicBezTo>
                    <a:pt x="1498" y="20"/>
                    <a:pt x="1492" y="26"/>
                    <a:pt x="1485" y="26"/>
                  </a:cubicBezTo>
                  <a:close/>
                  <a:moveTo>
                    <a:pt x="1408" y="26"/>
                  </a:moveTo>
                  <a:lnTo>
                    <a:pt x="1383" y="26"/>
                  </a:lnTo>
                  <a:cubicBezTo>
                    <a:pt x="1376" y="26"/>
                    <a:pt x="1370" y="20"/>
                    <a:pt x="1370" y="13"/>
                  </a:cubicBezTo>
                  <a:cubicBezTo>
                    <a:pt x="1370" y="6"/>
                    <a:pt x="1376" y="0"/>
                    <a:pt x="1383" y="0"/>
                  </a:cubicBezTo>
                  <a:lnTo>
                    <a:pt x="1408" y="0"/>
                  </a:lnTo>
                  <a:cubicBezTo>
                    <a:pt x="1416" y="0"/>
                    <a:pt x="1421" y="6"/>
                    <a:pt x="1421" y="13"/>
                  </a:cubicBezTo>
                  <a:cubicBezTo>
                    <a:pt x="1421" y="20"/>
                    <a:pt x="1416" y="26"/>
                    <a:pt x="1408" y="26"/>
                  </a:cubicBezTo>
                  <a:close/>
                  <a:moveTo>
                    <a:pt x="1332" y="26"/>
                  </a:moveTo>
                  <a:lnTo>
                    <a:pt x="1306" y="26"/>
                  </a:lnTo>
                  <a:cubicBezTo>
                    <a:pt x="1299" y="26"/>
                    <a:pt x="1293" y="20"/>
                    <a:pt x="1293" y="13"/>
                  </a:cubicBezTo>
                  <a:cubicBezTo>
                    <a:pt x="1293" y="6"/>
                    <a:pt x="1299" y="0"/>
                    <a:pt x="1306" y="0"/>
                  </a:cubicBezTo>
                  <a:lnTo>
                    <a:pt x="1332" y="0"/>
                  </a:lnTo>
                  <a:cubicBezTo>
                    <a:pt x="1339" y="0"/>
                    <a:pt x="1344" y="6"/>
                    <a:pt x="1344" y="13"/>
                  </a:cubicBezTo>
                  <a:cubicBezTo>
                    <a:pt x="1344" y="20"/>
                    <a:pt x="1339" y="26"/>
                    <a:pt x="1332" y="26"/>
                  </a:cubicBezTo>
                  <a:close/>
                  <a:moveTo>
                    <a:pt x="1255" y="26"/>
                  </a:moveTo>
                  <a:lnTo>
                    <a:pt x="1229" y="26"/>
                  </a:lnTo>
                  <a:cubicBezTo>
                    <a:pt x="1222" y="26"/>
                    <a:pt x="1216" y="20"/>
                    <a:pt x="1216" y="13"/>
                  </a:cubicBezTo>
                  <a:cubicBezTo>
                    <a:pt x="1216" y="6"/>
                    <a:pt x="1222" y="0"/>
                    <a:pt x="1229" y="0"/>
                  </a:cubicBezTo>
                  <a:lnTo>
                    <a:pt x="1255" y="0"/>
                  </a:lnTo>
                  <a:cubicBezTo>
                    <a:pt x="1262" y="0"/>
                    <a:pt x="1268" y="6"/>
                    <a:pt x="1268" y="13"/>
                  </a:cubicBezTo>
                  <a:cubicBezTo>
                    <a:pt x="1268" y="20"/>
                    <a:pt x="1262" y="26"/>
                    <a:pt x="1255" y="26"/>
                  </a:cubicBezTo>
                  <a:close/>
                  <a:moveTo>
                    <a:pt x="1178" y="26"/>
                  </a:moveTo>
                  <a:lnTo>
                    <a:pt x="1152" y="26"/>
                  </a:lnTo>
                  <a:cubicBezTo>
                    <a:pt x="1145" y="26"/>
                    <a:pt x="1140" y="20"/>
                    <a:pt x="1140" y="13"/>
                  </a:cubicBezTo>
                  <a:cubicBezTo>
                    <a:pt x="1140" y="6"/>
                    <a:pt x="1145" y="0"/>
                    <a:pt x="1152" y="0"/>
                  </a:cubicBezTo>
                  <a:lnTo>
                    <a:pt x="1178" y="0"/>
                  </a:lnTo>
                  <a:cubicBezTo>
                    <a:pt x="1185" y="0"/>
                    <a:pt x="1191" y="6"/>
                    <a:pt x="1191" y="13"/>
                  </a:cubicBezTo>
                  <a:cubicBezTo>
                    <a:pt x="1191" y="20"/>
                    <a:pt x="1185" y="26"/>
                    <a:pt x="1178" y="26"/>
                  </a:cubicBezTo>
                  <a:close/>
                  <a:moveTo>
                    <a:pt x="1101" y="26"/>
                  </a:moveTo>
                  <a:lnTo>
                    <a:pt x="1076" y="26"/>
                  </a:lnTo>
                  <a:cubicBezTo>
                    <a:pt x="1069" y="26"/>
                    <a:pt x="1063" y="20"/>
                    <a:pt x="1063" y="13"/>
                  </a:cubicBezTo>
                  <a:cubicBezTo>
                    <a:pt x="1063" y="6"/>
                    <a:pt x="1069" y="0"/>
                    <a:pt x="1076" y="0"/>
                  </a:cubicBezTo>
                  <a:lnTo>
                    <a:pt x="1101" y="0"/>
                  </a:lnTo>
                  <a:cubicBezTo>
                    <a:pt x="1108" y="0"/>
                    <a:pt x="1114" y="6"/>
                    <a:pt x="1114" y="13"/>
                  </a:cubicBezTo>
                  <a:cubicBezTo>
                    <a:pt x="1114" y="20"/>
                    <a:pt x="1108" y="26"/>
                    <a:pt x="1101" y="26"/>
                  </a:cubicBezTo>
                  <a:close/>
                  <a:moveTo>
                    <a:pt x="1024" y="26"/>
                  </a:moveTo>
                  <a:lnTo>
                    <a:pt x="999" y="26"/>
                  </a:lnTo>
                  <a:cubicBezTo>
                    <a:pt x="992" y="26"/>
                    <a:pt x="986" y="20"/>
                    <a:pt x="986" y="13"/>
                  </a:cubicBezTo>
                  <a:cubicBezTo>
                    <a:pt x="986" y="6"/>
                    <a:pt x="992" y="0"/>
                    <a:pt x="999" y="0"/>
                  </a:cubicBezTo>
                  <a:lnTo>
                    <a:pt x="1024" y="0"/>
                  </a:lnTo>
                  <a:cubicBezTo>
                    <a:pt x="1032" y="0"/>
                    <a:pt x="1037" y="6"/>
                    <a:pt x="1037" y="13"/>
                  </a:cubicBezTo>
                  <a:cubicBezTo>
                    <a:pt x="1037" y="20"/>
                    <a:pt x="1032" y="26"/>
                    <a:pt x="1024" y="26"/>
                  </a:cubicBezTo>
                  <a:close/>
                  <a:moveTo>
                    <a:pt x="948" y="26"/>
                  </a:moveTo>
                  <a:lnTo>
                    <a:pt x="922" y="26"/>
                  </a:lnTo>
                  <a:cubicBezTo>
                    <a:pt x="915" y="26"/>
                    <a:pt x="909" y="20"/>
                    <a:pt x="909" y="13"/>
                  </a:cubicBezTo>
                  <a:cubicBezTo>
                    <a:pt x="909" y="6"/>
                    <a:pt x="915" y="0"/>
                    <a:pt x="922" y="0"/>
                  </a:cubicBezTo>
                  <a:lnTo>
                    <a:pt x="948" y="0"/>
                  </a:lnTo>
                  <a:cubicBezTo>
                    <a:pt x="955" y="0"/>
                    <a:pt x="960" y="6"/>
                    <a:pt x="960" y="13"/>
                  </a:cubicBezTo>
                  <a:cubicBezTo>
                    <a:pt x="960" y="20"/>
                    <a:pt x="955" y="26"/>
                    <a:pt x="948" y="26"/>
                  </a:cubicBezTo>
                  <a:close/>
                  <a:moveTo>
                    <a:pt x="871" y="26"/>
                  </a:moveTo>
                  <a:lnTo>
                    <a:pt x="845" y="26"/>
                  </a:lnTo>
                  <a:cubicBezTo>
                    <a:pt x="838" y="26"/>
                    <a:pt x="832" y="20"/>
                    <a:pt x="832" y="13"/>
                  </a:cubicBezTo>
                  <a:cubicBezTo>
                    <a:pt x="832" y="6"/>
                    <a:pt x="838" y="0"/>
                    <a:pt x="845" y="0"/>
                  </a:cubicBezTo>
                  <a:lnTo>
                    <a:pt x="871" y="0"/>
                  </a:lnTo>
                  <a:cubicBezTo>
                    <a:pt x="878" y="0"/>
                    <a:pt x="884" y="6"/>
                    <a:pt x="884" y="13"/>
                  </a:cubicBezTo>
                  <a:cubicBezTo>
                    <a:pt x="884" y="20"/>
                    <a:pt x="878" y="26"/>
                    <a:pt x="871" y="26"/>
                  </a:cubicBezTo>
                  <a:close/>
                  <a:moveTo>
                    <a:pt x="794" y="26"/>
                  </a:moveTo>
                  <a:lnTo>
                    <a:pt x="768" y="26"/>
                  </a:lnTo>
                  <a:cubicBezTo>
                    <a:pt x="761" y="26"/>
                    <a:pt x="756" y="20"/>
                    <a:pt x="756" y="13"/>
                  </a:cubicBezTo>
                  <a:cubicBezTo>
                    <a:pt x="756" y="6"/>
                    <a:pt x="761" y="0"/>
                    <a:pt x="768" y="0"/>
                  </a:cubicBezTo>
                  <a:lnTo>
                    <a:pt x="794" y="0"/>
                  </a:lnTo>
                  <a:cubicBezTo>
                    <a:pt x="801" y="0"/>
                    <a:pt x="807" y="6"/>
                    <a:pt x="807" y="13"/>
                  </a:cubicBezTo>
                  <a:cubicBezTo>
                    <a:pt x="807" y="20"/>
                    <a:pt x="801" y="26"/>
                    <a:pt x="794" y="26"/>
                  </a:cubicBezTo>
                  <a:close/>
                  <a:moveTo>
                    <a:pt x="717" y="26"/>
                  </a:moveTo>
                  <a:lnTo>
                    <a:pt x="692" y="26"/>
                  </a:lnTo>
                  <a:cubicBezTo>
                    <a:pt x="685" y="26"/>
                    <a:pt x="679" y="20"/>
                    <a:pt x="679" y="13"/>
                  </a:cubicBezTo>
                  <a:cubicBezTo>
                    <a:pt x="679" y="6"/>
                    <a:pt x="685" y="0"/>
                    <a:pt x="692" y="0"/>
                  </a:cubicBezTo>
                  <a:lnTo>
                    <a:pt x="717" y="0"/>
                  </a:lnTo>
                  <a:cubicBezTo>
                    <a:pt x="724" y="0"/>
                    <a:pt x="730" y="6"/>
                    <a:pt x="730" y="13"/>
                  </a:cubicBezTo>
                  <a:cubicBezTo>
                    <a:pt x="730" y="20"/>
                    <a:pt x="724" y="26"/>
                    <a:pt x="717" y="26"/>
                  </a:cubicBezTo>
                  <a:close/>
                  <a:moveTo>
                    <a:pt x="640" y="26"/>
                  </a:moveTo>
                  <a:lnTo>
                    <a:pt x="615" y="26"/>
                  </a:lnTo>
                  <a:cubicBezTo>
                    <a:pt x="608" y="26"/>
                    <a:pt x="602" y="20"/>
                    <a:pt x="602" y="13"/>
                  </a:cubicBezTo>
                  <a:cubicBezTo>
                    <a:pt x="602" y="6"/>
                    <a:pt x="608" y="0"/>
                    <a:pt x="615" y="0"/>
                  </a:cubicBezTo>
                  <a:lnTo>
                    <a:pt x="640" y="0"/>
                  </a:lnTo>
                  <a:cubicBezTo>
                    <a:pt x="648" y="0"/>
                    <a:pt x="653" y="6"/>
                    <a:pt x="653" y="13"/>
                  </a:cubicBezTo>
                  <a:cubicBezTo>
                    <a:pt x="653" y="20"/>
                    <a:pt x="648" y="26"/>
                    <a:pt x="640" y="26"/>
                  </a:cubicBezTo>
                  <a:close/>
                  <a:moveTo>
                    <a:pt x="564" y="26"/>
                  </a:moveTo>
                  <a:lnTo>
                    <a:pt x="538" y="26"/>
                  </a:lnTo>
                  <a:cubicBezTo>
                    <a:pt x="531" y="26"/>
                    <a:pt x="525" y="20"/>
                    <a:pt x="525" y="13"/>
                  </a:cubicBezTo>
                  <a:cubicBezTo>
                    <a:pt x="525" y="6"/>
                    <a:pt x="531" y="0"/>
                    <a:pt x="538" y="0"/>
                  </a:cubicBezTo>
                  <a:lnTo>
                    <a:pt x="564" y="0"/>
                  </a:lnTo>
                  <a:cubicBezTo>
                    <a:pt x="571" y="0"/>
                    <a:pt x="576" y="6"/>
                    <a:pt x="576" y="13"/>
                  </a:cubicBezTo>
                  <a:cubicBezTo>
                    <a:pt x="576" y="20"/>
                    <a:pt x="571" y="26"/>
                    <a:pt x="564" y="26"/>
                  </a:cubicBezTo>
                  <a:close/>
                  <a:moveTo>
                    <a:pt x="487" y="26"/>
                  </a:moveTo>
                  <a:lnTo>
                    <a:pt x="461" y="26"/>
                  </a:lnTo>
                  <a:cubicBezTo>
                    <a:pt x="454" y="26"/>
                    <a:pt x="448" y="20"/>
                    <a:pt x="448" y="13"/>
                  </a:cubicBezTo>
                  <a:cubicBezTo>
                    <a:pt x="448" y="6"/>
                    <a:pt x="454" y="0"/>
                    <a:pt x="461" y="0"/>
                  </a:cubicBezTo>
                  <a:lnTo>
                    <a:pt x="487" y="0"/>
                  </a:lnTo>
                  <a:cubicBezTo>
                    <a:pt x="494" y="0"/>
                    <a:pt x="500" y="6"/>
                    <a:pt x="500" y="13"/>
                  </a:cubicBezTo>
                  <a:cubicBezTo>
                    <a:pt x="500" y="20"/>
                    <a:pt x="494" y="26"/>
                    <a:pt x="487" y="26"/>
                  </a:cubicBezTo>
                  <a:close/>
                  <a:moveTo>
                    <a:pt x="410" y="26"/>
                  </a:moveTo>
                  <a:lnTo>
                    <a:pt x="384" y="26"/>
                  </a:lnTo>
                  <a:cubicBezTo>
                    <a:pt x="377" y="26"/>
                    <a:pt x="372" y="20"/>
                    <a:pt x="372" y="13"/>
                  </a:cubicBezTo>
                  <a:cubicBezTo>
                    <a:pt x="372" y="6"/>
                    <a:pt x="377" y="0"/>
                    <a:pt x="384" y="0"/>
                  </a:cubicBezTo>
                  <a:lnTo>
                    <a:pt x="410" y="0"/>
                  </a:lnTo>
                  <a:cubicBezTo>
                    <a:pt x="417" y="0"/>
                    <a:pt x="423" y="6"/>
                    <a:pt x="423" y="13"/>
                  </a:cubicBezTo>
                  <a:cubicBezTo>
                    <a:pt x="423" y="20"/>
                    <a:pt x="417" y="26"/>
                    <a:pt x="410" y="26"/>
                  </a:cubicBezTo>
                  <a:close/>
                  <a:moveTo>
                    <a:pt x="333" y="26"/>
                  </a:moveTo>
                  <a:lnTo>
                    <a:pt x="308" y="26"/>
                  </a:lnTo>
                  <a:cubicBezTo>
                    <a:pt x="301" y="26"/>
                    <a:pt x="295" y="20"/>
                    <a:pt x="295" y="13"/>
                  </a:cubicBezTo>
                  <a:cubicBezTo>
                    <a:pt x="295" y="6"/>
                    <a:pt x="301" y="0"/>
                    <a:pt x="308" y="0"/>
                  </a:cubicBezTo>
                  <a:lnTo>
                    <a:pt x="333" y="0"/>
                  </a:lnTo>
                  <a:cubicBezTo>
                    <a:pt x="340" y="0"/>
                    <a:pt x="346" y="6"/>
                    <a:pt x="346" y="13"/>
                  </a:cubicBezTo>
                  <a:cubicBezTo>
                    <a:pt x="346" y="20"/>
                    <a:pt x="340" y="26"/>
                    <a:pt x="333" y="26"/>
                  </a:cubicBezTo>
                  <a:close/>
                  <a:moveTo>
                    <a:pt x="256" y="26"/>
                  </a:moveTo>
                  <a:lnTo>
                    <a:pt x="231" y="26"/>
                  </a:lnTo>
                  <a:cubicBezTo>
                    <a:pt x="224" y="26"/>
                    <a:pt x="218" y="20"/>
                    <a:pt x="218" y="13"/>
                  </a:cubicBezTo>
                  <a:cubicBezTo>
                    <a:pt x="218" y="6"/>
                    <a:pt x="224" y="0"/>
                    <a:pt x="231" y="0"/>
                  </a:cubicBezTo>
                  <a:lnTo>
                    <a:pt x="256" y="0"/>
                  </a:lnTo>
                  <a:cubicBezTo>
                    <a:pt x="264" y="0"/>
                    <a:pt x="269" y="6"/>
                    <a:pt x="269" y="13"/>
                  </a:cubicBezTo>
                  <a:cubicBezTo>
                    <a:pt x="269" y="20"/>
                    <a:pt x="264" y="26"/>
                    <a:pt x="256" y="26"/>
                  </a:cubicBezTo>
                  <a:close/>
                  <a:moveTo>
                    <a:pt x="180" y="26"/>
                  </a:moveTo>
                  <a:lnTo>
                    <a:pt x="154" y="26"/>
                  </a:lnTo>
                  <a:cubicBezTo>
                    <a:pt x="147" y="26"/>
                    <a:pt x="141" y="20"/>
                    <a:pt x="141" y="13"/>
                  </a:cubicBezTo>
                  <a:cubicBezTo>
                    <a:pt x="141" y="6"/>
                    <a:pt x="147" y="0"/>
                    <a:pt x="154" y="0"/>
                  </a:cubicBezTo>
                  <a:lnTo>
                    <a:pt x="180" y="0"/>
                  </a:lnTo>
                  <a:cubicBezTo>
                    <a:pt x="187" y="0"/>
                    <a:pt x="192" y="6"/>
                    <a:pt x="192" y="13"/>
                  </a:cubicBezTo>
                  <a:cubicBezTo>
                    <a:pt x="192" y="20"/>
                    <a:pt x="187" y="26"/>
                    <a:pt x="180" y="26"/>
                  </a:cubicBezTo>
                  <a:close/>
                  <a:moveTo>
                    <a:pt x="103" y="26"/>
                  </a:moveTo>
                  <a:lnTo>
                    <a:pt x="77" y="26"/>
                  </a:lnTo>
                  <a:cubicBezTo>
                    <a:pt x="70" y="26"/>
                    <a:pt x="64" y="20"/>
                    <a:pt x="64" y="13"/>
                  </a:cubicBezTo>
                  <a:cubicBezTo>
                    <a:pt x="64" y="6"/>
                    <a:pt x="70" y="0"/>
                    <a:pt x="77" y="0"/>
                  </a:cubicBezTo>
                  <a:lnTo>
                    <a:pt x="103" y="0"/>
                  </a:lnTo>
                  <a:cubicBezTo>
                    <a:pt x="110" y="0"/>
                    <a:pt x="116" y="6"/>
                    <a:pt x="116" y="13"/>
                  </a:cubicBezTo>
                  <a:cubicBezTo>
                    <a:pt x="116" y="20"/>
                    <a:pt x="110" y="26"/>
                    <a:pt x="103" y="26"/>
                  </a:cubicBezTo>
                  <a:close/>
                  <a:moveTo>
                    <a:pt x="26" y="26"/>
                  </a:moveTo>
                  <a:lnTo>
                    <a:pt x="13" y="26"/>
                  </a:lnTo>
                  <a:cubicBezTo>
                    <a:pt x="6" y="26"/>
                    <a:pt x="0" y="20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lnTo>
                    <a:pt x="26" y="0"/>
                  </a:lnTo>
                  <a:cubicBezTo>
                    <a:pt x="33" y="0"/>
                    <a:pt x="39" y="6"/>
                    <a:pt x="39" y="13"/>
                  </a:cubicBezTo>
                  <a:cubicBezTo>
                    <a:pt x="39" y="20"/>
                    <a:pt x="33" y="26"/>
                    <a:pt x="26" y="26"/>
                  </a:cubicBez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471" name="Line 51"/>
            <p:cNvSpPr>
              <a:spLocks noChangeShapeType="1"/>
            </p:cNvSpPr>
            <p:nvPr/>
          </p:nvSpPr>
          <p:spPr bwMode="auto">
            <a:xfrm>
              <a:off x="5224347" y="3030379"/>
              <a:ext cx="533276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472" name="Freeform 52"/>
            <p:cNvSpPr>
              <a:spLocks/>
            </p:cNvSpPr>
            <p:nvPr/>
          </p:nvSpPr>
          <p:spPr bwMode="auto">
            <a:xfrm>
              <a:off x="5749687" y="2993864"/>
              <a:ext cx="68247" cy="74617"/>
            </a:xfrm>
            <a:custGeom>
              <a:avLst/>
              <a:gdLst>
                <a:gd name="T0" fmla="*/ 0 w 68"/>
                <a:gd name="T1" fmla="*/ 0 h 68"/>
                <a:gd name="T2" fmla="*/ 68 w 68"/>
                <a:gd name="T3" fmla="*/ 34 h 68"/>
                <a:gd name="T4" fmla="*/ 0 w 68"/>
                <a:gd name="T5" fmla="*/ 68 h 68"/>
                <a:gd name="T6" fmla="*/ 0 w 68"/>
                <a:gd name="T7" fmla="*/ 0 h 6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8" h="68">
                  <a:moveTo>
                    <a:pt x="0" y="0"/>
                  </a:moveTo>
                  <a:lnTo>
                    <a:pt x="68" y="34"/>
                  </a:lnTo>
                  <a:lnTo>
                    <a:pt x="0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473" name="Freeform 53"/>
            <p:cNvSpPr>
              <a:spLocks/>
            </p:cNvSpPr>
            <p:nvPr/>
          </p:nvSpPr>
          <p:spPr bwMode="auto">
            <a:xfrm>
              <a:off x="5687789" y="2681112"/>
              <a:ext cx="180933" cy="344504"/>
            </a:xfrm>
            <a:custGeom>
              <a:avLst/>
              <a:gdLst>
                <a:gd name="T0" fmla="*/ 0 w 179"/>
                <a:gd name="T1" fmla="*/ 312 h 312"/>
                <a:gd name="T2" fmla="*/ 0 w 179"/>
                <a:gd name="T3" fmla="*/ 0 h 312"/>
                <a:gd name="T4" fmla="*/ 179 w 179"/>
                <a:gd name="T5" fmla="*/ 0 h 312"/>
                <a:gd name="T6" fmla="*/ 179 w 179"/>
                <a:gd name="T7" fmla="*/ 53 h 3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9" h="312">
                  <a:moveTo>
                    <a:pt x="0" y="312"/>
                  </a:moveTo>
                  <a:lnTo>
                    <a:pt x="0" y="0"/>
                  </a:lnTo>
                  <a:lnTo>
                    <a:pt x="179" y="0"/>
                  </a:lnTo>
                  <a:lnTo>
                    <a:pt x="179" y="53"/>
                  </a:lnTo>
                </a:path>
              </a:pathLst>
            </a:custGeom>
            <a:noFill/>
            <a:ln w="174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474" name="Freeform 54"/>
            <p:cNvSpPr>
              <a:spLocks/>
            </p:cNvSpPr>
            <p:nvPr/>
          </p:nvSpPr>
          <p:spPr bwMode="auto">
            <a:xfrm>
              <a:off x="5835392" y="2722389"/>
              <a:ext cx="66660" cy="74616"/>
            </a:xfrm>
            <a:custGeom>
              <a:avLst/>
              <a:gdLst>
                <a:gd name="T0" fmla="*/ 79 w 159"/>
                <a:gd name="T1" fmla="*/ 159 h 159"/>
                <a:gd name="T2" fmla="*/ 0 w 159"/>
                <a:gd name="T3" fmla="*/ 0 h 159"/>
                <a:gd name="T4" fmla="*/ 159 w 159"/>
                <a:gd name="T5" fmla="*/ 1 h 159"/>
                <a:gd name="T6" fmla="*/ 159 w 159"/>
                <a:gd name="T7" fmla="*/ 1 h 159"/>
                <a:gd name="T8" fmla="*/ 79 w 159"/>
                <a:gd name="T9" fmla="*/ 159 h 1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9" h="159">
                  <a:moveTo>
                    <a:pt x="79" y="159"/>
                  </a:moveTo>
                  <a:lnTo>
                    <a:pt x="0" y="0"/>
                  </a:lnTo>
                  <a:cubicBezTo>
                    <a:pt x="50" y="25"/>
                    <a:pt x="109" y="26"/>
                    <a:pt x="159" y="1"/>
                  </a:cubicBezTo>
                  <a:lnTo>
                    <a:pt x="79" y="159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475" name="Rectangle 57"/>
            <p:cNvSpPr>
              <a:spLocks noChangeArrowheads="1"/>
            </p:cNvSpPr>
            <p:nvPr/>
          </p:nvSpPr>
          <p:spPr bwMode="auto">
            <a:xfrm>
              <a:off x="5535424" y="2477902"/>
              <a:ext cx="852289" cy="184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VC Identifier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endParaRPr>
            </a:p>
          </p:txBody>
        </p:sp>
        <p:sp>
          <p:nvSpPr>
            <p:cNvPr id="183476" name="Line 61"/>
            <p:cNvSpPr>
              <a:spLocks noChangeShapeType="1"/>
            </p:cNvSpPr>
            <p:nvPr/>
          </p:nvSpPr>
          <p:spPr bwMode="auto">
            <a:xfrm>
              <a:off x="5944904" y="2819230"/>
              <a:ext cx="77769" cy="1588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477" name="Line 62"/>
            <p:cNvSpPr>
              <a:spLocks noChangeShapeType="1"/>
            </p:cNvSpPr>
            <p:nvPr/>
          </p:nvSpPr>
          <p:spPr bwMode="auto">
            <a:xfrm>
              <a:off x="6435327" y="2819230"/>
              <a:ext cx="96815" cy="1588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478" name="Freeform 63"/>
            <p:cNvSpPr>
              <a:spLocks/>
            </p:cNvSpPr>
            <p:nvPr/>
          </p:nvSpPr>
          <p:spPr bwMode="auto">
            <a:xfrm>
              <a:off x="6524207" y="2782717"/>
              <a:ext cx="65073" cy="74616"/>
            </a:xfrm>
            <a:custGeom>
              <a:avLst/>
              <a:gdLst>
                <a:gd name="T0" fmla="*/ 0 w 66"/>
                <a:gd name="T1" fmla="*/ 0 h 67"/>
                <a:gd name="T2" fmla="*/ 66 w 66"/>
                <a:gd name="T3" fmla="*/ 33 h 67"/>
                <a:gd name="T4" fmla="*/ 0 w 66"/>
                <a:gd name="T5" fmla="*/ 67 h 67"/>
                <a:gd name="T6" fmla="*/ 0 w 66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6" h="67">
                  <a:moveTo>
                    <a:pt x="0" y="0"/>
                  </a:moveTo>
                  <a:lnTo>
                    <a:pt x="66" y="33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479" name="Line 64"/>
            <p:cNvSpPr>
              <a:spLocks noChangeShapeType="1"/>
            </p:cNvSpPr>
            <p:nvPr/>
          </p:nvSpPr>
          <p:spPr bwMode="auto">
            <a:xfrm>
              <a:off x="5944904" y="3244701"/>
              <a:ext cx="77769" cy="1588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480" name="Line 65"/>
            <p:cNvSpPr>
              <a:spLocks noChangeShapeType="1"/>
            </p:cNvSpPr>
            <p:nvPr/>
          </p:nvSpPr>
          <p:spPr bwMode="auto">
            <a:xfrm>
              <a:off x="6435327" y="3244701"/>
              <a:ext cx="96815" cy="1588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481" name="Freeform 66"/>
            <p:cNvSpPr>
              <a:spLocks/>
            </p:cNvSpPr>
            <p:nvPr/>
          </p:nvSpPr>
          <p:spPr bwMode="auto">
            <a:xfrm>
              <a:off x="6524207" y="3208188"/>
              <a:ext cx="65073" cy="74616"/>
            </a:xfrm>
            <a:custGeom>
              <a:avLst/>
              <a:gdLst>
                <a:gd name="T0" fmla="*/ 0 w 66"/>
                <a:gd name="T1" fmla="*/ 0 h 67"/>
                <a:gd name="T2" fmla="*/ 66 w 66"/>
                <a:gd name="T3" fmla="*/ 33 h 67"/>
                <a:gd name="T4" fmla="*/ 0 w 66"/>
                <a:gd name="T5" fmla="*/ 67 h 67"/>
                <a:gd name="T6" fmla="*/ 0 w 66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6" h="67">
                  <a:moveTo>
                    <a:pt x="0" y="0"/>
                  </a:moveTo>
                  <a:lnTo>
                    <a:pt x="66" y="33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482" name="Line 67"/>
            <p:cNvSpPr>
              <a:spLocks noChangeShapeType="1"/>
            </p:cNvSpPr>
            <p:nvPr/>
          </p:nvSpPr>
          <p:spPr bwMode="auto">
            <a:xfrm>
              <a:off x="5948079" y="3030379"/>
              <a:ext cx="77769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483" name="Line 68"/>
            <p:cNvSpPr>
              <a:spLocks noChangeShapeType="1"/>
            </p:cNvSpPr>
            <p:nvPr/>
          </p:nvSpPr>
          <p:spPr bwMode="auto">
            <a:xfrm>
              <a:off x="6438502" y="3030379"/>
              <a:ext cx="95228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484" name="Freeform 69"/>
            <p:cNvSpPr>
              <a:spLocks/>
            </p:cNvSpPr>
            <p:nvPr/>
          </p:nvSpPr>
          <p:spPr bwMode="auto">
            <a:xfrm>
              <a:off x="6524207" y="2993864"/>
              <a:ext cx="68247" cy="74617"/>
            </a:xfrm>
            <a:custGeom>
              <a:avLst/>
              <a:gdLst>
                <a:gd name="T0" fmla="*/ 0 w 68"/>
                <a:gd name="T1" fmla="*/ 0 h 68"/>
                <a:gd name="T2" fmla="*/ 68 w 68"/>
                <a:gd name="T3" fmla="*/ 34 h 68"/>
                <a:gd name="T4" fmla="*/ 0 w 68"/>
                <a:gd name="T5" fmla="*/ 68 h 68"/>
                <a:gd name="T6" fmla="*/ 0 w 68"/>
                <a:gd name="T7" fmla="*/ 0 h 6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8" h="68">
                  <a:moveTo>
                    <a:pt x="0" y="0"/>
                  </a:moveTo>
                  <a:lnTo>
                    <a:pt x="68" y="34"/>
                  </a:lnTo>
                  <a:lnTo>
                    <a:pt x="0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485" name="Rectangle 74"/>
            <p:cNvSpPr>
              <a:spLocks noChangeArrowheads="1"/>
            </p:cNvSpPr>
            <p:nvPr/>
          </p:nvSpPr>
          <p:spPr bwMode="auto">
            <a:xfrm>
              <a:off x="6022673" y="2951000"/>
              <a:ext cx="412654" cy="1539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486" name="Rectangle 75"/>
            <p:cNvSpPr>
              <a:spLocks noChangeArrowheads="1"/>
            </p:cNvSpPr>
            <p:nvPr/>
          </p:nvSpPr>
          <p:spPr bwMode="auto">
            <a:xfrm>
              <a:off x="6022673" y="2951000"/>
              <a:ext cx="412654" cy="153995"/>
            </a:xfrm>
            <a:prstGeom prst="rect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487" name="Rectangle 76"/>
            <p:cNvSpPr>
              <a:spLocks noChangeArrowheads="1"/>
            </p:cNvSpPr>
            <p:nvPr/>
          </p:nvSpPr>
          <p:spPr bwMode="auto">
            <a:xfrm>
              <a:off x="6108378" y="2955762"/>
              <a:ext cx="301555" cy="169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VC 1 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endParaRPr>
            </a:p>
          </p:txBody>
        </p:sp>
        <p:sp>
          <p:nvSpPr>
            <p:cNvPr id="183488" name="Rectangle 78"/>
            <p:cNvSpPr>
              <a:spLocks noChangeArrowheads="1"/>
            </p:cNvSpPr>
            <p:nvPr/>
          </p:nvSpPr>
          <p:spPr bwMode="auto">
            <a:xfrm>
              <a:off x="6022673" y="3166911"/>
              <a:ext cx="412654" cy="1524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489" name="Rectangle 79"/>
            <p:cNvSpPr>
              <a:spLocks noChangeArrowheads="1"/>
            </p:cNvSpPr>
            <p:nvPr/>
          </p:nvSpPr>
          <p:spPr bwMode="auto">
            <a:xfrm>
              <a:off x="6022673" y="3166911"/>
              <a:ext cx="412654" cy="152408"/>
            </a:xfrm>
            <a:prstGeom prst="rect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490" name="Rectangle 80"/>
            <p:cNvSpPr>
              <a:spLocks noChangeArrowheads="1"/>
            </p:cNvSpPr>
            <p:nvPr/>
          </p:nvSpPr>
          <p:spPr bwMode="auto">
            <a:xfrm>
              <a:off x="6108378" y="3163735"/>
              <a:ext cx="301555" cy="169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VC 2 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endParaRPr>
            </a:p>
          </p:txBody>
        </p:sp>
        <p:sp>
          <p:nvSpPr>
            <p:cNvPr id="183491" name="Freeform 82"/>
            <p:cNvSpPr>
              <a:spLocks/>
            </p:cNvSpPr>
            <p:nvPr/>
          </p:nvSpPr>
          <p:spPr bwMode="auto">
            <a:xfrm>
              <a:off x="5813172" y="3459025"/>
              <a:ext cx="130145" cy="574703"/>
            </a:xfrm>
            <a:custGeom>
              <a:avLst/>
              <a:gdLst>
                <a:gd name="T0" fmla="*/ 0 w 128"/>
                <a:gd name="T1" fmla="*/ 87 h 521"/>
                <a:gd name="T2" fmla="*/ 0 w 128"/>
                <a:gd name="T3" fmla="*/ 434 h 521"/>
                <a:gd name="T4" fmla="*/ 128 w 128"/>
                <a:gd name="T5" fmla="*/ 521 h 521"/>
                <a:gd name="T6" fmla="*/ 128 w 128"/>
                <a:gd name="T7" fmla="*/ 0 h 521"/>
                <a:gd name="T8" fmla="*/ 0 w 128"/>
                <a:gd name="T9" fmla="*/ 87 h 5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" h="521">
                  <a:moveTo>
                    <a:pt x="0" y="87"/>
                  </a:moveTo>
                  <a:lnTo>
                    <a:pt x="0" y="434"/>
                  </a:lnTo>
                  <a:lnTo>
                    <a:pt x="128" y="521"/>
                  </a:lnTo>
                  <a:lnTo>
                    <a:pt x="128" y="0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492" name="Freeform 83"/>
            <p:cNvSpPr>
              <a:spLocks/>
            </p:cNvSpPr>
            <p:nvPr/>
          </p:nvSpPr>
          <p:spPr bwMode="auto">
            <a:xfrm>
              <a:off x="5813172" y="3459025"/>
              <a:ext cx="130145" cy="574703"/>
            </a:xfrm>
            <a:custGeom>
              <a:avLst/>
              <a:gdLst>
                <a:gd name="T0" fmla="*/ 0 w 128"/>
                <a:gd name="T1" fmla="*/ 87 h 521"/>
                <a:gd name="T2" fmla="*/ 0 w 128"/>
                <a:gd name="T3" fmla="*/ 434 h 521"/>
                <a:gd name="T4" fmla="*/ 128 w 128"/>
                <a:gd name="T5" fmla="*/ 521 h 521"/>
                <a:gd name="T6" fmla="*/ 128 w 128"/>
                <a:gd name="T7" fmla="*/ 0 h 521"/>
                <a:gd name="T8" fmla="*/ 0 w 128"/>
                <a:gd name="T9" fmla="*/ 87 h 5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" h="521">
                  <a:moveTo>
                    <a:pt x="0" y="87"/>
                  </a:moveTo>
                  <a:lnTo>
                    <a:pt x="0" y="434"/>
                  </a:lnTo>
                  <a:lnTo>
                    <a:pt x="128" y="521"/>
                  </a:lnTo>
                  <a:lnTo>
                    <a:pt x="128" y="0"/>
                  </a:lnTo>
                  <a:lnTo>
                    <a:pt x="0" y="87"/>
                  </a:lnTo>
                  <a:close/>
                </a:path>
              </a:pathLst>
            </a:custGeom>
            <a:noFill/>
            <a:ln w="174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493" name="Freeform 84"/>
            <p:cNvSpPr>
              <a:spLocks/>
            </p:cNvSpPr>
            <p:nvPr/>
          </p:nvSpPr>
          <p:spPr bwMode="auto">
            <a:xfrm>
              <a:off x="6587692" y="3459025"/>
              <a:ext cx="128558" cy="574703"/>
            </a:xfrm>
            <a:custGeom>
              <a:avLst/>
              <a:gdLst>
                <a:gd name="T0" fmla="*/ 128 w 128"/>
                <a:gd name="T1" fmla="*/ 87 h 521"/>
                <a:gd name="T2" fmla="*/ 128 w 128"/>
                <a:gd name="T3" fmla="*/ 434 h 521"/>
                <a:gd name="T4" fmla="*/ 0 w 128"/>
                <a:gd name="T5" fmla="*/ 521 h 521"/>
                <a:gd name="T6" fmla="*/ 0 w 128"/>
                <a:gd name="T7" fmla="*/ 0 h 521"/>
                <a:gd name="T8" fmla="*/ 128 w 128"/>
                <a:gd name="T9" fmla="*/ 87 h 5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" h="521">
                  <a:moveTo>
                    <a:pt x="128" y="87"/>
                  </a:moveTo>
                  <a:lnTo>
                    <a:pt x="128" y="434"/>
                  </a:lnTo>
                  <a:lnTo>
                    <a:pt x="0" y="521"/>
                  </a:lnTo>
                  <a:lnTo>
                    <a:pt x="0" y="0"/>
                  </a:lnTo>
                  <a:lnTo>
                    <a:pt x="128" y="87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494" name="Freeform 85"/>
            <p:cNvSpPr>
              <a:spLocks/>
            </p:cNvSpPr>
            <p:nvPr/>
          </p:nvSpPr>
          <p:spPr bwMode="auto">
            <a:xfrm>
              <a:off x="6587692" y="3459025"/>
              <a:ext cx="128558" cy="574703"/>
            </a:xfrm>
            <a:custGeom>
              <a:avLst/>
              <a:gdLst>
                <a:gd name="T0" fmla="*/ 128 w 128"/>
                <a:gd name="T1" fmla="*/ 87 h 521"/>
                <a:gd name="T2" fmla="*/ 128 w 128"/>
                <a:gd name="T3" fmla="*/ 434 h 521"/>
                <a:gd name="T4" fmla="*/ 0 w 128"/>
                <a:gd name="T5" fmla="*/ 521 h 521"/>
                <a:gd name="T6" fmla="*/ 0 w 128"/>
                <a:gd name="T7" fmla="*/ 0 h 521"/>
                <a:gd name="T8" fmla="*/ 128 w 128"/>
                <a:gd name="T9" fmla="*/ 87 h 5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" h="521">
                  <a:moveTo>
                    <a:pt x="128" y="87"/>
                  </a:moveTo>
                  <a:lnTo>
                    <a:pt x="128" y="434"/>
                  </a:lnTo>
                  <a:lnTo>
                    <a:pt x="0" y="521"/>
                  </a:lnTo>
                  <a:lnTo>
                    <a:pt x="0" y="0"/>
                  </a:lnTo>
                  <a:lnTo>
                    <a:pt x="128" y="87"/>
                  </a:lnTo>
                  <a:close/>
                </a:path>
              </a:pathLst>
            </a:custGeom>
            <a:noFill/>
            <a:ln w="174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495" name="Rectangle 86"/>
            <p:cNvSpPr>
              <a:spLocks noChangeArrowheads="1"/>
            </p:cNvSpPr>
            <p:nvPr/>
          </p:nvSpPr>
          <p:spPr bwMode="auto">
            <a:xfrm>
              <a:off x="6019499" y="3459025"/>
              <a:ext cx="412654" cy="1524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496" name="Rectangle 87"/>
            <p:cNvSpPr>
              <a:spLocks noChangeArrowheads="1"/>
            </p:cNvSpPr>
            <p:nvPr/>
          </p:nvSpPr>
          <p:spPr bwMode="auto">
            <a:xfrm>
              <a:off x="6019499" y="3459025"/>
              <a:ext cx="412654" cy="152408"/>
            </a:xfrm>
            <a:prstGeom prst="rect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497" name="Freeform 90"/>
            <p:cNvSpPr>
              <a:spLocks noEditPoints="1"/>
            </p:cNvSpPr>
            <p:nvPr/>
          </p:nvSpPr>
          <p:spPr bwMode="auto">
            <a:xfrm>
              <a:off x="5471939" y="3397109"/>
              <a:ext cx="1299860" cy="687422"/>
            </a:xfrm>
            <a:custGeom>
              <a:avLst/>
              <a:gdLst>
                <a:gd name="T0" fmla="*/ 13 w 3050"/>
                <a:gd name="T1" fmla="*/ 102 h 1477"/>
                <a:gd name="T2" fmla="*/ 0 w 3050"/>
                <a:gd name="T3" fmla="*/ 269 h 1477"/>
                <a:gd name="T4" fmla="*/ 0 w 3050"/>
                <a:gd name="T5" fmla="*/ 448 h 1477"/>
                <a:gd name="T6" fmla="*/ 13 w 3050"/>
                <a:gd name="T7" fmla="*/ 614 h 1477"/>
                <a:gd name="T8" fmla="*/ 26 w 3050"/>
                <a:gd name="T9" fmla="*/ 755 h 1477"/>
                <a:gd name="T10" fmla="*/ 26 w 3050"/>
                <a:gd name="T11" fmla="*/ 883 h 1477"/>
                <a:gd name="T12" fmla="*/ 26 w 3050"/>
                <a:gd name="T13" fmla="*/ 960 h 1477"/>
                <a:gd name="T14" fmla="*/ 13 w 3050"/>
                <a:gd name="T15" fmla="*/ 1101 h 1477"/>
                <a:gd name="T16" fmla="*/ 0 w 3050"/>
                <a:gd name="T17" fmla="*/ 1267 h 1477"/>
                <a:gd name="T18" fmla="*/ 0 w 3050"/>
                <a:gd name="T19" fmla="*/ 1446 h 1477"/>
                <a:gd name="T20" fmla="*/ 162 w 3050"/>
                <a:gd name="T21" fmla="*/ 1464 h 1477"/>
                <a:gd name="T22" fmla="*/ 303 w 3050"/>
                <a:gd name="T23" fmla="*/ 1451 h 1477"/>
                <a:gd name="T24" fmla="*/ 431 w 3050"/>
                <a:gd name="T25" fmla="*/ 1451 h 1477"/>
                <a:gd name="T26" fmla="*/ 508 w 3050"/>
                <a:gd name="T27" fmla="*/ 1451 h 1477"/>
                <a:gd name="T28" fmla="*/ 648 w 3050"/>
                <a:gd name="T29" fmla="*/ 1464 h 1477"/>
                <a:gd name="T30" fmla="*/ 815 w 3050"/>
                <a:gd name="T31" fmla="*/ 1477 h 1477"/>
                <a:gd name="T32" fmla="*/ 994 w 3050"/>
                <a:gd name="T33" fmla="*/ 1477 h 1477"/>
                <a:gd name="T34" fmla="*/ 1160 w 3050"/>
                <a:gd name="T35" fmla="*/ 1464 h 1477"/>
                <a:gd name="T36" fmla="*/ 1301 w 3050"/>
                <a:gd name="T37" fmla="*/ 1451 h 1477"/>
                <a:gd name="T38" fmla="*/ 1429 w 3050"/>
                <a:gd name="T39" fmla="*/ 1451 h 1477"/>
                <a:gd name="T40" fmla="*/ 1506 w 3050"/>
                <a:gd name="T41" fmla="*/ 1451 h 1477"/>
                <a:gd name="T42" fmla="*/ 1647 w 3050"/>
                <a:gd name="T43" fmla="*/ 1464 h 1477"/>
                <a:gd name="T44" fmla="*/ 1813 w 3050"/>
                <a:gd name="T45" fmla="*/ 1477 h 1477"/>
                <a:gd name="T46" fmla="*/ 1992 w 3050"/>
                <a:gd name="T47" fmla="*/ 1477 h 1477"/>
                <a:gd name="T48" fmla="*/ 2159 w 3050"/>
                <a:gd name="T49" fmla="*/ 1464 h 1477"/>
                <a:gd name="T50" fmla="*/ 2300 w 3050"/>
                <a:gd name="T51" fmla="*/ 1451 h 1477"/>
                <a:gd name="T52" fmla="*/ 2428 w 3050"/>
                <a:gd name="T53" fmla="*/ 1451 h 1477"/>
                <a:gd name="T54" fmla="*/ 2504 w 3050"/>
                <a:gd name="T55" fmla="*/ 1451 h 1477"/>
                <a:gd name="T56" fmla="*/ 2645 w 3050"/>
                <a:gd name="T57" fmla="*/ 1464 h 1477"/>
                <a:gd name="T58" fmla="*/ 2812 w 3050"/>
                <a:gd name="T59" fmla="*/ 1477 h 1477"/>
                <a:gd name="T60" fmla="*/ 2991 w 3050"/>
                <a:gd name="T61" fmla="*/ 1477 h 1477"/>
                <a:gd name="T62" fmla="*/ 3037 w 3050"/>
                <a:gd name="T63" fmla="*/ 1344 h 1477"/>
                <a:gd name="T64" fmla="*/ 3024 w 3050"/>
                <a:gd name="T65" fmla="*/ 1203 h 1477"/>
                <a:gd name="T66" fmla="*/ 3024 w 3050"/>
                <a:gd name="T67" fmla="*/ 1075 h 1477"/>
                <a:gd name="T68" fmla="*/ 3024 w 3050"/>
                <a:gd name="T69" fmla="*/ 998 h 1477"/>
                <a:gd name="T70" fmla="*/ 3037 w 3050"/>
                <a:gd name="T71" fmla="*/ 858 h 1477"/>
                <a:gd name="T72" fmla="*/ 3050 w 3050"/>
                <a:gd name="T73" fmla="*/ 691 h 1477"/>
                <a:gd name="T74" fmla="*/ 3050 w 3050"/>
                <a:gd name="T75" fmla="*/ 512 h 1477"/>
                <a:gd name="T76" fmla="*/ 3037 w 3050"/>
                <a:gd name="T77" fmla="*/ 346 h 1477"/>
                <a:gd name="T78" fmla="*/ 3024 w 3050"/>
                <a:gd name="T79" fmla="*/ 205 h 1477"/>
                <a:gd name="T80" fmla="*/ 3024 w 3050"/>
                <a:gd name="T81" fmla="*/ 77 h 1477"/>
                <a:gd name="T82" fmla="*/ 3024 w 3050"/>
                <a:gd name="T83" fmla="*/ 26 h 1477"/>
                <a:gd name="T84" fmla="*/ 2883 w 3050"/>
                <a:gd name="T85" fmla="*/ 13 h 1477"/>
                <a:gd name="T86" fmla="*/ 2717 w 3050"/>
                <a:gd name="T87" fmla="*/ 0 h 1477"/>
                <a:gd name="T88" fmla="*/ 2538 w 3050"/>
                <a:gd name="T89" fmla="*/ 0 h 1477"/>
                <a:gd name="T90" fmla="*/ 2371 w 3050"/>
                <a:gd name="T91" fmla="*/ 13 h 1477"/>
                <a:gd name="T92" fmla="*/ 2230 w 3050"/>
                <a:gd name="T93" fmla="*/ 26 h 1477"/>
                <a:gd name="T94" fmla="*/ 2102 w 3050"/>
                <a:gd name="T95" fmla="*/ 26 h 1477"/>
                <a:gd name="T96" fmla="*/ 2026 w 3050"/>
                <a:gd name="T97" fmla="*/ 26 h 1477"/>
                <a:gd name="T98" fmla="*/ 1885 w 3050"/>
                <a:gd name="T99" fmla="*/ 13 h 1477"/>
                <a:gd name="T100" fmla="*/ 1718 w 3050"/>
                <a:gd name="T101" fmla="*/ 0 h 1477"/>
                <a:gd name="T102" fmla="*/ 1539 w 3050"/>
                <a:gd name="T103" fmla="*/ 0 h 1477"/>
                <a:gd name="T104" fmla="*/ 1373 w 3050"/>
                <a:gd name="T105" fmla="*/ 13 h 1477"/>
                <a:gd name="T106" fmla="*/ 1232 w 3050"/>
                <a:gd name="T107" fmla="*/ 26 h 1477"/>
                <a:gd name="T108" fmla="*/ 1104 w 3050"/>
                <a:gd name="T109" fmla="*/ 26 h 1477"/>
                <a:gd name="T110" fmla="*/ 1027 w 3050"/>
                <a:gd name="T111" fmla="*/ 26 h 1477"/>
                <a:gd name="T112" fmla="*/ 886 w 3050"/>
                <a:gd name="T113" fmla="*/ 13 h 1477"/>
                <a:gd name="T114" fmla="*/ 720 w 3050"/>
                <a:gd name="T115" fmla="*/ 0 h 1477"/>
                <a:gd name="T116" fmla="*/ 541 w 3050"/>
                <a:gd name="T117" fmla="*/ 0 h 1477"/>
                <a:gd name="T118" fmla="*/ 374 w 3050"/>
                <a:gd name="T119" fmla="*/ 13 h 1477"/>
                <a:gd name="T120" fmla="*/ 234 w 3050"/>
                <a:gd name="T121" fmla="*/ 26 h 1477"/>
                <a:gd name="T122" fmla="*/ 106 w 3050"/>
                <a:gd name="T123" fmla="*/ 26 h 1477"/>
                <a:gd name="T124" fmla="*/ 29 w 3050"/>
                <a:gd name="T125" fmla="*/ 26 h 147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050" h="1477">
                  <a:moveTo>
                    <a:pt x="26" y="38"/>
                  </a:moveTo>
                  <a:lnTo>
                    <a:pt x="26" y="64"/>
                  </a:lnTo>
                  <a:cubicBezTo>
                    <a:pt x="26" y="71"/>
                    <a:pt x="20" y="77"/>
                    <a:pt x="13" y="77"/>
                  </a:cubicBezTo>
                  <a:cubicBezTo>
                    <a:pt x="6" y="77"/>
                    <a:pt x="0" y="71"/>
                    <a:pt x="0" y="64"/>
                  </a:cubicBezTo>
                  <a:lnTo>
                    <a:pt x="0" y="38"/>
                  </a:lnTo>
                  <a:cubicBezTo>
                    <a:pt x="0" y="31"/>
                    <a:pt x="6" y="26"/>
                    <a:pt x="13" y="26"/>
                  </a:cubicBezTo>
                  <a:cubicBezTo>
                    <a:pt x="20" y="26"/>
                    <a:pt x="26" y="31"/>
                    <a:pt x="26" y="38"/>
                  </a:cubicBezTo>
                  <a:close/>
                  <a:moveTo>
                    <a:pt x="26" y="115"/>
                  </a:moveTo>
                  <a:lnTo>
                    <a:pt x="26" y="141"/>
                  </a:lnTo>
                  <a:cubicBezTo>
                    <a:pt x="26" y="148"/>
                    <a:pt x="20" y="154"/>
                    <a:pt x="13" y="154"/>
                  </a:cubicBezTo>
                  <a:cubicBezTo>
                    <a:pt x="6" y="154"/>
                    <a:pt x="0" y="148"/>
                    <a:pt x="0" y="141"/>
                  </a:cubicBezTo>
                  <a:lnTo>
                    <a:pt x="0" y="115"/>
                  </a:lnTo>
                  <a:cubicBezTo>
                    <a:pt x="0" y="108"/>
                    <a:pt x="6" y="102"/>
                    <a:pt x="13" y="102"/>
                  </a:cubicBezTo>
                  <a:cubicBezTo>
                    <a:pt x="20" y="102"/>
                    <a:pt x="26" y="108"/>
                    <a:pt x="26" y="115"/>
                  </a:cubicBezTo>
                  <a:close/>
                  <a:moveTo>
                    <a:pt x="26" y="192"/>
                  </a:moveTo>
                  <a:lnTo>
                    <a:pt x="26" y="218"/>
                  </a:lnTo>
                  <a:cubicBezTo>
                    <a:pt x="26" y="225"/>
                    <a:pt x="20" y="230"/>
                    <a:pt x="13" y="230"/>
                  </a:cubicBezTo>
                  <a:cubicBezTo>
                    <a:pt x="6" y="230"/>
                    <a:pt x="0" y="225"/>
                    <a:pt x="0" y="218"/>
                  </a:cubicBezTo>
                  <a:lnTo>
                    <a:pt x="0" y="192"/>
                  </a:lnTo>
                  <a:cubicBezTo>
                    <a:pt x="0" y="185"/>
                    <a:pt x="6" y="179"/>
                    <a:pt x="13" y="179"/>
                  </a:cubicBezTo>
                  <a:cubicBezTo>
                    <a:pt x="20" y="179"/>
                    <a:pt x="26" y="185"/>
                    <a:pt x="26" y="192"/>
                  </a:cubicBezTo>
                  <a:close/>
                  <a:moveTo>
                    <a:pt x="26" y="269"/>
                  </a:moveTo>
                  <a:lnTo>
                    <a:pt x="26" y="294"/>
                  </a:lnTo>
                  <a:cubicBezTo>
                    <a:pt x="26" y="302"/>
                    <a:pt x="20" y="307"/>
                    <a:pt x="13" y="307"/>
                  </a:cubicBezTo>
                  <a:cubicBezTo>
                    <a:pt x="6" y="307"/>
                    <a:pt x="0" y="302"/>
                    <a:pt x="0" y="294"/>
                  </a:cubicBezTo>
                  <a:lnTo>
                    <a:pt x="0" y="269"/>
                  </a:lnTo>
                  <a:cubicBezTo>
                    <a:pt x="0" y="262"/>
                    <a:pt x="6" y="256"/>
                    <a:pt x="13" y="256"/>
                  </a:cubicBezTo>
                  <a:cubicBezTo>
                    <a:pt x="20" y="256"/>
                    <a:pt x="26" y="262"/>
                    <a:pt x="26" y="269"/>
                  </a:cubicBezTo>
                  <a:close/>
                  <a:moveTo>
                    <a:pt x="26" y="346"/>
                  </a:moveTo>
                  <a:lnTo>
                    <a:pt x="26" y="371"/>
                  </a:lnTo>
                  <a:cubicBezTo>
                    <a:pt x="26" y="378"/>
                    <a:pt x="20" y="384"/>
                    <a:pt x="13" y="384"/>
                  </a:cubicBezTo>
                  <a:cubicBezTo>
                    <a:pt x="6" y="384"/>
                    <a:pt x="0" y="378"/>
                    <a:pt x="0" y="371"/>
                  </a:cubicBezTo>
                  <a:lnTo>
                    <a:pt x="0" y="346"/>
                  </a:lnTo>
                  <a:cubicBezTo>
                    <a:pt x="0" y="339"/>
                    <a:pt x="6" y="333"/>
                    <a:pt x="13" y="333"/>
                  </a:cubicBezTo>
                  <a:cubicBezTo>
                    <a:pt x="20" y="333"/>
                    <a:pt x="26" y="339"/>
                    <a:pt x="26" y="346"/>
                  </a:cubicBezTo>
                  <a:close/>
                  <a:moveTo>
                    <a:pt x="26" y="422"/>
                  </a:moveTo>
                  <a:lnTo>
                    <a:pt x="26" y="448"/>
                  </a:lnTo>
                  <a:cubicBezTo>
                    <a:pt x="26" y="455"/>
                    <a:pt x="20" y="461"/>
                    <a:pt x="13" y="461"/>
                  </a:cubicBezTo>
                  <a:cubicBezTo>
                    <a:pt x="6" y="461"/>
                    <a:pt x="0" y="455"/>
                    <a:pt x="0" y="448"/>
                  </a:cubicBezTo>
                  <a:lnTo>
                    <a:pt x="0" y="422"/>
                  </a:lnTo>
                  <a:cubicBezTo>
                    <a:pt x="0" y="415"/>
                    <a:pt x="6" y="410"/>
                    <a:pt x="13" y="410"/>
                  </a:cubicBezTo>
                  <a:cubicBezTo>
                    <a:pt x="20" y="410"/>
                    <a:pt x="26" y="415"/>
                    <a:pt x="26" y="422"/>
                  </a:cubicBezTo>
                  <a:close/>
                  <a:moveTo>
                    <a:pt x="26" y="499"/>
                  </a:moveTo>
                  <a:lnTo>
                    <a:pt x="26" y="525"/>
                  </a:lnTo>
                  <a:cubicBezTo>
                    <a:pt x="26" y="532"/>
                    <a:pt x="20" y="538"/>
                    <a:pt x="13" y="538"/>
                  </a:cubicBezTo>
                  <a:cubicBezTo>
                    <a:pt x="6" y="538"/>
                    <a:pt x="0" y="532"/>
                    <a:pt x="0" y="525"/>
                  </a:cubicBezTo>
                  <a:lnTo>
                    <a:pt x="0" y="499"/>
                  </a:lnTo>
                  <a:cubicBezTo>
                    <a:pt x="0" y="492"/>
                    <a:pt x="6" y="486"/>
                    <a:pt x="13" y="486"/>
                  </a:cubicBezTo>
                  <a:cubicBezTo>
                    <a:pt x="20" y="486"/>
                    <a:pt x="26" y="492"/>
                    <a:pt x="26" y="499"/>
                  </a:cubicBezTo>
                  <a:close/>
                  <a:moveTo>
                    <a:pt x="26" y="576"/>
                  </a:moveTo>
                  <a:lnTo>
                    <a:pt x="26" y="602"/>
                  </a:lnTo>
                  <a:cubicBezTo>
                    <a:pt x="26" y="609"/>
                    <a:pt x="20" y="614"/>
                    <a:pt x="13" y="614"/>
                  </a:cubicBezTo>
                  <a:cubicBezTo>
                    <a:pt x="6" y="614"/>
                    <a:pt x="0" y="609"/>
                    <a:pt x="0" y="602"/>
                  </a:cubicBezTo>
                  <a:lnTo>
                    <a:pt x="0" y="576"/>
                  </a:lnTo>
                  <a:cubicBezTo>
                    <a:pt x="0" y="569"/>
                    <a:pt x="6" y="563"/>
                    <a:pt x="13" y="563"/>
                  </a:cubicBezTo>
                  <a:cubicBezTo>
                    <a:pt x="20" y="563"/>
                    <a:pt x="26" y="569"/>
                    <a:pt x="26" y="576"/>
                  </a:cubicBezTo>
                  <a:close/>
                  <a:moveTo>
                    <a:pt x="26" y="653"/>
                  </a:moveTo>
                  <a:lnTo>
                    <a:pt x="26" y="678"/>
                  </a:lnTo>
                  <a:cubicBezTo>
                    <a:pt x="26" y="686"/>
                    <a:pt x="20" y="691"/>
                    <a:pt x="13" y="691"/>
                  </a:cubicBezTo>
                  <a:cubicBezTo>
                    <a:pt x="6" y="691"/>
                    <a:pt x="0" y="686"/>
                    <a:pt x="0" y="678"/>
                  </a:cubicBezTo>
                  <a:lnTo>
                    <a:pt x="0" y="653"/>
                  </a:lnTo>
                  <a:cubicBezTo>
                    <a:pt x="0" y="646"/>
                    <a:pt x="6" y="640"/>
                    <a:pt x="13" y="640"/>
                  </a:cubicBezTo>
                  <a:cubicBezTo>
                    <a:pt x="20" y="640"/>
                    <a:pt x="26" y="646"/>
                    <a:pt x="26" y="653"/>
                  </a:cubicBezTo>
                  <a:close/>
                  <a:moveTo>
                    <a:pt x="26" y="730"/>
                  </a:moveTo>
                  <a:lnTo>
                    <a:pt x="26" y="755"/>
                  </a:lnTo>
                  <a:cubicBezTo>
                    <a:pt x="26" y="762"/>
                    <a:pt x="20" y="768"/>
                    <a:pt x="13" y="768"/>
                  </a:cubicBezTo>
                  <a:cubicBezTo>
                    <a:pt x="6" y="768"/>
                    <a:pt x="0" y="762"/>
                    <a:pt x="0" y="755"/>
                  </a:cubicBezTo>
                  <a:lnTo>
                    <a:pt x="0" y="730"/>
                  </a:lnTo>
                  <a:cubicBezTo>
                    <a:pt x="0" y="723"/>
                    <a:pt x="6" y="717"/>
                    <a:pt x="13" y="717"/>
                  </a:cubicBezTo>
                  <a:cubicBezTo>
                    <a:pt x="20" y="717"/>
                    <a:pt x="26" y="723"/>
                    <a:pt x="26" y="730"/>
                  </a:cubicBezTo>
                  <a:close/>
                  <a:moveTo>
                    <a:pt x="26" y="806"/>
                  </a:moveTo>
                  <a:lnTo>
                    <a:pt x="26" y="832"/>
                  </a:lnTo>
                  <a:cubicBezTo>
                    <a:pt x="26" y="839"/>
                    <a:pt x="20" y="845"/>
                    <a:pt x="13" y="845"/>
                  </a:cubicBezTo>
                  <a:cubicBezTo>
                    <a:pt x="6" y="845"/>
                    <a:pt x="0" y="839"/>
                    <a:pt x="0" y="832"/>
                  </a:cubicBezTo>
                  <a:lnTo>
                    <a:pt x="0" y="806"/>
                  </a:lnTo>
                  <a:cubicBezTo>
                    <a:pt x="0" y="799"/>
                    <a:pt x="6" y="794"/>
                    <a:pt x="13" y="794"/>
                  </a:cubicBezTo>
                  <a:cubicBezTo>
                    <a:pt x="20" y="794"/>
                    <a:pt x="26" y="799"/>
                    <a:pt x="26" y="806"/>
                  </a:cubicBezTo>
                  <a:close/>
                  <a:moveTo>
                    <a:pt x="26" y="883"/>
                  </a:moveTo>
                  <a:lnTo>
                    <a:pt x="26" y="909"/>
                  </a:lnTo>
                  <a:cubicBezTo>
                    <a:pt x="26" y="916"/>
                    <a:pt x="20" y="922"/>
                    <a:pt x="13" y="922"/>
                  </a:cubicBezTo>
                  <a:cubicBezTo>
                    <a:pt x="6" y="922"/>
                    <a:pt x="0" y="916"/>
                    <a:pt x="0" y="909"/>
                  </a:cubicBezTo>
                  <a:lnTo>
                    <a:pt x="0" y="883"/>
                  </a:lnTo>
                  <a:cubicBezTo>
                    <a:pt x="0" y="876"/>
                    <a:pt x="6" y="870"/>
                    <a:pt x="13" y="870"/>
                  </a:cubicBezTo>
                  <a:cubicBezTo>
                    <a:pt x="20" y="870"/>
                    <a:pt x="26" y="876"/>
                    <a:pt x="26" y="883"/>
                  </a:cubicBezTo>
                  <a:close/>
                  <a:moveTo>
                    <a:pt x="26" y="960"/>
                  </a:moveTo>
                  <a:lnTo>
                    <a:pt x="26" y="986"/>
                  </a:lnTo>
                  <a:cubicBezTo>
                    <a:pt x="26" y="993"/>
                    <a:pt x="20" y="998"/>
                    <a:pt x="13" y="998"/>
                  </a:cubicBezTo>
                  <a:cubicBezTo>
                    <a:pt x="6" y="998"/>
                    <a:pt x="0" y="993"/>
                    <a:pt x="0" y="986"/>
                  </a:cubicBezTo>
                  <a:lnTo>
                    <a:pt x="0" y="960"/>
                  </a:lnTo>
                  <a:cubicBezTo>
                    <a:pt x="0" y="953"/>
                    <a:pt x="6" y="947"/>
                    <a:pt x="13" y="947"/>
                  </a:cubicBezTo>
                  <a:cubicBezTo>
                    <a:pt x="20" y="947"/>
                    <a:pt x="26" y="953"/>
                    <a:pt x="26" y="960"/>
                  </a:cubicBezTo>
                  <a:close/>
                  <a:moveTo>
                    <a:pt x="26" y="1037"/>
                  </a:moveTo>
                  <a:lnTo>
                    <a:pt x="26" y="1062"/>
                  </a:lnTo>
                  <a:cubicBezTo>
                    <a:pt x="26" y="1070"/>
                    <a:pt x="20" y="1075"/>
                    <a:pt x="13" y="1075"/>
                  </a:cubicBezTo>
                  <a:cubicBezTo>
                    <a:pt x="6" y="1075"/>
                    <a:pt x="0" y="1070"/>
                    <a:pt x="0" y="1062"/>
                  </a:cubicBezTo>
                  <a:lnTo>
                    <a:pt x="0" y="1037"/>
                  </a:lnTo>
                  <a:cubicBezTo>
                    <a:pt x="0" y="1030"/>
                    <a:pt x="6" y="1024"/>
                    <a:pt x="13" y="1024"/>
                  </a:cubicBezTo>
                  <a:cubicBezTo>
                    <a:pt x="20" y="1024"/>
                    <a:pt x="26" y="1030"/>
                    <a:pt x="26" y="1037"/>
                  </a:cubicBezTo>
                  <a:close/>
                  <a:moveTo>
                    <a:pt x="26" y="1114"/>
                  </a:moveTo>
                  <a:lnTo>
                    <a:pt x="26" y="1139"/>
                  </a:lnTo>
                  <a:cubicBezTo>
                    <a:pt x="26" y="1146"/>
                    <a:pt x="20" y="1152"/>
                    <a:pt x="13" y="1152"/>
                  </a:cubicBezTo>
                  <a:cubicBezTo>
                    <a:pt x="6" y="1152"/>
                    <a:pt x="0" y="1146"/>
                    <a:pt x="0" y="1139"/>
                  </a:cubicBezTo>
                  <a:lnTo>
                    <a:pt x="0" y="1114"/>
                  </a:lnTo>
                  <a:cubicBezTo>
                    <a:pt x="0" y="1107"/>
                    <a:pt x="6" y="1101"/>
                    <a:pt x="13" y="1101"/>
                  </a:cubicBezTo>
                  <a:cubicBezTo>
                    <a:pt x="20" y="1101"/>
                    <a:pt x="26" y="1107"/>
                    <a:pt x="26" y="1114"/>
                  </a:cubicBezTo>
                  <a:close/>
                  <a:moveTo>
                    <a:pt x="26" y="1190"/>
                  </a:moveTo>
                  <a:lnTo>
                    <a:pt x="26" y="1216"/>
                  </a:lnTo>
                  <a:cubicBezTo>
                    <a:pt x="26" y="1223"/>
                    <a:pt x="20" y="1229"/>
                    <a:pt x="13" y="1229"/>
                  </a:cubicBezTo>
                  <a:cubicBezTo>
                    <a:pt x="6" y="1229"/>
                    <a:pt x="0" y="1223"/>
                    <a:pt x="0" y="1216"/>
                  </a:cubicBezTo>
                  <a:lnTo>
                    <a:pt x="0" y="1190"/>
                  </a:lnTo>
                  <a:cubicBezTo>
                    <a:pt x="0" y="1183"/>
                    <a:pt x="6" y="1178"/>
                    <a:pt x="13" y="1178"/>
                  </a:cubicBezTo>
                  <a:cubicBezTo>
                    <a:pt x="20" y="1178"/>
                    <a:pt x="26" y="1183"/>
                    <a:pt x="26" y="1190"/>
                  </a:cubicBezTo>
                  <a:close/>
                  <a:moveTo>
                    <a:pt x="26" y="1267"/>
                  </a:moveTo>
                  <a:lnTo>
                    <a:pt x="26" y="1293"/>
                  </a:lnTo>
                  <a:cubicBezTo>
                    <a:pt x="26" y="1300"/>
                    <a:pt x="20" y="1306"/>
                    <a:pt x="13" y="1306"/>
                  </a:cubicBezTo>
                  <a:cubicBezTo>
                    <a:pt x="6" y="1306"/>
                    <a:pt x="0" y="1300"/>
                    <a:pt x="0" y="1293"/>
                  </a:cubicBezTo>
                  <a:lnTo>
                    <a:pt x="0" y="1267"/>
                  </a:lnTo>
                  <a:cubicBezTo>
                    <a:pt x="0" y="1260"/>
                    <a:pt x="6" y="1254"/>
                    <a:pt x="13" y="1254"/>
                  </a:cubicBezTo>
                  <a:cubicBezTo>
                    <a:pt x="20" y="1254"/>
                    <a:pt x="26" y="1260"/>
                    <a:pt x="26" y="1267"/>
                  </a:cubicBezTo>
                  <a:close/>
                  <a:moveTo>
                    <a:pt x="26" y="1344"/>
                  </a:moveTo>
                  <a:lnTo>
                    <a:pt x="26" y="1370"/>
                  </a:lnTo>
                  <a:cubicBezTo>
                    <a:pt x="26" y="1377"/>
                    <a:pt x="20" y="1382"/>
                    <a:pt x="13" y="1382"/>
                  </a:cubicBezTo>
                  <a:cubicBezTo>
                    <a:pt x="6" y="1382"/>
                    <a:pt x="0" y="1377"/>
                    <a:pt x="0" y="1370"/>
                  </a:cubicBezTo>
                  <a:lnTo>
                    <a:pt x="0" y="1344"/>
                  </a:lnTo>
                  <a:cubicBezTo>
                    <a:pt x="0" y="1337"/>
                    <a:pt x="6" y="1331"/>
                    <a:pt x="13" y="1331"/>
                  </a:cubicBezTo>
                  <a:cubicBezTo>
                    <a:pt x="20" y="1331"/>
                    <a:pt x="26" y="1337"/>
                    <a:pt x="26" y="1344"/>
                  </a:cubicBezTo>
                  <a:close/>
                  <a:moveTo>
                    <a:pt x="26" y="1421"/>
                  </a:moveTo>
                  <a:lnTo>
                    <a:pt x="26" y="1446"/>
                  </a:lnTo>
                  <a:cubicBezTo>
                    <a:pt x="26" y="1454"/>
                    <a:pt x="20" y="1459"/>
                    <a:pt x="13" y="1459"/>
                  </a:cubicBezTo>
                  <a:cubicBezTo>
                    <a:pt x="6" y="1459"/>
                    <a:pt x="0" y="1454"/>
                    <a:pt x="0" y="1446"/>
                  </a:cubicBezTo>
                  <a:lnTo>
                    <a:pt x="0" y="1421"/>
                  </a:lnTo>
                  <a:cubicBezTo>
                    <a:pt x="0" y="1414"/>
                    <a:pt x="6" y="1408"/>
                    <a:pt x="13" y="1408"/>
                  </a:cubicBezTo>
                  <a:cubicBezTo>
                    <a:pt x="20" y="1408"/>
                    <a:pt x="26" y="1414"/>
                    <a:pt x="26" y="1421"/>
                  </a:cubicBezTo>
                  <a:close/>
                  <a:moveTo>
                    <a:pt x="47" y="1451"/>
                  </a:moveTo>
                  <a:lnTo>
                    <a:pt x="72" y="1451"/>
                  </a:lnTo>
                  <a:cubicBezTo>
                    <a:pt x="79" y="1451"/>
                    <a:pt x="85" y="1457"/>
                    <a:pt x="85" y="1464"/>
                  </a:cubicBezTo>
                  <a:cubicBezTo>
                    <a:pt x="85" y="1471"/>
                    <a:pt x="79" y="1477"/>
                    <a:pt x="72" y="1477"/>
                  </a:cubicBezTo>
                  <a:lnTo>
                    <a:pt x="47" y="1477"/>
                  </a:lnTo>
                  <a:cubicBezTo>
                    <a:pt x="40" y="1477"/>
                    <a:pt x="34" y="1471"/>
                    <a:pt x="34" y="1464"/>
                  </a:cubicBezTo>
                  <a:cubicBezTo>
                    <a:pt x="34" y="1457"/>
                    <a:pt x="40" y="1451"/>
                    <a:pt x="47" y="1451"/>
                  </a:cubicBezTo>
                  <a:close/>
                  <a:moveTo>
                    <a:pt x="124" y="1451"/>
                  </a:moveTo>
                  <a:lnTo>
                    <a:pt x="149" y="1451"/>
                  </a:lnTo>
                  <a:cubicBezTo>
                    <a:pt x="156" y="1451"/>
                    <a:pt x="162" y="1457"/>
                    <a:pt x="162" y="1464"/>
                  </a:cubicBezTo>
                  <a:cubicBezTo>
                    <a:pt x="162" y="1471"/>
                    <a:pt x="156" y="1477"/>
                    <a:pt x="149" y="1477"/>
                  </a:cubicBezTo>
                  <a:lnTo>
                    <a:pt x="124" y="1477"/>
                  </a:lnTo>
                  <a:cubicBezTo>
                    <a:pt x="116" y="1477"/>
                    <a:pt x="111" y="1471"/>
                    <a:pt x="111" y="1464"/>
                  </a:cubicBezTo>
                  <a:cubicBezTo>
                    <a:pt x="111" y="1457"/>
                    <a:pt x="116" y="1451"/>
                    <a:pt x="124" y="1451"/>
                  </a:cubicBezTo>
                  <a:close/>
                  <a:moveTo>
                    <a:pt x="200" y="1451"/>
                  </a:moveTo>
                  <a:lnTo>
                    <a:pt x="226" y="1451"/>
                  </a:lnTo>
                  <a:cubicBezTo>
                    <a:pt x="233" y="1451"/>
                    <a:pt x="239" y="1457"/>
                    <a:pt x="239" y="1464"/>
                  </a:cubicBezTo>
                  <a:cubicBezTo>
                    <a:pt x="239" y="1471"/>
                    <a:pt x="233" y="1477"/>
                    <a:pt x="226" y="1477"/>
                  </a:cubicBezTo>
                  <a:lnTo>
                    <a:pt x="200" y="1477"/>
                  </a:lnTo>
                  <a:cubicBezTo>
                    <a:pt x="193" y="1477"/>
                    <a:pt x="188" y="1471"/>
                    <a:pt x="188" y="1464"/>
                  </a:cubicBezTo>
                  <a:cubicBezTo>
                    <a:pt x="188" y="1457"/>
                    <a:pt x="193" y="1451"/>
                    <a:pt x="200" y="1451"/>
                  </a:cubicBezTo>
                  <a:close/>
                  <a:moveTo>
                    <a:pt x="277" y="1451"/>
                  </a:moveTo>
                  <a:lnTo>
                    <a:pt x="303" y="1451"/>
                  </a:lnTo>
                  <a:cubicBezTo>
                    <a:pt x="310" y="1451"/>
                    <a:pt x="316" y="1457"/>
                    <a:pt x="316" y="1464"/>
                  </a:cubicBezTo>
                  <a:cubicBezTo>
                    <a:pt x="316" y="1471"/>
                    <a:pt x="310" y="1477"/>
                    <a:pt x="303" y="1477"/>
                  </a:cubicBezTo>
                  <a:lnTo>
                    <a:pt x="277" y="1477"/>
                  </a:lnTo>
                  <a:cubicBezTo>
                    <a:pt x="270" y="1477"/>
                    <a:pt x="264" y="1471"/>
                    <a:pt x="264" y="1464"/>
                  </a:cubicBezTo>
                  <a:cubicBezTo>
                    <a:pt x="264" y="1457"/>
                    <a:pt x="270" y="1451"/>
                    <a:pt x="277" y="1451"/>
                  </a:cubicBezTo>
                  <a:close/>
                  <a:moveTo>
                    <a:pt x="354" y="1451"/>
                  </a:moveTo>
                  <a:lnTo>
                    <a:pt x="380" y="1451"/>
                  </a:lnTo>
                  <a:cubicBezTo>
                    <a:pt x="387" y="1451"/>
                    <a:pt x="392" y="1457"/>
                    <a:pt x="392" y="1464"/>
                  </a:cubicBezTo>
                  <a:cubicBezTo>
                    <a:pt x="392" y="1471"/>
                    <a:pt x="387" y="1477"/>
                    <a:pt x="380" y="1477"/>
                  </a:cubicBezTo>
                  <a:lnTo>
                    <a:pt x="354" y="1477"/>
                  </a:lnTo>
                  <a:cubicBezTo>
                    <a:pt x="347" y="1477"/>
                    <a:pt x="341" y="1471"/>
                    <a:pt x="341" y="1464"/>
                  </a:cubicBezTo>
                  <a:cubicBezTo>
                    <a:pt x="341" y="1457"/>
                    <a:pt x="347" y="1451"/>
                    <a:pt x="354" y="1451"/>
                  </a:cubicBezTo>
                  <a:close/>
                  <a:moveTo>
                    <a:pt x="431" y="1451"/>
                  </a:moveTo>
                  <a:lnTo>
                    <a:pt x="456" y="1451"/>
                  </a:lnTo>
                  <a:cubicBezTo>
                    <a:pt x="463" y="1451"/>
                    <a:pt x="469" y="1457"/>
                    <a:pt x="469" y="1464"/>
                  </a:cubicBezTo>
                  <a:cubicBezTo>
                    <a:pt x="469" y="1471"/>
                    <a:pt x="463" y="1477"/>
                    <a:pt x="456" y="1477"/>
                  </a:cubicBezTo>
                  <a:lnTo>
                    <a:pt x="431" y="1477"/>
                  </a:lnTo>
                  <a:cubicBezTo>
                    <a:pt x="424" y="1477"/>
                    <a:pt x="418" y="1471"/>
                    <a:pt x="418" y="1464"/>
                  </a:cubicBezTo>
                  <a:cubicBezTo>
                    <a:pt x="418" y="1457"/>
                    <a:pt x="424" y="1451"/>
                    <a:pt x="431" y="1451"/>
                  </a:cubicBezTo>
                  <a:close/>
                  <a:moveTo>
                    <a:pt x="508" y="1451"/>
                  </a:moveTo>
                  <a:lnTo>
                    <a:pt x="533" y="1451"/>
                  </a:lnTo>
                  <a:cubicBezTo>
                    <a:pt x="540" y="1451"/>
                    <a:pt x="546" y="1457"/>
                    <a:pt x="546" y="1464"/>
                  </a:cubicBezTo>
                  <a:cubicBezTo>
                    <a:pt x="546" y="1471"/>
                    <a:pt x="540" y="1477"/>
                    <a:pt x="533" y="1477"/>
                  </a:cubicBezTo>
                  <a:lnTo>
                    <a:pt x="508" y="1477"/>
                  </a:lnTo>
                  <a:cubicBezTo>
                    <a:pt x="500" y="1477"/>
                    <a:pt x="495" y="1471"/>
                    <a:pt x="495" y="1464"/>
                  </a:cubicBezTo>
                  <a:cubicBezTo>
                    <a:pt x="495" y="1457"/>
                    <a:pt x="500" y="1451"/>
                    <a:pt x="508" y="1451"/>
                  </a:cubicBezTo>
                  <a:close/>
                  <a:moveTo>
                    <a:pt x="584" y="1451"/>
                  </a:moveTo>
                  <a:lnTo>
                    <a:pt x="610" y="1451"/>
                  </a:lnTo>
                  <a:cubicBezTo>
                    <a:pt x="617" y="1451"/>
                    <a:pt x="623" y="1457"/>
                    <a:pt x="623" y="1464"/>
                  </a:cubicBezTo>
                  <a:cubicBezTo>
                    <a:pt x="623" y="1471"/>
                    <a:pt x="617" y="1477"/>
                    <a:pt x="610" y="1477"/>
                  </a:cubicBezTo>
                  <a:lnTo>
                    <a:pt x="584" y="1477"/>
                  </a:lnTo>
                  <a:cubicBezTo>
                    <a:pt x="577" y="1477"/>
                    <a:pt x="572" y="1471"/>
                    <a:pt x="572" y="1464"/>
                  </a:cubicBezTo>
                  <a:cubicBezTo>
                    <a:pt x="572" y="1457"/>
                    <a:pt x="577" y="1451"/>
                    <a:pt x="584" y="1451"/>
                  </a:cubicBezTo>
                  <a:close/>
                  <a:moveTo>
                    <a:pt x="661" y="1451"/>
                  </a:moveTo>
                  <a:lnTo>
                    <a:pt x="687" y="1451"/>
                  </a:lnTo>
                  <a:cubicBezTo>
                    <a:pt x="694" y="1451"/>
                    <a:pt x="700" y="1457"/>
                    <a:pt x="700" y="1464"/>
                  </a:cubicBezTo>
                  <a:cubicBezTo>
                    <a:pt x="700" y="1471"/>
                    <a:pt x="694" y="1477"/>
                    <a:pt x="687" y="1477"/>
                  </a:cubicBezTo>
                  <a:lnTo>
                    <a:pt x="661" y="1477"/>
                  </a:lnTo>
                  <a:cubicBezTo>
                    <a:pt x="654" y="1477"/>
                    <a:pt x="648" y="1471"/>
                    <a:pt x="648" y="1464"/>
                  </a:cubicBezTo>
                  <a:cubicBezTo>
                    <a:pt x="648" y="1457"/>
                    <a:pt x="654" y="1451"/>
                    <a:pt x="661" y="1451"/>
                  </a:cubicBezTo>
                  <a:close/>
                  <a:moveTo>
                    <a:pt x="738" y="1451"/>
                  </a:moveTo>
                  <a:lnTo>
                    <a:pt x="764" y="1451"/>
                  </a:lnTo>
                  <a:cubicBezTo>
                    <a:pt x="771" y="1451"/>
                    <a:pt x="776" y="1457"/>
                    <a:pt x="776" y="1464"/>
                  </a:cubicBezTo>
                  <a:cubicBezTo>
                    <a:pt x="776" y="1471"/>
                    <a:pt x="771" y="1477"/>
                    <a:pt x="764" y="1477"/>
                  </a:cubicBezTo>
                  <a:lnTo>
                    <a:pt x="738" y="1477"/>
                  </a:lnTo>
                  <a:cubicBezTo>
                    <a:pt x="731" y="1477"/>
                    <a:pt x="725" y="1471"/>
                    <a:pt x="725" y="1464"/>
                  </a:cubicBezTo>
                  <a:cubicBezTo>
                    <a:pt x="725" y="1457"/>
                    <a:pt x="731" y="1451"/>
                    <a:pt x="738" y="1451"/>
                  </a:cubicBezTo>
                  <a:close/>
                  <a:moveTo>
                    <a:pt x="815" y="1451"/>
                  </a:moveTo>
                  <a:lnTo>
                    <a:pt x="840" y="1451"/>
                  </a:lnTo>
                  <a:cubicBezTo>
                    <a:pt x="847" y="1451"/>
                    <a:pt x="853" y="1457"/>
                    <a:pt x="853" y="1464"/>
                  </a:cubicBezTo>
                  <a:cubicBezTo>
                    <a:pt x="853" y="1471"/>
                    <a:pt x="847" y="1477"/>
                    <a:pt x="840" y="1477"/>
                  </a:cubicBezTo>
                  <a:lnTo>
                    <a:pt x="815" y="1477"/>
                  </a:lnTo>
                  <a:cubicBezTo>
                    <a:pt x="808" y="1477"/>
                    <a:pt x="802" y="1471"/>
                    <a:pt x="802" y="1464"/>
                  </a:cubicBezTo>
                  <a:cubicBezTo>
                    <a:pt x="802" y="1457"/>
                    <a:pt x="808" y="1451"/>
                    <a:pt x="815" y="1451"/>
                  </a:cubicBezTo>
                  <a:close/>
                  <a:moveTo>
                    <a:pt x="892" y="1451"/>
                  </a:moveTo>
                  <a:lnTo>
                    <a:pt x="917" y="1451"/>
                  </a:lnTo>
                  <a:cubicBezTo>
                    <a:pt x="924" y="1451"/>
                    <a:pt x="930" y="1457"/>
                    <a:pt x="930" y="1464"/>
                  </a:cubicBezTo>
                  <a:cubicBezTo>
                    <a:pt x="930" y="1471"/>
                    <a:pt x="924" y="1477"/>
                    <a:pt x="917" y="1477"/>
                  </a:cubicBezTo>
                  <a:lnTo>
                    <a:pt x="892" y="1477"/>
                  </a:lnTo>
                  <a:cubicBezTo>
                    <a:pt x="884" y="1477"/>
                    <a:pt x="879" y="1471"/>
                    <a:pt x="879" y="1464"/>
                  </a:cubicBezTo>
                  <a:cubicBezTo>
                    <a:pt x="879" y="1457"/>
                    <a:pt x="884" y="1451"/>
                    <a:pt x="892" y="1451"/>
                  </a:cubicBezTo>
                  <a:close/>
                  <a:moveTo>
                    <a:pt x="968" y="1451"/>
                  </a:moveTo>
                  <a:lnTo>
                    <a:pt x="994" y="1451"/>
                  </a:lnTo>
                  <a:cubicBezTo>
                    <a:pt x="1001" y="1451"/>
                    <a:pt x="1007" y="1457"/>
                    <a:pt x="1007" y="1464"/>
                  </a:cubicBezTo>
                  <a:cubicBezTo>
                    <a:pt x="1007" y="1471"/>
                    <a:pt x="1001" y="1477"/>
                    <a:pt x="994" y="1477"/>
                  </a:cubicBezTo>
                  <a:lnTo>
                    <a:pt x="968" y="1477"/>
                  </a:lnTo>
                  <a:cubicBezTo>
                    <a:pt x="961" y="1477"/>
                    <a:pt x="956" y="1471"/>
                    <a:pt x="956" y="1464"/>
                  </a:cubicBezTo>
                  <a:cubicBezTo>
                    <a:pt x="956" y="1457"/>
                    <a:pt x="961" y="1451"/>
                    <a:pt x="968" y="1451"/>
                  </a:cubicBezTo>
                  <a:close/>
                  <a:moveTo>
                    <a:pt x="1045" y="1451"/>
                  </a:moveTo>
                  <a:lnTo>
                    <a:pt x="1071" y="1451"/>
                  </a:lnTo>
                  <a:cubicBezTo>
                    <a:pt x="1078" y="1451"/>
                    <a:pt x="1084" y="1457"/>
                    <a:pt x="1084" y="1464"/>
                  </a:cubicBezTo>
                  <a:cubicBezTo>
                    <a:pt x="1084" y="1471"/>
                    <a:pt x="1078" y="1477"/>
                    <a:pt x="1071" y="1477"/>
                  </a:cubicBezTo>
                  <a:lnTo>
                    <a:pt x="1045" y="1477"/>
                  </a:lnTo>
                  <a:cubicBezTo>
                    <a:pt x="1038" y="1477"/>
                    <a:pt x="1032" y="1471"/>
                    <a:pt x="1032" y="1464"/>
                  </a:cubicBezTo>
                  <a:cubicBezTo>
                    <a:pt x="1032" y="1457"/>
                    <a:pt x="1038" y="1451"/>
                    <a:pt x="1045" y="1451"/>
                  </a:cubicBezTo>
                  <a:close/>
                  <a:moveTo>
                    <a:pt x="1122" y="1451"/>
                  </a:moveTo>
                  <a:lnTo>
                    <a:pt x="1148" y="1451"/>
                  </a:lnTo>
                  <a:cubicBezTo>
                    <a:pt x="1155" y="1451"/>
                    <a:pt x="1160" y="1457"/>
                    <a:pt x="1160" y="1464"/>
                  </a:cubicBezTo>
                  <a:cubicBezTo>
                    <a:pt x="1160" y="1471"/>
                    <a:pt x="1155" y="1477"/>
                    <a:pt x="1148" y="1477"/>
                  </a:cubicBezTo>
                  <a:lnTo>
                    <a:pt x="1122" y="1477"/>
                  </a:lnTo>
                  <a:cubicBezTo>
                    <a:pt x="1115" y="1477"/>
                    <a:pt x="1109" y="1471"/>
                    <a:pt x="1109" y="1464"/>
                  </a:cubicBezTo>
                  <a:cubicBezTo>
                    <a:pt x="1109" y="1457"/>
                    <a:pt x="1115" y="1451"/>
                    <a:pt x="1122" y="1451"/>
                  </a:cubicBezTo>
                  <a:close/>
                  <a:moveTo>
                    <a:pt x="1199" y="1451"/>
                  </a:moveTo>
                  <a:lnTo>
                    <a:pt x="1224" y="1451"/>
                  </a:lnTo>
                  <a:cubicBezTo>
                    <a:pt x="1231" y="1451"/>
                    <a:pt x="1237" y="1457"/>
                    <a:pt x="1237" y="1464"/>
                  </a:cubicBezTo>
                  <a:cubicBezTo>
                    <a:pt x="1237" y="1471"/>
                    <a:pt x="1231" y="1477"/>
                    <a:pt x="1224" y="1477"/>
                  </a:cubicBezTo>
                  <a:lnTo>
                    <a:pt x="1199" y="1477"/>
                  </a:lnTo>
                  <a:cubicBezTo>
                    <a:pt x="1192" y="1477"/>
                    <a:pt x="1186" y="1471"/>
                    <a:pt x="1186" y="1464"/>
                  </a:cubicBezTo>
                  <a:cubicBezTo>
                    <a:pt x="1186" y="1457"/>
                    <a:pt x="1192" y="1451"/>
                    <a:pt x="1199" y="1451"/>
                  </a:cubicBezTo>
                  <a:close/>
                  <a:moveTo>
                    <a:pt x="1276" y="1451"/>
                  </a:moveTo>
                  <a:lnTo>
                    <a:pt x="1301" y="1451"/>
                  </a:lnTo>
                  <a:cubicBezTo>
                    <a:pt x="1308" y="1451"/>
                    <a:pt x="1314" y="1457"/>
                    <a:pt x="1314" y="1464"/>
                  </a:cubicBezTo>
                  <a:cubicBezTo>
                    <a:pt x="1314" y="1471"/>
                    <a:pt x="1308" y="1477"/>
                    <a:pt x="1301" y="1477"/>
                  </a:cubicBezTo>
                  <a:lnTo>
                    <a:pt x="1276" y="1477"/>
                  </a:lnTo>
                  <a:cubicBezTo>
                    <a:pt x="1268" y="1477"/>
                    <a:pt x="1263" y="1471"/>
                    <a:pt x="1263" y="1464"/>
                  </a:cubicBezTo>
                  <a:cubicBezTo>
                    <a:pt x="1263" y="1457"/>
                    <a:pt x="1268" y="1451"/>
                    <a:pt x="1276" y="1451"/>
                  </a:cubicBezTo>
                  <a:close/>
                  <a:moveTo>
                    <a:pt x="1352" y="1451"/>
                  </a:moveTo>
                  <a:lnTo>
                    <a:pt x="1378" y="1451"/>
                  </a:lnTo>
                  <a:cubicBezTo>
                    <a:pt x="1385" y="1451"/>
                    <a:pt x="1391" y="1457"/>
                    <a:pt x="1391" y="1464"/>
                  </a:cubicBezTo>
                  <a:cubicBezTo>
                    <a:pt x="1391" y="1471"/>
                    <a:pt x="1385" y="1477"/>
                    <a:pt x="1378" y="1477"/>
                  </a:cubicBezTo>
                  <a:lnTo>
                    <a:pt x="1352" y="1477"/>
                  </a:lnTo>
                  <a:cubicBezTo>
                    <a:pt x="1345" y="1477"/>
                    <a:pt x="1340" y="1471"/>
                    <a:pt x="1340" y="1464"/>
                  </a:cubicBezTo>
                  <a:cubicBezTo>
                    <a:pt x="1340" y="1457"/>
                    <a:pt x="1345" y="1451"/>
                    <a:pt x="1352" y="1451"/>
                  </a:cubicBezTo>
                  <a:close/>
                  <a:moveTo>
                    <a:pt x="1429" y="1451"/>
                  </a:moveTo>
                  <a:lnTo>
                    <a:pt x="1455" y="1451"/>
                  </a:lnTo>
                  <a:cubicBezTo>
                    <a:pt x="1462" y="1451"/>
                    <a:pt x="1468" y="1457"/>
                    <a:pt x="1468" y="1464"/>
                  </a:cubicBezTo>
                  <a:cubicBezTo>
                    <a:pt x="1468" y="1471"/>
                    <a:pt x="1462" y="1477"/>
                    <a:pt x="1455" y="1477"/>
                  </a:cubicBezTo>
                  <a:lnTo>
                    <a:pt x="1429" y="1477"/>
                  </a:lnTo>
                  <a:cubicBezTo>
                    <a:pt x="1422" y="1477"/>
                    <a:pt x="1416" y="1471"/>
                    <a:pt x="1416" y="1464"/>
                  </a:cubicBezTo>
                  <a:cubicBezTo>
                    <a:pt x="1416" y="1457"/>
                    <a:pt x="1422" y="1451"/>
                    <a:pt x="1429" y="1451"/>
                  </a:cubicBezTo>
                  <a:close/>
                  <a:moveTo>
                    <a:pt x="1506" y="1451"/>
                  </a:moveTo>
                  <a:lnTo>
                    <a:pt x="1532" y="1451"/>
                  </a:lnTo>
                  <a:cubicBezTo>
                    <a:pt x="1539" y="1451"/>
                    <a:pt x="1544" y="1457"/>
                    <a:pt x="1544" y="1464"/>
                  </a:cubicBezTo>
                  <a:cubicBezTo>
                    <a:pt x="1544" y="1471"/>
                    <a:pt x="1539" y="1477"/>
                    <a:pt x="1532" y="1477"/>
                  </a:cubicBezTo>
                  <a:lnTo>
                    <a:pt x="1506" y="1477"/>
                  </a:lnTo>
                  <a:cubicBezTo>
                    <a:pt x="1499" y="1477"/>
                    <a:pt x="1493" y="1471"/>
                    <a:pt x="1493" y="1464"/>
                  </a:cubicBezTo>
                  <a:cubicBezTo>
                    <a:pt x="1493" y="1457"/>
                    <a:pt x="1499" y="1451"/>
                    <a:pt x="1506" y="1451"/>
                  </a:cubicBezTo>
                  <a:close/>
                  <a:moveTo>
                    <a:pt x="1583" y="1451"/>
                  </a:moveTo>
                  <a:lnTo>
                    <a:pt x="1608" y="1451"/>
                  </a:lnTo>
                  <a:cubicBezTo>
                    <a:pt x="1615" y="1451"/>
                    <a:pt x="1621" y="1457"/>
                    <a:pt x="1621" y="1464"/>
                  </a:cubicBezTo>
                  <a:cubicBezTo>
                    <a:pt x="1621" y="1471"/>
                    <a:pt x="1615" y="1477"/>
                    <a:pt x="1608" y="1477"/>
                  </a:cubicBezTo>
                  <a:lnTo>
                    <a:pt x="1583" y="1477"/>
                  </a:lnTo>
                  <a:cubicBezTo>
                    <a:pt x="1576" y="1477"/>
                    <a:pt x="1570" y="1471"/>
                    <a:pt x="1570" y="1464"/>
                  </a:cubicBezTo>
                  <a:cubicBezTo>
                    <a:pt x="1570" y="1457"/>
                    <a:pt x="1576" y="1451"/>
                    <a:pt x="1583" y="1451"/>
                  </a:cubicBezTo>
                  <a:close/>
                  <a:moveTo>
                    <a:pt x="1660" y="1451"/>
                  </a:moveTo>
                  <a:lnTo>
                    <a:pt x="1685" y="1451"/>
                  </a:lnTo>
                  <a:cubicBezTo>
                    <a:pt x="1692" y="1451"/>
                    <a:pt x="1698" y="1457"/>
                    <a:pt x="1698" y="1464"/>
                  </a:cubicBezTo>
                  <a:cubicBezTo>
                    <a:pt x="1698" y="1471"/>
                    <a:pt x="1692" y="1477"/>
                    <a:pt x="1685" y="1477"/>
                  </a:cubicBezTo>
                  <a:lnTo>
                    <a:pt x="1660" y="1477"/>
                  </a:lnTo>
                  <a:cubicBezTo>
                    <a:pt x="1652" y="1477"/>
                    <a:pt x="1647" y="1471"/>
                    <a:pt x="1647" y="1464"/>
                  </a:cubicBezTo>
                  <a:cubicBezTo>
                    <a:pt x="1647" y="1457"/>
                    <a:pt x="1652" y="1451"/>
                    <a:pt x="1660" y="1451"/>
                  </a:cubicBezTo>
                  <a:close/>
                  <a:moveTo>
                    <a:pt x="1736" y="1451"/>
                  </a:moveTo>
                  <a:lnTo>
                    <a:pt x="1762" y="1451"/>
                  </a:lnTo>
                  <a:cubicBezTo>
                    <a:pt x="1769" y="1451"/>
                    <a:pt x="1775" y="1457"/>
                    <a:pt x="1775" y="1464"/>
                  </a:cubicBezTo>
                  <a:cubicBezTo>
                    <a:pt x="1775" y="1471"/>
                    <a:pt x="1769" y="1477"/>
                    <a:pt x="1762" y="1477"/>
                  </a:cubicBezTo>
                  <a:lnTo>
                    <a:pt x="1736" y="1477"/>
                  </a:lnTo>
                  <a:cubicBezTo>
                    <a:pt x="1729" y="1477"/>
                    <a:pt x="1724" y="1471"/>
                    <a:pt x="1724" y="1464"/>
                  </a:cubicBezTo>
                  <a:cubicBezTo>
                    <a:pt x="1724" y="1457"/>
                    <a:pt x="1729" y="1451"/>
                    <a:pt x="1736" y="1451"/>
                  </a:cubicBezTo>
                  <a:close/>
                  <a:moveTo>
                    <a:pt x="1813" y="1451"/>
                  </a:moveTo>
                  <a:lnTo>
                    <a:pt x="1839" y="1451"/>
                  </a:lnTo>
                  <a:cubicBezTo>
                    <a:pt x="1846" y="1451"/>
                    <a:pt x="1852" y="1457"/>
                    <a:pt x="1852" y="1464"/>
                  </a:cubicBezTo>
                  <a:cubicBezTo>
                    <a:pt x="1852" y="1471"/>
                    <a:pt x="1846" y="1477"/>
                    <a:pt x="1839" y="1477"/>
                  </a:cubicBezTo>
                  <a:lnTo>
                    <a:pt x="1813" y="1477"/>
                  </a:lnTo>
                  <a:cubicBezTo>
                    <a:pt x="1806" y="1477"/>
                    <a:pt x="1800" y="1471"/>
                    <a:pt x="1800" y="1464"/>
                  </a:cubicBezTo>
                  <a:cubicBezTo>
                    <a:pt x="1800" y="1457"/>
                    <a:pt x="1806" y="1451"/>
                    <a:pt x="1813" y="1451"/>
                  </a:cubicBezTo>
                  <a:close/>
                  <a:moveTo>
                    <a:pt x="1890" y="1451"/>
                  </a:moveTo>
                  <a:lnTo>
                    <a:pt x="1916" y="1451"/>
                  </a:lnTo>
                  <a:cubicBezTo>
                    <a:pt x="1923" y="1451"/>
                    <a:pt x="1928" y="1457"/>
                    <a:pt x="1928" y="1464"/>
                  </a:cubicBezTo>
                  <a:cubicBezTo>
                    <a:pt x="1928" y="1471"/>
                    <a:pt x="1923" y="1477"/>
                    <a:pt x="1916" y="1477"/>
                  </a:cubicBezTo>
                  <a:lnTo>
                    <a:pt x="1890" y="1477"/>
                  </a:lnTo>
                  <a:cubicBezTo>
                    <a:pt x="1883" y="1477"/>
                    <a:pt x="1877" y="1471"/>
                    <a:pt x="1877" y="1464"/>
                  </a:cubicBezTo>
                  <a:cubicBezTo>
                    <a:pt x="1877" y="1457"/>
                    <a:pt x="1883" y="1451"/>
                    <a:pt x="1890" y="1451"/>
                  </a:cubicBezTo>
                  <a:close/>
                  <a:moveTo>
                    <a:pt x="1967" y="1451"/>
                  </a:moveTo>
                  <a:lnTo>
                    <a:pt x="1992" y="1451"/>
                  </a:lnTo>
                  <a:cubicBezTo>
                    <a:pt x="1999" y="1451"/>
                    <a:pt x="2005" y="1457"/>
                    <a:pt x="2005" y="1464"/>
                  </a:cubicBezTo>
                  <a:cubicBezTo>
                    <a:pt x="2005" y="1471"/>
                    <a:pt x="1999" y="1477"/>
                    <a:pt x="1992" y="1477"/>
                  </a:cubicBezTo>
                  <a:lnTo>
                    <a:pt x="1967" y="1477"/>
                  </a:lnTo>
                  <a:cubicBezTo>
                    <a:pt x="1960" y="1477"/>
                    <a:pt x="1954" y="1471"/>
                    <a:pt x="1954" y="1464"/>
                  </a:cubicBezTo>
                  <a:cubicBezTo>
                    <a:pt x="1954" y="1457"/>
                    <a:pt x="1960" y="1451"/>
                    <a:pt x="1967" y="1451"/>
                  </a:cubicBezTo>
                  <a:close/>
                  <a:moveTo>
                    <a:pt x="2044" y="1451"/>
                  </a:moveTo>
                  <a:lnTo>
                    <a:pt x="2069" y="1451"/>
                  </a:lnTo>
                  <a:cubicBezTo>
                    <a:pt x="2076" y="1451"/>
                    <a:pt x="2082" y="1457"/>
                    <a:pt x="2082" y="1464"/>
                  </a:cubicBezTo>
                  <a:cubicBezTo>
                    <a:pt x="2082" y="1471"/>
                    <a:pt x="2076" y="1477"/>
                    <a:pt x="2069" y="1477"/>
                  </a:cubicBezTo>
                  <a:lnTo>
                    <a:pt x="2044" y="1477"/>
                  </a:lnTo>
                  <a:cubicBezTo>
                    <a:pt x="2036" y="1477"/>
                    <a:pt x="2031" y="1471"/>
                    <a:pt x="2031" y="1464"/>
                  </a:cubicBezTo>
                  <a:cubicBezTo>
                    <a:pt x="2031" y="1457"/>
                    <a:pt x="2036" y="1451"/>
                    <a:pt x="2044" y="1451"/>
                  </a:cubicBezTo>
                  <a:close/>
                  <a:moveTo>
                    <a:pt x="2120" y="1451"/>
                  </a:moveTo>
                  <a:lnTo>
                    <a:pt x="2146" y="1451"/>
                  </a:lnTo>
                  <a:cubicBezTo>
                    <a:pt x="2153" y="1451"/>
                    <a:pt x="2159" y="1457"/>
                    <a:pt x="2159" y="1464"/>
                  </a:cubicBezTo>
                  <a:cubicBezTo>
                    <a:pt x="2159" y="1471"/>
                    <a:pt x="2153" y="1477"/>
                    <a:pt x="2146" y="1477"/>
                  </a:cubicBezTo>
                  <a:lnTo>
                    <a:pt x="2120" y="1477"/>
                  </a:lnTo>
                  <a:cubicBezTo>
                    <a:pt x="2113" y="1477"/>
                    <a:pt x="2108" y="1471"/>
                    <a:pt x="2108" y="1464"/>
                  </a:cubicBezTo>
                  <a:cubicBezTo>
                    <a:pt x="2108" y="1457"/>
                    <a:pt x="2113" y="1451"/>
                    <a:pt x="2120" y="1451"/>
                  </a:cubicBezTo>
                  <a:close/>
                  <a:moveTo>
                    <a:pt x="2197" y="1451"/>
                  </a:moveTo>
                  <a:lnTo>
                    <a:pt x="2223" y="1451"/>
                  </a:lnTo>
                  <a:cubicBezTo>
                    <a:pt x="2230" y="1451"/>
                    <a:pt x="2236" y="1457"/>
                    <a:pt x="2236" y="1464"/>
                  </a:cubicBezTo>
                  <a:cubicBezTo>
                    <a:pt x="2236" y="1471"/>
                    <a:pt x="2230" y="1477"/>
                    <a:pt x="2223" y="1477"/>
                  </a:cubicBezTo>
                  <a:lnTo>
                    <a:pt x="2197" y="1477"/>
                  </a:lnTo>
                  <a:cubicBezTo>
                    <a:pt x="2190" y="1477"/>
                    <a:pt x="2184" y="1471"/>
                    <a:pt x="2184" y="1464"/>
                  </a:cubicBezTo>
                  <a:cubicBezTo>
                    <a:pt x="2184" y="1457"/>
                    <a:pt x="2190" y="1451"/>
                    <a:pt x="2197" y="1451"/>
                  </a:cubicBezTo>
                  <a:close/>
                  <a:moveTo>
                    <a:pt x="2274" y="1451"/>
                  </a:moveTo>
                  <a:lnTo>
                    <a:pt x="2300" y="1451"/>
                  </a:lnTo>
                  <a:cubicBezTo>
                    <a:pt x="2307" y="1451"/>
                    <a:pt x="2312" y="1457"/>
                    <a:pt x="2312" y="1464"/>
                  </a:cubicBezTo>
                  <a:cubicBezTo>
                    <a:pt x="2312" y="1471"/>
                    <a:pt x="2307" y="1477"/>
                    <a:pt x="2300" y="1477"/>
                  </a:cubicBezTo>
                  <a:lnTo>
                    <a:pt x="2274" y="1477"/>
                  </a:lnTo>
                  <a:cubicBezTo>
                    <a:pt x="2267" y="1477"/>
                    <a:pt x="2261" y="1471"/>
                    <a:pt x="2261" y="1464"/>
                  </a:cubicBezTo>
                  <a:cubicBezTo>
                    <a:pt x="2261" y="1457"/>
                    <a:pt x="2267" y="1451"/>
                    <a:pt x="2274" y="1451"/>
                  </a:cubicBezTo>
                  <a:close/>
                  <a:moveTo>
                    <a:pt x="2351" y="1451"/>
                  </a:moveTo>
                  <a:lnTo>
                    <a:pt x="2376" y="1451"/>
                  </a:lnTo>
                  <a:cubicBezTo>
                    <a:pt x="2383" y="1451"/>
                    <a:pt x="2389" y="1457"/>
                    <a:pt x="2389" y="1464"/>
                  </a:cubicBezTo>
                  <a:cubicBezTo>
                    <a:pt x="2389" y="1471"/>
                    <a:pt x="2383" y="1477"/>
                    <a:pt x="2376" y="1477"/>
                  </a:cubicBezTo>
                  <a:lnTo>
                    <a:pt x="2351" y="1477"/>
                  </a:lnTo>
                  <a:cubicBezTo>
                    <a:pt x="2344" y="1477"/>
                    <a:pt x="2338" y="1471"/>
                    <a:pt x="2338" y="1464"/>
                  </a:cubicBezTo>
                  <a:cubicBezTo>
                    <a:pt x="2338" y="1457"/>
                    <a:pt x="2344" y="1451"/>
                    <a:pt x="2351" y="1451"/>
                  </a:cubicBezTo>
                  <a:close/>
                  <a:moveTo>
                    <a:pt x="2428" y="1451"/>
                  </a:moveTo>
                  <a:lnTo>
                    <a:pt x="2453" y="1451"/>
                  </a:lnTo>
                  <a:cubicBezTo>
                    <a:pt x="2460" y="1451"/>
                    <a:pt x="2466" y="1457"/>
                    <a:pt x="2466" y="1464"/>
                  </a:cubicBezTo>
                  <a:cubicBezTo>
                    <a:pt x="2466" y="1471"/>
                    <a:pt x="2460" y="1477"/>
                    <a:pt x="2453" y="1477"/>
                  </a:cubicBezTo>
                  <a:lnTo>
                    <a:pt x="2428" y="1477"/>
                  </a:lnTo>
                  <a:cubicBezTo>
                    <a:pt x="2420" y="1477"/>
                    <a:pt x="2415" y="1471"/>
                    <a:pt x="2415" y="1464"/>
                  </a:cubicBezTo>
                  <a:cubicBezTo>
                    <a:pt x="2415" y="1457"/>
                    <a:pt x="2420" y="1451"/>
                    <a:pt x="2428" y="1451"/>
                  </a:cubicBezTo>
                  <a:close/>
                  <a:moveTo>
                    <a:pt x="2504" y="1451"/>
                  </a:moveTo>
                  <a:lnTo>
                    <a:pt x="2530" y="1451"/>
                  </a:lnTo>
                  <a:cubicBezTo>
                    <a:pt x="2537" y="1451"/>
                    <a:pt x="2543" y="1457"/>
                    <a:pt x="2543" y="1464"/>
                  </a:cubicBezTo>
                  <a:cubicBezTo>
                    <a:pt x="2543" y="1471"/>
                    <a:pt x="2537" y="1477"/>
                    <a:pt x="2530" y="1477"/>
                  </a:cubicBezTo>
                  <a:lnTo>
                    <a:pt x="2504" y="1477"/>
                  </a:lnTo>
                  <a:cubicBezTo>
                    <a:pt x="2497" y="1477"/>
                    <a:pt x="2492" y="1471"/>
                    <a:pt x="2492" y="1464"/>
                  </a:cubicBezTo>
                  <a:cubicBezTo>
                    <a:pt x="2492" y="1457"/>
                    <a:pt x="2497" y="1451"/>
                    <a:pt x="2504" y="1451"/>
                  </a:cubicBezTo>
                  <a:close/>
                  <a:moveTo>
                    <a:pt x="2581" y="1451"/>
                  </a:moveTo>
                  <a:lnTo>
                    <a:pt x="2607" y="1451"/>
                  </a:lnTo>
                  <a:cubicBezTo>
                    <a:pt x="2614" y="1451"/>
                    <a:pt x="2620" y="1457"/>
                    <a:pt x="2620" y="1464"/>
                  </a:cubicBezTo>
                  <a:cubicBezTo>
                    <a:pt x="2620" y="1471"/>
                    <a:pt x="2614" y="1477"/>
                    <a:pt x="2607" y="1477"/>
                  </a:cubicBezTo>
                  <a:lnTo>
                    <a:pt x="2581" y="1477"/>
                  </a:lnTo>
                  <a:cubicBezTo>
                    <a:pt x="2574" y="1477"/>
                    <a:pt x="2568" y="1471"/>
                    <a:pt x="2568" y="1464"/>
                  </a:cubicBezTo>
                  <a:cubicBezTo>
                    <a:pt x="2568" y="1457"/>
                    <a:pt x="2574" y="1451"/>
                    <a:pt x="2581" y="1451"/>
                  </a:cubicBezTo>
                  <a:close/>
                  <a:moveTo>
                    <a:pt x="2658" y="1451"/>
                  </a:moveTo>
                  <a:lnTo>
                    <a:pt x="2684" y="1451"/>
                  </a:lnTo>
                  <a:cubicBezTo>
                    <a:pt x="2691" y="1451"/>
                    <a:pt x="2696" y="1457"/>
                    <a:pt x="2696" y="1464"/>
                  </a:cubicBezTo>
                  <a:cubicBezTo>
                    <a:pt x="2696" y="1471"/>
                    <a:pt x="2691" y="1477"/>
                    <a:pt x="2684" y="1477"/>
                  </a:cubicBezTo>
                  <a:lnTo>
                    <a:pt x="2658" y="1477"/>
                  </a:lnTo>
                  <a:cubicBezTo>
                    <a:pt x="2651" y="1477"/>
                    <a:pt x="2645" y="1471"/>
                    <a:pt x="2645" y="1464"/>
                  </a:cubicBezTo>
                  <a:cubicBezTo>
                    <a:pt x="2645" y="1457"/>
                    <a:pt x="2651" y="1451"/>
                    <a:pt x="2658" y="1451"/>
                  </a:cubicBezTo>
                  <a:close/>
                  <a:moveTo>
                    <a:pt x="2735" y="1451"/>
                  </a:moveTo>
                  <a:lnTo>
                    <a:pt x="2760" y="1451"/>
                  </a:lnTo>
                  <a:cubicBezTo>
                    <a:pt x="2767" y="1451"/>
                    <a:pt x="2773" y="1457"/>
                    <a:pt x="2773" y="1464"/>
                  </a:cubicBezTo>
                  <a:cubicBezTo>
                    <a:pt x="2773" y="1471"/>
                    <a:pt x="2767" y="1477"/>
                    <a:pt x="2760" y="1477"/>
                  </a:cubicBezTo>
                  <a:lnTo>
                    <a:pt x="2735" y="1477"/>
                  </a:lnTo>
                  <a:cubicBezTo>
                    <a:pt x="2728" y="1477"/>
                    <a:pt x="2722" y="1471"/>
                    <a:pt x="2722" y="1464"/>
                  </a:cubicBezTo>
                  <a:cubicBezTo>
                    <a:pt x="2722" y="1457"/>
                    <a:pt x="2728" y="1451"/>
                    <a:pt x="2735" y="1451"/>
                  </a:cubicBezTo>
                  <a:close/>
                  <a:moveTo>
                    <a:pt x="2812" y="1451"/>
                  </a:moveTo>
                  <a:lnTo>
                    <a:pt x="2837" y="1451"/>
                  </a:lnTo>
                  <a:cubicBezTo>
                    <a:pt x="2844" y="1451"/>
                    <a:pt x="2850" y="1457"/>
                    <a:pt x="2850" y="1464"/>
                  </a:cubicBezTo>
                  <a:cubicBezTo>
                    <a:pt x="2850" y="1471"/>
                    <a:pt x="2844" y="1477"/>
                    <a:pt x="2837" y="1477"/>
                  </a:cubicBezTo>
                  <a:lnTo>
                    <a:pt x="2812" y="1477"/>
                  </a:lnTo>
                  <a:cubicBezTo>
                    <a:pt x="2804" y="1477"/>
                    <a:pt x="2799" y="1471"/>
                    <a:pt x="2799" y="1464"/>
                  </a:cubicBezTo>
                  <a:cubicBezTo>
                    <a:pt x="2799" y="1457"/>
                    <a:pt x="2804" y="1451"/>
                    <a:pt x="2812" y="1451"/>
                  </a:cubicBezTo>
                  <a:close/>
                  <a:moveTo>
                    <a:pt x="2888" y="1451"/>
                  </a:moveTo>
                  <a:lnTo>
                    <a:pt x="2914" y="1451"/>
                  </a:lnTo>
                  <a:cubicBezTo>
                    <a:pt x="2921" y="1451"/>
                    <a:pt x="2927" y="1457"/>
                    <a:pt x="2927" y="1464"/>
                  </a:cubicBezTo>
                  <a:cubicBezTo>
                    <a:pt x="2927" y="1471"/>
                    <a:pt x="2921" y="1477"/>
                    <a:pt x="2914" y="1477"/>
                  </a:cubicBezTo>
                  <a:lnTo>
                    <a:pt x="2888" y="1477"/>
                  </a:lnTo>
                  <a:cubicBezTo>
                    <a:pt x="2881" y="1477"/>
                    <a:pt x="2876" y="1471"/>
                    <a:pt x="2876" y="1464"/>
                  </a:cubicBezTo>
                  <a:cubicBezTo>
                    <a:pt x="2876" y="1457"/>
                    <a:pt x="2881" y="1451"/>
                    <a:pt x="2888" y="1451"/>
                  </a:cubicBezTo>
                  <a:close/>
                  <a:moveTo>
                    <a:pt x="2965" y="1451"/>
                  </a:moveTo>
                  <a:lnTo>
                    <a:pt x="2991" y="1451"/>
                  </a:lnTo>
                  <a:cubicBezTo>
                    <a:pt x="2998" y="1451"/>
                    <a:pt x="3004" y="1457"/>
                    <a:pt x="3004" y="1464"/>
                  </a:cubicBezTo>
                  <a:cubicBezTo>
                    <a:pt x="3004" y="1471"/>
                    <a:pt x="2998" y="1477"/>
                    <a:pt x="2991" y="1477"/>
                  </a:cubicBezTo>
                  <a:lnTo>
                    <a:pt x="2965" y="1477"/>
                  </a:lnTo>
                  <a:cubicBezTo>
                    <a:pt x="2958" y="1477"/>
                    <a:pt x="2952" y="1471"/>
                    <a:pt x="2952" y="1464"/>
                  </a:cubicBezTo>
                  <a:cubicBezTo>
                    <a:pt x="2952" y="1457"/>
                    <a:pt x="2958" y="1451"/>
                    <a:pt x="2965" y="1451"/>
                  </a:cubicBezTo>
                  <a:close/>
                  <a:moveTo>
                    <a:pt x="3024" y="1459"/>
                  </a:moveTo>
                  <a:lnTo>
                    <a:pt x="3024" y="1434"/>
                  </a:lnTo>
                  <a:cubicBezTo>
                    <a:pt x="3024" y="1426"/>
                    <a:pt x="3030" y="1421"/>
                    <a:pt x="3037" y="1421"/>
                  </a:cubicBezTo>
                  <a:cubicBezTo>
                    <a:pt x="3044" y="1421"/>
                    <a:pt x="3050" y="1426"/>
                    <a:pt x="3050" y="1434"/>
                  </a:cubicBezTo>
                  <a:lnTo>
                    <a:pt x="3050" y="1459"/>
                  </a:lnTo>
                  <a:cubicBezTo>
                    <a:pt x="3050" y="1466"/>
                    <a:pt x="3044" y="1472"/>
                    <a:pt x="3037" y="1472"/>
                  </a:cubicBezTo>
                  <a:cubicBezTo>
                    <a:pt x="3030" y="1472"/>
                    <a:pt x="3024" y="1466"/>
                    <a:pt x="3024" y="1459"/>
                  </a:cubicBezTo>
                  <a:close/>
                  <a:moveTo>
                    <a:pt x="3024" y="1382"/>
                  </a:moveTo>
                  <a:lnTo>
                    <a:pt x="3024" y="1357"/>
                  </a:lnTo>
                  <a:cubicBezTo>
                    <a:pt x="3024" y="1350"/>
                    <a:pt x="3030" y="1344"/>
                    <a:pt x="3037" y="1344"/>
                  </a:cubicBezTo>
                  <a:cubicBezTo>
                    <a:pt x="3044" y="1344"/>
                    <a:pt x="3050" y="1350"/>
                    <a:pt x="3050" y="1357"/>
                  </a:cubicBezTo>
                  <a:lnTo>
                    <a:pt x="3050" y="1382"/>
                  </a:lnTo>
                  <a:cubicBezTo>
                    <a:pt x="3050" y="1389"/>
                    <a:pt x="3044" y="1395"/>
                    <a:pt x="3037" y="1395"/>
                  </a:cubicBezTo>
                  <a:cubicBezTo>
                    <a:pt x="3030" y="1395"/>
                    <a:pt x="3024" y="1389"/>
                    <a:pt x="3024" y="1382"/>
                  </a:cubicBezTo>
                  <a:close/>
                  <a:moveTo>
                    <a:pt x="3024" y="1306"/>
                  </a:moveTo>
                  <a:lnTo>
                    <a:pt x="3024" y="1280"/>
                  </a:lnTo>
                  <a:cubicBezTo>
                    <a:pt x="3024" y="1273"/>
                    <a:pt x="3030" y="1267"/>
                    <a:pt x="3037" y="1267"/>
                  </a:cubicBezTo>
                  <a:cubicBezTo>
                    <a:pt x="3044" y="1267"/>
                    <a:pt x="3050" y="1273"/>
                    <a:pt x="3050" y="1280"/>
                  </a:cubicBezTo>
                  <a:lnTo>
                    <a:pt x="3050" y="1306"/>
                  </a:lnTo>
                  <a:cubicBezTo>
                    <a:pt x="3050" y="1313"/>
                    <a:pt x="3044" y="1318"/>
                    <a:pt x="3037" y="1318"/>
                  </a:cubicBezTo>
                  <a:cubicBezTo>
                    <a:pt x="3030" y="1318"/>
                    <a:pt x="3024" y="1313"/>
                    <a:pt x="3024" y="1306"/>
                  </a:cubicBezTo>
                  <a:close/>
                  <a:moveTo>
                    <a:pt x="3024" y="1229"/>
                  </a:moveTo>
                  <a:lnTo>
                    <a:pt x="3024" y="1203"/>
                  </a:lnTo>
                  <a:cubicBezTo>
                    <a:pt x="3024" y="1196"/>
                    <a:pt x="3030" y="1190"/>
                    <a:pt x="3037" y="1190"/>
                  </a:cubicBezTo>
                  <a:cubicBezTo>
                    <a:pt x="3044" y="1190"/>
                    <a:pt x="3050" y="1196"/>
                    <a:pt x="3050" y="1203"/>
                  </a:cubicBezTo>
                  <a:lnTo>
                    <a:pt x="3050" y="1229"/>
                  </a:lnTo>
                  <a:cubicBezTo>
                    <a:pt x="3050" y="1236"/>
                    <a:pt x="3044" y="1242"/>
                    <a:pt x="3037" y="1242"/>
                  </a:cubicBezTo>
                  <a:cubicBezTo>
                    <a:pt x="3030" y="1242"/>
                    <a:pt x="3024" y="1236"/>
                    <a:pt x="3024" y="1229"/>
                  </a:cubicBezTo>
                  <a:close/>
                  <a:moveTo>
                    <a:pt x="3024" y="1152"/>
                  </a:moveTo>
                  <a:lnTo>
                    <a:pt x="3024" y="1126"/>
                  </a:lnTo>
                  <a:cubicBezTo>
                    <a:pt x="3024" y="1119"/>
                    <a:pt x="3030" y="1114"/>
                    <a:pt x="3037" y="1114"/>
                  </a:cubicBezTo>
                  <a:cubicBezTo>
                    <a:pt x="3044" y="1114"/>
                    <a:pt x="3050" y="1119"/>
                    <a:pt x="3050" y="1126"/>
                  </a:cubicBezTo>
                  <a:lnTo>
                    <a:pt x="3050" y="1152"/>
                  </a:lnTo>
                  <a:cubicBezTo>
                    <a:pt x="3050" y="1159"/>
                    <a:pt x="3044" y="1165"/>
                    <a:pt x="3037" y="1165"/>
                  </a:cubicBezTo>
                  <a:cubicBezTo>
                    <a:pt x="3030" y="1165"/>
                    <a:pt x="3024" y="1159"/>
                    <a:pt x="3024" y="1152"/>
                  </a:cubicBezTo>
                  <a:close/>
                  <a:moveTo>
                    <a:pt x="3024" y="1075"/>
                  </a:moveTo>
                  <a:lnTo>
                    <a:pt x="3024" y="1050"/>
                  </a:lnTo>
                  <a:cubicBezTo>
                    <a:pt x="3024" y="1042"/>
                    <a:pt x="3030" y="1037"/>
                    <a:pt x="3037" y="1037"/>
                  </a:cubicBezTo>
                  <a:cubicBezTo>
                    <a:pt x="3044" y="1037"/>
                    <a:pt x="3050" y="1042"/>
                    <a:pt x="3050" y="1050"/>
                  </a:cubicBezTo>
                  <a:lnTo>
                    <a:pt x="3050" y="1075"/>
                  </a:lnTo>
                  <a:cubicBezTo>
                    <a:pt x="3050" y="1082"/>
                    <a:pt x="3044" y="1088"/>
                    <a:pt x="3037" y="1088"/>
                  </a:cubicBezTo>
                  <a:cubicBezTo>
                    <a:pt x="3030" y="1088"/>
                    <a:pt x="3024" y="1082"/>
                    <a:pt x="3024" y="1075"/>
                  </a:cubicBezTo>
                  <a:close/>
                  <a:moveTo>
                    <a:pt x="3024" y="998"/>
                  </a:moveTo>
                  <a:lnTo>
                    <a:pt x="3024" y="973"/>
                  </a:lnTo>
                  <a:cubicBezTo>
                    <a:pt x="3024" y="966"/>
                    <a:pt x="3030" y="960"/>
                    <a:pt x="3037" y="960"/>
                  </a:cubicBezTo>
                  <a:cubicBezTo>
                    <a:pt x="3044" y="960"/>
                    <a:pt x="3050" y="966"/>
                    <a:pt x="3050" y="973"/>
                  </a:cubicBezTo>
                  <a:lnTo>
                    <a:pt x="3050" y="998"/>
                  </a:lnTo>
                  <a:cubicBezTo>
                    <a:pt x="3050" y="1005"/>
                    <a:pt x="3044" y="1011"/>
                    <a:pt x="3037" y="1011"/>
                  </a:cubicBezTo>
                  <a:cubicBezTo>
                    <a:pt x="3030" y="1011"/>
                    <a:pt x="3024" y="1005"/>
                    <a:pt x="3024" y="998"/>
                  </a:cubicBezTo>
                  <a:close/>
                  <a:moveTo>
                    <a:pt x="3024" y="922"/>
                  </a:moveTo>
                  <a:lnTo>
                    <a:pt x="3024" y="896"/>
                  </a:lnTo>
                  <a:cubicBezTo>
                    <a:pt x="3024" y="889"/>
                    <a:pt x="3030" y="883"/>
                    <a:pt x="3037" y="883"/>
                  </a:cubicBezTo>
                  <a:cubicBezTo>
                    <a:pt x="3044" y="883"/>
                    <a:pt x="3050" y="889"/>
                    <a:pt x="3050" y="896"/>
                  </a:cubicBezTo>
                  <a:lnTo>
                    <a:pt x="3050" y="922"/>
                  </a:lnTo>
                  <a:cubicBezTo>
                    <a:pt x="3050" y="929"/>
                    <a:pt x="3044" y="934"/>
                    <a:pt x="3037" y="934"/>
                  </a:cubicBezTo>
                  <a:cubicBezTo>
                    <a:pt x="3030" y="934"/>
                    <a:pt x="3024" y="929"/>
                    <a:pt x="3024" y="922"/>
                  </a:cubicBezTo>
                  <a:close/>
                  <a:moveTo>
                    <a:pt x="3024" y="845"/>
                  </a:moveTo>
                  <a:lnTo>
                    <a:pt x="3024" y="819"/>
                  </a:lnTo>
                  <a:cubicBezTo>
                    <a:pt x="3024" y="812"/>
                    <a:pt x="3030" y="806"/>
                    <a:pt x="3037" y="806"/>
                  </a:cubicBezTo>
                  <a:cubicBezTo>
                    <a:pt x="3044" y="806"/>
                    <a:pt x="3050" y="812"/>
                    <a:pt x="3050" y="819"/>
                  </a:cubicBezTo>
                  <a:lnTo>
                    <a:pt x="3050" y="845"/>
                  </a:lnTo>
                  <a:cubicBezTo>
                    <a:pt x="3050" y="852"/>
                    <a:pt x="3044" y="858"/>
                    <a:pt x="3037" y="858"/>
                  </a:cubicBezTo>
                  <a:cubicBezTo>
                    <a:pt x="3030" y="858"/>
                    <a:pt x="3024" y="852"/>
                    <a:pt x="3024" y="845"/>
                  </a:cubicBezTo>
                  <a:close/>
                  <a:moveTo>
                    <a:pt x="3024" y="768"/>
                  </a:moveTo>
                  <a:lnTo>
                    <a:pt x="3024" y="742"/>
                  </a:lnTo>
                  <a:cubicBezTo>
                    <a:pt x="3024" y="735"/>
                    <a:pt x="3030" y="730"/>
                    <a:pt x="3037" y="730"/>
                  </a:cubicBezTo>
                  <a:cubicBezTo>
                    <a:pt x="3044" y="730"/>
                    <a:pt x="3050" y="735"/>
                    <a:pt x="3050" y="742"/>
                  </a:cubicBezTo>
                  <a:lnTo>
                    <a:pt x="3050" y="768"/>
                  </a:lnTo>
                  <a:cubicBezTo>
                    <a:pt x="3050" y="775"/>
                    <a:pt x="3044" y="781"/>
                    <a:pt x="3037" y="781"/>
                  </a:cubicBezTo>
                  <a:cubicBezTo>
                    <a:pt x="3030" y="781"/>
                    <a:pt x="3024" y="775"/>
                    <a:pt x="3024" y="768"/>
                  </a:cubicBezTo>
                  <a:close/>
                  <a:moveTo>
                    <a:pt x="3024" y="691"/>
                  </a:moveTo>
                  <a:lnTo>
                    <a:pt x="3024" y="666"/>
                  </a:lnTo>
                  <a:cubicBezTo>
                    <a:pt x="3024" y="658"/>
                    <a:pt x="3030" y="653"/>
                    <a:pt x="3037" y="653"/>
                  </a:cubicBezTo>
                  <a:cubicBezTo>
                    <a:pt x="3044" y="653"/>
                    <a:pt x="3050" y="658"/>
                    <a:pt x="3050" y="666"/>
                  </a:cubicBezTo>
                  <a:lnTo>
                    <a:pt x="3050" y="691"/>
                  </a:lnTo>
                  <a:cubicBezTo>
                    <a:pt x="3050" y="698"/>
                    <a:pt x="3044" y="704"/>
                    <a:pt x="3037" y="704"/>
                  </a:cubicBezTo>
                  <a:cubicBezTo>
                    <a:pt x="3030" y="704"/>
                    <a:pt x="3024" y="698"/>
                    <a:pt x="3024" y="691"/>
                  </a:cubicBezTo>
                  <a:close/>
                  <a:moveTo>
                    <a:pt x="3024" y="614"/>
                  </a:moveTo>
                  <a:lnTo>
                    <a:pt x="3024" y="589"/>
                  </a:lnTo>
                  <a:cubicBezTo>
                    <a:pt x="3024" y="582"/>
                    <a:pt x="3030" y="576"/>
                    <a:pt x="3037" y="576"/>
                  </a:cubicBezTo>
                  <a:cubicBezTo>
                    <a:pt x="3044" y="576"/>
                    <a:pt x="3050" y="582"/>
                    <a:pt x="3050" y="589"/>
                  </a:cubicBezTo>
                  <a:lnTo>
                    <a:pt x="3050" y="614"/>
                  </a:lnTo>
                  <a:cubicBezTo>
                    <a:pt x="3050" y="621"/>
                    <a:pt x="3044" y="627"/>
                    <a:pt x="3037" y="627"/>
                  </a:cubicBezTo>
                  <a:cubicBezTo>
                    <a:pt x="3030" y="627"/>
                    <a:pt x="3024" y="621"/>
                    <a:pt x="3024" y="614"/>
                  </a:cubicBezTo>
                  <a:close/>
                  <a:moveTo>
                    <a:pt x="3024" y="538"/>
                  </a:moveTo>
                  <a:lnTo>
                    <a:pt x="3024" y="512"/>
                  </a:lnTo>
                  <a:cubicBezTo>
                    <a:pt x="3024" y="505"/>
                    <a:pt x="3030" y="499"/>
                    <a:pt x="3037" y="499"/>
                  </a:cubicBezTo>
                  <a:cubicBezTo>
                    <a:pt x="3044" y="499"/>
                    <a:pt x="3050" y="505"/>
                    <a:pt x="3050" y="512"/>
                  </a:cubicBezTo>
                  <a:lnTo>
                    <a:pt x="3050" y="538"/>
                  </a:lnTo>
                  <a:cubicBezTo>
                    <a:pt x="3050" y="545"/>
                    <a:pt x="3044" y="550"/>
                    <a:pt x="3037" y="550"/>
                  </a:cubicBezTo>
                  <a:cubicBezTo>
                    <a:pt x="3030" y="550"/>
                    <a:pt x="3024" y="545"/>
                    <a:pt x="3024" y="538"/>
                  </a:cubicBezTo>
                  <a:close/>
                  <a:moveTo>
                    <a:pt x="3024" y="461"/>
                  </a:moveTo>
                  <a:lnTo>
                    <a:pt x="3024" y="435"/>
                  </a:lnTo>
                  <a:cubicBezTo>
                    <a:pt x="3024" y="428"/>
                    <a:pt x="3030" y="422"/>
                    <a:pt x="3037" y="422"/>
                  </a:cubicBezTo>
                  <a:cubicBezTo>
                    <a:pt x="3044" y="422"/>
                    <a:pt x="3050" y="428"/>
                    <a:pt x="3050" y="435"/>
                  </a:cubicBezTo>
                  <a:lnTo>
                    <a:pt x="3050" y="461"/>
                  </a:lnTo>
                  <a:cubicBezTo>
                    <a:pt x="3050" y="468"/>
                    <a:pt x="3044" y="474"/>
                    <a:pt x="3037" y="474"/>
                  </a:cubicBezTo>
                  <a:cubicBezTo>
                    <a:pt x="3030" y="474"/>
                    <a:pt x="3024" y="468"/>
                    <a:pt x="3024" y="461"/>
                  </a:cubicBezTo>
                  <a:close/>
                  <a:moveTo>
                    <a:pt x="3024" y="384"/>
                  </a:moveTo>
                  <a:lnTo>
                    <a:pt x="3024" y="358"/>
                  </a:lnTo>
                  <a:cubicBezTo>
                    <a:pt x="3024" y="351"/>
                    <a:pt x="3030" y="346"/>
                    <a:pt x="3037" y="346"/>
                  </a:cubicBezTo>
                  <a:cubicBezTo>
                    <a:pt x="3044" y="346"/>
                    <a:pt x="3050" y="351"/>
                    <a:pt x="3050" y="358"/>
                  </a:cubicBezTo>
                  <a:lnTo>
                    <a:pt x="3050" y="384"/>
                  </a:lnTo>
                  <a:cubicBezTo>
                    <a:pt x="3050" y="391"/>
                    <a:pt x="3044" y="397"/>
                    <a:pt x="3037" y="397"/>
                  </a:cubicBezTo>
                  <a:cubicBezTo>
                    <a:pt x="3030" y="397"/>
                    <a:pt x="3024" y="391"/>
                    <a:pt x="3024" y="384"/>
                  </a:cubicBezTo>
                  <a:close/>
                  <a:moveTo>
                    <a:pt x="3024" y="307"/>
                  </a:moveTo>
                  <a:lnTo>
                    <a:pt x="3024" y="282"/>
                  </a:lnTo>
                  <a:cubicBezTo>
                    <a:pt x="3024" y="274"/>
                    <a:pt x="3030" y="269"/>
                    <a:pt x="3037" y="269"/>
                  </a:cubicBezTo>
                  <a:cubicBezTo>
                    <a:pt x="3044" y="269"/>
                    <a:pt x="3050" y="274"/>
                    <a:pt x="3050" y="282"/>
                  </a:cubicBezTo>
                  <a:lnTo>
                    <a:pt x="3050" y="307"/>
                  </a:lnTo>
                  <a:cubicBezTo>
                    <a:pt x="3050" y="314"/>
                    <a:pt x="3044" y="320"/>
                    <a:pt x="3037" y="320"/>
                  </a:cubicBezTo>
                  <a:cubicBezTo>
                    <a:pt x="3030" y="320"/>
                    <a:pt x="3024" y="314"/>
                    <a:pt x="3024" y="307"/>
                  </a:cubicBezTo>
                  <a:close/>
                  <a:moveTo>
                    <a:pt x="3024" y="230"/>
                  </a:moveTo>
                  <a:lnTo>
                    <a:pt x="3024" y="205"/>
                  </a:lnTo>
                  <a:cubicBezTo>
                    <a:pt x="3024" y="198"/>
                    <a:pt x="3030" y="192"/>
                    <a:pt x="3037" y="192"/>
                  </a:cubicBezTo>
                  <a:cubicBezTo>
                    <a:pt x="3044" y="192"/>
                    <a:pt x="3050" y="198"/>
                    <a:pt x="3050" y="205"/>
                  </a:cubicBezTo>
                  <a:lnTo>
                    <a:pt x="3050" y="230"/>
                  </a:lnTo>
                  <a:cubicBezTo>
                    <a:pt x="3050" y="237"/>
                    <a:pt x="3044" y="243"/>
                    <a:pt x="3037" y="243"/>
                  </a:cubicBezTo>
                  <a:cubicBezTo>
                    <a:pt x="3030" y="243"/>
                    <a:pt x="3024" y="237"/>
                    <a:pt x="3024" y="230"/>
                  </a:cubicBezTo>
                  <a:close/>
                  <a:moveTo>
                    <a:pt x="3024" y="154"/>
                  </a:moveTo>
                  <a:lnTo>
                    <a:pt x="3024" y="128"/>
                  </a:lnTo>
                  <a:cubicBezTo>
                    <a:pt x="3024" y="121"/>
                    <a:pt x="3030" y="115"/>
                    <a:pt x="3037" y="115"/>
                  </a:cubicBezTo>
                  <a:cubicBezTo>
                    <a:pt x="3044" y="115"/>
                    <a:pt x="3050" y="121"/>
                    <a:pt x="3050" y="128"/>
                  </a:cubicBezTo>
                  <a:lnTo>
                    <a:pt x="3050" y="154"/>
                  </a:lnTo>
                  <a:cubicBezTo>
                    <a:pt x="3050" y="161"/>
                    <a:pt x="3044" y="166"/>
                    <a:pt x="3037" y="166"/>
                  </a:cubicBezTo>
                  <a:cubicBezTo>
                    <a:pt x="3030" y="166"/>
                    <a:pt x="3024" y="161"/>
                    <a:pt x="3024" y="154"/>
                  </a:cubicBezTo>
                  <a:close/>
                  <a:moveTo>
                    <a:pt x="3024" y="77"/>
                  </a:moveTo>
                  <a:lnTo>
                    <a:pt x="3024" y="51"/>
                  </a:lnTo>
                  <a:cubicBezTo>
                    <a:pt x="3024" y="44"/>
                    <a:pt x="3030" y="38"/>
                    <a:pt x="3037" y="38"/>
                  </a:cubicBezTo>
                  <a:cubicBezTo>
                    <a:pt x="3044" y="38"/>
                    <a:pt x="3050" y="44"/>
                    <a:pt x="3050" y="51"/>
                  </a:cubicBezTo>
                  <a:lnTo>
                    <a:pt x="3050" y="77"/>
                  </a:lnTo>
                  <a:cubicBezTo>
                    <a:pt x="3050" y="84"/>
                    <a:pt x="3044" y="90"/>
                    <a:pt x="3037" y="90"/>
                  </a:cubicBezTo>
                  <a:cubicBezTo>
                    <a:pt x="3030" y="90"/>
                    <a:pt x="3024" y="84"/>
                    <a:pt x="3024" y="77"/>
                  </a:cubicBezTo>
                  <a:close/>
                  <a:moveTo>
                    <a:pt x="3024" y="26"/>
                  </a:moveTo>
                  <a:lnTo>
                    <a:pt x="2998" y="26"/>
                  </a:lnTo>
                  <a:cubicBezTo>
                    <a:pt x="2991" y="26"/>
                    <a:pt x="2986" y="20"/>
                    <a:pt x="2986" y="13"/>
                  </a:cubicBezTo>
                  <a:cubicBezTo>
                    <a:pt x="2986" y="6"/>
                    <a:pt x="2991" y="0"/>
                    <a:pt x="2998" y="0"/>
                  </a:cubicBezTo>
                  <a:lnTo>
                    <a:pt x="3024" y="0"/>
                  </a:lnTo>
                  <a:cubicBezTo>
                    <a:pt x="3031" y="0"/>
                    <a:pt x="3037" y="6"/>
                    <a:pt x="3037" y="13"/>
                  </a:cubicBezTo>
                  <a:cubicBezTo>
                    <a:pt x="3037" y="20"/>
                    <a:pt x="3031" y="26"/>
                    <a:pt x="3024" y="26"/>
                  </a:cubicBezTo>
                  <a:close/>
                  <a:moveTo>
                    <a:pt x="2947" y="26"/>
                  </a:moveTo>
                  <a:lnTo>
                    <a:pt x="2922" y="26"/>
                  </a:lnTo>
                  <a:cubicBezTo>
                    <a:pt x="2914" y="26"/>
                    <a:pt x="2909" y="20"/>
                    <a:pt x="2909" y="13"/>
                  </a:cubicBezTo>
                  <a:cubicBezTo>
                    <a:pt x="2909" y="6"/>
                    <a:pt x="2914" y="0"/>
                    <a:pt x="2922" y="0"/>
                  </a:cubicBezTo>
                  <a:lnTo>
                    <a:pt x="2947" y="0"/>
                  </a:lnTo>
                  <a:cubicBezTo>
                    <a:pt x="2954" y="0"/>
                    <a:pt x="2960" y="6"/>
                    <a:pt x="2960" y="13"/>
                  </a:cubicBezTo>
                  <a:cubicBezTo>
                    <a:pt x="2960" y="20"/>
                    <a:pt x="2954" y="26"/>
                    <a:pt x="2947" y="26"/>
                  </a:cubicBezTo>
                  <a:close/>
                  <a:moveTo>
                    <a:pt x="2870" y="26"/>
                  </a:moveTo>
                  <a:lnTo>
                    <a:pt x="2845" y="26"/>
                  </a:lnTo>
                  <a:cubicBezTo>
                    <a:pt x="2838" y="26"/>
                    <a:pt x="2832" y="20"/>
                    <a:pt x="2832" y="13"/>
                  </a:cubicBezTo>
                  <a:cubicBezTo>
                    <a:pt x="2832" y="6"/>
                    <a:pt x="2838" y="0"/>
                    <a:pt x="2845" y="0"/>
                  </a:cubicBezTo>
                  <a:lnTo>
                    <a:pt x="2870" y="0"/>
                  </a:lnTo>
                  <a:cubicBezTo>
                    <a:pt x="2877" y="0"/>
                    <a:pt x="2883" y="6"/>
                    <a:pt x="2883" y="13"/>
                  </a:cubicBezTo>
                  <a:cubicBezTo>
                    <a:pt x="2883" y="20"/>
                    <a:pt x="2877" y="26"/>
                    <a:pt x="2870" y="26"/>
                  </a:cubicBezTo>
                  <a:close/>
                  <a:moveTo>
                    <a:pt x="2794" y="26"/>
                  </a:moveTo>
                  <a:lnTo>
                    <a:pt x="2768" y="26"/>
                  </a:lnTo>
                  <a:cubicBezTo>
                    <a:pt x="2761" y="26"/>
                    <a:pt x="2755" y="20"/>
                    <a:pt x="2755" y="13"/>
                  </a:cubicBezTo>
                  <a:cubicBezTo>
                    <a:pt x="2755" y="6"/>
                    <a:pt x="2761" y="0"/>
                    <a:pt x="2768" y="0"/>
                  </a:cubicBezTo>
                  <a:lnTo>
                    <a:pt x="2794" y="0"/>
                  </a:lnTo>
                  <a:cubicBezTo>
                    <a:pt x="2801" y="0"/>
                    <a:pt x="2806" y="6"/>
                    <a:pt x="2806" y="13"/>
                  </a:cubicBezTo>
                  <a:cubicBezTo>
                    <a:pt x="2806" y="20"/>
                    <a:pt x="2801" y="26"/>
                    <a:pt x="2794" y="26"/>
                  </a:cubicBezTo>
                  <a:close/>
                  <a:moveTo>
                    <a:pt x="2717" y="26"/>
                  </a:moveTo>
                  <a:lnTo>
                    <a:pt x="2691" y="26"/>
                  </a:lnTo>
                  <a:cubicBezTo>
                    <a:pt x="2684" y="26"/>
                    <a:pt x="2678" y="20"/>
                    <a:pt x="2678" y="13"/>
                  </a:cubicBezTo>
                  <a:cubicBezTo>
                    <a:pt x="2678" y="6"/>
                    <a:pt x="2684" y="0"/>
                    <a:pt x="2691" y="0"/>
                  </a:cubicBezTo>
                  <a:lnTo>
                    <a:pt x="2717" y="0"/>
                  </a:lnTo>
                  <a:cubicBezTo>
                    <a:pt x="2724" y="0"/>
                    <a:pt x="2730" y="6"/>
                    <a:pt x="2730" y="13"/>
                  </a:cubicBezTo>
                  <a:cubicBezTo>
                    <a:pt x="2730" y="20"/>
                    <a:pt x="2724" y="26"/>
                    <a:pt x="2717" y="26"/>
                  </a:cubicBezTo>
                  <a:close/>
                  <a:moveTo>
                    <a:pt x="2640" y="26"/>
                  </a:moveTo>
                  <a:lnTo>
                    <a:pt x="2614" y="26"/>
                  </a:lnTo>
                  <a:cubicBezTo>
                    <a:pt x="2607" y="26"/>
                    <a:pt x="2602" y="20"/>
                    <a:pt x="2602" y="13"/>
                  </a:cubicBezTo>
                  <a:cubicBezTo>
                    <a:pt x="2602" y="6"/>
                    <a:pt x="2607" y="0"/>
                    <a:pt x="2614" y="0"/>
                  </a:cubicBezTo>
                  <a:lnTo>
                    <a:pt x="2640" y="0"/>
                  </a:lnTo>
                  <a:cubicBezTo>
                    <a:pt x="2647" y="0"/>
                    <a:pt x="2653" y="6"/>
                    <a:pt x="2653" y="13"/>
                  </a:cubicBezTo>
                  <a:cubicBezTo>
                    <a:pt x="2653" y="20"/>
                    <a:pt x="2647" y="26"/>
                    <a:pt x="2640" y="26"/>
                  </a:cubicBezTo>
                  <a:close/>
                  <a:moveTo>
                    <a:pt x="2563" y="26"/>
                  </a:moveTo>
                  <a:lnTo>
                    <a:pt x="2538" y="26"/>
                  </a:lnTo>
                  <a:cubicBezTo>
                    <a:pt x="2530" y="26"/>
                    <a:pt x="2525" y="20"/>
                    <a:pt x="2525" y="13"/>
                  </a:cubicBezTo>
                  <a:cubicBezTo>
                    <a:pt x="2525" y="6"/>
                    <a:pt x="2530" y="0"/>
                    <a:pt x="2538" y="0"/>
                  </a:cubicBezTo>
                  <a:lnTo>
                    <a:pt x="2563" y="0"/>
                  </a:lnTo>
                  <a:cubicBezTo>
                    <a:pt x="2570" y="0"/>
                    <a:pt x="2576" y="6"/>
                    <a:pt x="2576" y="13"/>
                  </a:cubicBezTo>
                  <a:cubicBezTo>
                    <a:pt x="2576" y="20"/>
                    <a:pt x="2570" y="26"/>
                    <a:pt x="2563" y="26"/>
                  </a:cubicBezTo>
                  <a:close/>
                  <a:moveTo>
                    <a:pt x="2486" y="26"/>
                  </a:moveTo>
                  <a:lnTo>
                    <a:pt x="2461" y="26"/>
                  </a:lnTo>
                  <a:cubicBezTo>
                    <a:pt x="2454" y="26"/>
                    <a:pt x="2448" y="20"/>
                    <a:pt x="2448" y="13"/>
                  </a:cubicBezTo>
                  <a:cubicBezTo>
                    <a:pt x="2448" y="6"/>
                    <a:pt x="2454" y="0"/>
                    <a:pt x="2461" y="0"/>
                  </a:cubicBezTo>
                  <a:lnTo>
                    <a:pt x="2486" y="0"/>
                  </a:lnTo>
                  <a:cubicBezTo>
                    <a:pt x="2493" y="0"/>
                    <a:pt x="2499" y="6"/>
                    <a:pt x="2499" y="13"/>
                  </a:cubicBezTo>
                  <a:cubicBezTo>
                    <a:pt x="2499" y="20"/>
                    <a:pt x="2493" y="26"/>
                    <a:pt x="2486" y="26"/>
                  </a:cubicBezTo>
                  <a:close/>
                  <a:moveTo>
                    <a:pt x="2410" y="26"/>
                  </a:moveTo>
                  <a:lnTo>
                    <a:pt x="2384" y="26"/>
                  </a:lnTo>
                  <a:cubicBezTo>
                    <a:pt x="2377" y="26"/>
                    <a:pt x="2371" y="20"/>
                    <a:pt x="2371" y="13"/>
                  </a:cubicBezTo>
                  <a:cubicBezTo>
                    <a:pt x="2371" y="6"/>
                    <a:pt x="2377" y="0"/>
                    <a:pt x="2384" y="0"/>
                  </a:cubicBezTo>
                  <a:lnTo>
                    <a:pt x="2410" y="0"/>
                  </a:lnTo>
                  <a:cubicBezTo>
                    <a:pt x="2417" y="0"/>
                    <a:pt x="2422" y="6"/>
                    <a:pt x="2422" y="13"/>
                  </a:cubicBezTo>
                  <a:cubicBezTo>
                    <a:pt x="2422" y="20"/>
                    <a:pt x="2417" y="26"/>
                    <a:pt x="2410" y="26"/>
                  </a:cubicBezTo>
                  <a:close/>
                  <a:moveTo>
                    <a:pt x="2333" y="26"/>
                  </a:moveTo>
                  <a:lnTo>
                    <a:pt x="2307" y="26"/>
                  </a:lnTo>
                  <a:cubicBezTo>
                    <a:pt x="2300" y="26"/>
                    <a:pt x="2294" y="20"/>
                    <a:pt x="2294" y="13"/>
                  </a:cubicBezTo>
                  <a:cubicBezTo>
                    <a:pt x="2294" y="6"/>
                    <a:pt x="2300" y="0"/>
                    <a:pt x="2307" y="0"/>
                  </a:cubicBezTo>
                  <a:lnTo>
                    <a:pt x="2333" y="0"/>
                  </a:lnTo>
                  <a:cubicBezTo>
                    <a:pt x="2340" y="0"/>
                    <a:pt x="2346" y="6"/>
                    <a:pt x="2346" y="13"/>
                  </a:cubicBezTo>
                  <a:cubicBezTo>
                    <a:pt x="2346" y="20"/>
                    <a:pt x="2340" y="26"/>
                    <a:pt x="2333" y="26"/>
                  </a:cubicBezTo>
                  <a:close/>
                  <a:moveTo>
                    <a:pt x="2256" y="26"/>
                  </a:moveTo>
                  <a:lnTo>
                    <a:pt x="2230" y="26"/>
                  </a:lnTo>
                  <a:cubicBezTo>
                    <a:pt x="2223" y="26"/>
                    <a:pt x="2218" y="20"/>
                    <a:pt x="2218" y="13"/>
                  </a:cubicBezTo>
                  <a:cubicBezTo>
                    <a:pt x="2218" y="6"/>
                    <a:pt x="2223" y="0"/>
                    <a:pt x="2230" y="0"/>
                  </a:cubicBezTo>
                  <a:lnTo>
                    <a:pt x="2256" y="0"/>
                  </a:lnTo>
                  <a:cubicBezTo>
                    <a:pt x="2263" y="0"/>
                    <a:pt x="2269" y="6"/>
                    <a:pt x="2269" y="13"/>
                  </a:cubicBezTo>
                  <a:cubicBezTo>
                    <a:pt x="2269" y="20"/>
                    <a:pt x="2263" y="26"/>
                    <a:pt x="2256" y="26"/>
                  </a:cubicBezTo>
                  <a:close/>
                  <a:moveTo>
                    <a:pt x="2179" y="26"/>
                  </a:moveTo>
                  <a:lnTo>
                    <a:pt x="2154" y="26"/>
                  </a:lnTo>
                  <a:cubicBezTo>
                    <a:pt x="2146" y="26"/>
                    <a:pt x="2141" y="20"/>
                    <a:pt x="2141" y="13"/>
                  </a:cubicBezTo>
                  <a:cubicBezTo>
                    <a:pt x="2141" y="6"/>
                    <a:pt x="2146" y="0"/>
                    <a:pt x="2154" y="0"/>
                  </a:cubicBezTo>
                  <a:lnTo>
                    <a:pt x="2179" y="0"/>
                  </a:lnTo>
                  <a:cubicBezTo>
                    <a:pt x="2186" y="0"/>
                    <a:pt x="2192" y="6"/>
                    <a:pt x="2192" y="13"/>
                  </a:cubicBezTo>
                  <a:cubicBezTo>
                    <a:pt x="2192" y="20"/>
                    <a:pt x="2186" y="26"/>
                    <a:pt x="2179" y="26"/>
                  </a:cubicBezTo>
                  <a:close/>
                  <a:moveTo>
                    <a:pt x="2102" y="26"/>
                  </a:moveTo>
                  <a:lnTo>
                    <a:pt x="2077" y="26"/>
                  </a:lnTo>
                  <a:cubicBezTo>
                    <a:pt x="2070" y="26"/>
                    <a:pt x="2064" y="20"/>
                    <a:pt x="2064" y="13"/>
                  </a:cubicBezTo>
                  <a:cubicBezTo>
                    <a:pt x="2064" y="6"/>
                    <a:pt x="2070" y="0"/>
                    <a:pt x="2077" y="0"/>
                  </a:cubicBezTo>
                  <a:lnTo>
                    <a:pt x="2102" y="0"/>
                  </a:lnTo>
                  <a:cubicBezTo>
                    <a:pt x="2109" y="0"/>
                    <a:pt x="2115" y="6"/>
                    <a:pt x="2115" y="13"/>
                  </a:cubicBezTo>
                  <a:cubicBezTo>
                    <a:pt x="2115" y="20"/>
                    <a:pt x="2109" y="26"/>
                    <a:pt x="2102" y="26"/>
                  </a:cubicBezTo>
                  <a:close/>
                  <a:moveTo>
                    <a:pt x="2026" y="26"/>
                  </a:moveTo>
                  <a:lnTo>
                    <a:pt x="2000" y="26"/>
                  </a:lnTo>
                  <a:cubicBezTo>
                    <a:pt x="1993" y="26"/>
                    <a:pt x="1987" y="20"/>
                    <a:pt x="1987" y="13"/>
                  </a:cubicBezTo>
                  <a:cubicBezTo>
                    <a:pt x="1987" y="6"/>
                    <a:pt x="1993" y="0"/>
                    <a:pt x="2000" y="0"/>
                  </a:cubicBezTo>
                  <a:lnTo>
                    <a:pt x="2026" y="0"/>
                  </a:lnTo>
                  <a:cubicBezTo>
                    <a:pt x="2033" y="0"/>
                    <a:pt x="2038" y="6"/>
                    <a:pt x="2038" y="13"/>
                  </a:cubicBezTo>
                  <a:cubicBezTo>
                    <a:pt x="2038" y="20"/>
                    <a:pt x="2033" y="26"/>
                    <a:pt x="2026" y="26"/>
                  </a:cubicBezTo>
                  <a:close/>
                  <a:moveTo>
                    <a:pt x="1949" y="26"/>
                  </a:moveTo>
                  <a:lnTo>
                    <a:pt x="1923" y="26"/>
                  </a:lnTo>
                  <a:cubicBezTo>
                    <a:pt x="1916" y="26"/>
                    <a:pt x="1910" y="20"/>
                    <a:pt x="1910" y="13"/>
                  </a:cubicBezTo>
                  <a:cubicBezTo>
                    <a:pt x="1910" y="6"/>
                    <a:pt x="1916" y="0"/>
                    <a:pt x="1923" y="0"/>
                  </a:cubicBezTo>
                  <a:lnTo>
                    <a:pt x="1949" y="0"/>
                  </a:lnTo>
                  <a:cubicBezTo>
                    <a:pt x="1956" y="0"/>
                    <a:pt x="1962" y="6"/>
                    <a:pt x="1962" y="13"/>
                  </a:cubicBezTo>
                  <a:cubicBezTo>
                    <a:pt x="1962" y="20"/>
                    <a:pt x="1956" y="26"/>
                    <a:pt x="1949" y="26"/>
                  </a:cubicBezTo>
                  <a:close/>
                  <a:moveTo>
                    <a:pt x="1872" y="26"/>
                  </a:moveTo>
                  <a:lnTo>
                    <a:pt x="1846" y="26"/>
                  </a:lnTo>
                  <a:cubicBezTo>
                    <a:pt x="1839" y="26"/>
                    <a:pt x="1834" y="20"/>
                    <a:pt x="1834" y="13"/>
                  </a:cubicBezTo>
                  <a:cubicBezTo>
                    <a:pt x="1834" y="6"/>
                    <a:pt x="1839" y="0"/>
                    <a:pt x="1846" y="0"/>
                  </a:cubicBezTo>
                  <a:lnTo>
                    <a:pt x="1872" y="0"/>
                  </a:lnTo>
                  <a:cubicBezTo>
                    <a:pt x="1879" y="0"/>
                    <a:pt x="1885" y="6"/>
                    <a:pt x="1885" y="13"/>
                  </a:cubicBezTo>
                  <a:cubicBezTo>
                    <a:pt x="1885" y="20"/>
                    <a:pt x="1879" y="26"/>
                    <a:pt x="1872" y="26"/>
                  </a:cubicBezTo>
                  <a:close/>
                  <a:moveTo>
                    <a:pt x="1795" y="26"/>
                  </a:moveTo>
                  <a:lnTo>
                    <a:pt x="1770" y="26"/>
                  </a:lnTo>
                  <a:cubicBezTo>
                    <a:pt x="1762" y="26"/>
                    <a:pt x="1757" y="20"/>
                    <a:pt x="1757" y="13"/>
                  </a:cubicBezTo>
                  <a:cubicBezTo>
                    <a:pt x="1757" y="6"/>
                    <a:pt x="1762" y="0"/>
                    <a:pt x="1770" y="0"/>
                  </a:cubicBezTo>
                  <a:lnTo>
                    <a:pt x="1795" y="0"/>
                  </a:lnTo>
                  <a:cubicBezTo>
                    <a:pt x="1802" y="0"/>
                    <a:pt x="1808" y="6"/>
                    <a:pt x="1808" y="13"/>
                  </a:cubicBezTo>
                  <a:cubicBezTo>
                    <a:pt x="1808" y="20"/>
                    <a:pt x="1802" y="26"/>
                    <a:pt x="1795" y="26"/>
                  </a:cubicBezTo>
                  <a:close/>
                  <a:moveTo>
                    <a:pt x="1718" y="26"/>
                  </a:moveTo>
                  <a:lnTo>
                    <a:pt x="1693" y="26"/>
                  </a:lnTo>
                  <a:cubicBezTo>
                    <a:pt x="1686" y="26"/>
                    <a:pt x="1680" y="20"/>
                    <a:pt x="1680" y="13"/>
                  </a:cubicBezTo>
                  <a:cubicBezTo>
                    <a:pt x="1680" y="6"/>
                    <a:pt x="1686" y="0"/>
                    <a:pt x="1693" y="0"/>
                  </a:cubicBezTo>
                  <a:lnTo>
                    <a:pt x="1718" y="0"/>
                  </a:lnTo>
                  <a:cubicBezTo>
                    <a:pt x="1725" y="0"/>
                    <a:pt x="1731" y="6"/>
                    <a:pt x="1731" y="13"/>
                  </a:cubicBezTo>
                  <a:cubicBezTo>
                    <a:pt x="1731" y="20"/>
                    <a:pt x="1725" y="26"/>
                    <a:pt x="1718" y="26"/>
                  </a:cubicBezTo>
                  <a:close/>
                  <a:moveTo>
                    <a:pt x="1642" y="26"/>
                  </a:moveTo>
                  <a:lnTo>
                    <a:pt x="1616" y="26"/>
                  </a:lnTo>
                  <a:cubicBezTo>
                    <a:pt x="1609" y="26"/>
                    <a:pt x="1603" y="20"/>
                    <a:pt x="1603" y="13"/>
                  </a:cubicBezTo>
                  <a:cubicBezTo>
                    <a:pt x="1603" y="6"/>
                    <a:pt x="1609" y="0"/>
                    <a:pt x="1616" y="0"/>
                  </a:cubicBezTo>
                  <a:lnTo>
                    <a:pt x="1642" y="0"/>
                  </a:lnTo>
                  <a:cubicBezTo>
                    <a:pt x="1649" y="0"/>
                    <a:pt x="1654" y="6"/>
                    <a:pt x="1654" y="13"/>
                  </a:cubicBezTo>
                  <a:cubicBezTo>
                    <a:pt x="1654" y="20"/>
                    <a:pt x="1649" y="26"/>
                    <a:pt x="1642" y="26"/>
                  </a:cubicBezTo>
                  <a:close/>
                  <a:moveTo>
                    <a:pt x="1565" y="26"/>
                  </a:moveTo>
                  <a:lnTo>
                    <a:pt x="1539" y="26"/>
                  </a:lnTo>
                  <a:cubicBezTo>
                    <a:pt x="1532" y="26"/>
                    <a:pt x="1526" y="20"/>
                    <a:pt x="1526" y="13"/>
                  </a:cubicBezTo>
                  <a:cubicBezTo>
                    <a:pt x="1526" y="6"/>
                    <a:pt x="1532" y="0"/>
                    <a:pt x="1539" y="0"/>
                  </a:cubicBezTo>
                  <a:lnTo>
                    <a:pt x="1565" y="0"/>
                  </a:lnTo>
                  <a:cubicBezTo>
                    <a:pt x="1572" y="0"/>
                    <a:pt x="1578" y="6"/>
                    <a:pt x="1578" y="13"/>
                  </a:cubicBezTo>
                  <a:cubicBezTo>
                    <a:pt x="1578" y="20"/>
                    <a:pt x="1572" y="26"/>
                    <a:pt x="1565" y="26"/>
                  </a:cubicBezTo>
                  <a:close/>
                  <a:moveTo>
                    <a:pt x="1488" y="26"/>
                  </a:moveTo>
                  <a:lnTo>
                    <a:pt x="1462" y="26"/>
                  </a:lnTo>
                  <a:cubicBezTo>
                    <a:pt x="1455" y="26"/>
                    <a:pt x="1450" y="20"/>
                    <a:pt x="1450" y="13"/>
                  </a:cubicBezTo>
                  <a:cubicBezTo>
                    <a:pt x="1450" y="6"/>
                    <a:pt x="1455" y="0"/>
                    <a:pt x="1462" y="0"/>
                  </a:cubicBezTo>
                  <a:lnTo>
                    <a:pt x="1488" y="0"/>
                  </a:lnTo>
                  <a:cubicBezTo>
                    <a:pt x="1495" y="0"/>
                    <a:pt x="1501" y="6"/>
                    <a:pt x="1501" y="13"/>
                  </a:cubicBezTo>
                  <a:cubicBezTo>
                    <a:pt x="1501" y="20"/>
                    <a:pt x="1495" y="26"/>
                    <a:pt x="1488" y="26"/>
                  </a:cubicBezTo>
                  <a:close/>
                  <a:moveTo>
                    <a:pt x="1411" y="26"/>
                  </a:moveTo>
                  <a:lnTo>
                    <a:pt x="1386" y="26"/>
                  </a:lnTo>
                  <a:cubicBezTo>
                    <a:pt x="1378" y="26"/>
                    <a:pt x="1373" y="20"/>
                    <a:pt x="1373" y="13"/>
                  </a:cubicBezTo>
                  <a:cubicBezTo>
                    <a:pt x="1373" y="6"/>
                    <a:pt x="1378" y="0"/>
                    <a:pt x="1386" y="0"/>
                  </a:cubicBezTo>
                  <a:lnTo>
                    <a:pt x="1411" y="0"/>
                  </a:lnTo>
                  <a:cubicBezTo>
                    <a:pt x="1418" y="0"/>
                    <a:pt x="1424" y="6"/>
                    <a:pt x="1424" y="13"/>
                  </a:cubicBezTo>
                  <a:cubicBezTo>
                    <a:pt x="1424" y="20"/>
                    <a:pt x="1418" y="26"/>
                    <a:pt x="1411" y="26"/>
                  </a:cubicBezTo>
                  <a:close/>
                  <a:moveTo>
                    <a:pt x="1334" y="26"/>
                  </a:moveTo>
                  <a:lnTo>
                    <a:pt x="1309" y="26"/>
                  </a:lnTo>
                  <a:cubicBezTo>
                    <a:pt x="1302" y="26"/>
                    <a:pt x="1296" y="20"/>
                    <a:pt x="1296" y="13"/>
                  </a:cubicBezTo>
                  <a:cubicBezTo>
                    <a:pt x="1296" y="6"/>
                    <a:pt x="1302" y="0"/>
                    <a:pt x="1309" y="0"/>
                  </a:cubicBezTo>
                  <a:lnTo>
                    <a:pt x="1334" y="0"/>
                  </a:lnTo>
                  <a:cubicBezTo>
                    <a:pt x="1341" y="0"/>
                    <a:pt x="1347" y="6"/>
                    <a:pt x="1347" y="13"/>
                  </a:cubicBezTo>
                  <a:cubicBezTo>
                    <a:pt x="1347" y="20"/>
                    <a:pt x="1341" y="26"/>
                    <a:pt x="1334" y="26"/>
                  </a:cubicBezTo>
                  <a:close/>
                  <a:moveTo>
                    <a:pt x="1258" y="26"/>
                  </a:moveTo>
                  <a:lnTo>
                    <a:pt x="1232" y="26"/>
                  </a:lnTo>
                  <a:cubicBezTo>
                    <a:pt x="1225" y="26"/>
                    <a:pt x="1219" y="20"/>
                    <a:pt x="1219" y="13"/>
                  </a:cubicBezTo>
                  <a:cubicBezTo>
                    <a:pt x="1219" y="6"/>
                    <a:pt x="1225" y="0"/>
                    <a:pt x="1232" y="0"/>
                  </a:cubicBezTo>
                  <a:lnTo>
                    <a:pt x="1258" y="0"/>
                  </a:lnTo>
                  <a:cubicBezTo>
                    <a:pt x="1265" y="0"/>
                    <a:pt x="1270" y="6"/>
                    <a:pt x="1270" y="13"/>
                  </a:cubicBezTo>
                  <a:cubicBezTo>
                    <a:pt x="1270" y="20"/>
                    <a:pt x="1265" y="26"/>
                    <a:pt x="1258" y="26"/>
                  </a:cubicBezTo>
                  <a:close/>
                  <a:moveTo>
                    <a:pt x="1181" y="26"/>
                  </a:moveTo>
                  <a:lnTo>
                    <a:pt x="1155" y="26"/>
                  </a:lnTo>
                  <a:cubicBezTo>
                    <a:pt x="1148" y="26"/>
                    <a:pt x="1142" y="20"/>
                    <a:pt x="1142" y="13"/>
                  </a:cubicBezTo>
                  <a:cubicBezTo>
                    <a:pt x="1142" y="6"/>
                    <a:pt x="1148" y="0"/>
                    <a:pt x="1155" y="0"/>
                  </a:cubicBezTo>
                  <a:lnTo>
                    <a:pt x="1181" y="0"/>
                  </a:lnTo>
                  <a:cubicBezTo>
                    <a:pt x="1188" y="0"/>
                    <a:pt x="1194" y="6"/>
                    <a:pt x="1194" y="13"/>
                  </a:cubicBezTo>
                  <a:cubicBezTo>
                    <a:pt x="1194" y="20"/>
                    <a:pt x="1188" y="26"/>
                    <a:pt x="1181" y="26"/>
                  </a:cubicBezTo>
                  <a:close/>
                  <a:moveTo>
                    <a:pt x="1104" y="26"/>
                  </a:moveTo>
                  <a:lnTo>
                    <a:pt x="1078" y="26"/>
                  </a:lnTo>
                  <a:cubicBezTo>
                    <a:pt x="1071" y="26"/>
                    <a:pt x="1066" y="20"/>
                    <a:pt x="1066" y="13"/>
                  </a:cubicBezTo>
                  <a:cubicBezTo>
                    <a:pt x="1066" y="6"/>
                    <a:pt x="1071" y="0"/>
                    <a:pt x="1078" y="0"/>
                  </a:cubicBezTo>
                  <a:lnTo>
                    <a:pt x="1104" y="0"/>
                  </a:lnTo>
                  <a:cubicBezTo>
                    <a:pt x="1111" y="0"/>
                    <a:pt x="1117" y="6"/>
                    <a:pt x="1117" y="13"/>
                  </a:cubicBezTo>
                  <a:cubicBezTo>
                    <a:pt x="1117" y="20"/>
                    <a:pt x="1111" y="26"/>
                    <a:pt x="1104" y="26"/>
                  </a:cubicBezTo>
                  <a:close/>
                  <a:moveTo>
                    <a:pt x="1027" y="26"/>
                  </a:moveTo>
                  <a:lnTo>
                    <a:pt x="1002" y="26"/>
                  </a:lnTo>
                  <a:cubicBezTo>
                    <a:pt x="994" y="26"/>
                    <a:pt x="989" y="20"/>
                    <a:pt x="989" y="13"/>
                  </a:cubicBezTo>
                  <a:cubicBezTo>
                    <a:pt x="989" y="6"/>
                    <a:pt x="994" y="0"/>
                    <a:pt x="1002" y="0"/>
                  </a:cubicBezTo>
                  <a:lnTo>
                    <a:pt x="1027" y="0"/>
                  </a:lnTo>
                  <a:cubicBezTo>
                    <a:pt x="1034" y="0"/>
                    <a:pt x="1040" y="6"/>
                    <a:pt x="1040" y="13"/>
                  </a:cubicBezTo>
                  <a:cubicBezTo>
                    <a:pt x="1040" y="20"/>
                    <a:pt x="1034" y="26"/>
                    <a:pt x="1027" y="26"/>
                  </a:cubicBezTo>
                  <a:close/>
                  <a:moveTo>
                    <a:pt x="950" y="26"/>
                  </a:moveTo>
                  <a:lnTo>
                    <a:pt x="925" y="26"/>
                  </a:lnTo>
                  <a:cubicBezTo>
                    <a:pt x="918" y="26"/>
                    <a:pt x="912" y="20"/>
                    <a:pt x="912" y="13"/>
                  </a:cubicBezTo>
                  <a:cubicBezTo>
                    <a:pt x="912" y="6"/>
                    <a:pt x="918" y="0"/>
                    <a:pt x="925" y="0"/>
                  </a:cubicBezTo>
                  <a:lnTo>
                    <a:pt x="950" y="0"/>
                  </a:lnTo>
                  <a:cubicBezTo>
                    <a:pt x="957" y="0"/>
                    <a:pt x="963" y="6"/>
                    <a:pt x="963" y="13"/>
                  </a:cubicBezTo>
                  <a:cubicBezTo>
                    <a:pt x="963" y="20"/>
                    <a:pt x="957" y="26"/>
                    <a:pt x="950" y="26"/>
                  </a:cubicBezTo>
                  <a:close/>
                  <a:moveTo>
                    <a:pt x="874" y="26"/>
                  </a:moveTo>
                  <a:lnTo>
                    <a:pt x="848" y="26"/>
                  </a:lnTo>
                  <a:cubicBezTo>
                    <a:pt x="841" y="26"/>
                    <a:pt x="835" y="20"/>
                    <a:pt x="835" y="13"/>
                  </a:cubicBezTo>
                  <a:cubicBezTo>
                    <a:pt x="835" y="6"/>
                    <a:pt x="841" y="0"/>
                    <a:pt x="848" y="0"/>
                  </a:cubicBezTo>
                  <a:lnTo>
                    <a:pt x="874" y="0"/>
                  </a:lnTo>
                  <a:cubicBezTo>
                    <a:pt x="881" y="0"/>
                    <a:pt x="886" y="6"/>
                    <a:pt x="886" y="13"/>
                  </a:cubicBezTo>
                  <a:cubicBezTo>
                    <a:pt x="886" y="20"/>
                    <a:pt x="881" y="26"/>
                    <a:pt x="874" y="26"/>
                  </a:cubicBezTo>
                  <a:close/>
                  <a:moveTo>
                    <a:pt x="797" y="26"/>
                  </a:moveTo>
                  <a:lnTo>
                    <a:pt x="771" y="26"/>
                  </a:lnTo>
                  <a:cubicBezTo>
                    <a:pt x="764" y="26"/>
                    <a:pt x="758" y="20"/>
                    <a:pt x="758" y="13"/>
                  </a:cubicBezTo>
                  <a:cubicBezTo>
                    <a:pt x="758" y="6"/>
                    <a:pt x="764" y="0"/>
                    <a:pt x="771" y="0"/>
                  </a:cubicBezTo>
                  <a:lnTo>
                    <a:pt x="797" y="0"/>
                  </a:lnTo>
                  <a:cubicBezTo>
                    <a:pt x="804" y="0"/>
                    <a:pt x="810" y="6"/>
                    <a:pt x="810" y="13"/>
                  </a:cubicBezTo>
                  <a:cubicBezTo>
                    <a:pt x="810" y="20"/>
                    <a:pt x="804" y="26"/>
                    <a:pt x="797" y="26"/>
                  </a:cubicBezTo>
                  <a:close/>
                  <a:moveTo>
                    <a:pt x="720" y="26"/>
                  </a:moveTo>
                  <a:lnTo>
                    <a:pt x="694" y="26"/>
                  </a:lnTo>
                  <a:cubicBezTo>
                    <a:pt x="687" y="26"/>
                    <a:pt x="682" y="20"/>
                    <a:pt x="682" y="13"/>
                  </a:cubicBezTo>
                  <a:cubicBezTo>
                    <a:pt x="682" y="6"/>
                    <a:pt x="687" y="0"/>
                    <a:pt x="694" y="0"/>
                  </a:cubicBezTo>
                  <a:lnTo>
                    <a:pt x="720" y="0"/>
                  </a:lnTo>
                  <a:cubicBezTo>
                    <a:pt x="727" y="0"/>
                    <a:pt x="733" y="6"/>
                    <a:pt x="733" y="13"/>
                  </a:cubicBezTo>
                  <a:cubicBezTo>
                    <a:pt x="733" y="20"/>
                    <a:pt x="727" y="26"/>
                    <a:pt x="720" y="26"/>
                  </a:cubicBezTo>
                  <a:close/>
                  <a:moveTo>
                    <a:pt x="643" y="26"/>
                  </a:moveTo>
                  <a:lnTo>
                    <a:pt x="618" y="26"/>
                  </a:lnTo>
                  <a:cubicBezTo>
                    <a:pt x="610" y="26"/>
                    <a:pt x="605" y="20"/>
                    <a:pt x="605" y="13"/>
                  </a:cubicBezTo>
                  <a:cubicBezTo>
                    <a:pt x="605" y="6"/>
                    <a:pt x="610" y="0"/>
                    <a:pt x="618" y="0"/>
                  </a:cubicBezTo>
                  <a:lnTo>
                    <a:pt x="643" y="0"/>
                  </a:lnTo>
                  <a:cubicBezTo>
                    <a:pt x="650" y="0"/>
                    <a:pt x="656" y="6"/>
                    <a:pt x="656" y="13"/>
                  </a:cubicBezTo>
                  <a:cubicBezTo>
                    <a:pt x="656" y="20"/>
                    <a:pt x="650" y="26"/>
                    <a:pt x="643" y="26"/>
                  </a:cubicBezTo>
                  <a:close/>
                  <a:moveTo>
                    <a:pt x="566" y="26"/>
                  </a:moveTo>
                  <a:lnTo>
                    <a:pt x="541" y="26"/>
                  </a:lnTo>
                  <a:cubicBezTo>
                    <a:pt x="534" y="26"/>
                    <a:pt x="528" y="20"/>
                    <a:pt x="528" y="13"/>
                  </a:cubicBezTo>
                  <a:cubicBezTo>
                    <a:pt x="528" y="6"/>
                    <a:pt x="534" y="0"/>
                    <a:pt x="541" y="0"/>
                  </a:cubicBezTo>
                  <a:lnTo>
                    <a:pt x="566" y="0"/>
                  </a:lnTo>
                  <a:cubicBezTo>
                    <a:pt x="573" y="0"/>
                    <a:pt x="579" y="6"/>
                    <a:pt x="579" y="13"/>
                  </a:cubicBezTo>
                  <a:cubicBezTo>
                    <a:pt x="579" y="20"/>
                    <a:pt x="573" y="26"/>
                    <a:pt x="566" y="26"/>
                  </a:cubicBezTo>
                  <a:close/>
                  <a:moveTo>
                    <a:pt x="490" y="26"/>
                  </a:moveTo>
                  <a:lnTo>
                    <a:pt x="464" y="26"/>
                  </a:lnTo>
                  <a:cubicBezTo>
                    <a:pt x="457" y="26"/>
                    <a:pt x="451" y="20"/>
                    <a:pt x="451" y="13"/>
                  </a:cubicBezTo>
                  <a:cubicBezTo>
                    <a:pt x="451" y="6"/>
                    <a:pt x="457" y="0"/>
                    <a:pt x="464" y="0"/>
                  </a:cubicBezTo>
                  <a:lnTo>
                    <a:pt x="490" y="0"/>
                  </a:lnTo>
                  <a:cubicBezTo>
                    <a:pt x="497" y="0"/>
                    <a:pt x="502" y="6"/>
                    <a:pt x="502" y="13"/>
                  </a:cubicBezTo>
                  <a:cubicBezTo>
                    <a:pt x="502" y="20"/>
                    <a:pt x="497" y="26"/>
                    <a:pt x="490" y="26"/>
                  </a:cubicBezTo>
                  <a:close/>
                  <a:moveTo>
                    <a:pt x="413" y="26"/>
                  </a:moveTo>
                  <a:lnTo>
                    <a:pt x="387" y="26"/>
                  </a:lnTo>
                  <a:cubicBezTo>
                    <a:pt x="380" y="26"/>
                    <a:pt x="374" y="20"/>
                    <a:pt x="374" y="13"/>
                  </a:cubicBezTo>
                  <a:cubicBezTo>
                    <a:pt x="374" y="6"/>
                    <a:pt x="380" y="0"/>
                    <a:pt x="387" y="0"/>
                  </a:cubicBezTo>
                  <a:lnTo>
                    <a:pt x="413" y="0"/>
                  </a:lnTo>
                  <a:cubicBezTo>
                    <a:pt x="420" y="0"/>
                    <a:pt x="426" y="6"/>
                    <a:pt x="426" y="13"/>
                  </a:cubicBezTo>
                  <a:cubicBezTo>
                    <a:pt x="426" y="20"/>
                    <a:pt x="420" y="26"/>
                    <a:pt x="413" y="26"/>
                  </a:cubicBezTo>
                  <a:close/>
                  <a:moveTo>
                    <a:pt x="336" y="26"/>
                  </a:moveTo>
                  <a:lnTo>
                    <a:pt x="310" y="26"/>
                  </a:lnTo>
                  <a:cubicBezTo>
                    <a:pt x="303" y="26"/>
                    <a:pt x="298" y="20"/>
                    <a:pt x="298" y="13"/>
                  </a:cubicBezTo>
                  <a:cubicBezTo>
                    <a:pt x="298" y="6"/>
                    <a:pt x="303" y="0"/>
                    <a:pt x="310" y="0"/>
                  </a:cubicBezTo>
                  <a:lnTo>
                    <a:pt x="336" y="0"/>
                  </a:lnTo>
                  <a:cubicBezTo>
                    <a:pt x="343" y="0"/>
                    <a:pt x="349" y="6"/>
                    <a:pt x="349" y="13"/>
                  </a:cubicBezTo>
                  <a:cubicBezTo>
                    <a:pt x="349" y="20"/>
                    <a:pt x="343" y="26"/>
                    <a:pt x="336" y="26"/>
                  </a:cubicBezTo>
                  <a:close/>
                  <a:moveTo>
                    <a:pt x="259" y="26"/>
                  </a:moveTo>
                  <a:lnTo>
                    <a:pt x="234" y="26"/>
                  </a:lnTo>
                  <a:cubicBezTo>
                    <a:pt x="226" y="26"/>
                    <a:pt x="221" y="20"/>
                    <a:pt x="221" y="13"/>
                  </a:cubicBezTo>
                  <a:cubicBezTo>
                    <a:pt x="221" y="6"/>
                    <a:pt x="226" y="0"/>
                    <a:pt x="234" y="0"/>
                  </a:cubicBezTo>
                  <a:lnTo>
                    <a:pt x="259" y="0"/>
                  </a:lnTo>
                  <a:cubicBezTo>
                    <a:pt x="266" y="0"/>
                    <a:pt x="272" y="6"/>
                    <a:pt x="272" y="13"/>
                  </a:cubicBezTo>
                  <a:cubicBezTo>
                    <a:pt x="272" y="20"/>
                    <a:pt x="266" y="26"/>
                    <a:pt x="259" y="26"/>
                  </a:cubicBezTo>
                  <a:close/>
                  <a:moveTo>
                    <a:pt x="182" y="26"/>
                  </a:moveTo>
                  <a:lnTo>
                    <a:pt x="157" y="26"/>
                  </a:lnTo>
                  <a:cubicBezTo>
                    <a:pt x="150" y="26"/>
                    <a:pt x="144" y="20"/>
                    <a:pt x="144" y="13"/>
                  </a:cubicBezTo>
                  <a:cubicBezTo>
                    <a:pt x="144" y="6"/>
                    <a:pt x="150" y="0"/>
                    <a:pt x="157" y="0"/>
                  </a:cubicBezTo>
                  <a:lnTo>
                    <a:pt x="182" y="0"/>
                  </a:lnTo>
                  <a:cubicBezTo>
                    <a:pt x="189" y="0"/>
                    <a:pt x="195" y="6"/>
                    <a:pt x="195" y="13"/>
                  </a:cubicBezTo>
                  <a:cubicBezTo>
                    <a:pt x="195" y="20"/>
                    <a:pt x="189" y="26"/>
                    <a:pt x="182" y="26"/>
                  </a:cubicBezTo>
                  <a:close/>
                  <a:moveTo>
                    <a:pt x="106" y="26"/>
                  </a:moveTo>
                  <a:lnTo>
                    <a:pt x="80" y="26"/>
                  </a:lnTo>
                  <a:cubicBezTo>
                    <a:pt x="73" y="26"/>
                    <a:pt x="67" y="20"/>
                    <a:pt x="67" y="13"/>
                  </a:cubicBezTo>
                  <a:cubicBezTo>
                    <a:pt x="67" y="6"/>
                    <a:pt x="73" y="0"/>
                    <a:pt x="80" y="0"/>
                  </a:cubicBezTo>
                  <a:lnTo>
                    <a:pt x="106" y="0"/>
                  </a:lnTo>
                  <a:cubicBezTo>
                    <a:pt x="113" y="0"/>
                    <a:pt x="118" y="6"/>
                    <a:pt x="118" y="13"/>
                  </a:cubicBezTo>
                  <a:cubicBezTo>
                    <a:pt x="118" y="20"/>
                    <a:pt x="113" y="26"/>
                    <a:pt x="106" y="26"/>
                  </a:cubicBezTo>
                  <a:close/>
                  <a:moveTo>
                    <a:pt x="29" y="26"/>
                  </a:moveTo>
                  <a:lnTo>
                    <a:pt x="13" y="26"/>
                  </a:lnTo>
                  <a:cubicBezTo>
                    <a:pt x="6" y="26"/>
                    <a:pt x="0" y="20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lnTo>
                    <a:pt x="29" y="0"/>
                  </a:lnTo>
                  <a:cubicBezTo>
                    <a:pt x="36" y="0"/>
                    <a:pt x="42" y="6"/>
                    <a:pt x="42" y="13"/>
                  </a:cubicBezTo>
                  <a:cubicBezTo>
                    <a:pt x="42" y="20"/>
                    <a:pt x="36" y="26"/>
                    <a:pt x="29" y="26"/>
                  </a:cubicBez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498" name="Line 91"/>
            <p:cNvSpPr>
              <a:spLocks noChangeShapeType="1"/>
            </p:cNvSpPr>
            <p:nvPr/>
          </p:nvSpPr>
          <p:spPr bwMode="auto">
            <a:xfrm>
              <a:off x="5221173" y="3746376"/>
              <a:ext cx="533276" cy="1588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499" name="Freeform 92"/>
            <p:cNvSpPr>
              <a:spLocks/>
            </p:cNvSpPr>
            <p:nvPr/>
          </p:nvSpPr>
          <p:spPr bwMode="auto">
            <a:xfrm>
              <a:off x="5746512" y="3709862"/>
              <a:ext cx="66660" cy="73029"/>
            </a:xfrm>
            <a:custGeom>
              <a:avLst/>
              <a:gdLst>
                <a:gd name="T0" fmla="*/ 0 w 67"/>
                <a:gd name="T1" fmla="*/ 0 h 67"/>
                <a:gd name="T2" fmla="*/ 67 w 67"/>
                <a:gd name="T3" fmla="*/ 34 h 67"/>
                <a:gd name="T4" fmla="*/ 0 w 67"/>
                <a:gd name="T5" fmla="*/ 67 h 67"/>
                <a:gd name="T6" fmla="*/ 0 w 67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67">
                  <a:moveTo>
                    <a:pt x="0" y="0"/>
                  </a:moveTo>
                  <a:lnTo>
                    <a:pt x="67" y="34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00" name="Line 94"/>
            <p:cNvSpPr>
              <a:spLocks noChangeShapeType="1"/>
            </p:cNvSpPr>
            <p:nvPr/>
          </p:nvSpPr>
          <p:spPr bwMode="auto">
            <a:xfrm>
              <a:off x="5943317" y="3535229"/>
              <a:ext cx="76182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01" name="Line 95"/>
            <p:cNvSpPr>
              <a:spLocks noChangeShapeType="1"/>
            </p:cNvSpPr>
            <p:nvPr/>
          </p:nvSpPr>
          <p:spPr bwMode="auto">
            <a:xfrm>
              <a:off x="6432153" y="3535229"/>
              <a:ext cx="95228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02" name="Freeform 96"/>
            <p:cNvSpPr>
              <a:spLocks/>
            </p:cNvSpPr>
            <p:nvPr/>
          </p:nvSpPr>
          <p:spPr bwMode="auto">
            <a:xfrm>
              <a:off x="6519446" y="3498714"/>
              <a:ext cx="68246" cy="73029"/>
            </a:xfrm>
            <a:custGeom>
              <a:avLst/>
              <a:gdLst>
                <a:gd name="T0" fmla="*/ 0 w 67"/>
                <a:gd name="T1" fmla="*/ 0 h 67"/>
                <a:gd name="T2" fmla="*/ 67 w 67"/>
                <a:gd name="T3" fmla="*/ 34 h 67"/>
                <a:gd name="T4" fmla="*/ 0 w 67"/>
                <a:gd name="T5" fmla="*/ 67 h 67"/>
                <a:gd name="T6" fmla="*/ 0 w 67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67">
                  <a:moveTo>
                    <a:pt x="0" y="0"/>
                  </a:moveTo>
                  <a:lnTo>
                    <a:pt x="67" y="34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03" name="Line 97"/>
            <p:cNvSpPr>
              <a:spLocks noChangeShapeType="1"/>
            </p:cNvSpPr>
            <p:nvPr/>
          </p:nvSpPr>
          <p:spPr bwMode="auto">
            <a:xfrm>
              <a:off x="5943317" y="3960700"/>
              <a:ext cx="76182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04" name="Line 98"/>
            <p:cNvSpPr>
              <a:spLocks noChangeShapeType="1"/>
            </p:cNvSpPr>
            <p:nvPr/>
          </p:nvSpPr>
          <p:spPr bwMode="auto">
            <a:xfrm>
              <a:off x="6432153" y="3960700"/>
              <a:ext cx="95228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05" name="Freeform 99"/>
            <p:cNvSpPr>
              <a:spLocks/>
            </p:cNvSpPr>
            <p:nvPr/>
          </p:nvSpPr>
          <p:spPr bwMode="auto">
            <a:xfrm>
              <a:off x="6519446" y="3924185"/>
              <a:ext cx="68246" cy="73029"/>
            </a:xfrm>
            <a:custGeom>
              <a:avLst/>
              <a:gdLst>
                <a:gd name="T0" fmla="*/ 0 w 67"/>
                <a:gd name="T1" fmla="*/ 0 h 67"/>
                <a:gd name="T2" fmla="*/ 67 w 67"/>
                <a:gd name="T3" fmla="*/ 34 h 67"/>
                <a:gd name="T4" fmla="*/ 0 w 67"/>
                <a:gd name="T5" fmla="*/ 67 h 67"/>
                <a:gd name="T6" fmla="*/ 0 w 67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67">
                  <a:moveTo>
                    <a:pt x="0" y="0"/>
                  </a:moveTo>
                  <a:lnTo>
                    <a:pt x="67" y="34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06" name="Line 100"/>
            <p:cNvSpPr>
              <a:spLocks noChangeShapeType="1"/>
            </p:cNvSpPr>
            <p:nvPr/>
          </p:nvSpPr>
          <p:spPr bwMode="auto">
            <a:xfrm>
              <a:off x="5944904" y="3746376"/>
              <a:ext cx="76182" cy="1588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07" name="Line 101"/>
            <p:cNvSpPr>
              <a:spLocks noChangeShapeType="1"/>
            </p:cNvSpPr>
            <p:nvPr/>
          </p:nvSpPr>
          <p:spPr bwMode="auto">
            <a:xfrm>
              <a:off x="6433741" y="3746376"/>
              <a:ext cx="95228" cy="1588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08" name="Freeform 102"/>
            <p:cNvSpPr>
              <a:spLocks/>
            </p:cNvSpPr>
            <p:nvPr/>
          </p:nvSpPr>
          <p:spPr bwMode="auto">
            <a:xfrm>
              <a:off x="6521032" y="3709862"/>
              <a:ext cx="68247" cy="73029"/>
            </a:xfrm>
            <a:custGeom>
              <a:avLst/>
              <a:gdLst>
                <a:gd name="T0" fmla="*/ 0 w 67"/>
                <a:gd name="T1" fmla="*/ 0 h 67"/>
                <a:gd name="T2" fmla="*/ 67 w 67"/>
                <a:gd name="T3" fmla="*/ 34 h 67"/>
                <a:gd name="T4" fmla="*/ 0 w 67"/>
                <a:gd name="T5" fmla="*/ 67 h 67"/>
                <a:gd name="T6" fmla="*/ 0 w 67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67">
                  <a:moveTo>
                    <a:pt x="0" y="0"/>
                  </a:moveTo>
                  <a:lnTo>
                    <a:pt x="67" y="34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09" name="Rectangle 103"/>
            <p:cNvSpPr>
              <a:spLocks noChangeArrowheads="1"/>
            </p:cNvSpPr>
            <p:nvPr/>
          </p:nvSpPr>
          <p:spPr bwMode="auto">
            <a:xfrm>
              <a:off x="6019499" y="3668585"/>
              <a:ext cx="412654" cy="1508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10" name="Rectangle 104"/>
            <p:cNvSpPr>
              <a:spLocks noChangeArrowheads="1"/>
            </p:cNvSpPr>
            <p:nvPr/>
          </p:nvSpPr>
          <p:spPr bwMode="auto">
            <a:xfrm>
              <a:off x="6019499" y="3668585"/>
              <a:ext cx="412654" cy="150819"/>
            </a:xfrm>
            <a:prstGeom prst="rect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11" name="Rectangle 107"/>
            <p:cNvSpPr>
              <a:spLocks noChangeArrowheads="1"/>
            </p:cNvSpPr>
            <p:nvPr/>
          </p:nvSpPr>
          <p:spPr bwMode="auto">
            <a:xfrm>
              <a:off x="6019499" y="3881321"/>
              <a:ext cx="412654" cy="1524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12" name="Rectangle 108"/>
            <p:cNvSpPr>
              <a:spLocks noChangeArrowheads="1"/>
            </p:cNvSpPr>
            <p:nvPr/>
          </p:nvSpPr>
          <p:spPr bwMode="auto">
            <a:xfrm>
              <a:off x="6019499" y="3881321"/>
              <a:ext cx="412654" cy="152408"/>
            </a:xfrm>
            <a:prstGeom prst="rect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13" name="Freeform 109"/>
            <p:cNvSpPr>
              <a:spLocks/>
            </p:cNvSpPr>
            <p:nvPr/>
          </p:nvSpPr>
          <p:spPr bwMode="auto">
            <a:xfrm>
              <a:off x="5811585" y="4181373"/>
              <a:ext cx="128557" cy="574703"/>
            </a:xfrm>
            <a:custGeom>
              <a:avLst/>
              <a:gdLst>
                <a:gd name="T0" fmla="*/ 0 w 128"/>
                <a:gd name="T1" fmla="*/ 86 h 521"/>
                <a:gd name="T2" fmla="*/ 0 w 128"/>
                <a:gd name="T3" fmla="*/ 434 h 521"/>
                <a:gd name="T4" fmla="*/ 128 w 128"/>
                <a:gd name="T5" fmla="*/ 521 h 521"/>
                <a:gd name="T6" fmla="*/ 128 w 128"/>
                <a:gd name="T7" fmla="*/ 0 h 521"/>
                <a:gd name="T8" fmla="*/ 0 w 128"/>
                <a:gd name="T9" fmla="*/ 86 h 5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" h="521">
                  <a:moveTo>
                    <a:pt x="0" y="86"/>
                  </a:moveTo>
                  <a:lnTo>
                    <a:pt x="0" y="434"/>
                  </a:lnTo>
                  <a:lnTo>
                    <a:pt x="128" y="521"/>
                  </a:lnTo>
                  <a:lnTo>
                    <a:pt x="128" y="0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14" name="Freeform 110"/>
            <p:cNvSpPr>
              <a:spLocks/>
            </p:cNvSpPr>
            <p:nvPr/>
          </p:nvSpPr>
          <p:spPr bwMode="auto">
            <a:xfrm>
              <a:off x="5811585" y="4181373"/>
              <a:ext cx="128557" cy="574703"/>
            </a:xfrm>
            <a:custGeom>
              <a:avLst/>
              <a:gdLst>
                <a:gd name="T0" fmla="*/ 0 w 128"/>
                <a:gd name="T1" fmla="*/ 86 h 521"/>
                <a:gd name="T2" fmla="*/ 0 w 128"/>
                <a:gd name="T3" fmla="*/ 434 h 521"/>
                <a:gd name="T4" fmla="*/ 128 w 128"/>
                <a:gd name="T5" fmla="*/ 521 h 521"/>
                <a:gd name="T6" fmla="*/ 128 w 128"/>
                <a:gd name="T7" fmla="*/ 0 h 521"/>
                <a:gd name="T8" fmla="*/ 0 w 128"/>
                <a:gd name="T9" fmla="*/ 86 h 5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" h="521">
                  <a:moveTo>
                    <a:pt x="0" y="86"/>
                  </a:moveTo>
                  <a:lnTo>
                    <a:pt x="0" y="434"/>
                  </a:lnTo>
                  <a:lnTo>
                    <a:pt x="128" y="521"/>
                  </a:lnTo>
                  <a:lnTo>
                    <a:pt x="128" y="0"/>
                  </a:lnTo>
                  <a:lnTo>
                    <a:pt x="0" y="86"/>
                  </a:lnTo>
                  <a:close/>
                </a:path>
              </a:pathLst>
            </a:custGeom>
            <a:noFill/>
            <a:ln w="174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15" name="Freeform 111"/>
            <p:cNvSpPr>
              <a:spLocks/>
            </p:cNvSpPr>
            <p:nvPr/>
          </p:nvSpPr>
          <p:spPr bwMode="auto">
            <a:xfrm>
              <a:off x="6584518" y="4181373"/>
              <a:ext cx="130145" cy="574703"/>
            </a:xfrm>
            <a:custGeom>
              <a:avLst/>
              <a:gdLst>
                <a:gd name="T0" fmla="*/ 128 w 128"/>
                <a:gd name="T1" fmla="*/ 86 h 521"/>
                <a:gd name="T2" fmla="*/ 128 w 128"/>
                <a:gd name="T3" fmla="*/ 434 h 521"/>
                <a:gd name="T4" fmla="*/ 0 w 128"/>
                <a:gd name="T5" fmla="*/ 521 h 521"/>
                <a:gd name="T6" fmla="*/ 0 w 128"/>
                <a:gd name="T7" fmla="*/ 0 h 521"/>
                <a:gd name="T8" fmla="*/ 128 w 128"/>
                <a:gd name="T9" fmla="*/ 86 h 5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" h="521">
                  <a:moveTo>
                    <a:pt x="128" y="86"/>
                  </a:moveTo>
                  <a:lnTo>
                    <a:pt x="128" y="434"/>
                  </a:lnTo>
                  <a:lnTo>
                    <a:pt x="0" y="521"/>
                  </a:lnTo>
                  <a:lnTo>
                    <a:pt x="0" y="0"/>
                  </a:lnTo>
                  <a:lnTo>
                    <a:pt x="128" y="86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16" name="Freeform 112"/>
            <p:cNvSpPr>
              <a:spLocks/>
            </p:cNvSpPr>
            <p:nvPr/>
          </p:nvSpPr>
          <p:spPr bwMode="auto">
            <a:xfrm>
              <a:off x="6584518" y="4181373"/>
              <a:ext cx="130145" cy="574703"/>
            </a:xfrm>
            <a:custGeom>
              <a:avLst/>
              <a:gdLst>
                <a:gd name="T0" fmla="*/ 128 w 128"/>
                <a:gd name="T1" fmla="*/ 86 h 521"/>
                <a:gd name="T2" fmla="*/ 128 w 128"/>
                <a:gd name="T3" fmla="*/ 434 h 521"/>
                <a:gd name="T4" fmla="*/ 0 w 128"/>
                <a:gd name="T5" fmla="*/ 521 h 521"/>
                <a:gd name="T6" fmla="*/ 0 w 128"/>
                <a:gd name="T7" fmla="*/ 0 h 521"/>
                <a:gd name="T8" fmla="*/ 128 w 128"/>
                <a:gd name="T9" fmla="*/ 86 h 5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" h="521">
                  <a:moveTo>
                    <a:pt x="128" y="86"/>
                  </a:moveTo>
                  <a:lnTo>
                    <a:pt x="128" y="434"/>
                  </a:lnTo>
                  <a:lnTo>
                    <a:pt x="0" y="521"/>
                  </a:lnTo>
                  <a:lnTo>
                    <a:pt x="0" y="0"/>
                  </a:lnTo>
                  <a:lnTo>
                    <a:pt x="128" y="86"/>
                  </a:lnTo>
                  <a:close/>
                </a:path>
              </a:pathLst>
            </a:custGeom>
            <a:noFill/>
            <a:ln w="174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17" name="Rectangle 113"/>
            <p:cNvSpPr>
              <a:spLocks noChangeArrowheads="1"/>
            </p:cNvSpPr>
            <p:nvPr/>
          </p:nvSpPr>
          <p:spPr bwMode="auto">
            <a:xfrm>
              <a:off x="6017912" y="4179786"/>
              <a:ext cx="412654" cy="1524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18" name="Rectangle 114"/>
            <p:cNvSpPr>
              <a:spLocks noChangeArrowheads="1"/>
            </p:cNvSpPr>
            <p:nvPr/>
          </p:nvSpPr>
          <p:spPr bwMode="auto">
            <a:xfrm>
              <a:off x="6017912" y="4179786"/>
              <a:ext cx="412654" cy="152408"/>
            </a:xfrm>
            <a:prstGeom prst="rect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19" name="Freeform 117"/>
            <p:cNvSpPr>
              <a:spLocks noEditPoints="1"/>
            </p:cNvSpPr>
            <p:nvPr/>
          </p:nvSpPr>
          <p:spPr bwMode="auto">
            <a:xfrm>
              <a:off x="5471939" y="4117870"/>
              <a:ext cx="1299860" cy="687422"/>
            </a:xfrm>
            <a:custGeom>
              <a:avLst/>
              <a:gdLst>
                <a:gd name="T0" fmla="*/ 13 w 3049"/>
                <a:gd name="T1" fmla="*/ 103 h 1477"/>
                <a:gd name="T2" fmla="*/ 0 w 3049"/>
                <a:gd name="T3" fmla="*/ 269 h 1477"/>
                <a:gd name="T4" fmla="*/ 0 w 3049"/>
                <a:gd name="T5" fmla="*/ 448 h 1477"/>
                <a:gd name="T6" fmla="*/ 13 w 3049"/>
                <a:gd name="T7" fmla="*/ 615 h 1477"/>
                <a:gd name="T8" fmla="*/ 26 w 3049"/>
                <a:gd name="T9" fmla="*/ 755 h 1477"/>
                <a:gd name="T10" fmla="*/ 26 w 3049"/>
                <a:gd name="T11" fmla="*/ 883 h 1477"/>
                <a:gd name="T12" fmla="*/ 26 w 3049"/>
                <a:gd name="T13" fmla="*/ 960 h 1477"/>
                <a:gd name="T14" fmla="*/ 13 w 3049"/>
                <a:gd name="T15" fmla="*/ 1101 h 1477"/>
                <a:gd name="T16" fmla="*/ 0 w 3049"/>
                <a:gd name="T17" fmla="*/ 1267 h 1477"/>
                <a:gd name="T18" fmla="*/ 0 w 3049"/>
                <a:gd name="T19" fmla="*/ 1447 h 1477"/>
                <a:gd name="T20" fmla="*/ 162 w 3049"/>
                <a:gd name="T21" fmla="*/ 1464 h 1477"/>
                <a:gd name="T22" fmla="*/ 302 w 3049"/>
                <a:gd name="T23" fmla="*/ 1451 h 1477"/>
                <a:gd name="T24" fmla="*/ 430 w 3049"/>
                <a:gd name="T25" fmla="*/ 1451 h 1477"/>
                <a:gd name="T26" fmla="*/ 507 w 3049"/>
                <a:gd name="T27" fmla="*/ 1451 h 1477"/>
                <a:gd name="T28" fmla="*/ 648 w 3049"/>
                <a:gd name="T29" fmla="*/ 1464 h 1477"/>
                <a:gd name="T30" fmla="*/ 814 w 3049"/>
                <a:gd name="T31" fmla="*/ 1477 h 1477"/>
                <a:gd name="T32" fmla="*/ 994 w 3049"/>
                <a:gd name="T33" fmla="*/ 1477 h 1477"/>
                <a:gd name="T34" fmla="*/ 1160 w 3049"/>
                <a:gd name="T35" fmla="*/ 1464 h 1477"/>
                <a:gd name="T36" fmla="*/ 1301 w 3049"/>
                <a:gd name="T37" fmla="*/ 1451 h 1477"/>
                <a:gd name="T38" fmla="*/ 1429 w 3049"/>
                <a:gd name="T39" fmla="*/ 1451 h 1477"/>
                <a:gd name="T40" fmla="*/ 1506 w 3049"/>
                <a:gd name="T41" fmla="*/ 1451 h 1477"/>
                <a:gd name="T42" fmla="*/ 1646 w 3049"/>
                <a:gd name="T43" fmla="*/ 1464 h 1477"/>
                <a:gd name="T44" fmla="*/ 1813 w 3049"/>
                <a:gd name="T45" fmla="*/ 1477 h 1477"/>
                <a:gd name="T46" fmla="*/ 1992 w 3049"/>
                <a:gd name="T47" fmla="*/ 1477 h 1477"/>
                <a:gd name="T48" fmla="*/ 2158 w 3049"/>
                <a:gd name="T49" fmla="*/ 1464 h 1477"/>
                <a:gd name="T50" fmla="*/ 2299 w 3049"/>
                <a:gd name="T51" fmla="*/ 1451 h 1477"/>
                <a:gd name="T52" fmla="*/ 2427 w 3049"/>
                <a:gd name="T53" fmla="*/ 1451 h 1477"/>
                <a:gd name="T54" fmla="*/ 2504 w 3049"/>
                <a:gd name="T55" fmla="*/ 1451 h 1477"/>
                <a:gd name="T56" fmla="*/ 2645 w 3049"/>
                <a:gd name="T57" fmla="*/ 1464 h 1477"/>
                <a:gd name="T58" fmla="*/ 2811 w 3049"/>
                <a:gd name="T59" fmla="*/ 1477 h 1477"/>
                <a:gd name="T60" fmla="*/ 2990 w 3049"/>
                <a:gd name="T61" fmla="*/ 1477 h 1477"/>
                <a:gd name="T62" fmla="*/ 3037 w 3049"/>
                <a:gd name="T63" fmla="*/ 1344 h 1477"/>
                <a:gd name="T64" fmla="*/ 3024 w 3049"/>
                <a:gd name="T65" fmla="*/ 1203 h 1477"/>
                <a:gd name="T66" fmla="*/ 3024 w 3049"/>
                <a:gd name="T67" fmla="*/ 1075 h 1477"/>
                <a:gd name="T68" fmla="*/ 3024 w 3049"/>
                <a:gd name="T69" fmla="*/ 998 h 1477"/>
                <a:gd name="T70" fmla="*/ 3037 w 3049"/>
                <a:gd name="T71" fmla="*/ 858 h 1477"/>
                <a:gd name="T72" fmla="*/ 3049 w 3049"/>
                <a:gd name="T73" fmla="*/ 691 h 1477"/>
                <a:gd name="T74" fmla="*/ 3049 w 3049"/>
                <a:gd name="T75" fmla="*/ 512 h 1477"/>
                <a:gd name="T76" fmla="*/ 3037 w 3049"/>
                <a:gd name="T77" fmla="*/ 346 h 1477"/>
                <a:gd name="T78" fmla="*/ 3024 w 3049"/>
                <a:gd name="T79" fmla="*/ 205 h 1477"/>
                <a:gd name="T80" fmla="*/ 3024 w 3049"/>
                <a:gd name="T81" fmla="*/ 77 h 1477"/>
                <a:gd name="T82" fmla="*/ 3024 w 3049"/>
                <a:gd name="T83" fmla="*/ 26 h 1477"/>
                <a:gd name="T84" fmla="*/ 2883 w 3049"/>
                <a:gd name="T85" fmla="*/ 13 h 1477"/>
                <a:gd name="T86" fmla="*/ 2716 w 3049"/>
                <a:gd name="T87" fmla="*/ 0 h 1477"/>
                <a:gd name="T88" fmla="*/ 2537 w 3049"/>
                <a:gd name="T89" fmla="*/ 0 h 1477"/>
                <a:gd name="T90" fmla="*/ 2371 w 3049"/>
                <a:gd name="T91" fmla="*/ 13 h 1477"/>
                <a:gd name="T92" fmla="*/ 2230 w 3049"/>
                <a:gd name="T93" fmla="*/ 26 h 1477"/>
                <a:gd name="T94" fmla="*/ 2102 w 3049"/>
                <a:gd name="T95" fmla="*/ 26 h 1477"/>
                <a:gd name="T96" fmla="*/ 2025 w 3049"/>
                <a:gd name="T97" fmla="*/ 26 h 1477"/>
                <a:gd name="T98" fmla="*/ 1884 w 3049"/>
                <a:gd name="T99" fmla="*/ 13 h 1477"/>
                <a:gd name="T100" fmla="*/ 1718 w 3049"/>
                <a:gd name="T101" fmla="*/ 0 h 1477"/>
                <a:gd name="T102" fmla="*/ 1539 w 3049"/>
                <a:gd name="T103" fmla="*/ 0 h 1477"/>
                <a:gd name="T104" fmla="*/ 1372 w 3049"/>
                <a:gd name="T105" fmla="*/ 13 h 1477"/>
                <a:gd name="T106" fmla="*/ 1232 w 3049"/>
                <a:gd name="T107" fmla="*/ 26 h 1477"/>
                <a:gd name="T108" fmla="*/ 1104 w 3049"/>
                <a:gd name="T109" fmla="*/ 26 h 1477"/>
                <a:gd name="T110" fmla="*/ 1027 w 3049"/>
                <a:gd name="T111" fmla="*/ 26 h 1477"/>
                <a:gd name="T112" fmla="*/ 886 w 3049"/>
                <a:gd name="T113" fmla="*/ 13 h 1477"/>
                <a:gd name="T114" fmla="*/ 720 w 3049"/>
                <a:gd name="T115" fmla="*/ 0 h 1477"/>
                <a:gd name="T116" fmla="*/ 540 w 3049"/>
                <a:gd name="T117" fmla="*/ 0 h 1477"/>
                <a:gd name="T118" fmla="*/ 374 w 3049"/>
                <a:gd name="T119" fmla="*/ 13 h 1477"/>
                <a:gd name="T120" fmla="*/ 233 w 3049"/>
                <a:gd name="T121" fmla="*/ 26 h 1477"/>
                <a:gd name="T122" fmla="*/ 105 w 3049"/>
                <a:gd name="T123" fmla="*/ 26 h 1477"/>
                <a:gd name="T124" fmla="*/ 28 w 3049"/>
                <a:gd name="T125" fmla="*/ 26 h 147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049" h="1477">
                  <a:moveTo>
                    <a:pt x="26" y="39"/>
                  </a:moveTo>
                  <a:lnTo>
                    <a:pt x="26" y="64"/>
                  </a:lnTo>
                  <a:cubicBezTo>
                    <a:pt x="26" y="71"/>
                    <a:pt x="20" y="77"/>
                    <a:pt x="13" y="77"/>
                  </a:cubicBezTo>
                  <a:cubicBezTo>
                    <a:pt x="6" y="77"/>
                    <a:pt x="0" y="71"/>
                    <a:pt x="0" y="64"/>
                  </a:cubicBezTo>
                  <a:lnTo>
                    <a:pt x="0" y="39"/>
                  </a:lnTo>
                  <a:cubicBezTo>
                    <a:pt x="0" y="31"/>
                    <a:pt x="6" y="26"/>
                    <a:pt x="13" y="26"/>
                  </a:cubicBezTo>
                  <a:cubicBezTo>
                    <a:pt x="20" y="26"/>
                    <a:pt x="26" y="31"/>
                    <a:pt x="26" y="39"/>
                  </a:cubicBezTo>
                  <a:close/>
                  <a:moveTo>
                    <a:pt x="26" y="115"/>
                  </a:moveTo>
                  <a:lnTo>
                    <a:pt x="26" y="141"/>
                  </a:lnTo>
                  <a:cubicBezTo>
                    <a:pt x="26" y="148"/>
                    <a:pt x="20" y="154"/>
                    <a:pt x="13" y="154"/>
                  </a:cubicBezTo>
                  <a:cubicBezTo>
                    <a:pt x="6" y="154"/>
                    <a:pt x="0" y="148"/>
                    <a:pt x="0" y="141"/>
                  </a:cubicBezTo>
                  <a:lnTo>
                    <a:pt x="0" y="115"/>
                  </a:lnTo>
                  <a:cubicBezTo>
                    <a:pt x="0" y="108"/>
                    <a:pt x="6" y="103"/>
                    <a:pt x="13" y="103"/>
                  </a:cubicBezTo>
                  <a:cubicBezTo>
                    <a:pt x="20" y="103"/>
                    <a:pt x="26" y="108"/>
                    <a:pt x="26" y="115"/>
                  </a:cubicBezTo>
                  <a:close/>
                  <a:moveTo>
                    <a:pt x="26" y="192"/>
                  </a:moveTo>
                  <a:lnTo>
                    <a:pt x="26" y="218"/>
                  </a:lnTo>
                  <a:cubicBezTo>
                    <a:pt x="26" y="225"/>
                    <a:pt x="20" y="231"/>
                    <a:pt x="13" y="231"/>
                  </a:cubicBezTo>
                  <a:cubicBezTo>
                    <a:pt x="6" y="231"/>
                    <a:pt x="0" y="225"/>
                    <a:pt x="0" y="218"/>
                  </a:cubicBezTo>
                  <a:lnTo>
                    <a:pt x="0" y="192"/>
                  </a:lnTo>
                  <a:cubicBezTo>
                    <a:pt x="0" y="185"/>
                    <a:pt x="6" y="179"/>
                    <a:pt x="13" y="179"/>
                  </a:cubicBezTo>
                  <a:cubicBezTo>
                    <a:pt x="20" y="179"/>
                    <a:pt x="26" y="185"/>
                    <a:pt x="26" y="192"/>
                  </a:cubicBezTo>
                  <a:close/>
                  <a:moveTo>
                    <a:pt x="26" y="269"/>
                  </a:moveTo>
                  <a:lnTo>
                    <a:pt x="26" y="295"/>
                  </a:lnTo>
                  <a:cubicBezTo>
                    <a:pt x="26" y="302"/>
                    <a:pt x="20" y="307"/>
                    <a:pt x="13" y="307"/>
                  </a:cubicBezTo>
                  <a:cubicBezTo>
                    <a:pt x="6" y="307"/>
                    <a:pt x="0" y="302"/>
                    <a:pt x="0" y="295"/>
                  </a:cubicBezTo>
                  <a:lnTo>
                    <a:pt x="0" y="269"/>
                  </a:lnTo>
                  <a:cubicBezTo>
                    <a:pt x="0" y="262"/>
                    <a:pt x="6" y="256"/>
                    <a:pt x="13" y="256"/>
                  </a:cubicBezTo>
                  <a:cubicBezTo>
                    <a:pt x="20" y="256"/>
                    <a:pt x="26" y="262"/>
                    <a:pt x="26" y="269"/>
                  </a:cubicBezTo>
                  <a:close/>
                  <a:moveTo>
                    <a:pt x="26" y="346"/>
                  </a:moveTo>
                  <a:lnTo>
                    <a:pt x="26" y="371"/>
                  </a:lnTo>
                  <a:cubicBezTo>
                    <a:pt x="26" y="378"/>
                    <a:pt x="20" y="384"/>
                    <a:pt x="13" y="384"/>
                  </a:cubicBezTo>
                  <a:cubicBezTo>
                    <a:pt x="6" y="384"/>
                    <a:pt x="0" y="378"/>
                    <a:pt x="0" y="371"/>
                  </a:cubicBezTo>
                  <a:lnTo>
                    <a:pt x="0" y="346"/>
                  </a:lnTo>
                  <a:cubicBezTo>
                    <a:pt x="0" y="339"/>
                    <a:pt x="6" y="333"/>
                    <a:pt x="13" y="333"/>
                  </a:cubicBezTo>
                  <a:cubicBezTo>
                    <a:pt x="20" y="333"/>
                    <a:pt x="26" y="339"/>
                    <a:pt x="26" y="346"/>
                  </a:cubicBezTo>
                  <a:close/>
                  <a:moveTo>
                    <a:pt x="26" y="423"/>
                  </a:moveTo>
                  <a:lnTo>
                    <a:pt x="26" y="448"/>
                  </a:lnTo>
                  <a:cubicBezTo>
                    <a:pt x="26" y="455"/>
                    <a:pt x="20" y="461"/>
                    <a:pt x="13" y="461"/>
                  </a:cubicBezTo>
                  <a:cubicBezTo>
                    <a:pt x="6" y="461"/>
                    <a:pt x="0" y="455"/>
                    <a:pt x="0" y="448"/>
                  </a:cubicBezTo>
                  <a:lnTo>
                    <a:pt x="0" y="423"/>
                  </a:lnTo>
                  <a:cubicBezTo>
                    <a:pt x="0" y="415"/>
                    <a:pt x="6" y="410"/>
                    <a:pt x="13" y="410"/>
                  </a:cubicBezTo>
                  <a:cubicBezTo>
                    <a:pt x="20" y="410"/>
                    <a:pt x="26" y="415"/>
                    <a:pt x="26" y="423"/>
                  </a:cubicBezTo>
                  <a:close/>
                  <a:moveTo>
                    <a:pt x="26" y="499"/>
                  </a:moveTo>
                  <a:lnTo>
                    <a:pt x="26" y="525"/>
                  </a:lnTo>
                  <a:cubicBezTo>
                    <a:pt x="26" y="532"/>
                    <a:pt x="20" y="538"/>
                    <a:pt x="13" y="538"/>
                  </a:cubicBezTo>
                  <a:cubicBezTo>
                    <a:pt x="6" y="538"/>
                    <a:pt x="0" y="532"/>
                    <a:pt x="0" y="525"/>
                  </a:cubicBezTo>
                  <a:lnTo>
                    <a:pt x="0" y="499"/>
                  </a:lnTo>
                  <a:cubicBezTo>
                    <a:pt x="0" y="492"/>
                    <a:pt x="6" y="487"/>
                    <a:pt x="13" y="487"/>
                  </a:cubicBezTo>
                  <a:cubicBezTo>
                    <a:pt x="20" y="487"/>
                    <a:pt x="26" y="492"/>
                    <a:pt x="26" y="499"/>
                  </a:cubicBezTo>
                  <a:close/>
                  <a:moveTo>
                    <a:pt x="26" y="576"/>
                  </a:moveTo>
                  <a:lnTo>
                    <a:pt x="26" y="602"/>
                  </a:lnTo>
                  <a:cubicBezTo>
                    <a:pt x="26" y="609"/>
                    <a:pt x="20" y="615"/>
                    <a:pt x="13" y="615"/>
                  </a:cubicBezTo>
                  <a:cubicBezTo>
                    <a:pt x="6" y="615"/>
                    <a:pt x="0" y="609"/>
                    <a:pt x="0" y="602"/>
                  </a:cubicBezTo>
                  <a:lnTo>
                    <a:pt x="0" y="576"/>
                  </a:lnTo>
                  <a:cubicBezTo>
                    <a:pt x="0" y="569"/>
                    <a:pt x="6" y="563"/>
                    <a:pt x="13" y="563"/>
                  </a:cubicBezTo>
                  <a:cubicBezTo>
                    <a:pt x="20" y="563"/>
                    <a:pt x="26" y="569"/>
                    <a:pt x="26" y="576"/>
                  </a:cubicBezTo>
                  <a:close/>
                  <a:moveTo>
                    <a:pt x="26" y="653"/>
                  </a:moveTo>
                  <a:lnTo>
                    <a:pt x="26" y="679"/>
                  </a:lnTo>
                  <a:cubicBezTo>
                    <a:pt x="26" y="686"/>
                    <a:pt x="20" y="691"/>
                    <a:pt x="13" y="691"/>
                  </a:cubicBezTo>
                  <a:cubicBezTo>
                    <a:pt x="6" y="691"/>
                    <a:pt x="0" y="686"/>
                    <a:pt x="0" y="679"/>
                  </a:cubicBezTo>
                  <a:lnTo>
                    <a:pt x="0" y="653"/>
                  </a:lnTo>
                  <a:cubicBezTo>
                    <a:pt x="0" y="646"/>
                    <a:pt x="6" y="640"/>
                    <a:pt x="13" y="640"/>
                  </a:cubicBezTo>
                  <a:cubicBezTo>
                    <a:pt x="20" y="640"/>
                    <a:pt x="26" y="646"/>
                    <a:pt x="26" y="653"/>
                  </a:cubicBezTo>
                  <a:close/>
                  <a:moveTo>
                    <a:pt x="26" y="730"/>
                  </a:moveTo>
                  <a:lnTo>
                    <a:pt x="26" y="755"/>
                  </a:lnTo>
                  <a:cubicBezTo>
                    <a:pt x="26" y="762"/>
                    <a:pt x="20" y="768"/>
                    <a:pt x="13" y="768"/>
                  </a:cubicBezTo>
                  <a:cubicBezTo>
                    <a:pt x="6" y="768"/>
                    <a:pt x="0" y="762"/>
                    <a:pt x="0" y="755"/>
                  </a:cubicBezTo>
                  <a:lnTo>
                    <a:pt x="0" y="730"/>
                  </a:lnTo>
                  <a:cubicBezTo>
                    <a:pt x="0" y="723"/>
                    <a:pt x="6" y="717"/>
                    <a:pt x="13" y="717"/>
                  </a:cubicBezTo>
                  <a:cubicBezTo>
                    <a:pt x="20" y="717"/>
                    <a:pt x="26" y="723"/>
                    <a:pt x="26" y="730"/>
                  </a:cubicBezTo>
                  <a:close/>
                  <a:moveTo>
                    <a:pt x="26" y="807"/>
                  </a:moveTo>
                  <a:lnTo>
                    <a:pt x="26" y="832"/>
                  </a:lnTo>
                  <a:cubicBezTo>
                    <a:pt x="26" y="839"/>
                    <a:pt x="20" y="845"/>
                    <a:pt x="13" y="845"/>
                  </a:cubicBezTo>
                  <a:cubicBezTo>
                    <a:pt x="6" y="845"/>
                    <a:pt x="0" y="839"/>
                    <a:pt x="0" y="832"/>
                  </a:cubicBezTo>
                  <a:lnTo>
                    <a:pt x="0" y="807"/>
                  </a:lnTo>
                  <a:cubicBezTo>
                    <a:pt x="0" y="799"/>
                    <a:pt x="6" y="794"/>
                    <a:pt x="13" y="794"/>
                  </a:cubicBezTo>
                  <a:cubicBezTo>
                    <a:pt x="20" y="794"/>
                    <a:pt x="26" y="799"/>
                    <a:pt x="26" y="807"/>
                  </a:cubicBezTo>
                  <a:close/>
                  <a:moveTo>
                    <a:pt x="26" y="883"/>
                  </a:moveTo>
                  <a:lnTo>
                    <a:pt x="26" y="909"/>
                  </a:lnTo>
                  <a:cubicBezTo>
                    <a:pt x="26" y="916"/>
                    <a:pt x="20" y="922"/>
                    <a:pt x="13" y="922"/>
                  </a:cubicBezTo>
                  <a:cubicBezTo>
                    <a:pt x="6" y="922"/>
                    <a:pt x="0" y="916"/>
                    <a:pt x="0" y="909"/>
                  </a:cubicBezTo>
                  <a:lnTo>
                    <a:pt x="0" y="883"/>
                  </a:lnTo>
                  <a:cubicBezTo>
                    <a:pt x="0" y="876"/>
                    <a:pt x="6" y="871"/>
                    <a:pt x="13" y="871"/>
                  </a:cubicBezTo>
                  <a:cubicBezTo>
                    <a:pt x="20" y="871"/>
                    <a:pt x="26" y="876"/>
                    <a:pt x="26" y="883"/>
                  </a:cubicBezTo>
                  <a:close/>
                  <a:moveTo>
                    <a:pt x="26" y="960"/>
                  </a:moveTo>
                  <a:lnTo>
                    <a:pt x="26" y="986"/>
                  </a:lnTo>
                  <a:cubicBezTo>
                    <a:pt x="26" y="993"/>
                    <a:pt x="20" y="999"/>
                    <a:pt x="13" y="999"/>
                  </a:cubicBezTo>
                  <a:cubicBezTo>
                    <a:pt x="6" y="999"/>
                    <a:pt x="0" y="993"/>
                    <a:pt x="0" y="986"/>
                  </a:cubicBezTo>
                  <a:lnTo>
                    <a:pt x="0" y="960"/>
                  </a:lnTo>
                  <a:cubicBezTo>
                    <a:pt x="0" y="953"/>
                    <a:pt x="6" y="947"/>
                    <a:pt x="13" y="947"/>
                  </a:cubicBezTo>
                  <a:cubicBezTo>
                    <a:pt x="20" y="947"/>
                    <a:pt x="26" y="953"/>
                    <a:pt x="26" y="960"/>
                  </a:cubicBezTo>
                  <a:close/>
                  <a:moveTo>
                    <a:pt x="26" y="1037"/>
                  </a:moveTo>
                  <a:lnTo>
                    <a:pt x="26" y="1063"/>
                  </a:lnTo>
                  <a:cubicBezTo>
                    <a:pt x="26" y="1070"/>
                    <a:pt x="20" y="1075"/>
                    <a:pt x="13" y="1075"/>
                  </a:cubicBezTo>
                  <a:cubicBezTo>
                    <a:pt x="6" y="1075"/>
                    <a:pt x="0" y="1070"/>
                    <a:pt x="0" y="1063"/>
                  </a:cubicBezTo>
                  <a:lnTo>
                    <a:pt x="0" y="1037"/>
                  </a:lnTo>
                  <a:cubicBezTo>
                    <a:pt x="0" y="1030"/>
                    <a:pt x="6" y="1024"/>
                    <a:pt x="13" y="1024"/>
                  </a:cubicBezTo>
                  <a:cubicBezTo>
                    <a:pt x="20" y="1024"/>
                    <a:pt x="26" y="1030"/>
                    <a:pt x="26" y="1037"/>
                  </a:cubicBezTo>
                  <a:close/>
                  <a:moveTo>
                    <a:pt x="26" y="1114"/>
                  </a:moveTo>
                  <a:lnTo>
                    <a:pt x="26" y="1139"/>
                  </a:lnTo>
                  <a:cubicBezTo>
                    <a:pt x="26" y="1146"/>
                    <a:pt x="20" y="1152"/>
                    <a:pt x="13" y="1152"/>
                  </a:cubicBezTo>
                  <a:cubicBezTo>
                    <a:pt x="6" y="1152"/>
                    <a:pt x="0" y="1146"/>
                    <a:pt x="0" y="1139"/>
                  </a:cubicBezTo>
                  <a:lnTo>
                    <a:pt x="0" y="1114"/>
                  </a:lnTo>
                  <a:cubicBezTo>
                    <a:pt x="0" y="1107"/>
                    <a:pt x="6" y="1101"/>
                    <a:pt x="13" y="1101"/>
                  </a:cubicBezTo>
                  <a:cubicBezTo>
                    <a:pt x="20" y="1101"/>
                    <a:pt x="26" y="1107"/>
                    <a:pt x="26" y="1114"/>
                  </a:cubicBezTo>
                  <a:close/>
                  <a:moveTo>
                    <a:pt x="26" y="1191"/>
                  </a:moveTo>
                  <a:lnTo>
                    <a:pt x="26" y="1216"/>
                  </a:lnTo>
                  <a:cubicBezTo>
                    <a:pt x="26" y="1223"/>
                    <a:pt x="20" y="1229"/>
                    <a:pt x="13" y="1229"/>
                  </a:cubicBezTo>
                  <a:cubicBezTo>
                    <a:pt x="6" y="1229"/>
                    <a:pt x="0" y="1223"/>
                    <a:pt x="0" y="1216"/>
                  </a:cubicBezTo>
                  <a:lnTo>
                    <a:pt x="0" y="1191"/>
                  </a:lnTo>
                  <a:cubicBezTo>
                    <a:pt x="0" y="1183"/>
                    <a:pt x="6" y="1178"/>
                    <a:pt x="13" y="1178"/>
                  </a:cubicBezTo>
                  <a:cubicBezTo>
                    <a:pt x="20" y="1178"/>
                    <a:pt x="26" y="1183"/>
                    <a:pt x="26" y="1191"/>
                  </a:cubicBezTo>
                  <a:close/>
                  <a:moveTo>
                    <a:pt x="26" y="1267"/>
                  </a:moveTo>
                  <a:lnTo>
                    <a:pt x="26" y="1293"/>
                  </a:lnTo>
                  <a:cubicBezTo>
                    <a:pt x="26" y="1300"/>
                    <a:pt x="20" y="1306"/>
                    <a:pt x="13" y="1306"/>
                  </a:cubicBezTo>
                  <a:cubicBezTo>
                    <a:pt x="6" y="1306"/>
                    <a:pt x="0" y="1300"/>
                    <a:pt x="0" y="1293"/>
                  </a:cubicBezTo>
                  <a:lnTo>
                    <a:pt x="0" y="1267"/>
                  </a:lnTo>
                  <a:cubicBezTo>
                    <a:pt x="0" y="1260"/>
                    <a:pt x="6" y="1255"/>
                    <a:pt x="13" y="1255"/>
                  </a:cubicBezTo>
                  <a:cubicBezTo>
                    <a:pt x="20" y="1255"/>
                    <a:pt x="26" y="1260"/>
                    <a:pt x="26" y="1267"/>
                  </a:cubicBezTo>
                  <a:close/>
                  <a:moveTo>
                    <a:pt x="26" y="1344"/>
                  </a:moveTo>
                  <a:lnTo>
                    <a:pt x="26" y="1370"/>
                  </a:lnTo>
                  <a:cubicBezTo>
                    <a:pt x="26" y="1377"/>
                    <a:pt x="20" y="1383"/>
                    <a:pt x="13" y="1383"/>
                  </a:cubicBezTo>
                  <a:cubicBezTo>
                    <a:pt x="6" y="1383"/>
                    <a:pt x="0" y="1377"/>
                    <a:pt x="0" y="1370"/>
                  </a:cubicBezTo>
                  <a:lnTo>
                    <a:pt x="0" y="1344"/>
                  </a:lnTo>
                  <a:cubicBezTo>
                    <a:pt x="0" y="1337"/>
                    <a:pt x="6" y="1331"/>
                    <a:pt x="13" y="1331"/>
                  </a:cubicBezTo>
                  <a:cubicBezTo>
                    <a:pt x="20" y="1331"/>
                    <a:pt x="26" y="1337"/>
                    <a:pt x="26" y="1344"/>
                  </a:cubicBezTo>
                  <a:close/>
                  <a:moveTo>
                    <a:pt x="26" y="1421"/>
                  </a:moveTo>
                  <a:lnTo>
                    <a:pt x="26" y="1447"/>
                  </a:lnTo>
                  <a:cubicBezTo>
                    <a:pt x="26" y="1454"/>
                    <a:pt x="20" y="1459"/>
                    <a:pt x="13" y="1459"/>
                  </a:cubicBezTo>
                  <a:cubicBezTo>
                    <a:pt x="6" y="1459"/>
                    <a:pt x="0" y="1454"/>
                    <a:pt x="0" y="1447"/>
                  </a:cubicBezTo>
                  <a:lnTo>
                    <a:pt x="0" y="1421"/>
                  </a:lnTo>
                  <a:cubicBezTo>
                    <a:pt x="0" y="1414"/>
                    <a:pt x="6" y="1408"/>
                    <a:pt x="13" y="1408"/>
                  </a:cubicBezTo>
                  <a:cubicBezTo>
                    <a:pt x="20" y="1408"/>
                    <a:pt x="26" y="1414"/>
                    <a:pt x="26" y="1421"/>
                  </a:cubicBezTo>
                  <a:close/>
                  <a:moveTo>
                    <a:pt x="46" y="1451"/>
                  </a:moveTo>
                  <a:lnTo>
                    <a:pt x="72" y="1451"/>
                  </a:lnTo>
                  <a:cubicBezTo>
                    <a:pt x="79" y="1451"/>
                    <a:pt x="85" y="1457"/>
                    <a:pt x="85" y="1464"/>
                  </a:cubicBezTo>
                  <a:cubicBezTo>
                    <a:pt x="85" y="1471"/>
                    <a:pt x="79" y="1477"/>
                    <a:pt x="72" y="1477"/>
                  </a:cubicBezTo>
                  <a:lnTo>
                    <a:pt x="46" y="1477"/>
                  </a:lnTo>
                  <a:cubicBezTo>
                    <a:pt x="39" y="1477"/>
                    <a:pt x="34" y="1471"/>
                    <a:pt x="34" y="1464"/>
                  </a:cubicBezTo>
                  <a:cubicBezTo>
                    <a:pt x="34" y="1457"/>
                    <a:pt x="39" y="1451"/>
                    <a:pt x="46" y="1451"/>
                  </a:cubicBezTo>
                  <a:close/>
                  <a:moveTo>
                    <a:pt x="123" y="1451"/>
                  </a:moveTo>
                  <a:lnTo>
                    <a:pt x="149" y="1451"/>
                  </a:lnTo>
                  <a:cubicBezTo>
                    <a:pt x="156" y="1451"/>
                    <a:pt x="162" y="1457"/>
                    <a:pt x="162" y="1464"/>
                  </a:cubicBezTo>
                  <a:cubicBezTo>
                    <a:pt x="162" y="1471"/>
                    <a:pt x="156" y="1477"/>
                    <a:pt x="149" y="1477"/>
                  </a:cubicBezTo>
                  <a:lnTo>
                    <a:pt x="123" y="1477"/>
                  </a:lnTo>
                  <a:cubicBezTo>
                    <a:pt x="116" y="1477"/>
                    <a:pt x="110" y="1471"/>
                    <a:pt x="110" y="1464"/>
                  </a:cubicBezTo>
                  <a:cubicBezTo>
                    <a:pt x="110" y="1457"/>
                    <a:pt x="116" y="1451"/>
                    <a:pt x="123" y="1451"/>
                  </a:cubicBezTo>
                  <a:close/>
                  <a:moveTo>
                    <a:pt x="200" y="1451"/>
                  </a:moveTo>
                  <a:lnTo>
                    <a:pt x="226" y="1451"/>
                  </a:lnTo>
                  <a:cubicBezTo>
                    <a:pt x="233" y="1451"/>
                    <a:pt x="238" y="1457"/>
                    <a:pt x="238" y="1464"/>
                  </a:cubicBezTo>
                  <a:cubicBezTo>
                    <a:pt x="238" y="1471"/>
                    <a:pt x="233" y="1477"/>
                    <a:pt x="226" y="1477"/>
                  </a:cubicBezTo>
                  <a:lnTo>
                    <a:pt x="200" y="1477"/>
                  </a:lnTo>
                  <a:cubicBezTo>
                    <a:pt x="193" y="1477"/>
                    <a:pt x="187" y="1471"/>
                    <a:pt x="187" y="1464"/>
                  </a:cubicBezTo>
                  <a:cubicBezTo>
                    <a:pt x="187" y="1457"/>
                    <a:pt x="193" y="1451"/>
                    <a:pt x="200" y="1451"/>
                  </a:cubicBezTo>
                  <a:close/>
                  <a:moveTo>
                    <a:pt x="277" y="1451"/>
                  </a:moveTo>
                  <a:lnTo>
                    <a:pt x="302" y="1451"/>
                  </a:lnTo>
                  <a:cubicBezTo>
                    <a:pt x="309" y="1451"/>
                    <a:pt x="315" y="1457"/>
                    <a:pt x="315" y="1464"/>
                  </a:cubicBezTo>
                  <a:cubicBezTo>
                    <a:pt x="315" y="1471"/>
                    <a:pt x="309" y="1477"/>
                    <a:pt x="302" y="1477"/>
                  </a:cubicBezTo>
                  <a:lnTo>
                    <a:pt x="277" y="1477"/>
                  </a:lnTo>
                  <a:cubicBezTo>
                    <a:pt x="270" y="1477"/>
                    <a:pt x="264" y="1471"/>
                    <a:pt x="264" y="1464"/>
                  </a:cubicBezTo>
                  <a:cubicBezTo>
                    <a:pt x="264" y="1457"/>
                    <a:pt x="270" y="1451"/>
                    <a:pt x="277" y="1451"/>
                  </a:cubicBezTo>
                  <a:close/>
                  <a:moveTo>
                    <a:pt x="354" y="1451"/>
                  </a:moveTo>
                  <a:lnTo>
                    <a:pt x="379" y="1451"/>
                  </a:lnTo>
                  <a:cubicBezTo>
                    <a:pt x="386" y="1451"/>
                    <a:pt x="392" y="1457"/>
                    <a:pt x="392" y="1464"/>
                  </a:cubicBezTo>
                  <a:cubicBezTo>
                    <a:pt x="392" y="1471"/>
                    <a:pt x="386" y="1477"/>
                    <a:pt x="379" y="1477"/>
                  </a:cubicBezTo>
                  <a:lnTo>
                    <a:pt x="354" y="1477"/>
                  </a:lnTo>
                  <a:cubicBezTo>
                    <a:pt x="346" y="1477"/>
                    <a:pt x="341" y="1471"/>
                    <a:pt x="341" y="1464"/>
                  </a:cubicBezTo>
                  <a:cubicBezTo>
                    <a:pt x="341" y="1457"/>
                    <a:pt x="346" y="1451"/>
                    <a:pt x="354" y="1451"/>
                  </a:cubicBezTo>
                  <a:close/>
                  <a:moveTo>
                    <a:pt x="430" y="1451"/>
                  </a:moveTo>
                  <a:lnTo>
                    <a:pt x="456" y="1451"/>
                  </a:lnTo>
                  <a:cubicBezTo>
                    <a:pt x="463" y="1451"/>
                    <a:pt x="469" y="1457"/>
                    <a:pt x="469" y="1464"/>
                  </a:cubicBezTo>
                  <a:cubicBezTo>
                    <a:pt x="469" y="1471"/>
                    <a:pt x="463" y="1477"/>
                    <a:pt x="456" y="1477"/>
                  </a:cubicBezTo>
                  <a:lnTo>
                    <a:pt x="430" y="1477"/>
                  </a:lnTo>
                  <a:cubicBezTo>
                    <a:pt x="423" y="1477"/>
                    <a:pt x="418" y="1471"/>
                    <a:pt x="418" y="1464"/>
                  </a:cubicBezTo>
                  <a:cubicBezTo>
                    <a:pt x="418" y="1457"/>
                    <a:pt x="423" y="1451"/>
                    <a:pt x="430" y="1451"/>
                  </a:cubicBezTo>
                  <a:close/>
                  <a:moveTo>
                    <a:pt x="507" y="1451"/>
                  </a:moveTo>
                  <a:lnTo>
                    <a:pt x="533" y="1451"/>
                  </a:lnTo>
                  <a:cubicBezTo>
                    <a:pt x="540" y="1451"/>
                    <a:pt x="546" y="1457"/>
                    <a:pt x="546" y="1464"/>
                  </a:cubicBezTo>
                  <a:cubicBezTo>
                    <a:pt x="546" y="1471"/>
                    <a:pt x="540" y="1477"/>
                    <a:pt x="533" y="1477"/>
                  </a:cubicBezTo>
                  <a:lnTo>
                    <a:pt x="507" y="1477"/>
                  </a:lnTo>
                  <a:cubicBezTo>
                    <a:pt x="500" y="1477"/>
                    <a:pt x="494" y="1471"/>
                    <a:pt x="494" y="1464"/>
                  </a:cubicBezTo>
                  <a:cubicBezTo>
                    <a:pt x="494" y="1457"/>
                    <a:pt x="500" y="1451"/>
                    <a:pt x="507" y="1451"/>
                  </a:cubicBezTo>
                  <a:close/>
                  <a:moveTo>
                    <a:pt x="584" y="1451"/>
                  </a:moveTo>
                  <a:lnTo>
                    <a:pt x="610" y="1451"/>
                  </a:lnTo>
                  <a:cubicBezTo>
                    <a:pt x="617" y="1451"/>
                    <a:pt x="622" y="1457"/>
                    <a:pt x="622" y="1464"/>
                  </a:cubicBezTo>
                  <a:cubicBezTo>
                    <a:pt x="622" y="1471"/>
                    <a:pt x="617" y="1477"/>
                    <a:pt x="610" y="1477"/>
                  </a:cubicBezTo>
                  <a:lnTo>
                    <a:pt x="584" y="1477"/>
                  </a:lnTo>
                  <a:cubicBezTo>
                    <a:pt x="577" y="1477"/>
                    <a:pt x="571" y="1471"/>
                    <a:pt x="571" y="1464"/>
                  </a:cubicBezTo>
                  <a:cubicBezTo>
                    <a:pt x="571" y="1457"/>
                    <a:pt x="577" y="1451"/>
                    <a:pt x="584" y="1451"/>
                  </a:cubicBezTo>
                  <a:close/>
                  <a:moveTo>
                    <a:pt x="661" y="1451"/>
                  </a:moveTo>
                  <a:lnTo>
                    <a:pt x="686" y="1451"/>
                  </a:lnTo>
                  <a:cubicBezTo>
                    <a:pt x="693" y="1451"/>
                    <a:pt x="699" y="1457"/>
                    <a:pt x="699" y="1464"/>
                  </a:cubicBezTo>
                  <a:cubicBezTo>
                    <a:pt x="699" y="1471"/>
                    <a:pt x="693" y="1477"/>
                    <a:pt x="686" y="1477"/>
                  </a:cubicBezTo>
                  <a:lnTo>
                    <a:pt x="661" y="1477"/>
                  </a:lnTo>
                  <a:cubicBezTo>
                    <a:pt x="654" y="1477"/>
                    <a:pt x="648" y="1471"/>
                    <a:pt x="648" y="1464"/>
                  </a:cubicBezTo>
                  <a:cubicBezTo>
                    <a:pt x="648" y="1457"/>
                    <a:pt x="654" y="1451"/>
                    <a:pt x="661" y="1451"/>
                  </a:cubicBezTo>
                  <a:close/>
                  <a:moveTo>
                    <a:pt x="738" y="1451"/>
                  </a:moveTo>
                  <a:lnTo>
                    <a:pt x="763" y="1451"/>
                  </a:lnTo>
                  <a:cubicBezTo>
                    <a:pt x="770" y="1451"/>
                    <a:pt x="776" y="1457"/>
                    <a:pt x="776" y="1464"/>
                  </a:cubicBezTo>
                  <a:cubicBezTo>
                    <a:pt x="776" y="1471"/>
                    <a:pt x="770" y="1477"/>
                    <a:pt x="763" y="1477"/>
                  </a:cubicBezTo>
                  <a:lnTo>
                    <a:pt x="738" y="1477"/>
                  </a:lnTo>
                  <a:cubicBezTo>
                    <a:pt x="730" y="1477"/>
                    <a:pt x="725" y="1471"/>
                    <a:pt x="725" y="1464"/>
                  </a:cubicBezTo>
                  <a:cubicBezTo>
                    <a:pt x="725" y="1457"/>
                    <a:pt x="730" y="1451"/>
                    <a:pt x="738" y="1451"/>
                  </a:cubicBezTo>
                  <a:close/>
                  <a:moveTo>
                    <a:pt x="814" y="1451"/>
                  </a:moveTo>
                  <a:lnTo>
                    <a:pt x="840" y="1451"/>
                  </a:lnTo>
                  <a:cubicBezTo>
                    <a:pt x="847" y="1451"/>
                    <a:pt x="853" y="1457"/>
                    <a:pt x="853" y="1464"/>
                  </a:cubicBezTo>
                  <a:cubicBezTo>
                    <a:pt x="853" y="1471"/>
                    <a:pt x="847" y="1477"/>
                    <a:pt x="840" y="1477"/>
                  </a:cubicBezTo>
                  <a:lnTo>
                    <a:pt x="814" y="1477"/>
                  </a:lnTo>
                  <a:cubicBezTo>
                    <a:pt x="807" y="1477"/>
                    <a:pt x="802" y="1471"/>
                    <a:pt x="802" y="1464"/>
                  </a:cubicBezTo>
                  <a:cubicBezTo>
                    <a:pt x="802" y="1457"/>
                    <a:pt x="807" y="1451"/>
                    <a:pt x="814" y="1451"/>
                  </a:cubicBezTo>
                  <a:close/>
                  <a:moveTo>
                    <a:pt x="891" y="1451"/>
                  </a:moveTo>
                  <a:lnTo>
                    <a:pt x="917" y="1451"/>
                  </a:lnTo>
                  <a:cubicBezTo>
                    <a:pt x="924" y="1451"/>
                    <a:pt x="930" y="1457"/>
                    <a:pt x="930" y="1464"/>
                  </a:cubicBezTo>
                  <a:cubicBezTo>
                    <a:pt x="930" y="1471"/>
                    <a:pt x="924" y="1477"/>
                    <a:pt x="917" y="1477"/>
                  </a:cubicBezTo>
                  <a:lnTo>
                    <a:pt x="891" y="1477"/>
                  </a:lnTo>
                  <a:cubicBezTo>
                    <a:pt x="884" y="1477"/>
                    <a:pt x="878" y="1471"/>
                    <a:pt x="878" y="1464"/>
                  </a:cubicBezTo>
                  <a:cubicBezTo>
                    <a:pt x="878" y="1457"/>
                    <a:pt x="884" y="1451"/>
                    <a:pt x="891" y="1451"/>
                  </a:cubicBezTo>
                  <a:close/>
                  <a:moveTo>
                    <a:pt x="968" y="1451"/>
                  </a:moveTo>
                  <a:lnTo>
                    <a:pt x="994" y="1451"/>
                  </a:lnTo>
                  <a:cubicBezTo>
                    <a:pt x="1001" y="1451"/>
                    <a:pt x="1006" y="1457"/>
                    <a:pt x="1006" y="1464"/>
                  </a:cubicBezTo>
                  <a:cubicBezTo>
                    <a:pt x="1006" y="1471"/>
                    <a:pt x="1001" y="1477"/>
                    <a:pt x="994" y="1477"/>
                  </a:cubicBezTo>
                  <a:lnTo>
                    <a:pt x="968" y="1477"/>
                  </a:lnTo>
                  <a:cubicBezTo>
                    <a:pt x="961" y="1477"/>
                    <a:pt x="955" y="1471"/>
                    <a:pt x="955" y="1464"/>
                  </a:cubicBezTo>
                  <a:cubicBezTo>
                    <a:pt x="955" y="1457"/>
                    <a:pt x="961" y="1451"/>
                    <a:pt x="968" y="1451"/>
                  </a:cubicBezTo>
                  <a:close/>
                  <a:moveTo>
                    <a:pt x="1045" y="1451"/>
                  </a:moveTo>
                  <a:lnTo>
                    <a:pt x="1070" y="1451"/>
                  </a:lnTo>
                  <a:cubicBezTo>
                    <a:pt x="1077" y="1451"/>
                    <a:pt x="1083" y="1457"/>
                    <a:pt x="1083" y="1464"/>
                  </a:cubicBezTo>
                  <a:cubicBezTo>
                    <a:pt x="1083" y="1471"/>
                    <a:pt x="1077" y="1477"/>
                    <a:pt x="1070" y="1477"/>
                  </a:cubicBezTo>
                  <a:lnTo>
                    <a:pt x="1045" y="1477"/>
                  </a:lnTo>
                  <a:cubicBezTo>
                    <a:pt x="1038" y="1477"/>
                    <a:pt x="1032" y="1471"/>
                    <a:pt x="1032" y="1464"/>
                  </a:cubicBezTo>
                  <a:cubicBezTo>
                    <a:pt x="1032" y="1457"/>
                    <a:pt x="1038" y="1451"/>
                    <a:pt x="1045" y="1451"/>
                  </a:cubicBezTo>
                  <a:close/>
                  <a:moveTo>
                    <a:pt x="1122" y="1451"/>
                  </a:moveTo>
                  <a:lnTo>
                    <a:pt x="1147" y="1451"/>
                  </a:lnTo>
                  <a:cubicBezTo>
                    <a:pt x="1154" y="1451"/>
                    <a:pt x="1160" y="1457"/>
                    <a:pt x="1160" y="1464"/>
                  </a:cubicBezTo>
                  <a:cubicBezTo>
                    <a:pt x="1160" y="1471"/>
                    <a:pt x="1154" y="1477"/>
                    <a:pt x="1147" y="1477"/>
                  </a:cubicBezTo>
                  <a:lnTo>
                    <a:pt x="1122" y="1477"/>
                  </a:lnTo>
                  <a:cubicBezTo>
                    <a:pt x="1114" y="1477"/>
                    <a:pt x="1109" y="1471"/>
                    <a:pt x="1109" y="1464"/>
                  </a:cubicBezTo>
                  <a:cubicBezTo>
                    <a:pt x="1109" y="1457"/>
                    <a:pt x="1114" y="1451"/>
                    <a:pt x="1122" y="1451"/>
                  </a:cubicBezTo>
                  <a:close/>
                  <a:moveTo>
                    <a:pt x="1198" y="1451"/>
                  </a:moveTo>
                  <a:lnTo>
                    <a:pt x="1224" y="1451"/>
                  </a:lnTo>
                  <a:cubicBezTo>
                    <a:pt x="1231" y="1451"/>
                    <a:pt x="1237" y="1457"/>
                    <a:pt x="1237" y="1464"/>
                  </a:cubicBezTo>
                  <a:cubicBezTo>
                    <a:pt x="1237" y="1471"/>
                    <a:pt x="1231" y="1477"/>
                    <a:pt x="1224" y="1477"/>
                  </a:cubicBezTo>
                  <a:lnTo>
                    <a:pt x="1198" y="1477"/>
                  </a:lnTo>
                  <a:cubicBezTo>
                    <a:pt x="1191" y="1477"/>
                    <a:pt x="1186" y="1471"/>
                    <a:pt x="1186" y="1464"/>
                  </a:cubicBezTo>
                  <a:cubicBezTo>
                    <a:pt x="1186" y="1457"/>
                    <a:pt x="1191" y="1451"/>
                    <a:pt x="1198" y="1451"/>
                  </a:cubicBezTo>
                  <a:close/>
                  <a:moveTo>
                    <a:pt x="1275" y="1451"/>
                  </a:moveTo>
                  <a:lnTo>
                    <a:pt x="1301" y="1451"/>
                  </a:lnTo>
                  <a:cubicBezTo>
                    <a:pt x="1308" y="1451"/>
                    <a:pt x="1314" y="1457"/>
                    <a:pt x="1314" y="1464"/>
                  </a:cubicBezTo>
                  <a:cubicBezTo>
                    <a:pt x="1314" y="1471"/>
                    <a:pt x="1308" y="1477"/>
                    <a:pt x="1301" y="1477"/>
                  </a:cubicBezTo>
                  <a:lnTo>
                    <a:pt x="1275" y="1477"/>
                  </a:lnTo>
                  <a:cubicBezTo>
                    <a:pt x="1268" y="1477"/>
                    <a:pt x="1262" y="1471"/>
                    <a:pt x="1262" y="1464"/>
                  </a:cubicBezTo>
                  <a:cubicBezTo>
                    <a:pt x="1262" y="1457"/>
                    <a:pt x="1268" y="1451"/>
                    <a:pt x="1275" y="1451"/>
                  </a:cubicBezTo>
                  <a:close/>
                  <a:moveTo>
                    <a:pt x="1352" y="1451"/>
                  </a:moveTo>
                  <a:lnTo>
                    <a:pt x="1378" y="1451"/>
                  </a:lnTo>
                  <a:cubicBezTo>
                    <a:pt x="1385" y="1451"/>
                    <a:pt x="1390" y="1457"/>
                    <a:pt x="1390" y="1464"/>
                  </a:cubicBezTo>
                  <a:cubicBezTo>
                    <a:pt x="1390" y="1471"/>
                    <a:pt x="1385" y="1477"/>
                    <a:pt x="1378" y="1477"/>
                  </a:cubicBezTo>
                  <a:lnTo>
                    <a:pt x="1352" y="1477"/>
                  </a:lnTo>
                  <a:cubicBezTo>
                    <a:pt x="1345" y="1477"/>
                    <a:pt x="1339" y="1471"/>
                    <a:pt x="1339" y="1464"/>
                  </a:cubicBezTo>
                  <a:cubicBezTo>
                    <a:pt x="1339" y="1457"/>
                    <a:pt x="1345" y="1451"/>
                    <a:pt x="1352" y="1451"/>
                  </a:cubicBezTo>
                  <a:close/>
                  <a:moveTo>
                    <a:pt x="1429" y="1451"/>
                  </a:moveTo>
                  <a:lnTo>
                    <a:pt x="1454" y="1451"/>
                  </a:lnTo>
                  <a:cubicBezTo>
                    <a:pt x="1461" y="1451"/>
                    <a:pt x="1467" y="1457"/>
                    <a:pt x="1467" y="1464"/>
                  </a:cubicBezTo>
                  <a:cubicBezTo>
                    <a:pt x="1467" y="1471"/>
                    <a:pt x="1461" y="1477"/>
                    <a:pt x="1454" y="1477"/>
                  </a:cubicBezTo>
                  <a:lnTo>
                    <a:pt x="1429" y="1477"/>
                  </a:lnTo>
                  <a:cubicBezTo>
                    <a:pt x="1422" y="1477"/>
                    <a:pt x="1416" y="1471"/>
                    <a:pt x="1416" y="1464"/>
                  </a:cubicBezTo>
                  <a:cubicBezTo>
                    <a:pt x="1416" y="1457"/>
                    <a:pt x="1422" y="1451"/>
                    <a:pt x="1429" y="1451"/>
                  </a:cubicBezTo>
                  <a:close/>
                  <a:moveTo>
                    <a:pt x="1506" y="1451"/>
                  </a:moveTo>
                  <a:lnTo>
                    <a:pt x="1531" y="1451"/>
                  </a:lnTo>
                  <a:cubicBezTo>
                    <a:pt x="1538" y="1451"/>
                    <a:pt x="1544" y="1457"/>
                    <a:pt x="1544" y="1464"/>
                  </a:cubicBezTo>
                  <a:cubicBezTo>
                    <a:pt x="1544" y="1471"/>
                    <a:pt x="1538" y="1477"/>
                    <a:pt x="1531" y="1477"/>
                  </a:cubicBezTo>
                  <a:lnTo>
                    <a:pt x="1506" y="1477"/>
                  </a:lnTo>
                  <a:cubicBezTo>
                    <a:pt x="1498" y="1477"/>
                    <a:pt x="1493" y="1471"/>
                    <a:pt x="1493" y="1464"/>
                  </a:cubicBezTo>
                  <a:cubicBezTo>
                    <a:pt x="1493" y="1457"/>
                    <a:pt x="1498" y="1451"/>
                    <a:pt x="1506" y="1451"/>
                  </a:cubicBezTo>
                  <a:close/>
                  <a:moveTo>
                    <a:pt x="1582" y="1451"/>
                  </a:moveTo>
                  <a:lnTo>
                    <a:pt x="1608" y="1451"/>
                  </a:lnTo>
                  <a:cubicBezTo>
                    <a:pt x="1615" y="1451"/>
                    <a:pt x="1621" y="1457"/>
                    <a:pt x="1621" y="1464"/>
                  </a:cubicBezTo>
                  <a:cubicBezTo>
                    <a:pt x="1621" y="1471"/>
                    <a:pt x="1615" y="1477"/>
                    <a:pt x="1608" y="1477"/>
                  </a:cubicBezTo>
                  <a:lnTo>
                    <a:pt x="1582" y="1477"/>
                  </a:lnTo>
                  <a:cubicBezTo>
                    <a:pt x="1575" y="1477"/>
                    <a:pt x="1570" y="1471"/>
                    <a:pt x="1570" y="1464"/>
                  </a:cubicBezTo>
                  <a:cubicBezTo>
                    <a:pt x="1570" y="1457"/>
                    <a:pt x="1575" y="1451"/>
                    <a:pt x="1582" y="1451"/>
                  </a:cubicBezTo>
                  <a:close/>
                  <a:moveTo>
                    <a:pt x="1659" y="1451"/>
                  </a:moveTo>
                  <a:lnTo>
                    <a:pt x="1685" y="1451"/>
                  </a:lnTo>
                  <a:cubicBezTo>
                    <a:pt x="1692" y="1451"/>
                    <a:pt x="1698" y="1457"/>
                    <a:pt x="1698" y="1464"/>
                  </a:cubicBezTo>
                  <a:cubicBezTo>
                    <a:pt x="1698" y="1471"/>
                    <a:pt x="1692" y="1477"/>
                    <a:pt x="1685" y="1477"/>
                  </a:cubicBezTo>
                  <a:lnTo>
                    <a:pt x="1659" y="1477"/>
                  </a:lnTo>
                  <a:cubicBezTo>
                    <a:pt x="1652" y="1477"/>
                    <a:pt x="1646" y="1471"/>
                    <a:pt x="1646" y="1464"/>
                  </a:cubicBezTo>
                  <a:cubicBezTo>
                    <a:pt x="1646" y="1457"/>
                    <a:pt x="1652" y="1451"/>
                    <a:pt x="1659" y="1451"/>
                  </a:cubicBezTo>
                  <a:close/>
                  <a:moveTo>
                    <a:pt x="1736" y="1451"/>
                  </a:moveTo>
                  <a:lnTo>
                    <a:pt x="1762" y="1451"/>
                  </a:lnTo>
                  <a:cubicBezTo>
                    <a:pt x="1769" y="1451"/>
                    <a:pt x="1774" y="1457"/>
                    <a:pt x="1774" y="1464"/>
                  </a:cubicBezTo>
                  <a:cubicBezTo>
                    <a:pt x="1774" y="1471"/>
                    <a:pt x="1769" y="1477"/>
                    <a:pt x="1762" y="1477"/>
                  </a:cubicBezTo>
                  <a:lnTo>
                    <a:pt x="1736" y="1477"/>
                  </a:lnTo>
                  <a:cubicBezTo>
                    <a:pt x="1729" y="1477"/>
                    <a:pt x="1723" y="1471"/>
                    <a:pt x="1723" y="1464"/>
                  </a:cubicBezTo>
                  <a:cubicBezTo>
                    <a:pt x="1723" y="1457"/>
                    <a:pt x="1729" y="1451"/>
                    <a:pt x="1736" y="1451"/>
                  </a:cubicBezTo>
                  <a:close/>
                  <a:moveTo>
                    <a:pt x="1813" y="1451"/>
                  </a:moveTo>
                  <a:lnTo>
                    <a:pt x="1838" y="1451"/>
                  </a:lnTo>
                  <a:cubicBezTo>
                    <a:pt x="1845" y="1451"/>
                    <a:pt x="1851" y="1457"/>
                    <a:pt x="1851" y="1464"/>
                  </a:cubicBezTo>
                  <a:cubicBezTo>
                    <a:pt x="1851" y="1471"/>
                    <a:pt x="1845" y="1477"/>
                    <a:pt x="1838" y="1477"/>
                  </a:cubicBezTo>
                  <a:lnTo>
                    <a:pt x="1813" y="1477"/>
                  </a:lnTo>
                  <a:cubicBezTo>
                    <a:pt x="1806" y="1477"/>
                    <a:pt x="1800" y="1471"/>
                    <a:pt x="1800" y="1464"/>
                  </a:cubicBezTo>
                  <a:cubicBezTo>
                    <a:pt x="1800" y="1457"/>
                    <a:pt x="1806" y="1451"/>
                    <a:pt x="1813" y="1451"/>
                  </a:cubicBezTo>
                  <a:close/>
                  <a:moveTo>
                    <a:pt x="1890" y="1451"/>
                  </a:moveTo>
                  <a:lnTo>
                    <a:pt x="1915" y="1451"/>
                  </a:lnTo>
                  <a:cubicBezTo>
                    <a:pt x="1922" y="1451"/>
                    <a:pt x="1928" y="1457"/>
                    <a:pt x="1928" y="1464"/>
                  </a:cubicBezTo>
                  <a:cubicBezTo>
                    <a:pt x="1928" y="1471"/>
                    <a:pt x="1922" y="1477"/>
                    <a:pt x="1915" y="1477"/>
                  </a:cubicBezTo>
                  <a:lnTo>
                    <a:pt x="1890" y="1477"/>
                  </a:lnTo>
                  <a:cubicBezTo>
                    <a:pt x="1882" y="1477"/>
                    <a:pt x="1877" y="1471"/>
                    <a:pt x="1877" y="1464"/>
                  </a:cubicBezTo>
                  <a:cubicBezTo>
                    <a:pt x="1877" y="1457"/>
                    <a:pt x="1882" y="1451"/>
                    <a:pt x="1890" y="1451"/>
                  </a:cubicBezTo>
                  <a:close/>
                  <a:moveTo>
                    <a:pt x="1966" y="1451"/>
                  </a:moveTo>
                  <a:lnTo>
                    <a:pt x="1992" y="1451"/>
                  </a:lnTo>
                  <a:cubicBezTo>
                    <a:pt x="1999" y="1451"/>
                    <a:pt x="2005" y="1457"/>
                    <a:pt x="2005" y="1464"/>
                  </a:cubicBezTo>
                  <a:cubicBezTo>
                    <a:pt x="2005" y="1471"/>
                    <a:pt x="1999" y="1477"/>
                    <a:pt x="1992" y="1477"/>
                  </a:cubicBezTo>
                  <a:lnTo>
                    <a:pt x="1966" y="1477"/>
                  </a:lnTo>
                  <a:cubicBezTo>
                    <a:pt x="1959" y="1477"/>
                    <a:pt x="1954" y="1471"/>
                    <a:pt x="1954" y="1464"/>
                  </a:cubicBezTo>
                  <a:cubicBezTo>
                    <a:pt x="1954" y="1457"/>
                    <a:pt x="1959" y="1451"/>
                    <a:pt x="1966" y="1451"/>
                  </a:cubicBezTo>
                  <a:close/>
                  <a:moveTo>
                    <a:pt x="2043" y="1451"/>
                  </a:moveTo>
                  <a:lnTo>
                    <a:pt x="2069" y="1451"/>
                  </a:lnTo>
                  <a:cubicBezTo>
                    <a:pt x="2076" y="1451"/>
                    <a:pt x="2082" y="1457"/>
                    <a:pt x="2082" y="1464"/>
                  </a:cubicBezTo>
                  <a:cubicBezTo>
                    <a:pt x="2082" y="1471"/>
                    <a:pt x="2076" y="1477"/>
                    <a:pt x="2069" y="1477"/>
                  </a:cubicBezTo>
                  <a:lnTo>
                    <a:pt x="2043" y="1477"/>
                  </a:lnTo>
                  <a:cubicBezTo>
                    <a:pt x="2036" y="1477"/>
                    <a:pt x="2030" y="1471"/>
                    <a:pt x="2030" y="1464"/>
                  </a:cubicBezTo>
                  <a:cubicBezTo>
                    <a:pt x="2030" y="1457"/>
                    <a:pt x="2036" y="1451"/>
                    <a:pt x="2043" y="1451"/>
                  </a:cubicBezTo>
                  <a:close/>
                  <a:moveTo>
                    <a:pt x="2120" y="1451"/>
                  </a:moveTo>
                  <a:lnTo>
                    <a:pt x="2146" y="1451"/>
                  </a:lnTo>
                  <a:cubicBezTo>
                    <a:pt x="2153" y="1451"/>
                    <a:pt x="2158" y="1457"/>
                    <a:pt x="2158" y="1464"/>
                  </a:cubicBezTo>
                  <a:cubicBezTo>
                    <a:pt x="2158" y="1471"/>
                    <a:pt x="2153" y="1477"/>
                    <a:pt x="2146" y="1477"/>
                  </a:cubicBezTo>
                  <a:lnTo>
                    <a:pt x="2120" y="1477"/>
                  </a:lnTo>
                  <a:cubicBezTo>
                    <a:pt x="2113" y="1477"/>
                    <a:pt x="2107" y="1471"/>
                    <a:pt x="2107" y="1464"/>
                  </a:cubicBezTo>
                  <a:cubicBezTo>
                    <a:pt x="2107" y="1457"/>
                    <a:pt x="2113" y="1451"/>
                    <a:pt x="2120" y="1451"/>
                  </a:cubicBezTo>
                  <a:close/>
                  <a:moveTo>
                    <a:pt x="2197" y="1451"/>
                  </a:moveTo>
                  <a:lnTo>
                    <a:pt x="2222" y="1451"/>
                  </a:lnTo>
                  <a:cubicBezTo>
                    <a:pt x="2229" y="1451"/>
                    <a:pt x="2235" y="1457"/>
                    <a:pt x="2235" y="1464"/>
                  </a:cubicBezTo>
                  <a:cubicBezTo>
                    <a:pt x="2235" y="1471"/>
                    <a:pt x="2229" y="1477"/>
                    <a:pt x="2222" y="1477"/>
                  </a:cubicBezTo>
                  <a:lnTo>
                    <a:pt x="2197" y="1477"/>
                  </a:lnTo>
                  <a:cubicBezTo>
                    <a:pt x="2190" y="1477"/>
                    <a:pt x="2184" y="1471"/>
                    <a:pt x="2184" y="1464"/>
                  </a:cubicBezTo>
                  <a:cubicBezTo>
                    <a:pt x="2184" y="1457"/>
                    <a:pt x="2190" y="1451"/>
                    <a:pt x="2197" y="1451"/>
                  </a:cubicBezTo>
                  <a:close/>
                  <a:moveTo>
                    <a:pt x="2274" y="1451"/>
                  </a:moveTo>
                  <a:lnTo>
                    <a:pt x="2299" y="1451"/>
                  </a:lnTo>
                  <a:cubicBezTo>
                    <a:pt x="2306" y="1451"/>
                    <a:pt x="2312" y="1457"/>
                    <a:pt x="2312" y="1464"/>
                  </a:cubicBezTo>
                  <a:cubicBezTo>
                    <a:pt x="2312" y="1471"/>
                    <a:pt x="2306" y="1477"/>
                    <a:pt x="2299" y="1477"/>
                  </a:cubicBezTo>
                  <a:lnTo>
                    <a:pt x="2274" y="1477"/>
                  </a:lnTo>
                  <a:cubicBezTo>
                    <a:pt x="2266" y="1477"/>
                    <a:pt x="2261" y="1471"/>
                    <a:pt x="2261" y="1464"/>
                  </a:cubicBezTo>
                  <a:cubicBezTo>
                    <a:pt x="2261" y="1457"/>
                    <a:pt x="2266" y="1451"/>
                    <a:pt x="2274" y="1451"/>
                  </a:cubicBezTo>
                  <a:close/>
                  <a:moveTo>
                    <a:pt x="2350" y="1451"/>
                  </a:moveTo>
                  <a:lnTo>
                    <a:pt x="2376" y="1451"/>
                  </a:lnTo>
                  <a:cubicBezTo>
                    <a:pt x="2383" y="1451"/>
                    <a:pt x="2389" y="1457"/>
                    <a:pt x="2389" y="1464"/>
                  </a:cubicBezTo>
                  <a:cubicBezTo>
                    <a:pt x="2389" y="1471"/>
                    <a:pt x="2383" y="1477"/>
                    <a:pt x="2376" y="1477"/>
                  </a:cubicBezTo>
                  <a:lnTo>
                    <a:pt x="2350" y="1477"/>
                  </a:lnTo>
                  <a:cubicBezTo>
                    <a:pt x="2343" y="1477"/>
                    <a:pt x="2338" y="1471"/>
                    <a:pt x="2338" y="1464"/>
                  </a:cubicBezTo>
                  <a:cubicBezTo>
                    <a:pt x="2338" y="1457"/>
                    <a:pt x="2343" y="1451"/>
                    <a:pt x="2350" y="1451"/>
                  </a:cubicBezTo>
                  <a:close/>
                  <a:moveTo>
                    <a:pt x="2427" y="1451"/>
                  </a:moveTo>
                  <a:lnTo>
                    <a:pt x="2453" y="1451"/>
                  </a:lnTo>
                  <a:cubicBezTo>
                    <a:pt x="2460" y="1451"/>
                    <a:pt x="2466" y="1457"/>
                    <a:pt x="2466" y="1464"/>
                  </a:cubicBezTo>
                  <a:cubicBezTo>
                    <a:pt x="2466" y="1471"/>
                    <a:pt x="2460" y="1477"/>
                    <a:pt x="2453" y="1477"/>
                  </a:cubicBezTo>
                  <a:lnTo>
                    <a:pt x="2427" y="1477"/>
                  </a:lnTo>
                  <a:cubicBezTo>
                    <a:pt x="2420" y="1477"/>
                    <a:pt x="2414" y="1471"/>
                    <a:pt x="2414" y="1464"/>
                  </a:cubicBezTo>
                  <a:cubicBezTo>
                    <a:pt x="2414" y="1457"/>
                    <a:pt x="2420" y="1451"/>
                    <a:pt x="2427" y="1451"/>
                  </a:cubicBezTo>
                  <a:close/>
                  <a:moveTo>
                    <a:pt x="2504" y="1451"/>
                  </a:moveTo>
                  <a:lnTo>
                    <a:pt x="2530" y="1451"/>
                  </a:lnTo>
                  <a:cubicBezTo>
                    <a:pt x="2537" y="1451"/>
                    <a:pt x="2542" y="1457"/>
                    <a:pt x="2542" y="1464"/>
                  </a:cubicBezTo>
                  <a:cubicBezTo>
                    <a:pt x="2542" y="1471"/>
                    <a:pt x="2537" y="1477"/>
                    <a:pt x="2530" y="1477"/>
                  </a:cubicBezTo>
                  <a:lnTo>
                    <a:pt x="2504" y="1477"/>
                  </a:lnTo>
                  <a:cubicBezTo>
                    <a:pt x="2497" y="1477"/>
                    <a:pt x="2491" y="1471"/>
                    <a:pt x="2491" y="1464"/>
                  </a:cubicBezTo>
                  <a:cubicBezTo>
                    <a:pt x="2491" y="1457"/>
                    <a:pt x="2497" y="1451"/>
                    <a:pt x="2504" y="1451"/>
                  </a:cubicBezTo>
                  <a:close/>
                  <a:moveTo>
                    <a:pt x="2581" y="1451"/>
                  </a:moveTo>
                  <a:lnTo>
                    <a:pt x="2606" y="1451"/>
                  </a:lnTo>
                  <a:cubicBezTo>
                    <a:pt x="2613" y="1451"/>
                    <a:pt x="2619" y="1457"/>
                    <a:pt x="2619" y="1464"/>
                  </a:cubicBezTo>
                  <a:cubicBezTo>
                    <a:pt x="2619" y="1471"/>
                    <a:pt x="2613" y="1477"/>
                    <a:pt x="2606" y="1477"/>
                  </a:cubicBezTo>
                  <a:lnTo>
                    <a:pt x="2581" y="1477"/>
                  </a:lnTo>
                  <a:cubicBezTo>
                    <a:pt x="2574" y="1477"/>
                    <a:pt x="2568" y="1471"/>
                    <a:pt x="2568" y="1464"/>
                  </a:cubicBezTo>
                  <a:cubicBezTo>
                    <a:pt x="2568" y="1457"/>
                    <a:pt x="2574" y="1451"/>
                    <a:pt x="2581" y="1451"/>
                  </a:cubicBezTo>
                  <a:close/>
                  <a:moveTo>
                    <a:pt x="2658" y="1451"/>
                  </a:moveTo>
                  <a:lnTo>
                    <a:pt x="2683" y="1451"/>
                  </a:lnTo>
                  <a:cubicBezTo>
                    <a:pt x="2690" y="1451"/>
                    <a:pt x="2696" y="1457"/>
                    <a:pt x="2696" y="1464"/>
                  </a:cubicBezTo>
                  <a:cubicBezTo>
                    <a:pt x="2696" y="1471"/>
                    <a:pt x="2690" y="1477"/>
                    <a:pt x="2683" y="1477"/>
                  </a:cubicBezTo>
                  <a:lnTo>
                    <a:pt x="2658" y="1477"/>
                  </a:lnTo>
                  <a:cubicBezTo>
                    <a:pt x="2650" y="1477"/>
                    <a:pt x="2645" y="1471"/>
                    <a:pt x="2645" y="1464"/>
                  </a:cubicBezTo>
                  <a:cubicBezTo>
                    <a:pt x="2645" y="1457"/>
                    <a:pt x="2650" y="1451"/>
                    <a:pt x="2658" y="1451"/>
                  </a:cubicBezTo>
                  <a:close/>
                  <a:moveTo>
                    <a:pt x="2734" y="1451"/>
                  </a:moveTo>
                  <a:lnTo>
                    <a:pt x="2760" y="1451"/>
                  </a:lnTo>
                  <a:cubicBezTo>
                    <a:pt x="2767" y="1451"/>
                    <a:pt x="2773" y="1457"/>
                    <a:pt x="2773" y="1464"/>
                  </a:cubicBezTo>
                  <a:cubicBezTo>
                    <a:pt x="2773" y="1471"/>
                    <a:pt x="2767" y="1477"/>
                    <a:pt x="2760" y="1477"/>
                  </a:cubicBezTo>
                  <a:lnTo>
                    <a:pt x="2734" y="1477"/>
                  </a:lnTo>
                  <a:cubicBezTo>
                    <a:pt x="2727" y="1477"/>
                    <a:pt x="2722" y="1471"/>
                    <a:pt x="2722" y="1464"/>
                  </a:cubicBezTo>
                  <a:cubicBezTo>
                    <a:pt x="2722" y="1457"/>
                    <a:pt x="2727" y="1451"/>
                    <a:pt x="2734" y="1451"/>
                  </a:cubicBezTo>
                  <a:close/>
                  <a:moveTo>
                    <a:pt x="2811" y="1451"/>
                  </a:moveTo>
                  <a:lnTo>
                    <a:pt x="2837" y="1451"/>
                  </a:lnTo>
                  <a:cubicBezTo>
                    <a:pt x="2844" y="1451"/>
                    <a:pt x="2850" y="1457"/>
                    <a:pt x="2850" y="1464"/>
                  </a:cubicBezTo>
                  <a:cubicBezTo>
                    <a:pt x="2850" y="1471"/>
                    <a:pt x="2844" y="1477"/>
                    <a:pt x="2837" y="1477"/>
                  </a:cubicBezTo>
                  <a:lnTo>
                    <a:pt x="2811" y="1477"/>
                  </a:lnTo>
                  <a:cubicBezTo>
                    <a:pt x="2804" y="1477"/>
                    <a:pt x="2798" y="1471"/>
                    <a:pt x="2798" y="1464"/>
                  </a:cubicBezTo>
                  <a:cubicBezTo>
                    <a:pt x="2798" y="1457"/>
                    <a:pt x="2804" y="1451"/>
                    <a:pt x="2811" y="1451"/>
                  </a:cubicBezTo>
                  <a:close/>
                  <a:moveTo>
                    <a:pt x="2888" y="1451"/>
                  </a:moveTo>
                  <a:lnTo>
                    <a:pt x="2914" y="1451"/>
                  </a:lnTo>
                  <a:cubicBezTo>
                    <a:pt x="2921" y="1451"/>
                    <a:pt x="2926" y="1457"/>
                    <a:pt x="2926" y="1464"/>
                  </a:cubicBezTo>
                  <a:cubicBezTo>
                    <a:pt x="2926" y="1471"/>
                    <a:pt x="2921" y="1477"/>
                    <a:pt x="2914" y="1477"/>
                  </a:cubicBezTo>
                  <a:lnTo>
                    <a:pt x="2888" y="1477"/>
                  </a:lnTo>
                  <a:cubicBezTo>
                    <a:pt x="2881" y="1477"/>
                    <a:pt x="2875" y="1471"/>
                    <a:pt x="2875" y="1464"/>
                  </a:cubicBezTo>
                  <a:cubicBezTo>
                    <a:pt x="2875" y="1457"/>
                    <a:pt x="2881" y="1451"/>
                    <a:pt x="2888" y="1451"/>
                  </a:cubicBezTo>
                  <a:close/>
                  <a:moveTo>
                    <a:pt x="2965" y="1451"/>
                  </a:moveTo>
                  <a:lnTo>
                    <a:pt x="2990" y="1451"/>
                  </a:lnTo>
                  <a:cubicBezTo>
                    <a:pt x="2997" y="1451"/>
                    <a:pt x="3003" y="1457"/>
                    <a:pt x="3003" y="1464"/>
                  </a:cubicBezTo>
                  <a:cubicBezTo>
                    <a:pt x="3003" y="1471"/>
                    <a:pt x="2997" y="1477"/>
                    <a:pt x="2990" y="1477"/>
                  </a:cubicBezTo>
                  <a:lnTo>
                    <a:pt x="2965" y="1477"/>
                  </a:lnTo>
                  <a:cubicBezTo>
                    <a:pt x="2958" y="1477"/>
                    <a:pt x="2952" y="1471"/>
                    <a:pt x="2952" y="1464"/>
                  </a:cubicBezTo>
                  <a:cubicBezTo>
                    <a:pt x="2952" y="1457"/>
                    <a:pt x="2958" y="1451"/>
                    <a:pt x="2965" y="1451"/>
                  </a:cubicBezTo>
                  <a:close/>
                  <a:moveTo>
                    <a:pt x="3024" y="1459"/>
                  </a:moveTo>
                  <a:lnTo>
                    <a:pt x="3024" y="1434"/>
                  </a:lnTo>
                  <a:cubicBezTo>
                    <a:pt x="3024" y="1427"/>
                    <a:pt x="3029" y="1421"/>
                    <a:pt x="3037" y="1421"/>
                  </a:cubicBezTo>
                  <a:cubicBezTo>
                    <a:pt x="3044" y="1421"/>
                    <a:pt x="3049" y="1427"/>
                    <a:pt x="3049" y="1434"/>
                  </a:cubicBezTo>
                  <a:lnTo>
                    <a:pt x="3049" y="1459"/>
                  </a:lnTo>
                  <a:cubicBezTo>
                    <a:pt x="3049" y="1466"/>
                    <a:pt x="3044" y="1472"/>
                    <a:pt x="3037" y="1472"/>
                  </a:cubicBezTo>
                  <a:cubicBezTo>
                    <a:pt x="3029" y="1472"/>
                    <a:pt x="3024" y="1466"/>
                    <a:pt x="3024" y="1459"/>
                  </a:cubicBezTo>
                  <a:close/>
                  <a:moveTo>
                    <a:pt x="3024" y="1382"/>
                  </a:moveTo>
                  <a:lnTo>
                    <a:pt x="3024" y="1357"/>
                  </a:lnTo>
                  <a:cubicBezTo>
                    <a:pt x="3024" y="1350"/>
                    <a:pt x="3029" y="1344"/>
                    <a:pt x="3037" y="1344"/>
                  </a:cubicBezTo>
                  <a:cubicBezTo>
                    <a:pt x="3044" y="1344"/>
                    <a:pt x="3049" y="1350"/>
                    <a:pt x="3049" y="1357"/>
                  </a:cubicBezTo>
                  <a:lnTo>
                    <a:pt x="3049" y="1382"/>
                  </a:lnTo>
                  <a:cubicBezTo>
                    <a:pt x="3049" y="1390"/>
                    <a:pt x="3044" y="1395"/>
                    <a:pt x="3037" y="1395"/>
                  </a:cubicBezTo>
                  <a:cubicBezTo>
                    <a:pt x="3029" y="1395"/>
                    <a:pt x="3024" y="1390"/>
                    <a:pt x="3024" y="1382"/>
                  </a:cubicBezTo>
                  <a:close/>
                  <a:moveTo>
                    <a:pt x="3024" y="1306"/>
                  </a:moveTo>
                  <a:lnTo>
                    <a:pt x="3024" y="1280"/>
                  </a:lnTo>
                  <a:cubicBezTo>
                    <a:pt x="3024" y="1273"/>
                    <a:pt x="3029" y="1267"/>
                    <a:pt x="3037" y="1267"/>
                  </a:cubicBezTo>
                  <a:cubicBezTo>
                    <a:pt x="3044" y="1267"/>
                    <a:pt x="3049" y="1273"/>
                    <a:pt x="3049" y="1280"/>
                  </a:cubicBezTo>
                  <a:lnTo>
                    <a:pt x="3049" y="1306"/>
                  </a:lnTo>
                  <a:cubicBezTo>
                    <a:pt x="3049" y="1313"/>
                    <a:pt x="3044" y="1318"/>
                    <a:pt x="3037" y="1318"/>
                  </a:cubicBezTo>
                  <a:cubicBezTo>
                    <a:pt x="3029" y="1318"/>
                    <a:pt x="3024" y="1313"/>
                    <a:pt x="3024" y="1306"/>
                  </a:cubicBezTo>
                  <a:close/>
                  <a:moveTo>
                    <a:pt x="3024" y="1229"/>
                  </a:moveTo>
                  <a:lnTo>
                    <a:pt x="3024" y="1203"/>
                  </a:lnTo>
                  <a:cubicBezTo>
                    <a:pt x="3024" y="1196"/>
                    <a:pt x="3029" y="1190"/>
                    <a:pt x="3037" y="1190"/>
                  </a:cubicBezTo>
                  <a:cubicBezTo>
                    <a:pt x="3044" y="1190"/>
                    <a:pt x="3049" y="1196"/>
                    <a:pt x="3049" y="1203"/>
                  </a:cubicBezTo>
                  <a:lnTo>
                    <a:pt x="3049" y="1229"/>
                  </a:lnTo>
                  <a:cubicBezTo>
                    <a:pt x="3049" y="1236"/>
                    <a:pt x="3044" y="1242"/>
                    <a:pt x="3037" y="1242"/>
                  </a:cubicBezTo>
                  <a:cubicBezTo>
                    <a:pt x="3029" y="1242"/>
                    <a:pt x="3024" y="1236"/>
                    <a:pt x="3024" y="1229"/>
                  </a:cubicBezTo>
                  <a:close/>
                  <a:moveTo>
                    <a:pt x="3024" y="1152"/>
                  </a:moveTo>
                  <a:lnTo>
                    <a:pt x="3024" y="1126"/>
                  </a:lnTo>
                  <a:cubicBezTo>
                    <a:pt x="3024" y="1119"/>
                    <a:pt x="3029" y="1114"/>
                    <a:pt x="3037" y="1114"/>
                  </a:cubicBezTo>
                  <a:cubicBezTo>
                    <a:pt x="3044" y="1114"/>
                    <a:pt x="3049" y="1119"/>
                    <a:pt x="3049" y="1126"/>
                  </a:cubicBezTo>
                  <a:lnTo>
                    <a:pt x="3049" y="1152"/>
                  </a:lnTo>
                  <a:cubicBezTo>
                    <a:pt x="3049" y="1159"/>
                    <a:pt x="3044" y="1165"/>
                    <a:pt x="3037" y="1165"/>
                  </a:cubicBezTo>
                  <a:cubicBezTo>
                    <a:pt x="3029" y="1165"/>
                    <a:pt x="3024" y="1159"/>
                    <a:pt x="3024" y="1152"/>
                  </a:cubicBezTo>
                  <a:close/>
                  <a:moveTo>
                    <a:pt x="3024" y="1075"/>
                  </a:moveTo>
                  <a:lnTo>
                    <a:pt x="3024" y="1050"/>
                  </a:lnTo>
                  <a:cubicBezTo>
                    <a:pt x="3024" y="1043"/>
                    <a:pt x="3029" y="1037"/>
                    <a:pt x="3037" y="1037"/>
                  </a:cubicBezTo>
                  <a:cubicBezTo>
                    <a:pt x="3044" y="1037"/>
                    <a:pt x="3049" y="1043"/>
                    <a:pt x="3049" y="1050"/>
                  </a:cubicBezTo>
                  <a:lnTo>
                    <a:pt x="3049" y="1075"/>
                  </a:lnTo>
                  <a:cubicBezTo>
                    <a:pt x="3049" y="1082"/>
                    <a:pt x="3044" y="1088"/>
                    <a:pt x="3037" y="1088"/>
                  </a:cubicBezTo>
                  <a:cubicBezTo>
                    <a:pt x="3029" y="1088"/>
                    <a:pt x="3024" y="1082"/>
                    <a:pt x="3024" y="1075"/>
                  </a:cubicBezTo>
                  <a:close/>
                  <a:moveTo>
                    <a:pt x="3024" y="998"/>
                  </a:moveTo>
                  <a:lnTo>
                    <a:pt x="3024" y="973"/>
                  </a:lnTo>
                  <a:cubicBezTo>
                    <a:pt x="3024" y="966"/>
                    <a:pt x="3029" y="960"/>
                    <a:pt x="3037" y="960"/>
                  </a:cubicBezTo>
                  <a:cubicBezTo>
                    <a:pt x="3044" y="960"/>
                    <a:pt x="3049" y="966"/>
                    <a:pt x="3049" y="973"/>
                  </a:cubicBezTo>
                  <a:lnTo>
                    <a:pt x="3049" y="998"/>
                  </a:lnTo>
                  <a:cubicBezTo>
                    <a:pt x="3049" y="1006"/>
                    <a:pt x="3044" y="1011"/>
                    <a:pt x="3037" y="1011"/>
                  </a:cubicBezTo>
                  <a:cubicBezTo>
                    <a:pt x="3029" y="1011"/>
                    <a:pt x="3024" y="1006"/>
                    <a:pt x="3024" y="998"/>
                  </a:cubicBezTo>
                  <a:close/>
                  <a:moveTo>
                    <a:pt x="3024" y="922"/>
                  </a:moveTo>
                  <a:lnTo>
                    <a:pt x="3024" y="896"/>
                  </a:lnTo>
                  <a:cubicBezTo>
                    <a:pt x="3024" y="889"/>
                    <a:pt x="3029" y="883"/>
                    <a:pt x="3037" y="883"/>
                  </a:cubicBezTo>
                  <a:cubicBezTo>
                    <a:pt x="3044" y="883"/>
                    <a:pt x="3049" y="889"/>
                    <a:pt x="3049" y="896"/>
                  </a:cubicBezTo>
                  <a:lnTo>
                    <a:pt x="3049" y="922"/>
                  </a:lnTo>
                  <a:cubicBezTo>
                    <a:pt x="3049" y="929"/>
                    <a:pt x="3044" y="934"/>
                    <a:pt x="3037" y="934"/>
                  </a:cubicBezTo>
                  <a:cubicBezTo>
                    <a:pt x="3029" y="934"/>
                    <a:pt x="3024" y="929"/>
                    <a:pt x="3024" y="922"/>
                  </a:cubicBezTo>
                  <a:close/>
                  <a:moveTo>
                    <a:pt x="3024" y="845"/>
                  </a:moveTo>
                  <a:lnTo>
                    <a:pt x="3024" y="819"/>
                  </a:lnTo>
                  <a:cubicBezTo>
                    <a:pt x="3024" y="812"/>
                    <a:pt x="3029" y="806"/>
                    <a:pt x="3037" y="806"/>
                  </a:cubicBezTo>
                  <a:cubicBezTo>
                    <a:pt x="3044" y="806"/>
                    <a:pt x="3049" y="812"/>
                    <a:pt x="3049" y="819"/>
                  </a:cubicBezTo>
                  <a:lnTo>
                    <a:pt x="3049" y="845"/>
                  </a:lnTo>
                  <a:cubicBezTo>
                    <a:pt x="3049" y="852"/>
                    <a:pt x="3044" y="858"/>
                    <a:pt x="3037" y="858"/>
                  </a:cubicBezTo>
                  <a:cubicBezTo>
                    <a:pt x="3029" y="858"/>
                    <a:pt x="3024" y="852"/>
                    <a:pt x="3024" y="845"/>
                  </a:cubicBezTo>
                  <a:close/>
                  <a:moveTo>
                    <a:pt x="3024" y="768"/>
                  </a:moveTo>
                  <a:lnTo>
                    <a:pt x="3024" y="742"/>
                  </a:lnTo>
                  <a:cubicBezTo>
                    <a:pt x="3024" y="735"/>
                    <a:pt x="3029" y="730"/>
                    <a:pt x="3037" y="730"/>
                  </a:cubicBezTo>
                  <a:cubicBezTo>
                    <a:pt x="3044" y="730"/>
                    <a:pt x="3049" y="735"/>
                    <a:pt x="3049" y="742"/>
                  </a:cubicBezTo>
                  <a:lnTo>
                    <a:pt x="3049" y="768"/>
                  </a:lnTo>
                  <a:cubicBezTo>
                    <a:pt x="3049" y="775"/>
                    <a:pt x="3044" y="781"/>
                    <a:pt x="3037" y="781"/>
                  </a:cubicBezTo>
                  <a:cubicBezTo>
                    <a:pt x="3029" y="781"/>
                    <a:pt x="3024" y="775"/>
                    <a:pt x="3024" y="768"/>
                  </a:cubicBezTo>
                  <a:close/>
                  <a:moveTo>
                    <a:pt x="3024" y="691"/>
                  </a:moveTo>
                  <a:lnTo>
                    <a:pt x="3024" y="666"/>
                  </a:lnTo>
                  <a:cubicBezTo>
                    <a:pt x="3024" y="659"/>
                    <a:pt x="3029" y="653"/>
                    <a:pt x="3037" y="653"/>
                  </a:cubicBezTo>
                  <a:cubicBezTo>
                    <a:pt x="3044" y="653"/>
                    <a:pt x="3049" y="659"/>
                    <a:pt x="3049" y="666"/>
                  </a:cubicBezTo>
                  <a:lnTo>
                    <a:pt x="3049" y="691"/>
                  </a:lnTo>
                  <a:cubicBezTo>
                    <a:pt x="3049" y="698"/>
                    <a:pt x="3044" y="704"/>
                    <a:pt x="3037" y="704"/>
                  </a:cubicBezTo>
                  <a:cubicBezTo>
                    <a:pt x="3029" y="704"/>
                    <a:pt x="3024" y="698"/>
                    <a:pt x="3024" y="691"/>
                  </a:cubicBezTo>
                  <a:close/>
                  <a:moveTo>
                    <a:pt x="3024" y="614"/>
                  </a:moveTo>
                  <a:lnTo>
                    <a:pt x="3024" y="589"/>
                  </a:lnTo>
                  <a:cubicBezTo>
                    <a:pt x="3024" y="582"/>
                    <a:pt x="3029" y="576"/>
                    <a:pt x="3037" y="576"/>
                  </a:cubicBezTo>
                  <a:cubicBezTo>
                    <a:pt x="3044" y="576"/>
                    <a:pt x="3049" y="582"/>
                    <a:pt x="3049" y="589"/>
                  </a:cubicBezTo>
                  <a:lnTo>
                    <a:pt x="3049" y="614"/>
                  </a:lnTo>
                  <a:cubicBezTo>
                    <a:pt x="3049" y="622"/>
                    <a:pt x="3044" y="627"/>
                    <a:pt x="3037" y="627"/>
                  </a:cubicBezTo>
                  <a:cubicBezTo>
                    <a:pt x="3029" y="627"/>
                    <a:pt x="3024" y="622"/>
                    <a:pt x="3024" y="614"/>
                  </a:cubicBezTo>
                  <a:close/>
                  <a:moveTo>
                    <a:pt x="3024" y="538"/>
                  </a:moveTo>
                  <a:lnTo>
                    <a:pt x="3024" y="512"/>
                  </a:lnTo>
                  <a:cubicBezTo>
                    <a:pt x="3024" y="505"/>
                    <a:pt x="3029" y="499"/>
                    <a:pt x="3037" y="499"/>
                  </a:cubicBezTo>
                  <a:cubicBezTo>
                    <a:pt x="3044" y="499"/>
                    <a:pt x="3049" y="505"/>
                    <a:pt x="3049" y="512"/>
                  </a:cubicBezTo>
                  <a:lnTo>
                    <a:pt x="3049" y="538"/>
                  </a:lnTo>
                  <a:cubicBezTo>
                    <a:pt x="3049" y="545"/>
                    <a:pt x="3044" y="550"/>
                    <a:pt x="3037" y="550"/>
                  </a:cubicBezTo>
                  <a:cubicBezTo>
                    <a:pt x="3029" y="550"/>
                    <a:pt x="3024" y="545"/>
                    <a:pt x="3024" y="538"/>
                  </a:cubicBezTo>
                  <a:close/>
                  <a:moveTo>
                    <a:pt x="3024" y="461"/>
                  </a:moveTo>
                  <a:lnTo>
                    <a:pt x="3024" y="435"/>
                  </a:lnTo>
                  <a:cubicBezTo>
                    <a:pt x="3024" y="428"/>
                    <a:pt x="3029" y="422"/>
                    <a:pt x="3037" y="422"/>
                  </a:cubicBezTo>
                  <a:cubicBezTo>
                    <a:pt x="3044" y="422"/>
                    <a:pt x="3049" y="428"/>
                    <a:pt x="3049" y="435"/>
                  </a:cubicBezTo>
                  <a:lnTo>
                    <a:pt x="3049" y="461"/>
                  </a:lnTo>
                  <a:cubicBezTo>
                    <a:pt x="3049" y="468"/>
                    <a:pt x="3044" y="474"/>
                    <a:pt x="3037" y="474"/>
                  </a:cubicBezTo>
                  <a:cubicBezTo>
                    <a:pt x="3029" y="474"/>
                    <a:pt x="3024" y="468"/>
                    <a:pt x="3024" y="461"/>
                  </a:cubicBezTo>
                  <a:close/>
                  <a:moveTo>
                    <a:pt x="3024" y="384"/>
                  </a:moveTo>
                  <a:lnTo>
                    <a:pt x="3024" y="358"/>
                  </a:lnTo>
                  <a:cubicBezTo>
                    <a:pt x="3024" y="351"/>
                    <a:pt x="3029" y="346"/>
                    <a:pt x="3037" y="346"/>
                  </a:cubicBezTo>
                  <a:cubicBezTo>
                    <a:pt x="3044" y="346"/>
                    <a:pt x="3049" y="351"/>
                    <a:pt x="3049" y="358"/>
                  </a:cubicBezTo>
                  <a:lnTo>
                    <a:pt x="3049" y="384"/>
                  </a:lnTo>
                  <a:cubicBezTo>
                    <a:pt x="3049" y="391"/>
                    <a:pt x="3044" y="397"/>
                    <a:pt x="3037" y="397"/>
                  </a:cubicBezTo>
                  <a:cubicBezTo>
                    <a:pt x="3029" y="397"/>
                    <a:pt x="3024" y="391"/>
                    <a:pt x="3024" y="384"/>
                  </a:cubicBezTo>
                  <a:close/>
                  <a:moveTo>
                    <a:pt x="3024" y="307"/>
                  </a:moveTo>
                  <a:lnTo>
                    <a:pt x="3024" y="282"/>
                  </a:lnTo>
                  <a:cubicBezTo>
                    <a:pt x="3024" y="275"/>
                    <a:pt x="3029" y="269"/>
                    <a:pt x="3037" y="269"/>
                  </a:cubicBezTo>
                  <a:cubicBezTo>
                    <a:pt x="3044" y="269"/>
                    <a:pt x="3049" y="275"/>
                    <a:pt x="3049" y="282"/>
                  </a:cubicBezTo>
                  <a:lnTo>
                    <a:pt x="3049" y="307"/>
                  </a:lnTo>
                  <a:cubicBezTo>
                    <a:pt x="3049" y="314"/>
                    <a:pt x="3044" y="320"/>
                    <a:pt x="3037" y="320"/>
                  </a:cubicBezTo>
                  <a:cubicBezTo>
                    <a:pt x="3029" y="320"/>
                    <a:pt x="3024" y="314"/>
                    <a:pt x="3024" y="307"/>
                  </a:cubicBezTo>
                  <a:close/>
                  <a:moveTo>
                    <a:pt x="3024" y="230"/>
                  </a:moveTo>
                  <a:lnTo>
                    <a:pt x="3024" y="205"/>
                  </a:lnTo>
                  <a:cubicBezTo>
                    <a:pt x="3024" y="198"/>
                    <a:pt x="3029" y="192"/>
                    <a:pt x="3037" y="192"/>
                  </a:cubicBezTo>
                  <a:cubicBezTo>
                    <a:pt x="3044" y="192"/>
                    <a:pt x="3049" y="198"/>
                    <a:pt x="3049" y="205"/>
                  </a:cubicBezTo>
                  <a:lnTo>
                    <a:pt x="3049" y="230"/>
                  </a:lnTo>
                  <a:cubicBezTo>
                    <a:pt x="3049" y="238"/>
                    <a:pt x="3044" y="243"/>
                    <a:pt x="3037" y="243"/>
                  </a:cubicBezTo>
                  <a:cubicBezTo>
                    <a:pt x="3029" y="243"/>
                    <a:pt x="3024" y="238"/>
                    <a:pt x="3024" y="230"/>
                  </a:cubicBezTo>
                  <a:close/>
                  <a:moveTo>
                    <a:pt x="3024" y="154"/>
                  </a:moveTo>
                  <a:lnTo>
                    <a:pt x="3024" y="128"/>
                  </a:lnTo>
                  <a:cubicBezTo>
                    <a:pt x="3024" y="121"/>
                    <a:pt x="3029" y="115"/>
                    <a:pt x="3037" y="115"/>
                  </a:cubicBezTo>
                  <a:cubicBezTo>
                    <a:pt x="3044" y="115"/>
                    <a:pt x="3049" y="121"/>
                    <a:pt x="3049" y="128"/>
                  </a:cubicBezTo>
                  <a:lnTo>
                    <a:pt x="3049" y="154"/>
                  </a:lnTo>
                  <a:cubicBezTo>
                    <a:pt x="3049" y="161"/>
                    <a:pt x="3044" y="166"/>
                    <a:pt x="3037" y="166"/>
                  </a:cubicBezTo>
                  <a:cubicBezTo>
                    <a:pt x="3029" y="166"/>
                    <a:pt x="3024" y="161"/>
                    <a:pt x="3024" y="154"/>
                  </a:cubicBezTo>
                  <a:close/>
                  <a:moveTo>
                    <a:pt x="3024" y="77"/>
                  </a:moveTo>
                  <a:lnTo>
                    <a:pt x="3024" y="51"/>
                  </a:lnTo>
                  <a:cubicBezTo>
                    <a:pt x="3024" y="44"/>
                    <a:pt x="3029" y="38"/>
                    <a:pt x="3037" y="38"/>
                  </a:cubicBezTo>
                  <a:cubicBezTo>
                    <a:pt x="3044" y="38"/>
                    <a:pt x="3049" y="44"/>
                    <a:pt x="3049" y="51"/>
                  </a:cubicBezTo>
                  <a:lnTo>
                    <a:pt x="3049" y="77"/>
                  </a:lnTo>
                  <a:cubicBezTo>
                    <a:pt x="3049" y="84"/>
                    <a:pt x="3044" y="90"/>
                    <a:pt x="3037" y="90"/>
                  </a:cubicBezTo>
                  <a:cubicBezTo>
                    <a:pt x="3029" y="90"/>
                    <a:pt x="3024" y="84"/>
                    <a:pt x="3024" y="77"/>
                  </a:cubicBezTo>
                  <a:close/>
                  <a:moveTo>
                    <a:pt x="3024" y="26"/>
                  </a:moveTo>
                  <a:lnTo>
                    <a:pt x="2998" y="26"/>
                  </a:lnTo>
                  <a:cubicBezTo>
                    <a:pt x="2991" y="26"/>
                    <a:pt x="2985" y="20"/>
                    <a:pt x="2985" y="13"/>
                  </a:cubicBezTo>
                  <a:cubicBezTo>
                    <a:pt x="2985" y="6"/>
                    <a:pt x="2991" y="0"/>
                    <a:pt x="2998" y="0"/>
                  </a:cubicBezTo>
                  <a:lnTo>
                    <a:pt x="3024" y="0"/>
                  </a:lnTo>
                  <a:cubicBezTo>
                    <a:pt x="3031" y="0"/>
                    <a:pt x="3036" y="6"/>
                    <a:pt x="3036" y="13"/>
                  </a:cubicBezTo>
                  <a:cubicBezTo>
                    <a:pt x="3036" y="20"/>
                    <a:pt x="3031" y="26"/>
                    <a:pt x="3024" y="26"/>
                  </a:cubicBezTo>
                  <a:close/>
                  <a:moveTo>
                    <a:pt x="2947" y="26"/>
                  </a:moveTo>
                  <a:lnTo>
                    <a:pt x="2921" y="26"/>
                  </a:lnTo>
                  <a:cubicBezTo>
                    <a:pt x="2914" y="26"/>
                    <a:pt x="2908" y="20"/>
                    <a:pt x="2908" y="13"/>
                  </a:cubicBezTo>
                  <a:cubicBezTo>
                    <a:pt x="2908" y="6"/>
                    <a:pt x="2914" y="0"/>
                    <a:pt x="2921" y="0"/>
                  </a:cubicBezTo>
                  <a:lnTo>
                    <a:pt x="2947" y="0"/>
                  </a:lnTo>
                  <a:cubicBezTo>
                    <a:pt x="2954" y="0"/>
                    <a:pt x="2960" y="6"/>
                    <a:pt x="2960" y="13"/>
                  </a:cubicBezTo>
                  <a:cubicBezTo>
                    <a:pt x="2960" y="20"/>
                    <a:pt x="2954" y="26"/>
                    <a:pt x="2947" y="26"/>
                  </a:cubicBezTo>
                  <a:close/>
                  <a:moveTo>
                    <a:pt x="2870" y="26"/>
                  </a:moveTo>
                  <a:lnTo>
                    <a:pt x="2844" y="26"/>
                  </a:lnTo>
                  <a:cubicBezTo>
                    <a:pt x="2837" y="26"/>
                    <a:pt x="2832" y="20"/>
                    <a:pt x="2832" y="13"/>
                  </a:cubicBezTo>
                  <a:cubicBezTo>
                    <a:pt x="2832" y="6"/>
                    <a:pt x="2837" y="0"/>
                    <a:pt x="2844" y="0"/>
                  </a:cubicBezTo>
                  <a:lnTo>
                    <a:pt x="2870" y="0"/>
                  </a:lnTo>
                  <a:cubicBezTo>
                    <a:pt x="2877" y="0"/>
                    <a:pt x="2883" y="6"/>
                    <a:pt x="2883" y="13"/>
                  </a:cubicBezTo>
                  <a:cubicBezTo>
                    <a:pt x="2883" y="20"/>
                    <a:pt x="2877" y="26"/>
                    <a:pt x="2870" y="26"/>
                  </a:cubicBezTo>
                  <a:close/>
                  <a:moveTo>
                    <a:pt x="2793" y="26"/>
                  </a:moveTo>
                  <a:lnTo>
                    <a:pt x="2768" y="26"/>
                  </a:lnTo>
                  <a:cubicBezTo>
                    <a:pt x="2761" y="26"/>
                    <a:pt x="2755" y="20"/>
                    <a:pt x="2755" y="13"/>
                  </a:cubicBezTo>
                  <a:cubicBezTo>
                    <a:pt x="2755" y="6"/>
                    <a:pt x="2761" y="0"/>
                    <a:pt x="2768" y="0"/>
                  </a:cubicBezTo>
                  <a:lnTo>
                    <a:pt x="2793" y="0"/>
                  </a:lnTo>
                  <a:cubicBezTo>
                    <a:pt x="2800" y="0"/>
                    <a:pt x="2806" y="6"/>
                    <a:pt x="2806" y="13"/>
                  </a:cubicBezTo>
                  <a:cubicBezTo>
                    <a:pt x="2806" y="20"/>
                    <a:pt x="2800" y="26"/>
                    <a:pt x="2793" y="26"/>
                  </a:cubicBezTo>
                  <a:close/>
                  <a:moveTo>
                    <a:pt x="2716" y="26"/>
                  </a:moveTo>
                  <a:lnTo>
                    <a:pt x="2691" y="26"/>
                  </a:lnTo>
                  <a:cubicBezTo>
                    <a:pt x="2684" y="26"/>
                    <a:pt x="2678" y="20"/>
                    <a:pt x="2678" y="13"/>
                  </a:cubicBezTo>
                  <a:cubicBezTo>
                    <a:pt x="2678" y="6"/>
                    <a:pt x="2684" y="0"/>
                    <a:pt x="2691" y="0"/>
                  </a:cubicBezTo>
                  <a:lnTo>
                    <a:pt x="2716" y="0"/>
                  </a:lnTo>
                  <a:cubicBezTo>
                    <a:pt x="2723" y="0"/>
                    <a:pt x="2729" y="6"/>
                    <a:pt x="2729" y="13"/>
                  </a:cubicBezTo>
                  <a:cubicBezTo>
                    <a:pt x="2729" y="20"/>
                    <a:pt x="2723" y="26"/>
                    <a:pt x="2716" y="26"/>
                  </a:cubicBezTo>
                  <a:close/>
                  <a:moveTo>
                    <a:pt x="2640" y="26"/>
                  </a:moveTo>
                  <a:lnTo>
                    <a:pt x="2614" y="26"/>
                  </a:lnTo>
                  <a:cubicBezTo>
                    <a:pt x="2607" y="26"/>
                    <a:pt x="2601" y="20"/>
                    <a:pt x="2601" y="13"/>
                  </a:cubicBezTo>
                  <a:cubicBezTo>
                    <a:pt x="2601" y="6"/>
                    <a:pt x="2607" y="0"/>
                    <a:pt x="2614" y="0"/>
                  </a:cubicBezTo>
                  <a:lnTo>
                    <a:pt x="2640" y="0"/>
                  </a:lnTo>
                  <a:cubicBezTo>
                    <a:pt x="2647" y="0"/>
                    <a:pt x="2652" y="6"/>
                    <a:pt x="2652" y="13"/>
                  </a:cubicBezTo>
                  <a:cubicBezTo>
                    <a:pt x="2652" y="20"/>
                    <a:pt x="2647" y="26"/>
                    <a:pt x="2640" y="26"/>
                  </a:cubicBezTo>
                  <a:close/>
                  <a:moveTo>
                    <a:pt x="2563" y="26"/>
                  </a:moveTo>
                  <a:lnTo>
                    <a:pt x="2537" y="26"/>
                  </a:lnTo>
                  <a:cubicBezTo>
                    <a:pt x="2530" y="26"/>
                    <a:pt x="2524" y="20"/>
                    <a:pt x="2524" y="13"/>
                  </a:cubicBezTo>
                  <a:cubicBezTo>
                    <a:pt x="2524" y="6"/>
                    <a:pt x="2530" y="0"/>
                    <a:pt x="2537" y="0"/>
                  </a:cubicBezTo>
                  <a:lnTo>
                    <a:pt x="2563" y="0"/>
                  </a:lnTo>
                  <a:cubicBezTo>
                    <a:pt x="2570" y="0"/>
                    <a:pt x="2576" y="6"/>
                    <a:pt x="2576" y="13"/>
                  </a:cubicBezTo>
                  <a:cubicBezTo>
                    <a:pt x="2576" y="20"/>
                    <a:pt x="2570" y="26"/>
                    <a:pt x="2563" y="26"/>
                  </a:cubicBezTo>
                  <a:close/>
                  <a:moveTo>
                    <a:pt x="2486" y="26"/>
                  </a:moveTo>
                  <a:lnTo>
                    <a:pt x="2460" y="26"/>
                  </a:lnTo>
                  <a:cubicBezTo>
                    <a:pt x="2453" y="26"/>
                    <a:pt x="2448" y="20"/>
                    <a:pt x="2448" y="13"/>
                  </a:cubicBezTo>
                  <a:cubicBezTo>
                    <a:pt x="2448" y="6"/>
                    <a:pt x="2453" y="0"/>
                    <a:pt x="2460" y="0"/>
                  </a:cubicBezTo>
                  <a:lnTo>
                    <a:pt x="2486" y="0"/>
                  </a:lnTo>
                  <a:cubicBezTo>
                    <a:pt x="2493" y="0"/>
                    <a:pt x="2499" y="6"/>
                    <a:pt x="2499" y="13"/>
                  </a:cubicBezTo>
                  <a:cubicBezTo>
                    <a:pt x="2499" y="20"/>
                    <a:pt x="2493" y="26"/>
                    <a:pt x="2486" y="26"/>
                  </a:cubicBezTo>
                  <a:close/>
                  <a:moveTo>
                    <a:pt x="2409" y="26"/>
                  </a:moveTo>
                  <a:lnTo>
                    <a:pt x="2384" y="26"/>
                  </a:lnTo>
                  <a:cubicBezTo>
                    <a:pt x="2377" y="26"/>
                    <a:pt x="2371" y="20"/>
                    <a:pt x="2371" y="13"/>
                  </a:cubicBezTo>
                  <a:cubicBezTo>
                    <a:pt x="2371" y="6"/>
                    <a:pt x="2377" y="0"/>
                    <a:pt x="2384" y="0"/>
                  </a:cubicBezTo>
                  <a:lnTo>
                    <a:pt x="2409" y="0"/>
                  </a:lnTo>
                  <a:cubicBezTo>
                    <a:pt x="2416" y="0"/>
                    <a:pt x="2422" y="6"/>
                    <a:pt x="2422" y="13"/>
                  </a:cubicBezTo>
                  <a:cubicBezTo>
                    <a:pt x="2422" y="20"/>
                    <a:pt x="2416" y="26"/>
                    <a:pt x="2409" y="26"/>
                  </a:cubicBezTo>
                  <a:close/>
                  <a:moveTo>
                    <a:pt x="2332" y="26"/>
                  </a:moveTo>
                  <a:lnTo>
                    <a:pt x="2307" y="26"/>
                  </a:lnTo>
                  <a:cubicBezTo>
                    <a:pt x="2300" y="26"/>
                    <a:pt x="2294" y="20"/>
                    <a:pt x="2294" y="13"/>
                  </a:cubicBezTo>
                  <a:cubicBezTo>
                    <a:pt x="2294" y="6"/>
                    <a:pt x="2300" y="0"/>
                    <a:pt x="2307" y="0"/>
                  </a:cubicBezTo>
                  <a:lnTo>
                    <a:pt x="2332" y="0"/>
                  </a:lnTo>
                  <a:cubicBezTo>
                    <a:pt x="2339" y="0"/>
                    <a:pt x="2345" y="6"/>
                    <a:pt x="2345" y="13"/>
                  </a:cubicBezTo>
                  <a:cubicBezTo>
                    <a:pt x="2345" y="20"/>
                    <a:pt x="2339" y="26"/>
                    <a:pt x="2332" y="26"/>
                  </a:cubicBezTo>
                  <a:close/>
                  <a:moveTo>
                    <a:pt x="2256" y="26"/>
                  </a:moveTo>
                  <a:lnTo>
                    <a:pt x="2230" y="26"/>
                  </a:lnTo>
                  <a:cubicBezTo>
                    <a:pt x="2223" y="26"/>
                    <a:pt x="2217" y="20"/>
                    <a:pt x="2217" y="13"/>
                  </a:cubicBezTo>
                  <a:cubicBezTo>
                    <a:pt x="2217" y="6"/>
                    <a:pt x="2223" y="0"/>
                    <a:pt x="2230" y="0"/>
                  </a:cubicBezTo>
                  <a:lnTo>
                    <a:pt x="2256" y="0"/>
                  </a:lnTo>
                  <a:cubicBezTo>
                    <a:pt x="2263" y="0"/>
                    <a:pt x="2268" y="6"/>
                    <a:pt x="2268" y="13"/>
                  </a:cubicBezTo>
                  <a:cubicBezTo>
                    <a:pt x="2268" y="20"/>
                    <a:pt x="2263" y="26"/>
                    <a:pt x="2256" y="26"/>
                  </a:cubicBezTo>
                  <a:close/>
                  <a:moveTo>
                    <a:pt x="2179" y="26"/>
                  </a:moveTo>
                  <a:lnTo>
                    <a:pt x="2153" y="26"/>
                  </a:lnTo>
                  <a:cubicBezTo>
                    <a:pt x="2146" y="26"/>
                    <a:pt x="2140" y="20"/>
                    <a:pt x="2140" y="13"/>
                  </a:cubicBezTo>
                  <a:cubicBezTo>
                    <a:pt x="2140" y="6"/>
                    <a:pt x="2146" y="0"/>
                    <a:pt x="2153" y="0"/>
                  </a:cubicBezTo>
                  <a:lnTo>
                    <a:pt x="2179" y="0"/>
                  </a:lnTo>
                  <a:cubicBezTo>
                    <a:pt x="2186" y="0"/>
                    <a:pt x="2192" y="6"/>
                    <a:pt x="2192" y="13"/>
                  </a:cubicBezTo>
                  <a:cubicBezTo>
                    <a:pt x="2192" y="20"/>
                    <a:pt x="2186" y="26"/>
                    <a:pt x="2179" y="26"/>
                  </a:cubicBezTo>
                  <a:close/>
                  <a:moveTo>
                    <a:pt x="2102" y="26"/>
                  </a:moveTo>
                  <a:lnTo>
                    <a:pt x="2076" y="26"/>
                  </a:lnTo>
                  <a:cubicBezTo>
                    <a:pt x="2069" y="26"/>
                    <a:pt x="2064" y="20"/>
                    <a:pt x="2064" y="13"/>
                  </a:cubicBezTo>
                  <a:cubicBezTo>
                    <a:pt x="2064" y="6"/>
                    <a:pt x="2069" y="0"/>
                    <a:pt x="2076" y="0"/>
                  </a:cubicBezTo>
                  <a:lnTo>
                    <a:pt x="2102" y="0"/>
                  </a:lnTo>
                  <a:cubicBezTo>
                    <a:pt x="2109" y="0"/>
                    <a:pt x="2115" y="6"/>
                    <a:pt x="2115" y="13"/>
                  </a:cubicBezTo>
                  <a:cubicBezTo>
                    <a:pt x="2115" y="20"/>
                    <a:pt x="2109" y="26"/>
                    <a:pt x="2102" y="26"/>
                  </a:cubicBezTo>
                  <a:close/>
                  <a:moveTo>
                    <a:pt x="2025" y="26"/>
                  </a:moveTo>
                  <a:lnTo>
                    <a:pt x="2000" y="26"/>
                  </a:lnTo>
                  <a:cubicBezTo>
                    <a:pt x="1993" y="26"/>
                    <a:pt x="1987" y="20"/>
                    <a:pt x="1987" y="13"/>
                  </a:cubicBezTo>
                  <a:cubicBezTo>
                    <a:pt x="1987" y="6"/>
                    <a:pt x="1993" y="0"/>
                    <a:pt x="2000" y="0"/>
                  </a:cubicBezTo>
                  <a:lnTo>
                    <a:pt x="2025" y="0"/>
                  </a:lnTo>
                  <a:cubicBezTo>
                    <a:pt x="2032" y="0"/>
                    <a:pt x="2038" y="6"/>
                    <a:pt x="2038" y="13"/>
                  </a:cubicBezTo>
                  <a:cubicBezTo>
                    <a:pt x="2038" y="20"/>
                    <a:pt x="2032" y="26"/>
                    <a:pt x="2025" y="26"/>
                  </a:cubicBezTo>
                  <a:close/>
                  <a:moveTo>
                    <a:pt x="1948" y="26"/>
                  </a:moveTo>
                  <a:lnTo>
                    <a:pt x="1923" y="26"/>
                  </a:lnTo>
                  <a:cubicBezTo>
                    <a:pt x="1916" y="26"/>
                    <a:pt x="1910" y="20"/>
                    <a:pt x="1910" y="13"/>
                  </a:cubicBezTo>
                  <a:cubicBezTo>
                    <a:pt x="1910" y="6"/>
                    <a:pt x="1916" y="0"/>
                    <a:pt x="1923" y="0"/>
                  </a:cubicBezTo>
                  <a:lnTo>
                    <a:pt x="1948" y="0"/>
                  </a:lnTo>
                  <a:cubicBezTo>
                    <a:pt x="1955" y="0"/>
                    <a:pt x="1961" y="6"/>
                    <a:pt x="1961" y="13"/>
                  </a:cubicBezTo>
                  <a:cubicBezTo>
                    <a:pt x="1961" y="20"/>
                    <a:pt x="1955" y="26"/>
                    <a:pt x="1948" y="26"/>
                  </a:cubicBezTo>
                  <a:close/>
                  <a:moveTo>
                    <a:pt x="1872" y="26"/>
                  </a:moveTo>
                  <a:lnTo>
                    <a:pt x="1846" y="26"/>
                  </a:lnTo>
                  <a:cubicBezTo>
                    <a:pt x="1839" y="26"/>
                    <a:pt x="1833" y="20"/>
                    <a:pt x="1833" y="13"/>
                  </a:cubicBezTo>
                  <a:cubicBezTo>
                    <a:pt x="1833" y="6"/>
                    <a:pt x="1839" y="0"/>
                    <a:pt x="1846" y="0"/>
                  </a:cubicBezTo>
                  <a:lnTo>
                    <a:pt x="1872" y="0"/>
                  </a:lnTo>
                  <a:cubicBezTo>
                    <a:pt x="1879" y="0"/>
                    <a:pt x="1884" y="6"/>
                    <a:pt x="1884" y="13"/>
                  </a:cubicBezTo>
                  <a:cubicBezTo>
                    <a:pt x="1884" y="20"/>
                    <a:pt x="1879" y="26"/>
                    <a:pt x="1872" y="26"/>
                  </a:cubicBezTo>
                  <a:close/>
                  <a:moveTo>
                    <a:pt x="1795" y="26"/>
                  </a:moveTo>
                  <a:lnTo>
                    <a:pt x="1769" y="26"/>
                  </a:lnTo>
                  <a:cubicBezTo>
                    <a:pt x="1762" y="26"/>
                    <a:pt x="1756" y="20"/>
                    <a:pt x="1756" y="13"/>
                  </a:cubicBezTo>
                  <a:cubicBezTo>
                    <a:pt x="1756" y="6"/>
                    <a:pt x="1762" y="0"/>
                    <a:pt x="1769" y="0"/>
                  </a:cubicBezTo>
                  <a:lnTo>
                    <a:pt x="1795" y="0"/>
                  </a:lnTo>
                  <a:cubicBezTo>
                    <a:pt x="1802" y="0"/>
                    <a:pt x="1808" y="6"/>
                    <a:pt x="1808" y="13"/>
                  </a:cubicBezTo>
                  <a:cubicBezTo>
                    <a:pt x="1808" y="20"/>
                    <a:pt x="1802" y="26"/>
                    <a:pt x="1795" y="26"/>
                  </a:cubicBezTo>
                  <a:close/>
                  <a:moveTo>
                    <a:pt x="1718" y="26"/>
                  </a:moveTo>
                  <a:lnTo>
                    <a:pt x="1692" y="26"/>
                  </a:lnTo>
                  <a:cubicBezTo>
                    <a:pt x="1685" y="26"/>
                    <a:pt x="1680" y="20"/>
                    <a:pt x="1680" y="13"/>
                  </a:cubicBezTo>
                  <a:cubicBezTo>
                    <a:pt x="1680" y="6"/>
                    <a:pt x="1685" y="0"/>
                    <a:pt x="1692" y="0"/>
                  </a:cubicBezTo>
                  <a:lnTo>
                    <a:pt x="1718" y="0"/>
                  </a:lnTo>
                  <a:cubicBezTo>
                    <a:pt x="1725" y="0"/>
                    <a:pt x="1731" y="6"/>
                    <a:pt x="1731" y="13"/>
                  </a:cubicBezTo>
                  <a:cubicBezTo>
                    <a:pt x="1731" y="20"/>
                    <a:pt x="1725" y="26"/>
                    <a:pt x="1718" y="26"/>
                  </a:cubicBezTo>
                  <a:close/>
                  <a:moveTo>
                    <a:pt x="1641" y="26"/>
                  </a:moveTo>
                  <a:lnTo>
                    <a:pt x="1616" y="26"/>
                  </a:lnTo>
                  <a:cubicBezTo>
                    <a:pt x="1609" y="26"/>
                    <a:pt x="1603" y="20"/>
                    <a:pt x="1603" y="13"/>
                  </a:cubicBezTo>
                  <a:cubicBezTo>
                    <a:pt x="1603" y="6"/>
                    <a:pt x="1609" y="0"/>
                    <a:pt x="1616" y="0"/>
                  </a:cubicBezTo>
                  <a:lnTo>
                    <a:pt x="1641" y="0"/>
                  </a:lnTo>
                  <a:cubicBezTo>
                    <a:pt x="1648" y="0"/>
                    <a:pt x="1654" y="6"/>
                    <a:pt x="1654" y="13"/>
                  </a:cubicBezTo>
                  <a:cubicBezTo>
                    <a:pt x="1654" y="20"/>
                    <a:pt x="1648" y="26"/>
                    <a:pt x="1641" y="26"/>
                  </a:cubicBezTo>
                  <a:close/>
                  <a:moveTo>
                    <a:pt x="1564" y="26"/>
                  </a:moveTo>
                  <a:lnTo>
                    <a:pt x="1539" y="26"/>
                  </a:lnTo>
                  <a:cubicBezTo>
                    <a:pt x="1532" y="26"/>
                    <a:pt x="1526" y="20"/>
                    <a:pt x="1526" y="13"/>
                  </a:cubicBezTo>
                  <a:cubicBezTo>
                    <a:pt x="1526" y="6"/>
                    <a:pt x="1532" y="0"/>
                    <a:pt x="1539" y="0"/>
                  </a:cubicBezTo>
                  <a:lnTo>
                    <a:pt x="1564" y="0"/>
                  </a:lnTo>
                  <a:cubicBezTo>
                    <a:pt x="1571" y="0"/>
                    <a:pt x="1577" y="6"/>
                    <a:pt x="1577" y="13"/>
                  </a:cubicBezTo>
                  <a:cubicBezTo>
                    <a:pt x="1577" y="20"/>
                    <a:pt x="1571" y="26"/>
                    <a:pt x="1564" y="26"/>
                  </a:cubicBezTo>
                  <a:close/>
                  <a:moveTo>
                    <a:pt x="1488" y="26"/>
                  </a:moveTo>
                  <a:lnTo>
                    <a:pt x="1462" y="26"/>
                  </a:lnTo>
                  <a:cubicBezTo>
                    <a:pt x="1455" y="26"/>
                    <a:pt x="1449" y="20"/>
                    <a:pt x="1449" y="13"/>
                  </a:cubicBezTo>
                  <a:cubicBezTo>
                    <a:pt x="1449" y="6"/>
                    <a:pt x="1455" y="0"/>
                    <a:pt x="1462" y="0"/>
                  </a:cubicBezTo>
                  <a:lnTo>
                    <a:pt x="1488" y="0"/>
                  </a:lnTo>
                  <a:cubicBezTo>
                    <a:pt x="1495" y="0"/>
                    <a:pt x="1500" y="6"/>
                    <a:pt x="1500" y="13"/>
                  </a:cubicBezTo>
                  <a:cubicBezTo>
                    <a:pt x="1500" y="20"/>
                    <a:pt x="1495" y="26"/>
                    <a:pt x="1488" y="26"/>
                  </a:cubicBezTo>
                  <a:close/>
                  <a:moveTo>
                    <a:pt x="1411" y="26"/>
                  </a:moveTo>
                  <a:lnTo>
                    <a:pt x="1385" y="26"/>
                  </a:lnTo>
                  <a:cubicBezTo>
                    <a:pt x="1378" y="26"/>
                    <a:pt x="1372" y="20"/>
                    <a:pt x="1372" y="13"/>
                  </a:cubicBezTo>
                  <a:cubicBezTo>
                    <a:pt x="1372" y="6"/>
                    <a:pt x="1378" y="0"/>
                    <a:pt x="1385" y="0"/>
                  </a:cubicBezTo>
                  <a:lnTo>
                    <a:pt x="1411" y="0"/>
                  </a:lnTo>
                  <a:cubicBezTo>
                    <a:pt x="1418" y="0"/>
                    <a:pt x="1424" y="6"/>
                    <a:pt x="1424" y="13"/>
                  </a:cubicBezTo>
                  <a:cubicBezTo>
                    <a:pt x="1424" y="20"/>
                    <a:pt x="1418" y="26"/>
                    <a:pt x="1411" y="26"/>
                  </a:cubicBezTo>
                  <a:close/>
                  <a:moveTo>
                    <a:pt x="1334" y="26"/>
                  </a:moveTo>
                  <a:lnTo>
                    <a:pt x="1308" y="26"/>
                  </a:lnTo>
                  <a:cubicBezTo>
                    <a:pt x="1301" y="26"/>
                    <a:pt x="1296" y="20"/>
                    <a:pt x="1296" y="13"/>
                  </a:cubicBezTo>
                  <a:cubicBezTo>
                    <a:pt x="1296" y="6"/>
                    <a:pt x="1301" y="0"/>
                    <a:pt x="1308" y="0"/>
                  </a:cubicBezTo>
                  <a:lnTo>
                    <a:pt x="1334" y="0"/>
                  </a:lnTo>
                  <a:cubicBezTo>
                    <a:pt x="1341" y="0"/>
                    <a:pt x="1347" y="6"/>
                    <a:pt x="1347" y="13"/>
                  </a:cubicBezTo>
                  <a:cubicBezTo>
                    <a:pt x="1347" y="20"/>
                    <a:pt x="1341" y="26"/>
                    <a:pt x="1334" y="26"/>
                  </a:cubicBezTo>
                  <a:close/>
                  <a:moveTo>
                    <a:pt x="1257" y="26"/>
                  </a:moveTo>
                  <a:lnTo>
                    <a:pt x="1232" y="26"/>
                  </a:lnTo>
                  <a:cubicBezTo>
                    <a:pt x="1225" y="26"/>
                    <a:pt x="1219" y="20"/>
                    <a:pt x="1219" y="13"/>
                  </a:cubicBezTo>
                  <a:cubicBezTo>
                    <a:pt x="1219" y="6"/>
                    <a:pt x="1225" y="0"/>
                    <a:pt x="1232" y="0"/>
                  </a:cubicBezTo>
                  <a:lnTo>
                    <a:pt x="1257" y="0"/>
                  </a:lnTo>
                  <a:cubicBezTo>
                    <a:pt x="1264" y="0"/>
                    <a:pt x="1270" y="6"/>
                    <a:pt x="1270" y="13"/>
                  </a:cubicBezTo>
                  <a:cubicBezTo>
                    <a:pt x="1270" y="20"/>
                    <a:pt x="1264" y="26"/>
                    <a:pt x="1257" y="26"/>
                  </a:cubicBezTo>
                  <a:close/>
                  <a:moveTo>
                    <a:pt x="1180" y="26"/>
                  </a:moveTo>
                  <a:lnTo>
                    <a:pt x="1155" y="26"/>
                  </a:lnTo>
                  <a:cubicBezTo>
                    <a:pt x="1148" y="26"/>
                    <a:pt x="1142" y="20"/>
                    <a:pt x="1142" y="13"/>
                  </a:cubicBezTo>
                  <a:cubicBezTo>
                    <a:pt x="1142" y="6"/>
                    <a:pt x="1148" y="0"/>
                    <a:pt x="1155" y="0"/>
                  </a:cubicBezTo>
                  <a:lnTo>
                    <a:pt x="1180" y="0"/>
                  </a:lnTo>
                  <a:cubicBezTo>
                    <a:pt x="1187" y="0"/>
                    <a:pt x="1193" y="6"/>
                    <a:pt x="1193" y="13"/>
                  </a:cubicBezTo>
                  <a:cubicBezTo>
                    <a:pt x="1193" y="20"/>
                    <a:pt x="1187" y="26"/>
                    <a:pt x="1180" y="26"/>
                  </a:cubicBezTo>
                  <a:close/>
                  <a:moveTo>
                    <a:pt x="1104" y="26"/>
                  </a:moveTo>
                  <a:lnTo>
                    <a:pt x="1078" y="26"/>
                  </a:lnTo>
                  <a:cubicBezTo>
                    <a:pt x="1071" y="26"/>
                    <a:pt x="1065" y="20"/>
                    <a:pt x="1065" y="13"/>
                  </a:cubicBezTo>
                  <a:cubicBezTo>
                    <a:pt x="1065" y="6"/>
                    <a:pt x="1071" y="0"/>
                    <a:pt x="1078" y="0"/>
                  </a:cubicBezTo>
                  <a:lnTo>
                    <a:pt x="1104" y="0"/>
                  </a:lnTo>
                  <a:cubicBezTo>
                    <a:pt x="1111" y="0"/>
                    <a:pt x="1116" y="6"/>
                    <a:pt x="1116" y="13"/>
                  </a:cubicBezTo>
                  <a:cubicBezTo>
                    <a:pt x="1116" y="20"/>
                    <a:pt x="1111" y="26"/>
                    <a:pt x="1104" y="26"/>
                  </a:cubicBezTo>
                  <a:close/>
                  <a:moveTo>
                    <a:pt x="1027" y="26"/>
                  </a:moveTo>
                  <a:lnTo>
                    <a:pt x="1001" y="26"/>
                  </a:lnTo>
                  <a:cubicBezTo>
                    <a:pt x="994" y="26"/>
                    <a:pt x="988" y="20"/>
                    <a:pt x="988" y="13"/>
                  </a:cubicBezTo>
                  <a:cubicBezTo>
                    <a:pt x="988" y="6"/>
                    <a:pt x="994" y="0"/>
                    <a:pt x="1001" y="0"/>
                  </a:cubicBezTo>
                  <a:lnTo>
                    <a:pt x="1027" y="0"/>
                  </a:lnTo>
                  <a:cubicBezTo>
                    <a:pt x="1034" y="0"/>
                    <a:pt x="1040" y="6"/>
                    <a:pt x="1040" y="13"/>
                  </a:cubicBezTo>
                  <a:cubicBezTo>
                    <a:pt x="1040" y="20"/>
                    <a:pt x="1034" y="26"/>
                    <a:pt x="1027" y="26"/>
                  </a:cubicBezTo>
                  <a:close/>
                  <a:moveTo>
                    <a:pt x="950" y="26"/>
                  </a:moveTo>
                  <a:lnTo>
                    <a:pt x="924" y="26"/>
                  </a:lnTo>
                  <a:cubicBezTo>
                    <a:pt x="917" y="26"/>
                    <a:pt x="912" y="20"/>
                    <a:pt x="912" y="13"/>
                  </a:cubicBezTo>
                  <a:cubicBezTo>
                    <a:pt x="912" y="6"/>
                    <a:pt x="917" y="0"/>
                    <a:pt x="924" y="0"/>
                  </a:cubicBezTo>
                  <a:lnTo>
                    <a:pt x="950" y="0"/>
                  </a:lnTo>
                  <a:cubicBezTo>
                    <a:pt x="957" y="0"/>
                    <a:pt x="963" y="6"/>
                    <a:pt x="963" y="13"/>
                  </a:cubicBezTo>
                  <a:cubicBezTo>
                    <a:pt x="963" y="20"/>
                    <a:pt x="957" y="26"/>
                    <a:pt x="950" y="26"/>
                  </a:cubicBezTo>
                  <a:close/>
                  <a:moveTo>
                    <a:pt x="873" y="26"/>
                  </a:moveTo>
                  <a:lnTo>
                    <a:pt x="848" y="26"/>
                  </a:lnTo>
                  <a:cubicBezTo>
                    <a:pt x="841" y="26"/>
                    <a:pt x="835" y="20"/>
                    <a:pt x="835" y="13"/>
                  </a:cubicBezTo>
                  <a:cubicBezTo>
                    <a:pt x="835" y="6"/>
                    <a:pt x="841" y="0"/>
                    <a:pt x="848" y="0"/>
                  </a:cubicBezTo>
                  <a:lnTo>
                    <a:pt x="873" y="0"/>
                  </a:lnTo>
                  <a:cubicBezTo>
                    <a:pt x="880" y="0"/>
                    <a:pt x="886" y="6"/>
                    <a:pt x="886" y="13"/>
                  </a:cubicBezTo>
                  <a:cubicBezTo>
                    <a:pt x="886" y="20"/>
                    <a:pt x="880" y="26"/>
                    <a:pt x="873" y="26"/>
                  </a:cubicBezTo>
                  <a:close/>
                  <a:moveTo>
                    <a:pt x="796" y="26"/>
                  </a:moveTo>
                  <a:lnTo>
                    <a:pt x="771" y="26"/>
                  </a:lnTo>
                  <a:cubicBezTo>
                    <a:pt x="764" y="26"/>
                    <a:pt x="758" y="20"/>
                    <a:pt x="758" y="13"/>
                  </a:cubicBezTo>
                  <a:cubicBezTo>
                    <a:pt x="758" y="6"/>
                    <a:pt x="764" y="0"/>
                    <a:pt x="771" y="0"/>
                  </a:cubicBezTo>
                  <a:lnTo>
                    <a:pt x="796" y="0"/>
                  </a:lnTo>
                  <a:cubicBezTo>
                    <a:pt x="803" y="0"/>
                    <a:pt x="809" y="6"/>
                    <a:pt x="809" y="13"/>
                  </a:cubicBezTo>
                  <a:cubicBezTo>
                    <a:pt x="809" y="20"/>
                    <a:pt x="803" y="26"/>
                    <a:pt x="796" y="26"/>
                  </a:cubicBezTo>
                  <a:close/>
                  <a:moveTo>
                    <a:pt x="720" y="26"/>
                  </a:moveTo>
                  <a:lnTo>
                    <a:pt x="694" y="26"/>
                  </a:lnTo>
                  <a:cubicBezTo>
                    <a:pt x="687" y="26"/>
                    <a:pt x="681" y="20"/>
                    <a:pt x="681" y="13"/>
                  </a:cubicBezTo>
                  <a:cubicBezTo>
                    <a:pt x="681" y="6"/>
                    <a:pt x="687" y="0"/>
                    <a:pt x="694" y="0"/>
                  </a:cubicBezTo>
                  <a:lnTo>
                    <a:pt x="720" y="0"/>
                  </a:lnTo>
                  <a:cubicBezTo>
                    <a:pt x="727" y="0"/>
                    <a:pt x="732" y="6"/>
                    <a:pt x="732" y="13"/>
                  </a:cubicBezTo>
                  <a:cubicBezTo>
                    <a:pt x="732" y="20"/>
                    <a:pt x="727" y="26"/>
                    <a:pt x="720" y="26"/>
                  </a:cubicBezTo>
                  <a:close/>
                  <a:moveTo>
                    <a:pt x="643" y="26"/>
                  </a:moveTo>
                  <a:lnTo>
                    <a:pt x="617" y="26"/>
                  </a:lnTo>
                  <a:cubicBezTo>
                    <a:pt x="610" y="26"/>
                    <a:pt x="604" y="20"/>
                    <a:pt x="604" y="13"/>
                  </a:cubicBezTo>
                  <a:cubicBezTo>
                    <a:pt x="604" y="6"/>
                    <a:pt x="610" y="0"/>
                    <a:pt x="617" y="0"/>
                  </a:cubicBezTo>
                  <a:lnTo>
                    <a:pt x="643" y="0"/>
                  </a:lnTo>
                  <a:cubicBezTo>
                    <a:pt x="650" y="0"/>
                    <a:pt x="656" y="6"/>
                    <a:pt x="656" y="13"/>
                  </a:cubicBezTo>
                  <a:cubicBezTo>
                    <a:pt x="656" y="20"/>
                    <a:pt x="650" y="26"/>
                    <a:pt x="643" y="26"/>
                  </a:cubicBezTo>
                  <a:close/>
                  <a:moveTo>
                    <a:pt x="566" y="26"/>
                  </a:moveTo>
                  <a:lnTo>
                    <a:pt x="540" y="26"/>
                  </a:lnTo>
                  <a:cubicBezTo>
                    <a:pt x="533" y="26"/>
                    <a:pt x="528" y="20"/>
                    <a:pt x="528" y="13"/>
                  </a:cubicBezTo>
                  <a:cubicBezTo>
                    <a:pt x="528" y="6"/>
                    <a:pt x="533" y="0"/>
                    <a:pt x="540" y="0"/>
                  </a:cubicBezTo>
                  <a:lnTo>
                    <a:pt x="566" y="0"/>
                  </a:lnTo>
                  <a:cubicBezTo>
                    <a:pt x="573" y="0"/>
                    <a:pt x="579" y="6"/>
                    <a:pt x="579" y="13"/>
                  </a:cubicBezTo>
                  <a:cubicBezTo>
                    <a:pt x="579" y="20"/>
                    <a:pt x="573" y="26"/>
                    <a:pt x="566" y="26"/>
                  </a:cubicBezTo>
                  <a:close/>
                  <a:moveTo>
                    <a:pt x="489" y="26"/>
                  </a:moveTo>
                  <a:lnTo>
                    <a:pt x="464" y="26"/>
                  </a:lnTo>
                  <a:cubicBezTo>
                    <a:pt x="457" y="26"/>
                    <a:pt x="451" y="20"/>
                    <a:pt x="451" y="13"/>
                  </a:cubicBezTo>
                  <a:cubicBezTo>
                    <a:pt x="451" y="6"/>
                    <a:pt x="457" y="0"/>
                    <a:pt x="464" y="0"/>
                  </a:cubicBezTo>
                  <a:lnTo>
                    <a:pt x="489" y="0"/>
                  </a:lnTo>
                  <a:cubicBezTo>
                    <a:pt x="496" y="0"/>
                    <a:pt x="502" y="6"/>
                    <a:pt x="502" y="13"/>
                  </a:cubicBezTo>
                  <a:cubicBezTo>
                    <a:pt x="502" y="20"/>
                    <a:pt x="496" y="26"/>
                    <a:pt x="489" y="26"/>
                  </a:cubicBezTo>
                  <a:close/>
                  <a:moveTo>
                    <a:pt x="412" y="26"/>
                  </a:moveTo>
                  <a:lnTo>
                    <a:pt x="387" y="26"/>
                  </a:lnTo>
                  <a:cubicBezTo>
                    <a:pt x="380" y="26"/>
                    <a:pt x="374" y="20"/>
                    <a:pt x="374" y="13"/>
                  </a:cubicBezTo>
                  <a:cubicBezTo>
                    <a:pt x="374" y="6"/>
                    <a:pt x="380" y="0"/>
                    <a:pt x="387" y="0"/>
                  </a:cubicBezTo>
                  <a:lnTo>
                    <a:pt x="412" y="0"/>
                  </a:lnTo>
                  <a:cubicBezTo>
                    <a:pt x="419" y="0"/>
                    <a:pt x="425" y="6"/>
                    <a:pt x="425" y="13"/>
                  </a:cubicBezTo>
                  <a:cubicBezTo>
                    <a:pt x="425" y="20"/>
                    <a:pt x="419" y="26"/>
                    <a:pt x="412" y="26"/>
                  </a:cubicBezTo>
                  <a:close/>
                  <a:moveTo>
                    <a:pt x="336" y="26"/>
                  </a:moveTo>
                  <a:lnTo>
                    <a:pt x="310" y="26"/>
                  </a:lnTo>
                  <a:cubicBezTo>
                    <a:pt x="303" y="26"/>
                    <a:pt x="297" y="20"/>
                    <a:pt x="297" y="13"/>
                  </a:cubicBezTo>
                  <a:cubicBezTo>
                    <a:pt x="297" y="6"/>
                    <a:pt x="303" y="0"/>
                    <a:pt x="310" y="0"/>
                  </a:cubicBezTo>
                  <a:lnTo>
                    <a:pt x="336" y="0"/>
                  </a:lnTo>
                  <a:cubicBezTo>
                    <a:pt x="343" y="0"/>
                    <a:pt x="348" y="6"/>
                    <a:pt x="348" y="13"/>
                  </a:cubicBezTo>
                  <a:cubicBezTo>
                    <a:pt x="348" y="20"/>
                    <a:pt x="343" y="26"/>
                    <a:pt x="336" y="26"/>
                  </a:cubicBezTo>
                  <a:close/>
                  <a:moveTo>
                    <a:pt x="259" y="26"/>
                  </a:moveTo>
                  <a:lnTo>
                    <a:pt x="233" y="26"/>
                  </a:lnTo>
                  <a:cubicBezTo>
                    <a:pt x="226" y="26"/>
                    <a:pt x="220" y="20"/>
                    <a:pt x="220" y="13"/>
                  </a:cubicBezTo>
                  <a:cubicBezTo>
                    <a:pt x="220" y="6"/>
                    <a:pt x="226" y="0"/>
                    <a:pt x="233" y="0"/>
                  </a:cubicBezTo>
                  <a:lnTo>
                    <a:pt x="259" y="0"/>
                  </a:lnTo>
                  <a:cubicBezTo>
                    <a:pt x="266" y="0"/>
                    <a:pt x="272" y="6"/>
                    <a:pt x="272" y="13"/>
                  </a:cubicBezTo>
                  <a:cubicBezTo>
                    <a:pt x="272" y="20"/>
                    <a:pt x="266" y="26"/>
                    <a:pt x="259" y="26"/>
                  </a:cubicBezTo>
                  <a:close/>
                  <a:moveTo>
                    <a:pt x="182" y="26"/>
                  </a:moveTo>
                  <a:lnTo>
                    <a:pt x="156" y="26"/>
                  </a:lnTo>
                  <a:cubicBezTo>
                    <a:pt x="149" y="26"/>
                    <a:pt x="144" y="20"/>
                    <a:pt x="144" y="13"/>
                  </a:cubicBezTo>
                  <a:cubicBezTo>
                    <a:pt x="144" y="6"/>
                    <a:pt x="149" y="0"/>
                    <a:pt x="156" y="0"/>
                  </a:cubicBezTo>
                  <a:lnTo>
                    <a:pt x="182" y="0"/>
                  </a:lnTo>
                  <a:cubicBezTo>
                    <a:pt x="189" y="0"/>
                    <a:pt x="195" y="6"/>
                    <a:pt x="195" y="13"/>
                  </a:cubicBezTo>
                  <a:cubicBezTo>
                    <a:pt x="195" y="20"/>
                    <a:pt x="189" y="26"/>
                    <a:pt x="182" y="26"/>
                  </a:cubicBezTo>
                  <a:close/>
                  <a:moveTo>
                    <a:pt x="105" y="26"/>
                  </a:moveTo>
                  <a:lnTo>
                    <a:pt x="80" y="26"/>
                  </a:lnTo>
                  <a:cubicBezTo>
                    <a:pt x="73" y="26"/>
                    <a:pt x="67" y="20"/>
                    <a:pt x="67" y="13"/>
                  </a:cubicBezTo>
                  <a:cubicBezTo>
                    <a:pt x="67" y="6"/>
                    <a:pt x="73" y="0"/>
                    <a:pt x="80" y="0"/>
                  </a:cubicBezTo>
                  <a:lnTo>
                    <a:pt x="105" y="0"/>
                  </a:lnTo>
                  <a:cubicBezTo>
                    <a:pt x="112" y="0"/>
                    <a:pt x="118" y="6"/>
                    <a:pt x="118" y="13"/>
                  </a:cubicBezTo>
                  <a:cubicBezTo>
                    <a:pt x="118" y="20"/>
                    <a:pt x="112" y="26"/>
                    <a:pt x="105" y="26"/>
                  </a:cubicBezTo>
                  <a:close/>
                  <a:moveTo>
                    <a:pt x="28" y="26"/>
                  </a:moveTo>
                  <a:lnTo>
                    <a:pt x="13" y="26"/>
                  </a:lnTo>
                  <a:cubicBezTo>
                    <a:pt x="6" y="26"/>
                    <a:pt x="0" y="20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lnTo>
                    <a:pt x="28" y="0"/>
                  </a:lnTo>
                  <a:cubicBezTo>
                    <a:pt x="35" y="0"/>
                    <a:pt x="41" y="6"/>
                    <a:pt x="41" y="13"/>
                  </a:cubicBezTo>
                  <a:cubicBezTo>
                    <a:pt x="41" y="20"/>
                    <a:pt x="35" y="26"/>
                    <a:pt x="28" y="26"/>
                  </a:cubicBez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20" name="Line 118"/>
            <p:cNvSpPr>
              <a:spLocks noChangeShapeType="1"/>
            </p:cNvSpPr>
            <p:nvPr/>
          </p:nvSpPr>
          <p:spPr bwMode="auto">
            <a:xfrm>
              <a:off x="5217998" y="4467137"/>
              <a:ext cx="534863" cy="1588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21" name="Freeform 119"/>
            <p:cNvSpPr>
              <a:spLocks/>
            </p:cNvSpPr>
            <p:nvPr/>
          </p:nvSpPr>
          <p:spPr bwMode="auto">
            <a:xfrm>
              <a:off x="5743338" y="4430623"/>
              <a:ext cx="68247" cy="73029"/>
            </a:xfrm>
            <a:custGeom>
              <a:avLst/>
              <a:gdLst>
                <a:gd name="T0" fmla="*/ 0 w 67"/>
                <a:gd name="T1" fmla="*/ 0 h 67"/>
                <a:gd name="T2" fmla="*/ 67 w 67"/>
                <a:gd name="T3" fmla="*/ 34 h 67"/>
                <a:gd name="T4" fmla="*/ 0 w 67"/>
                <a:gd name="T5" fmla="*/ 67 h 67"/>
                <a:gd name="T6" fmla="*/ 0 w 67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67">
                  <a:moveTo>
                    <a:pt x="0" y="0"/>
                  </a:moveTo>
                  <a:lnTo>
                    <a:pt x="67" y="34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22" name="Line 121"/>
            <p:cNvSpPr>
              <a:spLocks noChangeShapeType="1"/>
            </p:cNvSpPr>
            <p:nvPr/>
          </p:nvSpPr>
          <p:spPr bwMode="auto">
            <a:xfrm>
              <a:off x="5940142" y="4255989"/>
              <a:ext cx="77770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23" name="Line 122"/>
            <p:cNvSpPr>
              <a:spLocks noChangeShapeType="1"/>
            </p:cNvSpPr>
            <p:nvPr/>
          </p:nvSpPr>
          <p:spPr bwMode="auto">
            <a:xfrm>
              <a:off x="6430566" y="4255989"/>
              <a:ext cx="95228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24" name="Freeform 123"/>
            <p:cNvSpPr>
              <a:spLocks/>
            </p:cNvSpPr>
            <p:nvPr/>
          </p:nvSpPr>
          <p:spPr bwMode="auto">
            <a:xfrm>
              <a:off x="6517858" y="4219475"/>
              <a:ext cx="66660" cy="74617"/>
            </a:xfrm>
            <a:custGeom>
              <a:avLst/>
              <a:gdLst>
                <a:gd name="T0" fmla="*/ 0 w 67"/>
                <a:gd name="T1" fmla="*/ 0 h 67"/>
                <a:gd name="T2" fmla="*/ 67 w 67"/>
                <a:gd name="T3" fmla="*/ 33 h 67"/>
                <a:gd name="T4" fmla="*/ 0 w 67"/>
                <a:gd name="T5" fmla="*/ 67 h 67"/>
                <a:gd name="T6" fmla="*/ 0 w 67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67">
                  <a:moveTo>
                    <a:pt x="0" y="0"/>
                  </a:moveTo>
                  <a:lnTo>
                    <a:pt x="67" y="33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25" name="Line 124"/>
            <p:cNvSpPr>
              <a:spLocks noChangeShapeType="1"/>
            </p:cNvSpPr>
            <p:nvPr/>
          </p:nvSpPr>
          <p:spPr bwMode="auto">
            <a:xfrm>
              <a:off x="5940142" y="4681461"/>
              <a:ext cx="77770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26" name="Line 125"/>
            <p:cNvSpPr>
              <a:spLocks noChangeShapeType="1"/>
            </p:cNvSpPr>
            <p:nvPr/>
          </p:nvSpPr>
          <p:spPr bwMode="auto">
            <a:xfrm>
              <a:off x="6430566" y="4681461"/>
              <a:ext cx="95228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27" name="Freeform 126"/>
            <p:cNvSpPr>
              <a:spLocks/>
            </p:cNvSpPr>
            <p:nvPr/>
          </p:nvSpPr>
          <p:spPr bwMode="auto">
            <a:xfrm>
              <a:off x="6517858" y="4644946"/>
              <a:ext cx="66660" cy="74617"/>
            </a:xfrm>
            <a:custGeom>
              <a:avLst/>
              <a:gdLst>
                <a:gd name="T0" fmla="*/ 0 w 67"/>
                <a:gd name="T1" fmla="*/ 0 h 67"/>
                <a:gd name="T2" fmla="*/ 67 w 67"/>
                <a:gd name="T3" fmla="*/ 33 h 67"/>
                <a:gd name="T4" fmla="*/ 0 w 67"/>
                <a:gd name="T5" fmla="*/ 67 h 67"/>
                <a:gd name="T6" fmla="*/ 0 w 67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67">
                  <a:moveTo>
                    <a:pt x="0" y="0"/>
                  </a:moveTo>
                  <a:lnTo>
                    <a:pt x="67" y="33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28" name="Line 127"/>
            <p:cNvSpPr>
              <a:spLocks noChangeShapeType="1"/>
            </p:cNvSpPr>
            <p:nvPr/>
          </p:nvSpPr>
          <p:spPr bwMode="auto">
            <a:xfrm>
              <a:off x="5943317" y="4467137"/>
              <a:ext cx="76182" cy="1588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29" name="Line 128"/>
            <p:cNvSpPr>
              <a:spLocks noChangeShapeType="1"/>
            </p:cNvSpPr>
            <p:nvPr/>
          </p:nvSpPr>
          <p:spPr bwMode="auto">
            <a:xfrm>
              <a:off x="6432153" y="4467137"/>
              <a:ext cx="96815" cy="1588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30" name="Freeform 129"/>
            <p:cNvSpPr>
              <a:spLocks/>
            </p:cNvSpPr>
            <p:nvPr/>
          </p:nvSpPr>
          <p:spPr bwMode="auto">
            <a:xfrm>
              <a:off x="6519446" y="4430623"/>
              <a:ext cx="68246" cy="73029"/>
            </a:xfrm>
            <a:custGeom>
              <a:avLst/>
              <a:gdLst>
                <a:gd name="T0" fmla="*/ 0 w 67"/>
                <a:gd name="T1" fmla="*/ 0 h 67"/>
                <a:gd name="T2" fmla="*/ 67 w 67"/>
                <a:gd name="T3" fmla="*/ 34 h 67"/>
                <a:gd name="T4" fmla="*/ 0 w 67"/>
                <a:gd name="T5" fmla="*/ 67 h 67"/>
                <a:gd name="T6" fmla="*/ 0 w 67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67">
                  <a:moveTo>
                    <a:pt x="0" y="0"/>
                  </a:moveTo>
                  <a:lnTo>
                    <a:pt x="67" y="34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31" name="Rectangle 130"/>
            <p:cNvSpPr>
              <a:spLocks noChangeArrowheads="1"/>
            </p:cNvSpPr>
            <p:nvPr/>
          </p:nvSpPr>
          <p:spPr bwMode="auto">
            <a:xfrm>
              <a:off x="6017912" y="4387758"/>
              <a:ext cx="412654" cy="1524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32" name="Rectangle 131"/>
            <p:cNvSpPr>
              <a:spLocks noChangeArrowheads="1"/>
            </p:cNvSpPr>
            <p:nvPr/>
          </p:nvSpPr>
          <p:spPr bwMode="auto">
            <a:xfrm>
              <a:off x="6017912" y="4387758"/>
              <a:ext cx="412654" cy="152408"/>
            </a:xfrm>
            <a:prstGeom prst="rect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33" name="Rectangle 134"/>
            <p:cNvSpPr>
              <a:spLocks noChangeArrowheads="1"/>
            </p:cNvSpPr>
            <p:nvPr/>
          </p:nvSpPr>
          <p:spPr bwMode="auto">
            <a:xfrm>
              <a:off x="6017912" y="4603669"/>
              <a:ext cx="412654" cy="1524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34" name="Rectangle 135"/>
            <p:cNvSpPr>
              <a:spLocks noChangeArrowheads="1"/>
            </p:cNvSpPr>
            <p:nvPr/>
          </p:nvSpPr>
          <p:spPr bwMode="auto">
            <a:xfrm>
              <a:off x="6017912" y="4603669"/>
              <a:ext cx="412654" cy="152408"/>
            </a:xfrm>
            <a:prstGeom prst="rect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35" name="Freeform 138"/>
            <p:cNvSpPr>
              <a:spLocks/>
            </p:cNvSpPr>
            <p:nvPr/>
          </p:nvSpPr>
          <p:spPr bwMode="auto">
            <a:xfrm>
              <a:off x="5808411" y="4902133"/>
              <a:ext cx="128557" cy="573116"/>
            </a:xfrm>
            <a:custGeom>
              <a:avLst/>
              <a:gdLst>
                <a:gd name="T0" fmla="*/ 0 w 128"/>
                <a:gd name="T1" fmla="*/ 87 h 521"/>
                <a:gd name="T2" fmla="*/ 0 w 128"/>
                <a:gd name="T3" fmla="*/ 434 h 521"/>
                <a:gd name="T4" fmla="*/ 128 w 128"/>
                <a:gd name="T5" fmla="*/ 521 h 521"/>
                <a:gd name="T6" fmla="*/ 128 w 128"/>
                <a:gd name="T7" fmla="*/ 0 h 521"/>
                <a:gd name="T8" fmla="*/ 0 w 128"/>
                <a:gd name="T9" fmla="*/ 87 h 5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" h="521">
                  <a:moveTo>
                    <a:pt x="0" y="87"/>
                  </a:moveTo>
                  <a:lnTo>
                    <a:pt x="0" y="434"/>
                  </a:lnTo>
                  <a:lnTo>
                    <a:pt x="128" y="521"/>
                  </a:lnTo>
                  <a:lnTo>
                    <a:pt x="128" y="0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36" name="Freeform 139"/>
            <p:cNvSpPr>
              <a:spLocks/>
            </p:cNvSpPr>
            <p:nvPr/>
          </p:nvSpPr>
          <p:spPr bwMode="auto">
            <a:xfrm>
              <a:off x="5808411" y="4902133"/>
              <a:ext cx="128557" cy="573116"/>
            </a:xfrm>
            <a:custGeom>
              <a:avLst/>
              <a:gdLst>
                <a:gd name="T0" fmla="*/ 0 w 128"/>
                <a:gd name="T1" fmla="*/ 87 h 521"/>
                <a:gd name="T2" fmla="*/ 0 w 128"/>
                <a:gd name="T3" fmla="*/ 434 h 521"/>
                <a:gd name="T4" fmla="*/ 128 w 128"/>
                <a:gd name="T5" fmla="*/ 521 h 521"/>
                <a:gd name="T6" fmla="*/ 128 w 128"/>
                <a:gd name="T7" fmla="*/ 0 h 521"/>
                <a:gd name="T8" fmla="*/ 0 w 128"/>
                <a:gd name="T9" fmla="*/ 87 h 5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" h="521">
                  <a:moveTo>
                    <a:pt x="0" y="87"/>
                  </a:moveTo>
                  <a:lnTo>
                    <a:pt x="0" y="434"/>
                  </a:lnTo>
                  <a:lnTo>
                    <a:pt x="128" y="521"/>
                  </a:lnTo>
                  <a:lnTo>
                    <a:pt x="128" y="0"/>
                  </a:lnTo>
                  <a:lnTo>
                    <a:pt x="0" y="87"/>
                  </a:lnTo>
                  <a:close/>
                </a:path>
              </a:pathLst>
            </a:custGeom>
            <a:noFill/>
            <a:ln w="174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37" name="Freeform 140"/>
            <p:cNvSpPr>
              <a:spLocks/>
            </p:cNvSpPr>
            <p:nvPr/>
          </p:nvSpPr>
          <p:spPr bwMode="auto">
            <a:xfrm>
              <a:off x="6581343" y="4902133"/>
              <a:ext cx="130145" cy="573116"/>
            </a:xfrm>
            <a:custGeom>
              <a:avLst/>
              <a:gdLst>
                <a:gd name="T0" fmla="*/ 128 w 128"/>
                <a:gd name="T1" fmla="*/ 87 h 521"/>
                <a:gd name="T2" fmla="*/ 128 w 128"/>
                <a:gd name="T3" fmla="*/ 434 h 521"/>
                <a:gd name="T4" fmla="*/ 0 w 128"/>
                <a:gd name="T5" fmla="*/ 521 h 521"/>
                <a:gd name="T6" fmla="*/ 0 w 128"/>
                <a:gd name="T7" fmla="*/ 0 h 521"/>
                <a:gd name="T8" fmla="*/ 128 w 128"/>
                <a:gd name="T9" fmla="*/ 87 h 5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" h="521">
                  <a:moveTo>
                    <a:pt x="128" y="87"/>
                  </a:moveTo>
                  <a:lnTo>
                    <a:pt x="128" y="434"/>
                  </a:lnTo>
                  <a:lnTo>
                    <a:pt x="0" y="521"/>
                  </a:lnTo>
                  <a:lnTo>
                    <a:pt x="0" y="0"/>
                  </a:lnTo>
                  <a:lnTo>
                    <a:pt x="128" y="87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38" name="Freeform 141"/>
            <p:cNvSpPr>
              <a:spLocks/>
            </p:cNvSpPr>
            <p:nvPr/>
          </p:nvSpPr>
          <p:spPr bwMode="auto">
            <a:xfrm>
              <a:off x="6581343" y="4902133"/>
              <a:ext cx="130145" cy="573116"/>
            </a:xfrm>
            <a:custGeom>
              <a:avLst/>
              <a:gdLst>
                <a:gd name="T0" fmla="*/ 128 w 128"/>
                <a:gd name="T1" fmla="*/ 87 h 521"/>
                <a:gd name="T2" fmla="*/ 128 w 128"/>
                <a:gd name="T3" fmla="*/ 434 h 521"/>
                <a:gd name="T4" fmla="*/ 0 w 128"/>
                <a:gd name="T5" fmla="*/ 521 h 521"/>
                <a:gd name="T6" fmla="*/ 0 w 128"/>
                <a:gd name="T7" fmla="*/ 0 h 521"/>
                <a:gd name="T8" fmla="*/ 128 w 128"/>
                <a:gd name="T9" fmla="*/ 87 h 5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" h="521">
                  <a:moveTo>
                    <a:pt x="128" y="87"/>
                  </a:moveTo>
                  <a:lnTo>
                    <a:pt x="128" y="434"/>
                  </a:lnTo>
                  <a:lnTo>
                    <a:pt x="0" y="521"/>
                  </a:lnTo>
                  <a:lnTo>
                    <a:pt x="0" y="0"/>
                  </a:lnTo>
                  <a:lnTo>
                    <a:pt x="128" y="87"/>
                  </a:lnTo>
                  <a:close/>
                </a:path>
              </a:pathLst>
            </a:custGeom>
            <a:noFill/>
            <a:ln w="174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39" name="Rectangle 142"/>
            <p:cNvSpPr>
              <a:spLocks noChangeArrowheads="1"/>
            </p:cNvSpPr>
            <p:nvPr/>
          </p:nvSpPr>
          <p:spPr bwMode="auto">
            <a:xfrm>
              <a:off x="6014738" y="4902133"/>
              <a:ext cx="412654" cy="1524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40" name="Rectangle 143"/>
            <p:cNvSpPr>
              <a:spLocks noChangeArrowheads="1"/>
            </p:cNvSpPr>
            <p:nvPr/>
          </p:nvSpPr>
          <p:spPr bwMode="auto">
            <a:xfrm>
              <a:off x="6014738" y="4902133"/>
              <a:ext cx="412654" cy="152408"/>
            </a:xfrm>
            <a:prstGeom prst="rect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41" name="Freeform 146"/>
            <p:cNvSpPr>
              <a:spLocks noEditPoints="1"/>
            </p:cNvSpPr>
            <p:nvPr/>
          </p:nvSpPr>
          <p:spPr bwMode="auto">
            <a:xfrm>
              <a:off x="5467177" y="4838630"/>
              <a:ext cx="1299861" cy="687422"/>
            </a:xfrm>
            <a:custGeom>
              <a:avLst/>
              <a:gdLst>
                <a:gd name="T0" fmla="*/ 13 w 3050"/>
                <a:gd name="T1" fmla="*/ 103 h 1477"/>
                <a:gd name="T2" fmla="*/ 0 w 3050"/>
                <a:gd name="T3" fmla="*/ 269 h 1477"/>
                <a:gd name="T4" fmla="*/ 0 w 3050"/>
                <a:gd name="T5" fmla="*/ 448 h 1477"/>
                <a:gd name="T6" fmla="*/ 13 w 3050"/>
                <a:gd name="T7" fmla="*/ 615 h 1477"/>
                <a:gd name="T8" fmla="*/ 26 w 3050"/>
                <a:gd name="T9" fmla="*/ 755 h 1477"/>
                <a:gd name="T10" fmla="*/ 26 w 3050"/>
                <a:gd name="T11" fmla="*/ 883 h 1477"/>
                <a:gd name="T12" fmla="*/ 26 w 3050"/>
                <a:gd name="T13" fmla="*/ 960 h 1477"/>
                <a:gd name="T14" fmla="*/ 13 w 3050"/>
                <a:gd name="T15" fmla="*/ 1101 h 1477"/>
                <a:gd name="T16" fmla="*/ 0 w 3050"/>
                <a:gd name="T17" fmla="*/ 1267 h 1477"/>
                <a:gd name="T18" fmla="*/ 0 w 3050"/>
                <a:gd name="T19" fmla="*/ 1447 h 1477"/>
                <a:gd name="T20" fmla="*/ 162 w 3050"/>
                <a:gd name="T21" fmla="*/ 1464 h 1477"/>
                <a:gd name="T22" fmla="*/ 303 w 3050"/>
                <a:gd name="T23" fmla="*/ 1452 h 1477"/>
                <a:gd name="T24" fmla="*/ 431 w 3050"/>
                <a:gd name="T25" fmla="*/ 1452 h 1477"/>
                <a:gd name="T26" fmla="*/ 507 w 3050"/>
                <a:gd name="T27" fmla="*/ 1452 h 1477"/>
                <a:gd name="T28" fmla="*/ 648 w 3050"/>
                <a:gd name="T29" fmla="*/ 1464 h 1477"/>
                <a:gd name="T30" fmla="*/ 815 w 3050"/>
                <a:gd name="T31" fmla="*/ 1477 h 1477"/>
                <a:gd name="T32" fmla="*/ 994 w 3050"/>
                <a:gd name="T33" fmla="*/ 1477 h 1477"/>
                <a:gd name="T34" fmla="*/ 1160 w 3050"/>
                <a:gd name="T35" fmla="*/ 1464 h 1477"/>
                <a:gd name="T36" fmla="*/ 1301 w 3050"/>
                <a:gd name="T37" fmla="*/ 1452 h 1477"/>
                <a:gd name="T38" fmla="*/ 1429 w 3050"/>
                <a:gd name="T39" fmla="*/ 1452 h 1477"/>
                <a:gd name="T40" fmla="*/ 1506 w 3050"/>
                <a:gd name="T41" fmla="*/ 1452 h 1477"/>
                <a:gd name="T42" fmla="*/ 1647 w 3050"/>
                <a:gd name="T43" fmla="*/ 1464 h 1477"/>
                <a:gd name="T44" fmla="*/ 1813 w 3050"/>
                <a:gd name="T45" fmla="*/ 1477 h 1477"/>
                <a:gd name="T46" fmla="*/ 1992 w 3050"/>
                <a:gd name="T47" fmla="*/ 1477 h 1477"/>
                <a:gd name="T48" fmla="*/ 2159 w 3050"/>
                <a:gd name="T49" fmla="*/ 1464 h 1477"/>
                <a:gd name="T50" fmla="*/ 2299 w 3050"/>
                <a:gd name="T51" fmla="*/ 1452 h 1477"/>
                <a:gd name="T52" fmla="*/ 2427 w 3050"/>
                <a:gd name="T53" fmla="*/ 1452 h 1477"/>
                <a:gd name="T54" fmla="*/ 2504 w 3050"/>
                <a:gd name="T55" fmla="*/ 1452 h 1477"/>
                <a:gd name="T56" fmla="*/ 2645 w 3050"/>
                <a:gd name="T57" fmla="*/ 1464 h 1477"/>
                <a:gd name="T58" fmla="*/ 2811 w 3050"/>
                <a:gd name="T59" fmla="*/ 1477 h 1477"/>
                <a:gd name="T60" fmla="*/ 2991 w 3050"/>
                <a:gd name="T61" fmla="*/ 1477 h 1477"/>
                <a:gd name="T62" fmla="*/ 3037 w 3050"/>
                <a:gd name="T63" fmla="*/ 1344 h 1477"/>
                <a:gd name="T64" fmla="*/ 3024 w 3050"/>
                <a:gd name="T65" fmla="*/ 1203 h 1477"/>
                <a:gd name="T66" fmla="*/ 3024 w 3050"/>
                <a:gd name="T67" fmla="*/ 1075 h 1477"/>
                <a:gd name="T68" fmla="*/ 3024 w 3050"/>
                <a:gd name="T69" fmla="*/ 999 h 1477"/>
                <a:gd name="T70" fmla="*/ 3037 w 3050"/>
                <a:gd name="T71" fmla="*/ 858 h 1477"/>
                <a:gd name="T72" fmla="*/ 3050 w 3050"/>
                <a:gd name="T73" fmla="*/ 691 h 1477"/>
                <a:gd name="T74" fmla="*/ 3050 w 3050"/>
                <a:gd name="T75" fmla="*/ 512 h 1477"/>
                <a:gd name="T76" fmla="*/ 3037 w 3050"/>
                <a:gd name="T77" fmla="*/ 346 h 1477"/>
                <a:gd name="T78" fmla="*/ 3024 w 3050"/>
                <a:gd name="T79" fmla="*/ 205 h 1477"/>
                <a:gd name="T80" fmla="*/ 3024 w 3050"/>
                <a:gd name="T81" fmla="*/ 77 h 1477"/>
                <a:gd name="T82" fmla="*/ 3024 w 3050"/>
                <a:gd name="T83" fmla="*/ 26 h 1477"/>
                <a:gd name="T84" fmla="*/ 2883 w 3050"/>
                <a:gd name="T85" fmla="*/ 13 h 1477"/>
                <a:gd name="T86" fmla="*/ 2717 w 3050"/>
                <a:gd name="T87" fmla="*/ 0 h 1477"/>
                <a:gd name="T88" fmla="*/ 2537 w 3050"/>
                <a:gd name="T89" fmla="*/ 0 h 1477"/>
                <a:gd name="T90" fmla="*/ 2371 w 3050"/>
                <a:gd name="T91" fmla="*/ 13 h 1477"/>
                <a:gd name="T92" fmla="*/ 2230 w 3050"/>
                <a:gd name="T93" fmla="*/ 26 h 1477"/>
                <a:gd name="T94" fmla="*/ 2102 w 3050"/>
                <a:gd name="T95" fmla="*/ 26 h 1477"/>
                <a:gd name="T96" fmla="*/ 2025 w 3050"/>
                <a:gd name="T97" fmla="*/ 26 h 1477"/>
                <a:gd name="T98" fmla="*/ 1885 w 3050"/>
                <a:gd name="T99" fmla="*/ 13 h 1477"/>
                <a:gd name="T100" fmla="*/ 1718 w 3050"/>
                <a:gd name="T101" fmla="*/ 0 h 1477"/>
                <a:gd name="T102" fmla="*/ 1539 w 3050"/>
                <a:gd name="T103" fmla="*/ 0 h 1477"/>
                <a:gd name="T104" fmla="*/ 1373 w 3050"/>
                <a:gd name="T105" fmla="*/ 13 h 1477"/>
                <a:gd name="T106" fmla="*/ 1232 w 3050"/>
                <a:gd name="T107" fmla="*/ 26 h 1477"/>
                <a:gd name="T108" fmla="*/ 1104 w 3050"/>
                <a:gd name="T109" fmla="*/ 26 h 1477"/>
                <a:gd name="T110" fmla="*/ 1027 w 3050"/>
                <a:gd name="T111" fmla="*/ 26 h 1477"/>
                <a:gd name="T112" fmla="*/ 886 w 3050"/>
                <a:gd name="T113" fmla="*/ 13 h 1477"/>
                <a:gd name="T114" fmla="*/ 720 w 3050"/>
                <a:gd name="T115" fmla="*/ 0 h 1477"/>
                <a:gd name="T116" fmla="*/ 541 w 3050"/>
                <a:gd name="T117" fmla="*/ 0 h 1477"/>
                <a:gd name="T118" fmla="*/ 374 w 3050"/>
                <a:gd name="T119" fmla="*/ 13 h 1477"/>
                <a:gd name="T120" fmla="*/ 233 w 3050"/>
                <a:gd name="T121" fmla="*/ 26 h 1477"/>
                <a:gd name="T122" fmla="*/ 105 w 3050"/>
                <a:gd name="T123" fmla="*/ 26 h 1477"/>
                <a:gd name="T124" fmla="*/ 29 w 3050"/>
                <a:gd name="T125" fmla="*/ 26 h 147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050" h="1477">
                  <a:moveTo>
                    <a:pt x="26" y="39"/>
                  </a:moveTo>
                  <a:lnTo>
                    <a:pt x="26" y="64"/>
                  </a:lnTo>
                  <a:cubicBezTo>
                    <a:pt x="26" y="71"/>
                    <a:pt x="20" y="77"/>
                    <a:pt x="13" y="77"/>
                  </a:cubicBezTo>
                  <a:cubicBezTo>
                    <a:pt x="6" y="77"/>
                    <a:pt x="0" y="71"/>
                    <a:pt x="0" y="64"/>
                  </a:cubicBezTo>
                  <a:lnTo>
                    <a:pt x="0" y="39"/>
                  </a:lnTo>
                  <a:cubicBezTo>
                    <a:pt x="0" y="32"/>
                    <a:pt x="6" y="26"/>
                    <a:pt x="13" y="26"/>
                  </a:cubicBezTo>
                  <a:cubicBezTo>
                    <a:pt x="20" y="26"/>
                    <a:pt x="26" y="32"/>
                    <a:pt x="26" y="39"/>
                  </a:cubicBezTo>
                  <a:close/>
                  <a:moveTo>
                    <a:pt x="26" y="115"/>
                  </a:moveTo>
                  <a:lnTo>
                    <a:pt x="26" y="141"/>
                  </a:lnTo>
                  <a:cubicBezTo>
                    <a:pt x="26" y="148"/>
                    <a:pt x="20" y="154"/>
                    <a:pt x="13" y="154"/>
                  </a:cubicBezTo>
                  <a:cubicBezTo>
                    <a:pt x="6" y="154"/>
                    <a:pt x="0" y="148"/>
                    <a:pt x="0" y="141"/>
                  </a:cubicBezTo>
                  <a:lnTo>
                    <a:pt x="0" y="115"/>
                  </a:lnTo>
                  <a:cubicBezTo>
                    <a:pt x="0" y="108"/>
                    <a:pt x="6" y="103"/>
                    <a:pt x="13" y="103"/>
                  </a:cubicBezTo>
                  <a:cubicBezTo>
                    <a:pt x="20" y="103"/>
                    <a:pt x="26" y="108"/>
                    <a:pt x="26" y="115"/>
                  </a:cubicBezTo>
                  <a:close/>
                  <a:moveTo>
                    <a:pt x="26" y="192"/>
                  </a:moveTo>
                  <a:lnTo>
                    <a:pt x="26" y="218"/>
                  </a:lnTo>
                  <a:cubicBezTo>
                    <a:pt x="26" y="225"/>
                    <a:pt x="20" y="231"/>
                    <a:pt x="13" y="231"/>
                  </a:cubicBezTo>
                  <a:cubicBezTo>
                    <a:pt x="6" y="231"/>
                    <a:pt x="0" y="225"/>
                    <a:pt x="0" y="218"/>
                  </a:cubicBezTo>
                  <a:lnTo>
                    <a:pt x="0" y="192"/>
                  </a:lnTo>
                  <a:cubicBezTo>
                    <a:pt x="0" y="185"/>
                    <a:pt x="6" y="179"/>
                    <a:pt x="13" y="179"/>
                  </a:cubicBezTo>
                  <a:cubicBezTo>
                    <a:pt x="20" y="179"/>
                    <a:pt x="26" y="185"/>
                    <a:pt x="26" y="192"/>
                  </a:cubicBezTo>
                  <a:close/>
                  <a:moveTo>
                    <a:pt x="26" y="269"/>
                  </a:moveTo>
                  <a:lnTo>
                    <a:pt x="26" y="295"/>
                  </a:lnTo>
                  <a:cubicBezTo>
                    <a:pt x="26" y="302"/>
                    <a:pt x="20" y="307"/>
                    <a:pt x="13" y="307"/>
                  </a:cubicBezTo>
                  <a:cubicBezTo>
                    <a:pt x="6" y="307"/>
                    <a:pt x="0" y="302"/>
                    <a:pt x="0" y="295"/>
                  </a:cubicBezTo>
                  <a:lnTo>
                    <a:pt x="0" y="269"/>
                  </a:lnTo>
                  <a:cubicBezTo>
                    <a:pt x="0" y="262"/>
                    <a:pt x="6" y="256"/>
                    <a:pt x="13" y="256"/>
                  </a:cubicBezTo>
                  <a:cubicBezTo>
                    <a:pt x="20" y="256"/>
                    <a:pt x="26" y="262"/>
                    <a:pt x="26" y="269"/>
                  </a:cubicBezTo>
                  <a:close/>
                  <a:moveTo>
                    <a:pt x="26" y="346"/>
                  </a:moveTo>
                  <a:lnTo>
                    <a:pt x="26" y="371"/>
                  </a:lnTo>
                  <a:cubicBezTo>
                    <a:pt x="26" y="379"/>
                    <a:pt x="20" y="384"/>
                    <a:pt x="13" y="384"/>
                  </a:cubicBezTo>
                  <a:cubicBezTo>
                    <a:pt x="6" y="384"/>
                    <a:pt x="0" y="379"/>
                    <a:pt x="0" y="371"/>
                  </a:cubicBezTo>
                  <a:lnTo>
                    <a:pt x="0" y="346"/>
                  </a:lnTo>
                  <a:cubicBezTo>
                    <a:pt x="0" y="339"/>
                    <a:pt x="6" y="333"/>
                    <a:pt x="13" y="333"/>
                  </a:cubicBezTo>
                  <a:cubicBezTo>
                    <a:pt x="20" y="333"/>
                    <a:pt x="26" y="339"/>
                    <a:pt x="26" y="346"/>
                  </a:cubicBezTo>
                  <a:close/>
                  <a:moveTo>
                    <a:pt x="26" y="423"/>
                  </a:moveTo>
                  <a:lnTo>
                    <a:pt x="26" y="448"/>
                  </a:lnTo>
                  <a:cubicBezTo>
                    <a:pt x="26" y="455"/>
                    <a:pt x="20" y="461"/>
                    <a:pt x="13" y="461"/>
                  </a:cubicBezTo>
                  <a:cubicBezTo>
                    <a:pt x="6" y="461"/>
                    <a:pt x="0" y="455"/>
                    <a:pt x="0" y="448"/>
                  </a:cubicBezTo>
                  <a:lnTo>
                    <a:pt x="0" y="423"/>
                  </a:lnTo>
                  <a:cubicBezTo>
                    <a:pt x="0" y="416"/>
                    <a:pt x="6" y="410"/>
                    <a:pt x="13" y="410"/>
                  </a:cubicBezTo>
                  <a:cubicBezTo>
                    <a:pt x="20" y="410"/>
                    <a:pt x="26" y="416"/>
                    <a:pt x="26" y="423"/>
                  </a:cubicBezTo>
                  <a:close/>
                  <a:moveTo>
                    <a:pt x="26" y="499"/>
                  </a:moveTo>
                  <a:lnTo>
                    <a:pt x="26" y="525"/>
                  </a:lnTo>
                  <a:cubicBezTo>
                    <a:pt x="26" y="532"/>
                    <a:pt x="20" y="538"/>
                    <a:pt x="13" y="538"/>
                  </a:cubicBezTo>
                  <a:cubicBezTo>
                    <a:pt x="6" y="538"/>
                    <a:pt x="0" y="532"/>
                    <a:pt x="0" y="525"/>
                  </a:cubicBezTo>
                  <a:lnTo>
                    <a:pt x="0" y="499"/>
                  </a:lnTo>
                  <a:cubicBezTo>
                    <a:pt x="0" y="492"/>
                    <a:pt x="6" y="487"/>
                    <a:pt x="13" y="487"/>
                  </a:cubicBezTo>
                  <a:cubicBezTo>
                    <a:pt x="20" y="487"/>
                    <a:pt x="26" y="492"/>
                    <a:pt x="26" y="499"/>
                  </a:cubicBezTo>
                  <a:close/>
                  <a:moveTo>
                    <a:pt x="26" y="576"/>
                  </a:moveTo>
                  <a:lnTo>
                    <a:pt x="26" y="602"/>
                  </a:lnTo>
                  <a:cubicBezTo>
                    <a:pt x="26" y="609"/>
                    <a:pt x="20" y="615"/>
                    <a:pt x="13" y="615"/>
                  </a:cubicBezTo>
                  <a:cubicBezTo>
                    <a:pt x="6" y="615"/>
                    <a:pt x="0" y="609"/>
                    <a:pt x="0" y="602"/>
                  </a:cubicBezTo>
                  <a:lnTo>
                    <a:pt x="0" y="576"/>
                  </a:lnTo>
                  <a:cubicBezTo>
                    <a:pt x="0" y="569"/>
                    <a:pt x="6" y="563"/>
                    <a:pt x="13" y="563"/>
                  </a:cubicBezTo>
                  <a:cubicBezTo>
                    <a:pt x="20" y="563"/>
                    <a:pt x="26" y="569"/>
                    <a:pt x="26" y="576"/>
                  </a:cubicBezTo>
                  <a:close/>
                  <a:moveTo>
                    <a:pt x="26" y="653"/>
                  </a:moveTo>
                  <a:lnTo>
                    <a:pt x="26" y="679"/>
                  </a:lnTo>
                  <a:cubicBezTo>
                    <a:pt x="26" y="686"/>
                    <a:pt x="20" y="691"/>
                    <a:pt x="13" y="691"/>
                  </a:cubicBezTo>
                  <a:cubicBezTo>
                    <a:pt x="6" y="691"/>
                    <a:pt x="0" y="686"/>
                    <a:pt x="0" y="679"/>
                  </a:cubicBezTo>
                  <a:lnTo>
                    <a:pt x="0" y="653"/>
                  </a:lnTo>
                  <a:cubicBezTo>
                    <a:pt x="0" y="646"/>
                    <a:pt x="6" y="640"/>
                    <a:pt x="13" y="640"/>
                  </a:cubicBezTo>
                  <a:cubicBezTo>
                    <a:pt x="20" y="640"/>
                    <a:pt x="26" y="646"/>
                    <a:pt x="26" y="653"/>
                  </a:cubicBezTo>
                  <a:close/>
                  <a:moveTo>
                    <a:pt x="26" y="730"/>
                  </a:moveTo>
                  <a:lnTo>
                    <a:pt x="26" y="755"/>
                  </a:lnTo>
                  <a:cubicBezTo>
                    <a:pt x="26" y="763"/>
                    <a:pt x="20" y="768"/>
                    <a:pt x="13" y="768"/>
                  </a:cubicBezTo>
                  <a:cubicBezTo>
                    <a:pt x="6" y="768"/>
                    <a:pt x="0" y="763"/>
                    <a:pt x="0" y="755"/>
                  </a:cubicBezTo>
                  <a:lnTo>
                    <a:pt x="0" y="730"/>
                  </a:lnTo>
                  <a:cubicBezTo>
                    <a:pt x="0" y="723"/>
                    <a:pt x="6" y="717"/>
                    <a:pt x="13" y="717"/>
                  </a:cubicBezTo>
                  <a:cubicBezTo>
                    <a:pt x="20" y="717"/>
                    <a:pt x="26" y="723"/>
                    <a:pt x="26" y="730"/>
                  </a:cubicBezTo>
                  <a:close/>
                  <a:moveTo>
                    <a:pt x="26" y="807"/>
                  </a:moveTo>
                  <a:lnTo>
                    <a:pt x="26" y="832"/>
                  </a:lnTo>
                  <a:cubicBezTo>
                    <a:pt x="26" y="839"/>
                    <a:pt x="20" y="845"/>
                    <a:pt x="13" y="845"/>
                  </a:cubicBezTo>
                  <a:cubicBezTo>
                    <a:pt x="6" y="845"/>
                    <a:pt x="0" y="839"/>
                    <a:pt x="0" y="832"/>
                  </a:cubicBezTo>
                  <a:lnTo>
                    <a:pt x="0" y="807"/>
                  </a:lnTo>
                  <a:cubicBezTo>
                    <a:pt x="0" y="800"/>
                    <a:pt x="6" y="794"/>
                    <a:pt x="13" y="794"/>
                  </a:cubicBezTo>
                  <a:cubicBezTo>
                    <a:pt x="20" y="794"/>
                    <a:pt x="26" y="800"/>
                    <a:pt x="26" y="807"/>
                  </a:cubicBezTo>
                  <a:close/>
                  <a:moveTo>
                    <a:pt x="26" y="883"/>
                  </a:moveTo>
                  <a:lnTo>
                    <a:pt x="26" y="909"/>
                  </a:lnTo>
                  <a:cubicBezTo>
                    <a:pt x="26" y="916"/>
                    <a:pt x="20" y="922"/>
                    <a:pt x="13" y="922"/>
                  </a:cubicBezTo>
                  <a:cubicBezTo>
                    <a:pt x="6" y="922"/>
                    <a:pt x="0" y="916"/>
                    <a:pt x="0" y="909"/>
                  </a:cubicBezTo>
                  <a:lnTo>
                    <a:pt x="0" y="883"/>
                  </a:lnTo>
                  <a:cubicBezTo>
                    <a:pt x="0" y="876"/>
                    <a:pt x="6" y="871"/>
                    <a:pt x="13" y="871"/>
                  </a:cubicBezTo>
                  <a:cubicBezTo>
                    <a:pt x="20" y="871"/>
                    <a:pt x="26" y="876"/>
                    <a:pt x="26" y="883"/>
                  </a:cubicBezTo>
                  <a:close/>
                  <a:moveTo>
                    <a:pt x="26" y="960"/>
                  </a:moveTo>
                  <a:lnTo>
                    <a:pt x="26" y="986"/>
                  </a:lnTo>
                  <a:cubicBezTo>
                    <a:pt x="26" y="993"/>
                    <a:pt x="20" y="999"/>
                    <a:pt x="13" y="999"/>
                  </a:cubicBezTo>
                  <a:cubicBezTo>
                    <a:pt x="6" y="999"/>
                    <a:pt x="0" y="993"/>
                    <a:pt x="0" y="986"/>
                  </a:cubicBezTo>
                  <a:lnTo>
                    <a:pt x="0" y="960"/>
                  </a:lnTo>
                  <a:cubicBezTo>
                    <a:pt x="0" y="953"/>
                    <a:pt x="6" y="947"/>
                    <a:pt x="13" y="947"/>
                  </a:cubicBezTo>
                  <a:cubicBezTo>
                    <a:pt x="20" y="947"/>
                    <a:pt x="26" y="953"/>
                    <a:pt x="26" y="960"/>
                  </a:cubicBezTo>
                  <a:close/>
                  <a:moveTo>
                    <a:pt x="26" y="1037"/>
                  </a:moveTo>
                  <a:lnTo>
                    <a:pt x="26" y="1063"/>
                  </a:lnTo>
                  <a:cubicBezTo>
                    <a:pt x="26" y="1070"/>
                    <a:pt x="20" y="1075"/>
                    <a:pt x="13" y="1075"/>
                  </a:cubicBezTo>
                  <a:cubicBezTo>
                    <a:pt x="6" y="1075"/>
                    <a:pt x="0" y="1070"/>
                    <a:pt x="0" y="1063"/>
                  </a:cubicBezTo>
                  <a:lnTo>
                    <a:pt x="0" y="1037"/>
                  </a:lnTo>
                  <a:cubicBezTo>
                    <a:pt x="0" y="1030"/>
                    <a:pt x="6" y="1024"/>
                    <a:pt x="13" y="1024"/>
                  </a:cubicBezTo>
                  <a:cubicBezTo>
                    <a:pt x="20" y="1024"/>
                    <a:pt x="26" y="1030"/>
                    <a:pt x="26" y="1037"/>
                  </a:cubicBezTo>
                  <a:close/>
                  <a:moveTo>
                    <a:pt x="26" y="1114"/>
                  </a:moveTo>
                  <a:lnTo>
                    <a:pt x="26" y="1139"/>
                  </a:lnTo>
                  <a:cubicBezTo>
                    <a:pt x="26" y="1147"/>
                    <a:pt x="20" y="1152"/>
                    <a:pt x="13" y="1152"/>
                  </a:cubicBezTo>
                  <a:cubicBezTo>
                    <a:pt x="6" y="1152"/>
                    <a:pt x="0" y="1147"/>
                    <a:pt x="0" y="1139"/>
                  </a:cubicBezTo>
                  <a:lnTo>
                    <a:pt x="0" y="1114"/>
                  </a:lnTo>
                  <a:cubicBezTo>
                    <a:pt x="0" y="1107"/>
                    <a:pt x="6" y="1101"/>
                    <a:pt x="13" y="1101"/>
                  </a:cubicBezTo>
                  <a:cubicBezTo>
                    <a:pt x="20" y="1101"/>
                    <a:pt x="26" y="1107"/>
                    <a:pt x="26" y="1114"/>
                  </a:cubicBezTo>
                  <a:close/>
                  <a:moveTo>
                    <a:pt x="26" y="1191"/>
                  </a:moveTo>
                  <a:lnTo>
                    <a:pt x="26" y="1216"/>
                  </a:lnTo>
                  <a:cubicBezTo>
                    <a:pt x="26" y="1223"/>
                    <a:pt x="20" y="1229"/>
                    <a:pt x="13" y="1229"/>
                  </a:cubicBezTo>
                  <a:cubicBezTo>
                    <a:pt x="6" y="1229"/>
                    <a:pt x="0" y="1223"/>
                    <a:pt x="0" y="1216"/>
                  </a:cubicBezTo>
                  <a:lnTo>
                    <a:pt x="0" y="1191"/>
                  </a:lnTo>
                  <a:cubicBezTo>
                    <a:pt x="0" y="1184"/>
                    <a:pt x="6" y="1178"/>
                    <a:pt x="13" y="1178"/>
                  </a:cubicBezTo>
                  <a:cubicBezTo>
                    <a:pt x="20" y="1178"/>
                    <a:pt x="26" y="1184"/>
                    <a:pt x="26" y="1191"/>
                  </a:cubicBezTo>
                  <a:close/>
                  <a:moveTo>
                    <a:pt x="26" y="1267"/>
                  </a:moveTo>
                  <a:lnTo>
                    <a:pt x="26" y="1293"/>
                  </a:lnTo>
                  <a:cubicBezTo>
                    <a:pt x="26" y="1300"/>
                    <a:pt x="20" y="1306"/>
                    <a:pt x="13" y="1306"/>
                  </a:cubicBezTo>
                  <a:cubicBezTo>
                    <a:pt x="6" y="1306"/>
                    <a:pt x="0" y="1300"/>
                    <a:pt x="0" y="1293"/>
                  </a:cubicBezTo>
                  <a:lnTo>
                    <a:pt x="0" y="1267"/>
                  </a:lnTo>
                  <a:cubicBezTo>
                    <a:pt x="0" y="1260"/>
                    <a:pt x="6" y="1255"/>
                    <a:pt x="13" y="1255"/>
                  </a:cubicBezTo>
                  <a:cubicBezTo>
                    <a:pt x="20" y="1255"/>
                    <a:pt x="26" y="1260"/>
                    <a:pt x="26" y="1267"/>
                  </a:cubicBezTo>
                  <a:close/>
                  <a:moveTo>
                    <a:pt x="26" y="1344"/>
                  </a:moveTo>
                  <a:lnTo>
                    <a:pt x="26" y="1370"/>
                  </a:lnTo>
                  <a:cubicBezTo>
                    <a:pt x="26" y="1377"/>
                    <a:pt x="20" y="1383"/>
                    <a:pt x="13" y="1383"/>
                  </a:cubicBezTo>
                  <a:cubicBezTo>
                    <a:pt x="6" y="1383"/>
                    <a:pt x="0" y="1377"/>
                    <a:pt x="0" y="1370"/>
                  </a:cubicBezTo>
                  <a:lnTo>
                    <a:pt x="0" y="1344"/>
                  </a:lnTo>
                  <a:cubicBezTo>
                    <a:pt x="0" y="1337"/>
                    <a:pt x="6" y="1331"/>
                    <a:pt x="13" y="1331"/>
                  </a:cubicBezTo>
                  <a:cubicBezTo>
                    <a:pt x="20" y="1331"/>
                    <a:pt x="26" y="1337"/>
                    <a:pt x="26" y="1344"/>
                  </a:cubicBezTo>
                  <a:close/>
                  <a:moveTo>
                    <a:pt x="26" y="1421"/>
                  </a:moveTo>
                  <a:lnTo>
                    <a:pt x="26" y="1447"/>
                  </a:lnTo>
                  <a:cubicBezTo>
                    <a:pt x="26" y="1454"/>
                    <a:pt x="20" y="1459"/>
                    <a:pt x="13" y="1459"/>
                  </a:cubicBezTo>
                  <a:cubicBezTo>
                    <a:pt x="6" y="1459"/>
                    <a:pt x="0" y="1454"/>
                    <a:pt x="0" y="1447"/>
                  </a:cubicBezTo>
                  <a:lnTo>
                    <a:pt x="0" y="1421"/>
                  </a:lnTo>
                  <a:cubicBezTo>
                    <a:pt x="0" y="1414"/>
                    <a:pt x="6" y="1408"/>
                    <a:pt x="13" y="1408"/>
                  </a:cubicBezTo>
                  <a:cubicBezTo>
                    <a:pt x="20" y="1408"/>
                    <a:pt x="26" y="1414"/>
                    <a:pt x="26" y="1421"/>
                  </a:cubicBezTo>
                  <a:close/>
                  <a:moveTo>
                    <a:pt x="47" y="1452"/>
                  </a:moveTo>
                  <a:lnTo>
                    <a:pt x="72" y="1452"/>
                  </a:lnTo>
                  <a:cubicBezTo>
                    <a:pt x="79" y="1452"/>
                    <a:pt x="85" y="1457"/>
                    <a:pt x="85" y="1464"/>
                  </a:cubicBezTo>
                  <a:cubicBezTo>
                    <a:pt x="85" y="1471"/>
                    <a:pt x="79" y="1477"/>
                    <a:pt x="72" y="1477"/>
                  </a:cubicBezTo>
                  <a:lnTo>
                    <a:pt x="47" y="1477"/>
                  </a:lnTo>
                  <a:cubicBezTo>
                    <a:pt x="40" y="1477"/>
                    <a:pt x="34" y="1471"/>
                    <a:pt x="34" y="1464"/>
                  </a:cubicBezTo>
                  <a:cubicBezTo>
                    <a:pt x="34" y="1457"/>
                    <a:pt x="40" y="1452"/>
                    <a:pt x="47" y="1452"/>
                  </a:cubicBezTo>
                  <a:close/>
                  <a:moveTo>
                    <a:pt x="123" y="1452"/>
                  </a:moveTo>
                  <a:lnTo>
                    <a:pt x="149" y="1452"/>
                  </a:lnTo>
                  <a:cubicBezTo>
                    <a:pt x="156" y="1452"/>
                    <a:pt x="162" y="1457"/>
                    <a:pt x="162" y="1464"/>
                  </a:cubicBezTo>
                  <a:cubicBezTo>
                    <a:pt x="162" y="1471"/>
                    <a:pt x="156" y="1477"/>
                    <a:pt x="149" y="1477"/>
                  </a:cubicBezTo>
                  <a:lnTo>
                    <a:pt x="123" y="1477"/>
                  </a:lnTo>
                  <a:cubicBezTo>
                    <a:pt x="116" y="1477"/>
                    <a:pt x="111" y="1471"/>
                    <a:pt x="111" y="1464"/>
                  </a:cubicBezTo>
                  <a:cubicBezTo>
                    <a:pt x="111" y="1457"/>
                    <a:pt x="116" y="1452"/>
                    <a:pt x="123" y="1452"/>
                  </a:cubicBezTo>
                  <a:close/>
                  <a:moveTo>
                    <a:pt x="200" y="1452"/>
                  </a:moveTo>
                  <a:lnTo>
                    <a:pt x="226" y="1452"/>
                  </a:lnTo>
                  <a:cubicBezTo>
                    <a:pt x="233" y="1452"/>
                    <a:pt x="239" y="1457"/>
                    <a:pt x="239" y="1464"/>
                  </a:cubicBezTo>
                  <a:cubicBezTo>
                    <a:pt x="239" y="1471"/>
                    <a:pt x="233" y="1477"/>
                    <a:pt x="226" y="1477"/>
                  </a:cubicBezTo>
                  <a:lnTo>
                    <a:pt x="200" y="1477"/>
                  </a:lnTo>
                  <a:cubicBezTo>
                    <a:pt x="193" y="1477"/>
                    <a:pt x="187" y="1471"/>
                    <a:pt x="187" y="1464"/>
                  </a:cubicBezTo>
                  <a:cubicBezTo>
                    <a:pt x="187" y="1457"/>
                    <a:pt x="193" y="1452"/>
                    <a:pt x="200" y="1452"/>
                  </a:cubicBezTo>
                  <a:close/>
                  <a:moveTo>
                    <a:pt x="277" y="1452"/>
                  </a:moveTo>
                  <a:lnTo>
                    <a:pt x="303" y="1452"/>
                  </a:lnTo>
                  <a:cubicBezTo>
                    <a:pt x="310" y="1452"/>
                    <a:pt x="315" y="1457"/>
                    <a:pt x="315" y="1464"/>
                  </a:cubicBezTo>
                  <a:cubicBezTo>
                    <a:pt x="315" y="1471"/>
                    <a:pt x="310" y="1477"/>
                    <a:pt x="303" y="1477"/>
                  </a:cubicBezTo>
                  <a:lnTo>
                    <a:pt x="277" y="1477"/>
                  </a:lnTo>
                  <a:cubicBezTo>
                    <a:pt x="270" y="1477"/>
                    <a:pt x="264" y="1471"/>
                    <a:pt x="264" y="1464"/>
                  </a:cubicBezTo>
                  <a:cubicBezTo>
                    <a:pt x="264" y="1457"/>
                    <a:pt x="270" y="1452"/>
                    <a:pt x="277" y="1452"/>
                  </a:cubicBezTo>
                  <a:close/>
                  <a:moveTo>
                    <a:pt x="354" y="1452"/>
                  </a:moveTo>
                  <a:lnTo>
                    <a:pt x="379" y="1452"/>
                  </a:lnTo>
                  <a:cubicBezTo>
                    <a:pt x="386" y="1452"/>
                    <a:pt x="392" y="1457"/>
                    <a:pt x="392" y="1464"/>
                  </a:cubicBezTo>
                  <a:cubicBezTo>
                    <a:pt x="392" y="1471"/>
                    <a:pt x="386" y="1477"/>
                    <a:pt x="379" y="1477"/>
                  </a:cubicBezTo>
                  <a:lnTo>
                    <a:pt x="354" y="1477"/>
                  </a:lnTo>
                  <a:cubicBezTo>
                    <a:pt x="347" y="1477"/>
                    <a:pt x="341" y="1471"/>
                    <a:pt x="341" y="1464"/>
                  </a:cubicBezTo>
                  <a:cubicBezTo>
                    <a:pt x="341" y="1457"/>
                    <a:pt x="347" y="1452"/>
                    <a:pt x="354" y="1452"/>
                  </a:cubicBezTo>
                  <a:close/>
                  <a:moveTo>
                    <a:pt x="431" y="1452"/>
                  </a:moveTo>
                  <a:lnTo>
                    <a:pt x="456" y="1452"/>
                  </a:lnTo>
                  <a:cubicBezTo>
                    <a:pt x="463" y="1452"/>
                    <a:pt x="469" y="1457"/>
                    <a:pt x="469" y="1464"/>
                  </a:cubicBezTo>
                  <a:cubicBezTo>
                    <a:pt x="469" y="1471"/>
                    <a:pt x="463" y="1477"/>
                    <a:pt x="456" y="1477"/>
                  </a:cubicBezTo>
                  <a:lnTo>
                    <a:pt x="431" y="1477"/>
                  </a:lnTo>
                  <a:cubicBezTo>
                    <a:pt x="424" y="1477"/>
                    <a:pt x="418" y="1471"/>
                    <a:pt x="418" y="1464"/>
                  </a:cubicBezTo>
                  <a:cubicBezTo>
                    <a:pt x="418" y="1457"/>
                    <a:pt x="424" y="1452"/>
                    <a:pt x="431" y="1452"/>
                  </a:cubicBezTo>
                  <a:close/>
                  <a:moveTo>
                    <a:pt x="507" y="1452"/>
                  </a:moveTo>
                  <a:lnTo>
                    <a:pt x="533" y="1452"/>
                  </a:lnTo>
                  <a:cubicBezTo>
                    <a:pt x="540" y="1452"/>
                    <a:pt x="546" y="1457"/>
                    <a:pt x="546" y="1464"/>
                  </a:cubicBezTo>
                  <a:cubicBezTo>
                    <a:pt x="546" y="1471"/>
                    <a:pt x="540" y="1477"/>
                    <a:pt x="533" y="1477"/>
                  </a:cubicBezTo>
                  <a:lnTo>
                    <a:pt x="507" y="1477"/>
                  </a:lnTo>
                  <a:cubicBezTo>
                    <a:pt x="500" y="1477"/>
                    <a:pt x="495" y="1471"/>
                    <a:pt x="495" y="1464"/>
                  </a:cubicBezTo>
                  <a:cubicBezTo>
                    <a:pt x="495" y="1457"/>
                    <a:pt x="500" y="1452"/>
                    <a:pt x="507" y="1452"/>
                  </a:cubicBezTo>
                  <a:close/>
                  <a:moveTo>
                    <a:pt x="584" y="1452"/>
                  </a:moveTo>
                  <a:lnTo>
                    <a:pt x="610" y="1452"/>
                  </a:lnTo>
                  <a:cubicBezTo>
                    <a:pt x="617" y="1452"/>
                    <a:pt x="623" y="1457"/>
                    <a:pt x="623" y="1464"/>
                  </a:cubicBezTo>
                  <a:cubicBezTo>
                    <a:pt x="623" y="1471"/>
                    <a:pt x="617" y="1477"/>
                    <a:pt x="610" y="1477"/>
                  </a:cubicBezTo>
                  <a:lnTo>
                    <a:pt x="584" y="1477"/>
                  </a:lnTo>
                  <a:cubicBezTo>
                    <a:pt x="577" y="1477"/>
                    <a:pt x="571" y="1471"/>
                    <a:pt x="571" y="1464"/>
                  </a:cubicBezTo>
                  <a:cubicBezTo>
                    <a:pt x="571" y="1457"/>
                    <a:pt x="577" y="1452"/>
                    <a:pt x="584" y="1452"/>
                  </a:cubicBezTo>
                  <a:close/>
                  <a:moveTo>
                    <a:pt x="661" y="1452"/>
                  </a:moveTo>
                  <a:lnTo>
                    <a:pt x="687" y="1452"/>
                  </a:lnTo>
                  <a:cubicBezTo>
                    <a:pt x="694" y="1452"/>
                    <a:pt x="699" y="1457"/>
                    <a:pt x="699" y="1464"/>
                  </a:cubicBezTo>
                  <a:cubicBezTo>
                    <a:pt x="699" y="1471"/>
                    <a:pt x="694" y="1477"/>
                    <a:pt x="687" y="1477"/>
                  </a:cubicBezTo>
                  <a:lnTo>
                    <a:pt x="661" y="1477"/>
                  </a:lnTo>
                  <a:cubicBezTo>
                    <a:pt x="654" y="1477"/>
                    <a:pt x="648" y="1471"/>
                    <a:pt x="648" y="1464"/>
                  </a:cubicBezTo>
                  <a:cubicBezTo>
                    <a:pt x="648" y="1457"/>
                    <a:pt x="654" y="1452"/>
                    <a:pt x="661" y="1452"/>
                  </a:cubicBezTo>
                  <a:close/>
                  <a:moveTo>
                    <a:pt x="738" y="1452"/>
                  </a:moveTo>
                  <a:lnTo>
                    <a:pt x="763" y="1452"/>
                  </a:lnTo>
                  <a:cubicBezTo>
                    <a:pt x="770" y="1452"/>
                    <a:pt x="776" y="1457"/>
                    <a:pt x="776" y="1464"/>
                  </a:cubicBezTo>
                  <a:cubicBezTo>
                    <a:pt x="776" y="1471"/>
                    <a:pt x="770" y="1477"/>
                    <a:pt x="763" y="1477"/>
                  </a:cubicBezTo>
                  <a:lnTo>
                    <a:pt x="738" y="1477"/>
                  </a:lnTo>
                  <a:cubicBezTo>
                    <a:pt x="731" y="1477"/>
                    <a:pt x="725" y="1471"/>
                    <a:pt x="725" y="1464"/>
                  </a:cubicBezTo>
                  <a:cubicBezTo>
                    <a:pt x="725" y="1457"/>
                    <a:pt x="731" y="1452"/>
                    <a:pt x="738" y="1452"/>
                  </a:cubicBezTo>
                  <a:close/>
                  <a:moveTo>
                    <a:pt x="815" y="1452"/>
                  </a:moveTo>
                  <a:lnTo>
                    <a:pt x="840" y="1452"/>
                  </a:lnTo>
                  <a:cubicBezTo>
                    <a:pt x="847" y="1452"/>
                    <a:pt x="853" y="1457"/>
                    <a:pt x="853" y="1464"/>
                  </a:cubicBezTo>
                  <a:cubicBezTo>
                    <a:pt x="853" y="1471"/>
                    <a:pt x="847" y="1477"/>
                    <a:pt x="840" y="1477"/>
                  </a:cubicBezTo>
                  <a:lnTo>
                    <a:pt x="815" y="1477"/>
                  </a:lnTo>
                  <a:cubicBezTo>
                    <a:pt x="808" y="1477"/>
                    <a:pt x="802" y="1471"/>
                    <a:pt x="802" y="1464"/>
                  </a:cubicBezTo>
                  <a:cubicBezTo>
                    <a:pt x="802" y="1457"/>
                    <a:pt x="808" y="1452"/>
                    <a:pt x="815" y="1452"/>
                  </a:cubicBezTo>
                  <a:close/>
                  <a:moveTo>
                    <a:pt x="891" y="1452"/>
                  </a:moveTo>
                  <a:lnTo>
                    <a:pt x="917" y="1452"/>
                  </a:lnTo>
                  <a:cubicBezTo>
                    <a:pt x="924" y="1452"/>
                    <a:pt x="930" y="1457"/>
                    <a:pt x="930" y="1464"/>
                  </a:cubicBezTo>
                  <a:cubicBezTo>
                    <a:pt x="930" y="1471"/>
                    <a:pt x="924" y="1477"/>
                    <a:pt x="917" y="1477"/>
                  </a:cubicBezTo>
                  <a:lnTo>
                    <a:pt x="891" y="1477"/>
                  </a:lnTo>
                  <a:cubicBezTo>
                    <a:pt x="884" y="1477"/>
                    <a:pt x="879" y="1471"/>
                    <a:pt x="879" y="1464"/>
                  </a:cubicBezTo>
                  <a:cubicBezTo>
                    <a:pt x="879" y="1457"/>
                    <a:pt x="884" y="1452"/>
                    <a:pt x="891" y="1452"/>
                  </a:cubicBezTo>
                  <a:close/>
                  <a:moveTo>
                    <a:pt x="968" y="1452"/>
                  </a:moveTo>
                  <a:lnTo>
                    <a:pt x="994" y="1452"/>
                  </a:lnTo>
                  <a:cubicBezTo>
                    <a:pt x="1001" y="1452"/>
                    <a:pt x="1007" y="1457"/>
                    <a:pt x="1007" y="1464"/>
                  </a:cubicBezTo>
                  <a:cubicBezTo>
                    <a:pt x="1007" y="1471"/>
                    <a:pt x="1001" y="1477"/>
                    <a:pt x="994" y="1477"/>
                  </a:cubicBezTo>
                  <a:lnTo>
                    <a:pt x="968" y="1477"/>
                  </a:lnTo>
                  <a:cubicBezTo>
                    <a:pt x="961" y="1477"/>
                    <a:pt x="955" y="1471"/>
                    <a:pt x="955" y="1464"/>
                  </a:cubicBezTo>
                  <a:cubicBezTo>
                    <a:pt x="955" y="1457"/>
                    <a:pt x="961" y="1452"/>
                    <a:pt x="968" y="1452"/>
                  </a:cubicBezTo>
                  <a:close/>
                  <a:moveTo>
                    <a:pt x="1045" y="1452"/>
                  </a:moveTo>
                  <a:lnTo>
                    <a:pt x="1071" y="1452"/>
                  </a:lnTo>
                  <a:cubicBezTo>
                    <a:pt x="1078" y="1452"/>
                    <a:pt x="1083" y="1457"/>
                    <a:pt x="1083" y="1464"/>
                  </a:cubicBezTo>
                  <a:cubicBezTo>
                    <a:pt x="1083" y="1471"/>
                    <a:pt x="1078" y="1477"/>
                    <a:pt x="1071" y="1477"/>
                  </a:cubicBezTo>
                  <a:lnTo>
                    <a:pt x="1045" y="1477"/>
                  </a:lnTo>
                  <a:cubicBezTo>
                    <a:pt x="1038" y="1477"/>
                    <a:pt x="1032" y="1471"/>
                    <a:pt x="1032" y="1464"/>
                  </a:cubicBezTo>
                  <a:cubicBezTo>
                    <a:pt x="1032" y="1457"/>
                    <a:pt x="1038" y="1452"/>
                    <a:pt x="1045" y="1452"/>
                  </a:cubicBezTo>
                  <a:close/>
                  <a:moveTo>
                    <a:pt x="1122" y="1452"/>
                  </a:moveTo>
                  <a:lnTo>
                    <a:pt x="1147" y="1452"/>
                  </a:lnTo>
                  <a:cubicBezTo>
                    <a:pt x="1154" y="1452"/>
                    <a:pt x="1160" y="1457"/>
                    <a:pt x="1160" y="1464"/>
                  </a:cubicBezTo>
                  <a:cubicBezTo>
                    <a:pt x="1160" y="1471"/>
                    <a:pt x="1154" y="1477"/>
                    <a:pt x="1147" y="1477"/>
                  </a:cubicBezTo>
                  <a:lnTo>
                    <a:pt x="1122" y="1477"/>
                  </a:lnTo>
                  <a:cubicBezTo>
                    <a:pt x="1115" y="1477"/>
                    <a:pt x="1109" y="1471"/>
                    <a:pt x="1109" y="1464"/>
                  </a:cubicBezTo>
                  <a:cubicBezTo>
                    <a:pt x="1109" y="1457"/>
                    <a:pt x="1115" y="1452"/>
                    <a:pt x="1122" y="1452"/>
                  </a:cubicBezTo>
                  <a:close/>
                  <a:moveTo>
                    <a:pt x="1199" y="1452"/>
                  </a:moveTo>
                  <a:lnTo>
                    <a:pt x="1224" y="1452"/>
                  </a:lnTo>
                  <a:cubicBezTo>
                    <a:pt x="1231" y="1452"/>
                    <a:pt x="1237" y="1457"/>
                    <a:pt x="1237" y="1464"/>
                  </a:cubicBezTo>
                  <a:cubicBezTo>
                    <a:pt x="1237" y="1471"/>
                    <a:pt x="1231" y="1477"/>
                    <a:pt x="1224" y="1477"/>
                  </a:cubicBezTo>
                  <a:lnTo>
                    <a:pt x="1199" y="1477"/>
                  </a:lnTo>
                  <a:cubicBezTo>
                    <a:pt x="1192" y="1477"/>
                    <a:pt x="1186" y="1471"/>
                    <a:pt x="1186" y="1464"/>
                  </a:cubicBezTo>
                  <a:cubicBezTo>
                    <a:pt x="1186" y="1457"/>
                    <a:pt x="1192" y="1452"/>
                    <a:pt x="1199" y="1452"/>
                  </a:cubicBezTo>
                  <a:close/>
                  <a:moveTo>
                    <a:pt x="1275" y="1452"/>
                  </a:moveTo>
                  <a:lnTo>
                    <a:pt x="1301" y="1452"/>
                  </a:lnTo>
                  <a:cubicBezTo>
                    <a:pt x="1308" y="1452"/>
                    <a:pt x="1314" y="1457"/>
                    <a:pt x="1314" y="1464"/>
                  </a:cubicBezTo>
                  <a:cubicBezTo>
                    <a:pt x="1314" y="1471"/>
                    <a:pt x="1308" y="1477"/>
                    <a:pt x="1301" y="1477"/>
                  </a:cubicBezTo>
                  <a:lnTo>
                    <a:pt x="1275" y="1477"/>
                  </a:lnTo>
                  <a:cubicBezTo>
                    <a:pt x="1268" y="1477"/>
                    <a:pt x="1263" y="1471"/>
                    <a:pt x="1263" y="1464"/>
                  </a:cubicBezTo>
                  <a:cubicBezTo>
                    <a:pt x="1263" y="1457"/>
                    <a:pt x="1268" y="1452"/>
                    <a:pt x="1275" y="1452"/>
                  </a:cubicBezTo>
                  <a:close/>
                  <a:moveTo>
                    <a:pt x="1352" y="1452"/>
                  </a:moveTo>
                  <a:lnTo>
                    <a:pt x="1378" y="1452"/>
                  </a:lnTo>
                  <a:cubicBezTo>
                    <a:pt x="1385" y="1452"/>
                    <a:pt x="1391" y="1457"/>
                    <a:pt x="1391" y="1464"/>
                  </a:cubicBezTo>
                  <a:cubicBezTo>
                    <a:pt x="1391" y="1471"/>
                    <a:pt x="1385" y="1477"/>
                    <a:pt x="1378" y="1477"/>
                  </a:cubicBezTo>
                  <a:lnTo>
                    <a:pt x="1352" y="1477"/>
                  </a:lnTo>
                  <a:cubicBezTo>
                    <a:pt x="1345" y="1477"/>
                    <a:pt x="1339" y="1471"/>
                    <a:pt x="1339" y="1464"/>
                  </a:cubicBezTo>
                  <a:cubicBezTo>
                    <a:pt x="1339" y="1457"/>
                    <a:pt x="1345" y="1452"/>
                    <a:pt x="1352" y="1452"/>
                  </a:cubicBezTo>
                  <a:close/>
                  <a:moveTo>
                    <a:pt x="1429" y="1452"/>
                  </a:moveTo>
                  <a:lnTo>
                    <a:pt x="1455" y="1452"/>
                  </a:lnTo>
                  <a:cubicBezTo>
                    <a:pt x="1462" y="1452"/>
                    <a:pt x="1467" y="1457"/>
                    <a:pt x="1467" y="1464"/>
                  </a:cubicBezTo>
                  <a:cubicBezTo>
                    <a:pt x="1467" y="1471"/>
                    <a:pt x="1462" y="1477"/>
                    <a:pt x="1455" y="1477"/>
                  </a:cubicBezTo>
                  <a:lnTo>
                    <a:pt x="1429" y="1477"/>
                  </a:lnTo>
                  <a:cubicBezTo>
                    <a:pt x="1422" y="1477"/>
                    <a:pt x="1416" y="1471"/>
                    <a:pt x="1416" y="1464"/>
                  </a:cubicBezTo>
                  <a:cubicBezTo>
                    <a:pt x="1416" y="1457"/>
                    <a:pt x="1422" y="1452"/>
                    <a:pt x="1429" y="1452"/>
                  </a:cubicBezTo>
                  <a:close/>
                  <a:moveTo>
                    <a:pt x="1506" y="1452"/>
                  </a:moveTo>
                  <a:lnTo>
                    <a:pt x="1531" y="1452"/>
                  </a:lnTo>
                  <a:cubicBezTo>
                    <a:pt x="1538" y="1452"/>
                    <a:pt x="1544" y="1457"/>
                    <a:pt x="1544" y="1464"/>
                  </a:cubicBezTo>
                  <a:cubicBezTo>
                    <a:pt x="1544" y="1471"/>
                    <a:pt x="1538" y="1477"/>
                    <a:pt x="1531" y="1477"/>
                  </a:cubicBezTo>
                  <a:lnTo>
                    <a:pt x="1506" y="1477"/>
                  </a:lnTo>
                  <a:cubicBezTo>
                    <a:pt x="1499" y="1477"/>
                    <a:pt x="1493" y="1471"/>
                    <a:pt x="1493" y="1464"/>
                  </a:cubicBezTo>
                  <a:cubicBezTo>
                    <a:pt x="1493" y="1457"/>
                    <a:pt x="1499" y="1452"/>
                    <a:pt x="1506" y="1452"/>
                  </a:cubicBezTo>
                  <a:close/>
                  <a:moveTo>
                    <a:pt x="1583" y="1452"/>
                  </a:moveTo>
                  <a:lnTo>
                    <a:pt x="1608" y="1452"/>
                  </a:lnTo>
                  <a:cubicBezTo>
                    <a:pt x="1615" y="1452"/>
                    <a:pt x="1621" y="1457"/>
                    <a:pt x="1621" y="1464"/>
                  </a:cubicBezTo>
                  <a:cubicBezTo>
                    <a:pt x="1621" y="1471"/>
                    <a:pt x="1615" y="1477"/>
                    <a:pt x="1608" y="1477"/>
                  </a:cubicBezTo>
                  <a:lnTo>
                    <a:pt x="1583" y="1477"/>
                  </a:lnTo>
                  <a:cubicBezTo>
                    <a:pt x="1576" y="1477"/>
                    <a:pt x="1570" y="1471"/>
                    <a:pt x="1570" y="1464"/>
                  </a:cubicBezTo>
                  <a:cubicBezTo>
                    <a:pt x="1570" y="1457"/>
                    <a:pt x="1576" y="1452"/>
                    <a:pt x="1583" y="1452"/>
                  </a:cubicBezTo>
                  <a:close/>
                  <a:moveTo>
                    <a:pt x="1659" y="1452"/>
                  </a:moveTo>
                  <a:lnTo>
                    <a:pt x="1685" y="1452"/>
                  </a:lnTo>
                  <a:cubicBezTo>
                    <a:pt x="1692" y="1452"/>
                    <a:pt x="1698" y="1457"/>
                    <a:pt x="1698" y="1464"/>
                  </a:cubicBezTo>
                  <a:cubicBezTo>
                    <a:pt x="1698" y="1471"/>
                    <a:pt x="1692" y="1477"/>
                    <a:pt x="1685" y="1477"/>
                  </a:cubicBezTo>
                  <a:lnTo>
                    <a:pt x="1659" y="1477"/>
                  </a:lnTo>
                  <a:cubicBezTo>
                    <a:pt x="1652" y="1477"/>
                    <a:pt x="1647" y="1471"/>
                    <a:pt x="1647" y="1464"/>
                  </a:cubicBezTo>
                  <a:cubicBezTo>
                    <a:pt x="1647" y="1457"/>
                    <a:pt x="1652" y="1452"/>
                    <a:pt x="1659" y="1452"/>
                  </a:cubicBezTo>
                  <a:close/>
                  <a:moveTo>
                    <a:pt x="1736" y="1452"/>
                  </a:moveTo>
                  <a:lnTo>
                    <a:pt x="1762" y="1452"/>
                  </a:lnTo>
                  <a:cubicBezTo>
                    <a:pt x="1769" y="1452"/>
                    <a:pt x="1775" y="1457"/>
                    <a:pt x="1775" y="1464"/>
                  </a:cubicBezTo>
                  <a:cubicBezTo>
                    <a:pt x="1775" y="1471"/>
                    <a:pt x="1769" y="1477"/>
                    <a:pt x="1762" y="1477"/>
                  </a:cubicBezTo>
                  <a:lnTo>
                    <a:pt x="1736" y="1477"/>
                  </a:lnTo>
                  <a:cubicBezTo>
                    <a:pt x="1729" y="1477"/>
                    <a:pt x="1723" y="1471"/>
                    <a:pt x="1723" y="1464"/>
                  </a:cubicBezTo>
                  <a:cubicBezTo>
                    <a:pt x="1723" y="1457"/>
                    <a:pt x="1729" y="1452"/>
                    <a:pt x="1736" y="1452"/>
                  </a:cubicBezTo>
                  <a:close/>
                  <a:moveTo>
                    <a:pt x="1813" y="1452"/>
                  </a:moveTo>
                  <a:lnTo>
                    <a:pt x="1839" y="1452"/>
                  </a:lnTo>
                  <a:cubicBezTo>
                    <a:pt x="1846" y="1452"/>
                    <a:pt x="1851" y="1457"/>
                    <a:pt x="1851" y="1464"/>
                  </a:cubicBezTo>
                  <a:cubicBezTo>
                    <a:pt x="1851" y="1471"/>
                    <a:pt x="1846" y="1477"/>
                    <a:pt x="1839" y="1477"/>
                  </a:cubicBezTo>
                  <a:lnTo>
                    <a:pt x="1813" y="1477"/>
                  </a:lnTo>
                  <a:cubicBezTo>
                    <a:pt x="1806" y="1477"/>
                    <a:pt x="1800" y="1471"/>
                    <a:pt x="1800" y="1464"/>
                  </a:cubicBezTo>
                  <a:cubicBezTo>
                    <a:pt x="1800" y="1457"/>
                    <a:pt x="1806" y="1452"/>
                    <a:pt x="1813" y="1452"/>
                  </a:cubicBezTo>
                  <a:close/>
                  <a:moveTo>
                    <a:pt x="1890" y="1452"/>
                  </a:moveTo>
                  <a:lnTo>
                    <a:pt x="1915" y="1452"/>
                  </a:lnTo>
                  <a:cubicBezTo>
                    <a:pt x="1922" y="1452"/>
                    <a:pt x="1928" y="1457"/>
                    <a:pt x="1928" y="1464"/>
                  </a:cubicBezTo>
                  <a:cubicBezTo>
                    <a:pt x="1928" y="1471"/>
                    <a:pt x="1922" y="1477"/>
                    <a:pt x="1915" y="1477"/>
                  </a:cubicBezTo>
                  <a:lnTo>
                    <a:pt x="1890" y="1477"/>
                  </a:lnTo>
                  <a:cubicBezTo>
                    <a:pt x="1883" y="1477"/>
                    <a:pt x="1877" y="1471"/>
                    <a:pt x="1877" y="1464"/>
                  </a:cubicBezTo>
                  <a:cubicBezTo>
                    <a:pt x="1877" y="1457"/>
                    <a:pt x="1883" y="1452"/>
                    <a:pt x="1890" y="1452"/>
                  </a:cubicBezTo>
                  <a:close/>
                  <a:moveTo>
                    <a:pt x="1967" y="1452"/>
                  </a:moveTo>
                  <a:lnTo>
                    <a:pt x="1992" y="1452"/>
                  </a:lnTo>
                  <a:cubicBezTo>
                    <a:pt x="1999" y="1452"/>
                    <a:pt x="2005" y="1457"/>
                    <a:pt x="2005" y="1464"/>
                  </a:cubicBezTo>
                  <a:cubicBezTo>
                    <a:pt x="2005" y="1471"/>
                    <a:pt x="1999" y="1477"/>
                    <a:pt x="1992" y="1477"/>
                  </a:cubicBezTo>
                  <a:lnTo>
                    <a:pt x="1967" y="1477"/>
                  </a:lnTo>
                  <a:cubicBezTo>
                    <a:pt x="1960" y="1477"/>
                    <a:pt x="1954" y="1471"/>
                    <a:pt x="1954" y="1464"/>
                  </a:cubicBezTo>
                  <a:cubicBezTo>
                    <a:pt x="1954" y="1457"/>
                    <a:pt x="1960" y="1452"/>
                    <a:pt x="1967" y="1452"/>
                  </a:cubicBezTo>
                  <a:close/>
                  <a:moveTo>
                    <a:pt x="2043" y="1452"/>
                  </a:moveTo>
                  <a:lnTo>
                    <a:pt x="2069" y="1452"/>
                  </a:lnTo>
                  <a:cubicBezTo>
                    <a:pt x="2076" y="1452"/>
                    <a:pt x="2082" y="1457"/>
                    <a:pt x="2082" y="1464"/>
                  </a:cubicBezTo>
                  <a:cubicBezTo>
                    <a:pt x="2082" y="1471"/>
                    <a:pt x="2076" y="1477"/>
                    <a:pt x="2069" y="1477"/>
                  </a:cubicBezTo>
                  <a:lnTo>
                    <a:pt x="2043" y="1477"/>
                  </a:lnTo>
                  <a:cubicBezTo>
                    <a:pt x="2036" y="1477"/>
                    <a:pt x="2031" y="1471"/>
                    <a:pt x="2031" y="1464"/>
                  </a:cubicBezTo>
                  <a:cubicBezTo>
                    <a:pt x="2031" y="1457"/>
                    <a:pt x="2036" y="1452"/>
                    <a:pt x="2043" y="1452"/>
                  </a:cubicBezTo>
                  <a:close/>
                  <a:moveTo>
                    <a:pt x="2120" y="1452"/>
                  </a:moveTo>
                  <a:lnTo>
                    <a:pt x="2146" y="1452"/>
                  </a:lnTo>
                  <a:cubicBezTo>
                    <a:pt x="2153" y="1452"/>
                    <a:pt x="2159" y="1457"/>
                    <a:pt x="2159" y="1464"/>
                  </a:cubicBezTo>
                  <a:cubicBezTo>
                    <a:pt x="2159" y="1471"/>
                    <a:pt x="2153" y="1477"/>
                    <a:pt x="2146" y="1477"/>
                  </a:cubicBezTo>
                  <a:lnTo>
                    <a:pt x="2120" y="1477"/>
                  </a:lnTo>
                  <a:cubicBezTo>
                    <a:pt x="2113" y="1477"/>
                    <a:pt x="2107" y="1471"/>
                    <a:pt x="2107" y="1464"/>
                  </a:cubicBezTo>
                  <a:cubicBezTo>
                    <a:pt x="2107" y="1457"/>
                    <a:pt x="2113" y="1452"/>
                    <a:pt x="2120" y="1452"/>
                  </a:cubicBezTo>
                  <a:close/>
                  <a:moveTo>
                    <a:pt x="2197" y="1452"/>
                  </a:moveTo>
                  <a:lnTo>
                    <a:pt x="2223" y="1452"/>
                  </a:lnTo>
                  <a:cubicBezTo>
                    <a:pt x="2230" y="1452"/>
                    <a:pt x="2235" y="1457"/>
                    <a:pt x="2235" y="1464"/>
                  </a:cubicBezTo>
                  <a:cubicBezTo>
                    <a:pt x="2235" y="1471"/>
                    <a:pt x="2230" y="1477"/>
                    <a:pt x="2223" y="1477"/>
                  </a:cubicBezTo>
                  <a:lnTo>
                    <a:pt x="2197" y="1477"/>
                  </a:lnTo>
                  <a:cubicBezTo>
                    <a:pt x="2190" y="1477"/>
                    <a:pt x="2184" y="1471"/>
                    <a:pt x="2184" y="1464"/>
                  </a:cubicBezTo>
                  <a:cubicBezTo>
                    <a:pt x="2184" y="1457"/>
                    <a:pt x="2190" y="1452"/>
                    <a:pt x="2197" y="1452"/>
                  </a:cubicBezTo>
                  <a:close/>
                  <a:moveTo>
                    <a:pt x="2274" y="1452"/>
                  </a:moveTo>
                  <a:lnTo>
                    <a:pt x="2299" y="1452"/>
                  </a:lnTo>
                  <a:cubicBezTo>
                    <a:pt x="2306" y="1452"/>
                    <a:pt x="2312" y="1457"/>
                    <a:pt x="2312" y="1464"/>
                  </a:cubicBezTo>
                  <a:cubicBezTo>
                    <a:pt x="2312" y="1471"/>
                    <a:pt x="2306" y="1477"/>
                    <a:pt x="2299" y="1477"/>
                  </a:cubicBezTo>
                  <a:lnTo>
                    <a:pt x="2274" y="1477"/>
                  </a:lnTo>
                  <a:cubicBezTo>
                    <a:pt x="2267" y="1477"/>
                    <a:pt x="2261" y="1471"/>
                    <a:pt x="2261" y="1464"/>
                  </a:cubicBezTo>
                  <a:cubicBezTo>
                    <a:pt x="2261" y="1457"/>
                    <a:pt x="2267" y="1452"/>
                    <a:pt x="2274" y="1452"/>
                  </a:cubicBezTo>
                  <a:close/>
                  <a:moveTo>
                    <a:pt x="2351" y="1452"/>
                  </a:moveTo>
                  <a:lnTo>
                    <a:pt x="2376" y="1452"/>
                  </a:lnTo>
                  <a:cubicBezTo>
                    <a:pt x="2383" y="1452"/>
                    <a:pt x="2389" y="1457"/>
                    <a:pt x="2389" y="1464"/>
                  </a:cubicBezTo>
                  <a:cubicBezTo>
                    <a:pt x="2389" y="1471"/>
                    <a:pt x="2383" y="1477"/>
                    <a:pt x="2376" y="1477"/>
                  </a:cubicBezTo>
                  <a:lnTo>
                    <a:pt x="2351" y="1477"/>
                  </a:lnTo>
                  <a:cubicBezTo>
                    <a:pt x="2344" y="1477"/>
                    <a:pt x="2338" y="1471"/>
                    <a:pt x="2338" y="1464"/>
                  </a:cubicBezTo>
                  <a:cubicBezTo>
                    <a:pt x="2338" y="1457"/>
                    <a:pt x="2344" y="1452"/>
                    <a:pt x="2351" y="1452"/>
                  </a:cubicBezTo>
                  <a:close/>
                  <a:moveTo>
                    <a:pt x="2427" y="1452"/>
                  </a:moveTo>
                  <a:lnTo>
                    <a:pt x="2453" y="1452"/>
                  </a:lnTo>
                  <a:cubicBezTo>
                    <a:pt x="2460" y="1452"/>
                    <a:pt x="2466" y="1457"/>
                    <a:pt x="2466" y="1464"/>
                  </a:cubicBezTo>
                  <a:cubicBezTo>
                    <a:pt x="2466" y="1471"/>
                    <a:pt x="2460" y="1477"/>
                    <a:pt x="2453" y="1477"/>
                  </a:cubicBezTo>
                  <a:lnTo>
                    <a:pt x="2427" y="1477"/>
                  </a:lnTo>
                  <a:cubicBezTo>
                    <a:pt x="2420" y="1477"/>
                    <a:pt x="2415" y="1471"/>
                    <a:pt x="2415" y="1464"/>
                  </a:cubicBezTo>
                  <a:cubicBezTo>
                    <a:pt x="2415" y="1457"/>
                    <a:pt x="2420" y="1452"/>
                    <a:pt x="2427" y="1452"/>
                  </a:cubicBezTo>
                  <a:close/>
                  <a:moveTo>
                    <a:pt x="2504" y="1452"/>
                  </a:moveTo>
                  <a:lnTo>
                    <a:pt x="2530" y="1452"/>
                  </a:lnTo>
                  <a:cubicBezTo>
                    <a:pt x="2537" y="1452"/>
                    <a:pt x="2543" y="1457"/>
                    <a:pt x="2543" y="1464"/>
                  </a:cubicBezTo>
                  <a:cubicBezTo>
                    <a:pt x="2543" y="1471"/>
                    <a:pt x="2537" y="1477"/>
                    <a:pt x="2530" y="1477"/>
                  </a:cubicBezTo>
                  <a:lnTo>
                    <a:pt x="2504" y="1477"/>
                  </a:lnTo>
                  <a:cubicBezTo>
                    <a:pt x="2497" y="1477"/>
                    <a:pt x="2491" y="1471"/>
                    <a:pt x="2491" y="1464"/>
                  </a:cubicBezTo>
                  <a:cubicBezTo>
                    <a:pt x="2491" y="1457"/>
                    <a:pt x="2497" y="1452"/>
                    <a:pt x="2504" y="1452"/>
                  </a:cubicBezTo>
                  <a:close/>
                  <a:moveTo>
                    <a:pt x="2581" y="1452"/>
                  </a:moveTo>
                  <a:lnTo>
                    <a:pt x="2607" y="1452"/>
                  </a:lnTo>
                  <a:cubicBezTo>
                    <a:pt x="2614" y="1452"/>
                    <a:pt x="2619" y="1457"/>
                    <a:pt x="2619" y="1464"/>
                  </a:cubicBezTo>
                  <a:cubicBezTo>
                    <a:pt x="2619" y="1471"/>
                    <a:pt x="2614" y="1477"/>
                    <a:pt x="2607" y="1477"/>
                  </a:cubicBezTo>
                  <a:lnTo>
                    <a:pt x="2581" y="1477"/>
                  </a:lnTo>
                  <a:cubicBezTo>
                    <a:pt x="2574" y="1477"/>
                    <a:pt x="2568" y="1471"/>
                    <a:pt x="2568" y="1464"/>
                  </a:cubicBezTo>
                  <a:cubicBezTo>
                    <a:pt x="2568" y="1457"/>
                    <a:pt x="2574" y="1452"/>
                    <a:pt x="2581" y="1452"/>
                  </a:cubicBezTo>
                  <a:close/>
                  <a:moveTo>
                    <a:pt x="2658" y="1452"/>
                  </a:moveTo>
                  <a:lnTo>
                    <a:pt x="2683" y="1452"/>
                  </a:lnTo>
                  <a:cubicBezTo>
                    <a:pt x="2690" y="1452"/>
                    <a:pt x="2696" y="1457"/>
                    <a:pt x="2696" y="1464"/>
                  </a:cubicBezTo>
                  <a:cubicBezTo>
                    <a:pt x="2696" y="1471"/>
                    <a:pt x="2690" y="1477"/>
                    <a:pt x="2683" y="1477"/>
                  </a:cubicBezTo>
                  <a:lnTo>
                    <a:pt x="2658" y="1477"/>
                  </a:lnTo>
                  <a:cubicBezTo>
                    <a:pt x="2651" y="1477"/>
                    <a:pt x="2645" y="1471"/>
                    <a:pt x="2645" y="1464"/>
                  </a:cubicBezTo>
                  <a:cubicBezTo>
                    <a:pt x="2645" y="1457"/>
                    <a:pt x="2651" y="1452"/>
                    <a:pt x="2658" y="1452"/>
                  </a:cubicBezTo>
                  <a:close/>
                  <a:moveTo>
                    <a:pt x="2735" y="1452"/>
                  </a:moveTo>
                  <a:lnTo>
                    <a:pt x="2760" y="1452"/>
                  </a:lnTo>
                  <a:cubicBezTo>
                    <a:pt x="2767" y="1452"/>
                    <a:pt x="2773" y="1457"/>
                    <a:pt x="2773" y="1464"/>
                  </a:cubicBezTo>
                  <a:cubicBezTo>
                    <a:pt x="2773" y="1471"/>
                    <a:pt x="2767" y="1477"/>
                    <a:pt x="2760" y="1477"/>
                  </a:cubicBezTo>
                  <a:lnTo>
                    <a:pt x="2735" y="1477"/>
                  </a:lnTo>
                  <a:cubicBezTo>
                    <a:pt x="2728" y="1477"/>
                    <a:pt x="2722" y="1471"/>
                    <a:pt x="2722" y="1464"/>
                  </a:cubicBezTo>
                  <a:cubicBezTo>
                    <a:pt x="2722" y="1457"/>
                    <a:pt x="2728" y="1452"/>
                    <a:pt x="2735" y="1452"/>
                  </a:cubicBezTo>
                  <a:close/>
                  <a:moveTo>
                    <a:pt x="2811" y="1452"/>
                  </a:moveTo>
                  <a:lnTo>
                    <a:pt x="2837" y="1452"/>
                  </a:lnTo>
                  <a:cubicBezTo>
                    <a:pt x="2844" y="1452"/>
                    <a:pt x="2850" y="1457"/>
                    <a:pt x="2850" y="1464"/>
                  </a:cubicBezTo>
                  <a:cubicBezTo>
                    <a:pt x="2850" y="1471"/>
                    <a:pt x="2844" y="1477"/>
                    <a:pt x="2837" y="1477"/>
                  </a:cubicBezTo>
                  <a:lnTo>
                    <a:pt x="2811" y="1477"/>
                  </a:lnTo>
                  <a:cubicBezTo>
                    <a:pt x="2804" y="1477"/>
                    <a:pt x="2799" y="1471"/>
                    <a:pt x="2799" y="1464"/>
                  </a:cubicBezTo>
                  <a:cubicBezTo>
                    <a:pt x="2799" y="1457"/>
                    <a:pt x="2804" y="1452"/>
                    <a:pt x="2811" y="1452"/>
                  </a:cubicBezTo>
                  <a:close/>
                  <a:moveTo>
                    <a:pt x="2888" y="1452"/>
                  </a:moveTo>
                  <a:lnTo>
                    <a:pt x="2914" y="1452"/>
                  </a:lnTo>
                  <a:cubicBezTo>
                    <a:pt x="2921" y="1452"/>
                    <a:pt x="2927" y="1457"/>
                    <a:pt x="2927" y="1464"/>
                  </a:cubicBezTo>
                  <a:cubicBezTo>
                    <a:pt x="2927" y="1471"/>
                    <a:pt x="2921" y="1477"/>
                    <a:pt x="2914" y="1477"/>
                  </a:cubicBezTo>
                  <a:lnTo>
                    <a:pt x="2888" y="1477"/>
                  </a:lnTo>
                  <a:cubicBezTo>
                    <a:pt x="2881" y="1477"/>
                    <a:pt x="2875" y="1471"/>
                    <a:pt x="2875" y="1464"/>
                  </a:cubicBezTo>
                  <a:cubicBezTo>
                    <a:pt x="2875" y="1457"/>
                    <a:pt x="2881" y="1452"/>
                    <a:pt x="2888" y="1452"/>
                  </a:cubicBezTo>
                  <a:close/>
                  <a:moveTo>
                    <a:pt x="2965" y="1452"/>
                  </a:moveTo>
                  <a:lnTo>
                    <a:pt x="2991" y="1452"/>
                  </a:lnTo>
                  <a:cubicBezTo>
                    <a:pt x="2998" y="1452"/>
                    <a:pt x="3003" y="1457"/>
                    <a:pt x="3003" y="1464"/>
                  </a:cubicBezTo>
                  <a:cubicBezTo>
                    <a:pt x="3003" y="1471"/>
                    <a:pt x="2998" y="1477"/>
                    <a:pt x="2991" y="1477"/>
                  </a:cubicBezTo>
                  <a:lnTo>
                    <a:pt x="2965" y="1477"/>
                  </a:lnTo>
                  <a:cubicBezTo>
                    <a:pt x="2958" y="1477"/>
                    <a:pt x="2952" y="1471"/>
                    <a:pt x="2952" y="1464"/>
                  </a:cubicBezTo>
                  <a:cubicBezTo>
                    <a:pt x="2952" y="1457"/>
                    <a:pt x="2958" y="1452"/>
                    <a:pt x="2965" y="1452"/>
                  </a:cubicBezTo>
                  <a:close/>
                  <a:moveTo>
                    <a:pt x="3024" y="1459"/>
                  </a:moveTo>
                  <a:lnTo>
                    <a:pt x="3024" y="1434"/>
                  </a:lnTo>
                  <a:cubicBezTo>
                    <a:pt x="3024" y="1427"/>
                    <a:pt x="3030" y="1421"/>
                    <a:pt x="3037" y="1421"/>
                  </a:cubicBezTo>
                  <a:cubicBezTo>
                    <a:pt x="3044" y="1421"/>
                    <a:pt x="3050" y="1427"/>
                    <a:pt x="3050" y="1434"/>
                  </a:cubicBezTo>
                  <a:lnTo>
                    <a:pt x="3050" y="1459"/>
                  </a:lnTo>
                  <a:cubicBezTo>
                    <a:pt x="3050" y="1466"/>
                    <a:pt x="3044" y="1472"/>
                    <a:pt x="3037" y="1472"/>
                  </a:cubicBezTo>
                  <a:cubicBezTo>
                    <a:pt x="3030" y="1472"/>
                    <a:pt x="3024" y="1466"/>
                    <a:pt x="3024" y="1459"/>
                  </a:cubicBezTo>
                  <a:close/>
                  <a:moveTo>
                    <a:pt x="3024" y="1383"/>
                  </a:moveTo>
                  <a:lnTo>
                    <a:pt x="3024" y="1357"/>
                  </a:lnTo>
                  <a:cubicBezTo>
                    <a:pt x="3024" y="1350"/>
                    <a:pt x="3030" y="1344"/>
                    <a:pt x="3037" y="1344"/>
                  </a:cubicBezTo>
                  <a:cubicBezTo>
                    <a:pt x="3044" y="1344"/>
                    <a:pt x="3050" y="1350"/>
                    <a:pt x="3050" y="1357"/>
                  </a:cubicBezTo>
                  <a:lnTo>
                    <a:pt x="3050" y="1383"/>
                  </a:lnTo>
                  <a:cubicBezTo>
                    <a:pt x="3050" y="1390"/>
                    <a:pt x="3044" y="1395"/>
                    <a:pt x="3037" y="1395"/>
                  </a:cubicBezTo>
                  <a:cubicBezTo>
                    <a:pt x="3030" y="1395"/>
                    <a:pt x="3024" y="1390"/>
                    <a:pt x="3024" y="1383"/>
                  </a:cubicBezTo>
                  <a:close/>
                  <a:moveTo>
                    <a:pt x="3024" y="1306"/>
                  </a:moveTo>
                  <a:lnTo>
                    <a:pt x="3024" y="1280"/>
                  </a:lnTo>
                  <a:cubicBezTo>
                    <a:pt x="3024" y="1273"/>
                    <a:pt x="3030" y="1267"/>
                    <a:pt x="3037" y="1267"/>
                  </a:cubicBezTo>
                  <a:cubicBezTo>
                    <a:pt x="3044" y="1267"/>
                    <a:pt x="3050" y="1273"/>
                    <a:pt x="3050" y="1280"/>
                  </a:cubicBezTo>
                  <a:lnTo>
                    <a:pt x="3050" y="1306"/>
                  </a:lnTo>
                  <a:cubicBezTo>
                    <a:pt x="3050" y="1313"/>
                    <a:pt x="3044" y="1319"/>
                    <a:pt x="3037" y="1319"/>
                  </a:cubicBezTo>
                  <a:cubicBezTo>
                    <a:pt x="3030" y="1319"/>
                    <a:pt x="3024" y="1313"/>
                    <a:pt x="3024" y="1306"/>
                  </a:cubicBezTo>
                  <a:close/>
                  <a:moveTo>
                    <a:pt x="3024" y="1229"/>
                  </a:moveTo>
                  <a:lnTo>
                    <a:pt x="3024" y="1203"/>
                  </a:lnTo>
                  <a:cubicBezTo>
                    <a:pt x="3024" y="1196"/>
                    <a:pt x="3030" y="1191"/>
                    <a:pt x="3037" y="1191"/>
                  </a:cubicBezTo>
                  <a:cubicBezTo>
                    <a:pt x="3044" y="1191"/>
                    <a:pt x="3050" y="1196"/>
                    <a:pt x="3050" y="1203"/>
                  </a:cubicBezTo>
                  <a:lnTo>
                    <a:pt x="3050" y="1229"/>
                  </a:lnTo>
                  <a:cubicBezTo>
                    <a:pt x="3050" y="1236"/>
                    <a:pt x="3044" y="1242"/>
                    <a:pt x="3037" y="1242"/>
                  </a:cubicBezTo>
                  <a:cubicBezTo>
                    <a:pt x="3030" y="1242"/>
                    <a:pt x="3024" y="1236"/>
                    <a:pt x="3024" y="1229"/>
                  </a:cubicBezTo>
                  <a:close/>
                  <a:moveTo>
                    <a:pt x="3024" y="1152"/>
                  </a:moveTo>
                  <a:lnTo>
                    <a:pt x="3024" y="1127"/>
                  </a:lnTo>
                  <a:cubicBezTo>
                    <a:pt x="3024" y="1119"/>
                    <a:pt x="3030" y="1114"/>
                    <a:pt x="3037" y="1114"/>
                  </a:cubicBezTo>
                  <a:cubicBezTo>
                    <a:pt x="3044" y="1114"/>
                    <a:pt x="3050" y="1119"/>
                    <a:pt x="3050" y="1127"/>
                  </a:cubicBezTo>
                  <a:lnTo>
                    <a:pt x="3050" y="1152"/>
                  </a:lnTo>
                  <a:cubicBezTo>
                    <a:pt x="3050" y="1159"/>
                    <a:pt x="3044" y="1165"/>
                    <a:pt x="3037" y="1165"/>
                  </a:cubicBezTo>
                  <a:cubicBezTo>
                    <a:pt x="3030" y="1165"/>
                    <a:pt x="3024" y="1159"/>
                    <a:pt x="3024" y="1152"/>
                  </a:cubicBezTo>
                  <a:close/>
                  <a:moveTo>
                    <a:pt x="3024" y="1075"/>
                  </a:moveTo>
                  <a:lnTo>
                    <a:pt x="3024" y="1050"/>
                  </a:lnTo>
                  <a:cubicBezTo>
                    <a:pt x="3024" y="1043"/>
                    <a:pt x="3030" y="1037"/>
                    <a:pt x="3037" y="1037"/>
                  </a:cubicBezTo>
                  <a:cubicBezTo>
                    <a:pt x="3044" y="1037"/>
                    <a:pt x="3050" y="1043"/>
                    <a:pt x="3050" y="1050"/>
                  </a:cubicBezTo>
                  <a:lnTo>
                    <a:pt x="3050" y="1075"/>
                  </a:lnTo>
                  <a:cubicBezTo>
                    <a:pt x="3050" y="1082"/>
                    <a:pt x="3044" y="1088"/>
                    <a:pt x="3037" y="1088"/>
                  </a:cubicBezTo>
                  <a:cubicBezTo>
                    <a:pt x="3030" y="1088"/>
                    <a:pt x="3024" y="1082"/>
                    <a:pt x="3024" y="1075"/>
                  </a:cubicBezTo>
                  <a:close/>
                  <a:moveTo>
                    <a:pt x="3024" y="999"/>
                  </a:moveTo>
                  <a:lnTo>
                    <a:pt x="3024" y="973"/>
                  </a:lnTo>
                  <a:cubicBezTo>
                    <a:pt x="3024" y="966"/>
                    <a:pt x="3030" y="960"/>
                    <a:pt x="3037" y="960"/>
                  </a:cubicBezTo>
                  <a:cubicBezTo>
                    <a:pt x="3044" y="960"/>
                    <a:pt x="3050" y="966"/>
                    <a:pt x="3050" y="973"/>
                  </a:cubicBezTo>
                  <a:lnTo>
                    <a:pt x="3050" y="999"/>
                  </a:lnTo>
                  <a:cubicBezTo>
                    <a:pt x="3050" y="1006"/>
                    <a:pt x="3044" y="1011"/>
                    <a:pt x="3037" y="1011"/>
                  </a:cubicBezTo>
                  <a:cubicBezTo>
                    <a:pt x="3030" y="1011"/>
                    <a:pt x="3024" y="1006"/>
                    <a:pt x="3024" y="999"/>
                  </a:cubicBezTo>
                  <a:close/>
                  <a:moveTo>
                    <a:pt x="3024" y="922"/>
                  </a:moveTo>
                  <a:lnTo>
                    <a:pt x="3024" y="896"/>
                  </a:lnTo>
                  <a:cubicBezTo>
                    <a:pt x="3024" y="889"/>
                    <a:pt x="3030" y="883"/>
                    <a:pt x="3037" y="883"/>
                  </a:cubicBezTo>
                  <a:cubicBezTo>
                    <a:pt x="3044" y="883"/>
                    <a:pt x="3050" y="889"/>
                    <a:pt x="3050" y="896"/>
                  </a:cubicBezTo>
                  <a:lnTo>
                    <a:pt x="3050" y="922"/>
                  </a:lnTo>
                  <a:cubicBezTo>
                    <a:pt x="3050" y="929"/>
                    <a:pt x="3044" y="935"/>
                    <a:pt x="3037" y="935"/>
                  </a:cubicBezTo>
                  <a:cubicBezTo>
                    <a:pt x="3030" y="935"/>
                    <a:pt x="3024" y="929"/>
                    <a:pt x="3024" y="922"/>
                  </a:cubicBezTo>
                  <a:close/>
                  <a:moveTo>
                    <a:pt x="3024" y="845"/>
                  </a:moveTo>
                  <a:lnTo>
                    <a:pt x="3024" y="819"/>
                  </a:lnTo>
                  <a:cubicBezTo>
                    <a:pt x="3024" y="812"/>
                    <a:pt x="3030" y="807"/>
                    <a:pt x="3037" y="807"/>
                  </a:cubicBezTo>
                  <a:cubicBezTo>
                    <a:pt x="3044" y="807"/>
                    <a:pt x="3050" y="812"/>
                    <a:pt x="3050" y="819"/>
                  </a:cubicBezTo>
                  <a:lnTo>
                    <a:pt x="3050" y="845"/>
                  </a:lnTo>
                  <a:cubicBezTo>
                    <a:pt x="3050" y="852"/>
                    <a:pt x="3044" y="858"/>
                    <a:pt x="3037" y="858"/>
                  </a:cubicBezTo>
                  <a:cubicBezTo>
                    <a:pt x="3030" y="858"/>
                    <a:pt x="3024" y="852"/>
                    <a:pt x="3024" y="845"/>
                  </a:cubicBezTo>
                  <a:close/>
                  <a:moveTo>
                    <a:pt x="3024" y="768"/>
                  </a:moveTo>
                  <a:lnTo>
                    <a:pt x="3024" y="743"/>
                  </a:lnTo>
                  <a:cubicBezTo>
                    <a:pt x="3024" y="735"/>
                    <a:pt x="3030" y="730"/>
                    <a:pt x="3037" y="730"/>
                  </a:cubicBezTo>
                  <a:cubicBezTo>
                    <a:pt x="3044" y="730"/>
                    <a:pt x="3050" y="735"/>
                    <a:pt x="3050" y="743"/>
                  </a:cubicBezTo>
                  <a:lnTo>
                    <a:pt x="3050" y="768"/>
                  </a:lnTo>
                  <a:cubicBezTo>
                    <a:pt x="3050" y="775"/>
                    <a:pt x="3044" y="781"/>
                    <a:pt x="3037" y="781"/>
                  </a:cubicBezTo>
                  <a:cubicBezTo>
                    <a:pt x="3030" y="781"/>
                    <a:pt x="3024" y="775"/>
                    <a:pt x="3024" y="768"/>
                  </a:cubicBezTo>
                  <a:close/>
                  <a:moveTo>
                    <a:pt x="3024" y="691"/>
                  </a:moveTo>
                  <a:lnTo>
                    <a:pt x="3024" y="666"/>
                  </a:lnTo>
                  <a:cubicBezTo>
                    <a:pt x="3024" y="659"/>
                    <a:pt x="3030" y="653"/>
                    <a:pt x="3037" y="653"/>
                  </a:cubicBezTo>
                  <a:cubicBezTo>
                    <a:pt x="3044" y="653"/>
                    <a:pt x="3050" y="659"/>
                    <a:pt x="3050" y="666"/>
                  </a:cubicBezTo>
                  <a:lnTo>
                    <a:pt x="3050" y="691"/>
                  </a:lnTo>
                  <a:cubicBezTo>
                    <a:pt x="3050" y="698"/>
                    <a:pt x="3044" y="704"/>
                    <a:pt x="3037" y="704"/>
                  </a:cubicBezTo>
                  <a:cubicBezTo>
                    <a:pt x="3030" y="704"/>
                    <a:pt x="3024" y="698"/>
                    <a:pt x="3024" y="691"/>
                  </a:cubicBezTo>
                  <a:close/>
                  <a:moveTo>
                    <a:pt x="3024" y="615"/>
                  </a:moveTo>
                  <a:lnTo>
                    <a:pt x="3024" y="589"/>
                  </a:lnTo>
                  <a:cubicBezTo>
                    <a:pt x="3024" y="582"/>
                    <a:pt x="3030" y="576"/>
                    <a:pt x="3037" y="576"/>
                  </a:cubicBezTo>
                  <a:cubicBezTo>
                    <a:pt x="3044" y="576"/>
                    <a:pt x="3050" y="582"/>
                    <a:pt x="3050" y="589"/>
                  </a:cubicBezTo>
                  <a:lnTo>
                    <a:pt x="3050" y="615"/>
                  </a:lnTo>
                  <a:cubicBezTo>
                    <a:pt x="3050" y="622"/>
                    <a:pt x="3044" y="627"/>
                    <a:pt x="3037" y="627"/>
                  </a:cubicBezTo>
                  <a:cubicBezTo>
                    <a:pt x="3030" y="627"/>
                    <a:pt x="3024" y="622"/>
                    <a:pt x="3024" y="615"/>
                  </a:cubicBezTo>
                  <a:close/>
                  <a:moveTo>
                    <a:pt x="3024" y="538"/>
                  </a:moveTo>
                  <a:lnTo>
                    <a:pt x="3024" y="512"/>
                  </a:lnTo>
                  <a:cubicBezTo>
                    <a:pt x="3024" y="505"/>
                    <a:pt x="3030" y="499"/>
                    <a:pt x="3037" y="499"/>
                  </a:cubicBezTo>
                  <a:cubicBezTo>
                    <a:pt x="3044" y="499"/>
                    <a:pt x="3050" y="505"/>
                    <a:pt x="3050" y="512"/>
                  </a:cubicBezTo>
                  <a:lnTo>
                    <a:pt x="3050" y="538"/>
                  </a:lnTo>
                  <a:cubicBezTo>
                    <a:pt x="3050" y="545"/>
                    <a:pt x="3044" y="551"/>
                    <a:pt x="3037" y="551"/>
                  </a:cubicBezTo>
                  <a:cubicBezTo>
                    <a:pt x="3030" y="551"/>
                    <a:pt x="3024" y="545"/>
                    <a:pt x="3024" y="538"/>
                  </a:cubicBezTo>
                  <a:close/>
                  <a:moveTo>
                    <a:pt x="3024" y="461"/>
                  </a:moveTo>
                  <a:lnTo>
                    <a:pt x="3024" y="435"/>
                  </a:lnTo>
                  <a:cubicBezTo>
                    <a:pt x="3024" y="428"/>
                    <a:pt x="3030" y="423"/>
                    <a:pt x="3037" y="423"/>
                  </a:cubicBezTo>
                  <a:cubicBezTo>
                    <a:pt x="3044" y="423"/>
                    <a:pt x="3050" y="428"/>
                    <a:pt x="3050" y="435"/>
                  </a:cubicBezTo>
                  <a:lnTo>
                    <a:pt x="3050" y="461"/>
                  </a:lnTo>
                  <a:cubicBezTo>
                    <a:pt x="3050" y="468"/>
                    <a:pt x="3044" y="474"/>
                    <a:pt x="3037" y="474"/>
                  </a:cubicBezTo>
                  <a:cubicBezTo>
                    <a:pt x="3030" y="474"/>
                    <a:pt x="3024" y="468"/>
                    <a:pt x="3024" y="461"/>
                  </a:cubicBezTo>
                  <a:close/>
                  <a:moveTo>
                    <a:pt x="3024" y="384"/>
                  </a:moveTo>
                  <a:lnTo>
                    <a:pt x="3024" y="359"/>
                  </a:lnTo>
                  <a:cubicBezTo>
                    <a:pt x="3024" y="351"/>
                    <a:pt x="3030" y="346"/>
                    <a:pt x="3037" y="346"/>
                  </a:cubicBezTo>
                  <a:cubicBezTo>
                    <a:pt x="3044" y="346"/>
                    <a:pt x="3050" y="351"/>
                    <a:pt x="3050" y="359"/>
                  </a:cubicBezTo>
                  <a:lnTo>
                    <a:pt x="3050" y="384"/>
                  </a:lnTo>
                  <a:cubicBezTo>
                    <a:pt x="3050" y="391"/>
                    <a:pt x="3044" y="397"/>
                    <a:pt x="3037" y="397"/>
                  </a:cubicBezTo>
                  <a:cubicBezTo>
                    <a:pt x="3030" y="397"/>
                    <a:pt x="3024" y="391"/>
                    <a:pt x="3024" y="384"/>
                  </a:cubicBezTo>
                  <a:close/>
                  <a:moveTo>
                    <a:pt x="3024" y="307"/>
                  </a:moveTo>
                  <a:lnTo>
                    <a:pt x="3024" y="282"/>
                  </a:lnTo>
                  <a:cubicBezTo>
                    <a:pt x="3024" y="275"/>
                    <a:pt x="3030" y="269"/>
                    <a:pt x="3037" y="269"/>
                  </a:cubicBezTo>
                  <a:cubicBezTo>
                    <a:pt x="3044" y="269"/>
                    <a:pt x="3050" y="275"/>
                    <a:pt x="3050" y="282"/>
                  </a:cubicBezTo>
                  <a:lnTo>
                    <a:pt x="3050" y="307"/>
                  </a:lnTo>
                  <a:cubicBezTo>
                    <a:pt x="3050" y="314"/>
                    <a:pt x="3044" y="320"/>
                    <a:pt x="3037" y="320"/>
                  </a:cubicBezTo>
                  <a:cubicBezTo>
                    <a:pt x="3030" y="320"/>
                    <a:pt x="3024" y="314"/>
                    <a:pt x="3024" y="307"/>
                  </a:cubicBezTo>
                  <a:close/>
                  <a:moveTo>
                    <a:pt x="3024" y="231"/>
                  </a:moveTo>
                  <a:lnTo>
                    <a:pt x="3024" y="205"/>
                  </a:lnTo>
                  <a:cubicBezTo>
                    <a:pt x="3024" y="198"/>
                    <a:pt x="3030" y="192"/>
                    <a:pt x="3037" y="192"/>
                  </a:cubicBezTo>
                  <a:cubicBezTo>
                    <a:pt x="3044" y="192"/>
                    <a:pt x="3050" y="198"/>
                    <a:pt x="3050" y="205"/>
                  </a:cubicBezTo>
                  <a:lnTo>
                    <a:pt x="3050" y="231"/>
                  </a:lnTo>
                  <a:cubicBezTo>
                    <a:pt x="3050" y="238"/>
                    <a:pt x="3044" y="243"/>
                    <a:pt x="3037" y="243"/>
                  </a:cubicBezTo>
                  <a:cubicBezTo>
                    <a:pt x="3030" y="243"/>
                    <a:pt x="3024" y="238"/>
                    <a:pt x="3024" y="231"/>
                  </a:cubicBezTo>
                  <a:close/>
                  <a:moveTo>
                    <a:pt x="3024" y="154"/>
                  </a:moveTo>
                  <a:lnTo>
                    <a:pt x="3024" y="128"/>
                  </a:lnTo>
                  <a:cubicBezTo>
                    <a:pt x="3024" y="121"/>
                    <a:pt x="3030" y="115"/>
                    <a:pt x="3037" y="115"/>
                  </a:cubicBezTo>
                  <a:cubicBezTo>
                    <a:pt x="3044" y="115"/>
                    <a:pt x="3050" y="121"/>
                    <a:pt x="3050" y="128"/>
                  </a:cubicBezTo>
                  <a:lnTo>
                    <a:pt x="3050" y="154"/>
                  </a:lnTo>
                  <a:cubicBezTo>
                    <a:pt x="3050" y="161"/>
                    <a:pt x="3044" y="167"/>
                    <a:pt x="3037" y="167"/>
                  </a:cubicBezTo>
                  <a:cubicBezTo>
                    <a:pt x="3030" y="167"/>
                    <a:pt x="3024" y="161"/>
                    <a:pt x="3024" y="154"/>
                  </a:cubicBezTo>
                  <a:close/>
                  <a:moveTo>
                    <a:pt x="3024" y="77"/>
                  </a:moveTo>
                  <a:lnTo>
                    <a:pt x="3024" y="51"/>
                  </a:lnTo>
                  <a:cubicBezTo>
                    <a:pt x="3024" y="44"/>
                    <a:pt x="3030" y="39"/>
                    <a:pt x="3037" y="39"/>
                  </a:cubicBezTo>
                  <a:cubicBezTo>
                    <a:pt x="3044" y="39"/>
                    <a:pt x="3050" y="44"/>
                    <a:pt x="3050" y="51"/>
                  </a:cubicBezTo>
                  <a:lnTo>
                    <a:pt x="3050" y="77"/>
                  </a:lnTo>
                  <a:cubicBezTo>
                    <a:pt x="3050" y="84"/>
                    <a:pt x="3044" y="90"/>
                    <a:pt x="3037" y="90"/>
                  </a:cubicBezTo>
                  <a:cubicBezTo>
                    <a:pt x="3030" y="90"/>
                    <a:pt x="3024" y="84"/>
                    <a:pt x="3024" y="77"/>
                  </a:cubicBezTo>
                  <a:close/>
                  <a:moveTo>
                    <a:pt x="3024" y="26"/>
                  </a:moveTo>
                  <a:lnTo>
                    <a:pt x="2998" y="26"/>
                  </a:lnTo>
                  <a:cubicBezTo>
                    <a:pt x="2991" y="26"/>
                    <a:pt x="2985" y="20"/>
                    <a:pt x="2985" y="13"/>
                  </a:cubicBezTo>
                  <a:cubicBezTo>
                    <a:pt x="2985" y="6"/>
                    <a:pt x="2991" y="0"/>
                    <a:pt x="2998" y="0"/>
                  </a:cubicBezTo>
                  <a:lnTo>
                    <a:pt x="3024" y="0"/>
                  </a:lnTo>
                  <a:cubicBezTo>
                    <a:pt x="3031" y="0"/>
                    <a:pt x="3037" y="6"/>
                    <a:pt x="3037" y="13"/>
                  </a:cubicBezTo>
                  <a:cubicBezTo>
                    <a:pt x="3037" y="20"/>
                    <a:pt x="3031" y="26"/>
                    <a:pt x="3024" y="26"/>
                  </a:cubicBezTo>
                  <a:close/>
                  <a:moveTo>
                    <a:pt x="2947" y="26"/>
                  </a:moveTo>
                  <a:lnTo>
                    <a:pt x="2921" y="26"/>
                  </a:lnTo>
                  <a:cubicBezTo>
                    <a:pt x="2914" y="26"/>
                    <a:pt x="2909" y="20"/>
                    <a:pt x="2909" y="13"/>
                  </a:cubicBezTo>
                  <a:cubicBezTo>
                    <a:pt x="2909" y="6"/>
                    <a:pt x="2914" y="0"/>
                    <a:pt x="2921" y="0"/>
                  </a:cubicBezTo>
                  <a:lnTo>
                    <a:pt x="2947" y="0"/>
                  </a:lnTo>
                  <a:cubicBezTo>
                    <a:pt x="2954" y="0"/>
                    <a:pt x="2960" y="6"/>
                    <a:pt x="2960" y="13"/>
                  </a:cubicBezTo>
                  <a:cubicBezTo>
                    <a:pt x="2960" y="20"/>
                    <a:pt x="2954" y="26"/>
                    <a:pt x="2947" y="26"/>
                  </a:cubicBezTo>
                  <a:close/>
                  <a:moveTo>
                    <a:pt x="2870" y="26"/>
                  </a:moveTo>
                  <a:lnTo>
                    <a:pt x="2845" y="26"/>
                  </a:lnTo>
                  <a:cubicBezTo>
                    <a:pt x="2838" y="26"/>
                    <a:pt x="2832" y="20"/>
                    <a:pt x="2832" y="13"/>
                  </a:cubicBezTo>
                  <a:cubicBezTo>
                    <a:pt x="2832" y="6"/>
                    <a:pt x="2838" y="0"/>
                    <a:pt x="2845" y="0"/>
                  </a:cubicBezTo>
                  <a:lnTo>
                    <a:pt x="2870" y="0"/>
                  </a:lnTo>
                  <a:cubicBezTo>
                    <a:pt x="2877" y="0"/>
                    <a:pt x="2883" y="6"/>
                    <a:pt x="2883" y="13"/>
                  </a:cubicBezTo>
                  <a:cubicBezTo>
                    <a:pt x="2883" y="20"/>
                    <a:pt x="2877" y="26"/>
                    <a:pt x="2870" y="26"/>
                  </a:cubicBezTo>
                  <a:close/>
                  <a:moveTo>
                    <a:pt x="2793" y="26"/>
                  </a:moveTo>
                  <a:lnTo>
                    <a:pt x="2768" y="26"/>
                  </a:lnTo>
                  <a:cubicBezTo>
                    <a:pt x="2761" y="26"/>
                    <a:pt x="2755" y="20"/>
                    <a:pt x="2755" y="13"/>
                  </a:cubicBezTo>
                  <a:cubicBezTo>
                    <a:pt x="2755" y="6"/>
                    <a:pt x="2761" y="0"/>
                    <a:pt x="2768" y="0"/>
                  </a:cubicBezTo>
                  <a:lnTo>
                    <a:pt x="2793" y="0"/>
                  </a:lnTo>
                  <a:cubicBezTo>
                    <a:pt x="2801" y="0"/>
                    <a:pt x="2806" y="6"/>
                    <a:pt x="2806" y="13"/>
                  </a:cubicBezTo>
                  <a:cubicBezTo>
                    <a:pt x="2806" y="20"/>
                    <a:pt x="2801" y="26"/>
                    <a:pt x="2793" y="26"/>
                  </a:cubicBezTo>
                  <a:close/>
                  <a:moveTo>
                    <a:pt x="2717" y="26"/>
                  </a:moveTo>
                  <a:lnTo>
                    <a:pt x="2691" y="26"/>
                  </a:lnTo>
                  <a:cubicBezTo>
                    <a:pt x="2684" y="26"/>
                    <a:pt x="2678" y="20"/>
                    <a:pt x="2678" y="13"/>
                  </a:cubicBezTo>
                  <a:cubicBezTo>
                    <a:pt x="2678" y="6"/>
                    <a:pt x="2684" y="0"/>
                    <a:pt x="2691" y="0"/>
                  </a:cubicBezTo>
                  <a:lnTo>
                    <a:pt x="2717" y="0"/>
                  </a:lnTo>
                  <a:cubicBezTo>
                    <a:pt x="2724" y="0"/>
                    <a:pt x="2729" y="6"/>
                    <a:pt x="2729" y="13"/>
                  </a:cubicBezTo>
                  <a:cubicBezTo>
                    <a:pt x="2729" y="20"/>
                    <a:pt x="2724" y="26"/>
                    <a:pt x="2717" y="26"/>
                  </a:cubicBezTo>
                  <a:close/>
                  <a:moveTo>
                    <a:pt x="2640" y="26"/>
                  </a:moveTo>
                  <a:lnTo>
                    <a:pt x="2614" y="26"/>
                  </a:lnTo>
                  <a:cubicBezTo>
                    <a:pt x="2607" y="26"/>
                    <a:pt x="2601" y="20"/>
                    <a:pt x="2601" y="13"/>
                  </a:cubicBezTo>
                  <a:cubicBezTo>
                    <a:pt x="2601" y="6"/>
                    <a:pt x="2607" y="0"/>
                    <a:pt x="2614" y="0"/>
                  </a:cubicBezTo>
                  <a:lnTo>
                    <a:pt x="2640" y="0"/>
                  </a:lnTo>
                  <a:cubicBezTo>
                    <a:pt x="2647" y="0"/>
                    <a:pt x="2653" y="6"/>
                    <a:pt x="2653" y="13"/>
                  </a:cubicBezTo>
                  <a:cubicBezTo>
                    <a:pt x="2653" y="20"/>
                    <a:pt x="2647" y="26"/>
                    <a:pt x="2640" y="26"/>
                  </a:cubicBezTo>
                  <a:close/>
                  <a:moveTo>
                    <a:pt x="2563" y="26"/>
                  </a:moveTo>
                  <a:lnTo>
                    <a:pt x="2537" y="26"/>
                  </a:lnTo>
                  <a:cubicBezTo>
                    <a:pt x="2530" y="26"/>
                    <a:pt x="2525" y="20"/>
                    <a:pt x="2525" y="13"/>
                  </a:cubicBezTo>
                  <a:cubicBezTo>
                    <a:pt x="2525" y="6"/>
                    <a:pt x="2530" y="0"/>
                    <a:pt x="2537" y="0"/>
                  </a:cubicBezTo>
                  <a:lnTo>
                    <a:pt x="2563" y="0"/>
                  </a:lnTo>
                  <a:cubicBezTo>
                    <a:pt x="2570" y="0"/>
                    <a:pt x="2576" y="6"/>
                    <a:pt x="2576" y="13"/>
                  </a:cubicBezTo>
                  <a:cubicBezTo>
                    <a:pt x="2576" y="20"/>
                    <a:pt x="2570" y="26"/>
                    <a:pt x="2563" y="26"/>
                  </a:cubicBezTo>
                  <a:close/>
                  <a:moveTo>
                    <a:pt x="2486" y="26"/>
                  </a:moveTo>
                  <a:lnTo>
                    <a:pt x="2461" y="26"/>
                  </a:lnTo>
                  <a:cubicBezTo>
                    <a:pt x="2454" y="26"/>
                    <a:pt x="2448" y="20"/>
                    <a:pt x="2448" y="13"/>
                  </a:cubicBezTo>
                  <a:cubicBezTo>
                    <a:pt x="2448" y="6"/>
                    <a:pt x="2454" y="0"/>
                    <a:pt x="2461" y="0"/>
                  </a:cubicBezTo>
                  <a:lnTo>
                    <a:pt x="2486" y="0"/>
                  </a:lnTo>
                  <a:cubicBezTo>
                    <a:pt x="2493" y="0"/>
                    <a:pt x="2499" y="6"/>
                    <a:pt x="2499" y="13"/>
                  </a:cubicBezTo>
                  <a:cubicBezTo>
                    <a:pt x="2499" y="20"/>
                    <a:pt x="2493" y="26"/>
                    <a:pt x="2486" y="26"/>
                  </a:cubicBezTo>
                  <a:close/>
                  <a:moveTo>
                    <a:pt x="2409" y="26"/>
                  </a:moveTo>
                  <a:lnTo>
                    <a:pt x="2384" y="26"/>
                  </a:lnTo>
                  <a:cubicBezTo>
                    <a:pt x="2377" y="26"/>
                    <a:pt x="2371" y="20"/>
                    <a:pt x="2371" y="13"/>
                  </a:cubicBezTo>
                  <a:cubicBezTo>
                    <a:pt x="2371" y="6"/>
                    <a:pt x="2377" y="0"/>
                    <a:pt x="2384" y="0"/>
                  </a:cubicBezTo>
                  <a:lnTo>
                    <a:pt x="2409" y="0"/>
                  </a:lnTo>
                  <a:cubicBezTo>
                    <a:pt x="2417" y="0"/>
                    <a:pt x="2422" y="6"/>
                    <a:pt x="2422" y="13"/>
                  </a:cubicBezTo>
                  <a:cubicBezTo>
                    <a:pt x="2422" y="20"/>
                    <a:pt x="2417" y="26"/>
                    <a:pt x="2409" y="26"/>
                  </a:cubicBezTo>
                  <a:close/>
                  <a:moveTo>
                    <a:pt x="2333" y="26"/>
                  </a:moveTo>
                  <a:lnTo>
                    <a:pt x="2307" y="26"/>
                  </a:lnTo>
                  <a:cubicBezTo>
                    <a:pt x="2300" y="26"/>
                    <a:pt x="2294" y="20"/>
                    <a:pt x="2294" y="13"/>
                  </a:cubicBezTo>
                  <a:cubicBezTo>
                    <a:pt x="2294" y="6"/>
                    <a:pt x="2300" y="0"/>
                    <a:pt x="2307" y="0"/>
                  </a:cubicBezTo>
                  <a:lnTo>
                    <a:pt x="2333" y="0"/>
                  </a:lnTo>
                  <a:cubicBezTo>
                    <a:pt x="2340" y="0"/>
                    <a:pt x="2345" y="6"/>
                    <a:pt x="2345" y="13"/>
                  </a:cubicBezTo>
                  <a:cubicBezTo>
                    <a:pt x="2345" y="20"/>
                    <a:pt x="2340" y="26"/>
                    <a:pt x="2333" y="26"/>
                  </a:cubicBezTo>
                  <a:close/>
                  <a:moveTo>
                    <a:pt x="2256" y="26"/>
                  </a:moveTo>
                  <a:lnTo>
                    <a:pt x="2230" y="26"/>
                  </a:lnTo>
                  <a:cubicBezTo>
                    <a:pt x="2223" y="26"/>
                    <a:pt x="2217" y="20"/>
                    <a:pt x="2217" y="13"/>
                  </a:cubicBezTo>
                  <a:cubicBezTo>
                    <a:pt x="2217" y="6"/>
                    <a:pt x="2223" y="0"/>
                    <a:pt x="2230" y="0"/>
                  </a:cubicBezTo>
                  <a:lnTo>
                    <a:pt x="2256" y="0"/>
                  </a:lnTo>
                  <a:cubicBezTo>
                    <a:pt x="2263" y="0"/>
                    <a:pt x="2269" y="6"/>
                    <a:pt x="2269" y="13"/>
                  </a:cubicBezTo>
                  <a:cubicBezTo>
                    <a:pt x="2269" y="20"/>
                    <a:pt x="2263" y="26"/>
                    <a:pt x="2256" y="26"/>
                  </a:cubicBezTo>
                  <a:close/>
                  <a:moveTo>
                    <a:pt x="2179" y="26"/>
                  </a:moveTo>
                  <a:lnTo>
                    <a:pt x="2153" y="26"/>
                  </a:lnTo>
                  <a:cubicBezTo>
                    <a:pt x="2146" y="26"/>
                    <a:pt x="2141" y="20"/>
                    <a:pt x="2141" y="13"/>
                  </a:cubicBezTo>
                  <a:cubicBezTo>
                    <a:pt x="2141" y="6"/>
                    <a:pt x="2146" y="0"/>
                    <a:pt x="2153" y="0"/>
                  </a:cubicBezTo>
                  <a:lnTo>
                    <a:pt x="2179" y="0"/>
                  </a:lnTo>
                  <a:cubicBezTo>
                    <a:pt x="2186" y="0"/>
                    <a:pt x="2192" y="6"/>
                    <a:pt x="2192" y="13"/>
                  </a:cubicBezTo>
                  <a:cubicBezTo>
                    <a:pt x="2192" y="20"/>
                    <a:pt x="2186" y="26"/>
                    <a:pt x="2179" y="26"/>
                  </a:cubicBezTo>
                  <a:close/>
                  <a:moveTo>
                    <a:pt x="2102" y="26"/>
                  </a:moveTo>
                  <a:lnTo>
                    <a:pt x="2077" y="26"/>
                  </a:lnTo>
                  <a:cubicBezTo>
                    <a:pt x="2070" y="26"/>
                    <a:pt x="2064" y="20"/>
                    <a:pt x="2064" y="13"/>
                  </a:cubicBezTo>
                  <a:cubicBezTo>
                    <a:pt x="2064" y="6"/>
                    <a:pt x="2070" y="0"/>
                    <a:pt x="2077" y="0"/>
                  </a:cubicBezTo>
                  <a:lnTo>
                    <a:pt x="2102" y="0"/>
                  </a:lnTo>
                  <a:cubicBezTo>
                    <a:pt x="2109" y="0"/>
                    <a:pt x="2115" y="6"/>
                    <a:pt x="2115" y="13"/>
                  </a:cubicBezTo>
                  <a:cubicBezTo>
                    <a:pt x="2115" y="20"/>
                    <a:pt x="2109" y="26"/>
                    <a:pt x="2102" y="26"/>
                  </a:cubicBezTo>
                  <a:close/>
                  <a:moveTo>
                    <a:pt x="2025" y="26"/>
                  </a:moveTo>
                  <a:lnTo>
                    <a:pt x="2000" y="26"/>
                  </a:lnTo>
                  <a:cubicBezTo>
                    <a:pt x="1993" y="26"/>
                    <a:pt x="1987" y="20"/>
                    <a:pt x="1987" y="13"/>
                  </a:cubicBezTo>
                  <a:cubicBezTo>
                    <a:pt x="1987" y="6"/>
                    <a:pt x="1993" y="0"/>
                    <a:pt x="2000" y="0"/>
                  </a:cubicBezTo>
                  <a:lnTo>
                    <a:pt x="2025" y="0"/>
                  </a:lnTo>
                  <a:cubicBezTo>
                    <a:pt x="2033" y="0"/>
                    <a:pt x="2038" y="6"/>
                    <a:pt x="2038" y="13"/>
                  </a:cubicBezTo>
                  <a:cubicBezTo>
                    <a:pt x="2038" y="20"/>
                    <a:pt x="2033" y="26"/>
                    <a:pt x="2025" y="26"/>
                  </a:cubicBezTo>
                  <a:close/>
                  <a:moveTo>
                    <a:pt x="1949" y="26"/>
                  </a:moveTo>
                  <a:lnTo>
                    <a:pt x="1923" y="26"/>
                  </a:lnTo>
                  <a:cubicBezTo>
                    <a:pt x="1916" y="26"/>
                    <a:pt x="1910" y="20"/>
                    <a:pt x="1910" y="13"/>
                  </a:cubicBezTo>
                  <a:cubicBezTo>
                    <a:pt x="1910" y="6"/>
                    <a:pt x="1916" y="0"/>
                    <a:pt x="1923" y="0"/>
                  </a:cubicBezTo>
                  <a:lnTo>
                    <a:pt x="1949" y="0"/>
                  </a:lnTo>
                  <a:cubicBezTo>
                    <a:pt x="1956" y="0"/>
                    <a:pt x="1961" y="6"/>
                    <a:pt x="1961" y="13"/>
                  </a:cubicBezTo>
                  <a:cubicBezTo>
                    <a:pt x="1961" y="20"/>
                    <a:pt x="1956" y="26"/>
                    <a:pt x="1949" y="26"/>
                  </a:cubicBezTo>
                  <a:close/>
                  <a:moveTo>
                    <a:pt x="1872" y="26"/>
                  </a:moveTo>
                  <a:lnTo>
                    <a:pt x="1846" y="26"/>
                  </a:lnTo>
                  <a:cubicBezTo>
                    <a:pt x="1839" y="26"/>
                    <a:pt x="1833" y="20"/>
                    <a:pt x="1833" y="13"/>
                  </a:cubicBezTo>
                  <a:cubicBezTo>
                    <a:pt x="1833" y="6"/>
                    <a:pt x="1839" y="0"/>
                    <a:pt x="1846" y="0"/>
                  </a:cubicBezTo>
                  <a:lnTo>
                    <a:pt x="1872" y="0"/>
                  </a:lnTo>
                  <a:cubicBezTo>
                    <a:pt x="1879" y="0"/>
                    <a:pt x="1885" y="6"/>
                    <a:pt x="1885" y="13"/>
                  </a:cubicBezTo>
                  <a:cubicBezTo>
                    <a:pt x="1885" y="20"/>
                    <a:pt x="1879" y="26"/>
                    <a:pt x="1872" y="26"/>
                  </a:cubicBezTo>
                  <a:close/>
                  <a:moveTo>
                    <a:pt x="1795" y="26"/>
                  </a:moveTo>
                  <a:lnTo>
                    <a:pt x="1769" y="26"/>
                  </a:lnTo>
                  <a:cubicBezTo>
                    <a:pt x="1762" y="26"/>
                    <a:pt x="1757" y="20"/>
                    <a:pt x="1757" y="13"/>
                  </a:cubicBezTo>
                  <a:cubicBezTo>
                    <a:pt x="1757" y="6"/>
                    <a:pt x="1762" y="0"/>
                    <a:pt x="1769" y="0"/>
                  </a:cubicBezTo>
                  <a:lnTo>
                    <a:pt x="1795" y="0"/>
                  </a:lnTo>
                  <a:cubicBezTo>
                    <a:pt x="1802" y="0"/>
                    <a:pt x="1808" y="6"/>
                    <a:pt x="1808" y="13"/>
                  </a:cubicBezTo>
                  <a:cubicBezTo>
                    <a:pt x="1808" y="20"/>
                    <a:pt x="1802" y="26"/>
                    <a:pt x="1795" y="26"/>
                  </a:cubicBezTo>
                  <a:close/>
                  <a:moveTo>
                    <a:pt x="1718" y="26"/>
                  </a:moveTo>
                  <a:lnTo>
                    <a:pt x="1693" y="26"/>
                  </a:lnTo>
                  <a:cubicBezTo>
                    <a:pt x="1686" y="26"/>
                    <a:pt x="1680" y="20"/>
                    <a:pt x="1680" y="13"/>
                  </a:cubicBezTo>
                  <a:cubicBezTo>
                    <a:pt x="1680" y="6"/>
                    <a:pt x="1686" y="0"/>
                    <a:pt x="1693" y="0"/>
                  </a:cubicBezTo>
                  <a:lnTo>
                    <a:pt x="1718" y="0"/>
                  </a:lnTo>
                  <a:cubicBezTo>
                    <a:pt x="1725" y="0"/>
                    <a:pt x="1731" y="6"/>
                    <a:pt x="1731" y="13"/>
                  </a:cubicBezTo>
                  <a:cubicBezTo>
                    <a:pt x="1731" y="20"/>
                    <a:pt x="1725" y="26"/>
                    <a:pt x="1718" y="26"/>
                  </a:cubicBezTo>
                  <a:close/>
                  <a:moveTo>
                    <a:pt x="1641" y="26"/>
                  </a:moveTo>
                  <a:lnTo>
                    <a:pt x="1616" y="26"/>
                  </a:lnTo>
                  <a:cubicBezTo>
                    <a:pt x="1609" y="26"/>
                    <a:pt x="1603" y="20"/>
                    <a:pt x="1603" y="13"/>
                  </a:cubicBezTo>
                  <a:cubicBezTo>
                    <a:pt x="1603" y="6"/>
                    <a:pt x="1609" y="0"/>
                    <a:pt x="1616" y="0"/>
                  </a:cubicBezTo>
                  <a:lnTo>
                    <a:pt x="1641" y="0"/>
                  </a:lnTo>
                  <a:cubicBezTo>
                    <a:pt x="1649" y="0"/>
                    <a:pt x="1654" y="6"/>
                    <a:pt x="1654" y="13"/>
                  </a:cubicBezTo>
                  <a:cubicBezTo>
                    <a:pt x="1654" y="20"/>
                    <a:pt x="1649" y="26"/>
                    <a:pt x="1641" y="26"/>
                  </a:cubicBezTo>
                  <a:close/>
                  <a:moveTo>
                    <a:pt x="1565" y="26"/>
                  </a:moveTo>
                  <a:lnTo>
                    <a:pt x="1539" y="26"/>
                  </a:lnTo>
                  <a:cubicBezTo>
                    <a:pt x="1532" y="26"/>
                    <a:pt x="1526" y="20"/>
                    <a:pt x="1526" y="13"/>
                  </a:cubicBezTo>
                  <a:cubicBezTo>
                    <a:pt x="1526" y="6"/>
                    <a:pt x="1532" y="0"/>
                    <a:pt x="1539" y="0"/>
                  </a:cubicBezTo>
                  <a:lnTo>
                    <a:pt x="1565" y="0"/>
                  </a:lnTo>
                  <a:cubicBezTo>
                    <a:pt x="1572" y="0"/>
                    <a:pt x="1577" y="6"/>
                    <a:pt x="1577" y="13"/>
                  </a:cubicBezTo>
                  <a:cubicBezTo>
                    <a:pt x="1577" y="20"/>
                    <a:pt x="1572" y="26"/>
                    <a:pt x="1565" y="26"/>
                  </a:cubicBezTo>
                  <a:close/>
                  <a:moveTo>
                    <a:pt x="1488" y="26"/>
                  </a:moveTo>
                  <a:lnTo>
                    <a:pt x="1462" y="26"/>
                  </a:lnTo>
                  <a:cubicBezTo>
                    <a:pt x="1455" y="26"/>
                    <a:pt x="1449" y="20"/>
                    <a:pt x="1449" y="13"/>
                  </a:cubicBezTo>
                  <a:cubicBezTo>
                    <a:pt x="1449" y="6"/>
                    <a:pt x="1455" y="0"/>
                    <a:pt x="1462" y="0"/>
                  </a:cubicBezTo>
                  <a:lnTo>
                    <a:pt x="1488" y="0"/>
                  </a:lnTo>
                  <a:cubicBezTo>
                    <a:pt x="1495" y="0"/>
                    <a:pt x="1501" y="6"/>
                    <a:pt x="1501" y="13"/>
                  </a:cubicBezTo>
                  <a:cubicBezTo>
                    <a:pt x="1501" y="20"/>
                    <a:pt x="1495" y="26"/>
                    <a:pt x="1488" y="26"/>
                  </a:cubicBezTo>
                  <a:close/>
                  <a:moveTo>
                    <a:pt x="1411" y="26"/>
                  </a:moveTo>
                  <a:lnTo>
                    <a:pt x="1385" y="26"/>
                  </a:lnTo>
                  <a:cubicBezTo>
                    <a:pt x="1378" y="26"/>
                    <a:pt x="1373" y="20"/>
                    <a:pt x="1373" y="13"/>
                  </a:cubicBezTo>
                  <a:cubicBezTo>
                    <a:pt x="1373" y="6"/>
                    <a:pt x="1378" y="0"/>
                    <a:pt x="1385" y="0"/>
                  </a:cubicBezTo>
                  <a:lnTo>
                    <a:pt x="1411" y="0"/>
                  </a:lnTo>
                  <a:cubicBezTo>
                    <a:pt x="1418" y="0"/>
                    <a:pt x="1424" y="6"/>
                    <a:pt x="1424" y="13"/>
                  </a:cubicBezTo>
                  <a:cubicBezTo>
                    <a:pt x="1424" y="20"/>
                    <a:pt x="1418" y="26"/>
                    <a:pt x="1411" y="26"/>
                  </a:cubicBezTo>
                  <a:close/>
                  <a:moveTo>
                    <a:pt x="1334" y="26"/>
                  </a:moveTo>
                  <a:lnTo>
                    <a:pt x="1309" y="26"/>
                  </a:lnTo>
                  <a:cubicBezTo>
                    <a:pt x="1302" y="26"/>
                    <a:pt x="1296" y="20"/>
                    <a:pt x="1296" y="13"/>
                  </a:cubicBezTo>
                  <a:cubicBezTo>
                    <a:pt x="1296" y="6"/>
                    <a:pt x="1302" y="0"/>
                    <a:pt x="1309" y="0"/>
                  </a:cubicBezTo>
                  <a:lnTo>
                    <a:pt x="1334" y="0"/>
                  </a:lnTo>
                  <a:cubicBezTo>
                    <a:pt x="1341" y="0"/>
                    <a:pt x="1347" y="6"/>
                    <a:pt x="1347" y="13"/>
                  </a:cubicBezTo>
                  <a:cubicBezTo>
                    <a:pt x="1347" y="20"/>
                    <a:pt x="1341" y="26"/>
                    <a:pt x="1334" y="26"/>
                  </a:cubicBezTo>
                  <a:close/>
                  <a:moveTo>
                    <a:pt x="1257" y="26"/>
                  </a:moveTo>
                  <a:lnTo>
                    <a:pt x="1232" y="26"/>
                  </a:lnTo>
                  <a:cubicBezTo>
                    <a:pt x="1225" y="26"/>
                    <a:pt x="1219" y="20"/>
                    <a:pt x="1219" y="13"/>
                  </a:cubicBezTo>
                  <a:cubicBezTo>
                    <a:pt x="1219" y="6"/>
                    <a:pt x="1225" y="0"/>
                    <a:pt x="1232" y="0"/>
                  </a:cubicBezTo>
                  <a:lnTo>
                    <a:pt x="1257" y="0"/>
                  </a:lnTo>
                  <a:cubicBezTo>
                    <a:pt x="1265" y="0"/>
                    <a:pt x="1270" y="6"/>
                    <a:pt x="1270" y="13"/>
                  </a:cubicBezTo>
                  <a:cubicBezTo>
                    <a:pt x="1270" y="20"/>
                    <a:pt x="1265" y="26"/>
                    <a:pt x="1257" y="26"/>
                  </a:cubicBezTo>
                  <a:close/>
                  <a:moveTo>
                    <a:pt x="1181" y="26"/>
                  </a:moveTo>
                  <a:lnTo>
                    <a:pt x="1155" y="26"/>
                  </a:lnTo>
                  <a:cubicBezTo>
                    <a:pt x="1148" y="26"/>
                    <a:pt x="1142" y="20"/>
                    <a:pt x="1142" y="13"/>
                  </a:cubicBezTo>
                  <a:cubicBezTo>
                    <a:pt x="1142" y="6"/>
                    <a:pt x="1148" y="0"/>
                    <a:pt x="1155" y="0"/>
                  </a:cubicBezTo>
                  <a:lnTo>
                    <a:pt x="1181" y="0"/>
                  </a:lnTo>
                  <a:cubicBezTo>
                    <a:pt x="1188" y="0"/>
                    <a:pt x="1193" y="6"/>
                    <a:pt x="1193" y="13"/>
                  </a:cubicBezTo>
                  <a:cubicBezTo>
                    <a:pt x="1193" y="20"/>
                    <a:pt x="1188" y="26"/>
                    <a:pt x="1181" y="26"/>
                  </a:cubicBezTo>
                  <a:close/>
                  <a:moveTo>
                    <a:pt x="1104" y="26"/>
                  </a:moveTo>
                  <a:lnTo>
                    <a:pt x="1078" y="26"/>
                  </a:lnTo>
                  <a:cubicBezTo>
                    <a:pt x="1071" y="26"/>
                    <a:pt x="1065" y="20"/>
                    <a:pt x="1065" y="13"/>
                  </a:cubicBezTo>
                  <a:cubicBezTo>
                    <a:pt x="1065" y="6"/>
                    <a:pt x="1071" y="0"/>
                    <a:pt x="1078" y="0"/>
                  </a:cubicBezTo>
                  <a:lnTo>
                    <a:pt x="1104" y="0"/>
                  </a:lnTo>
                  <a:cubicBezTo>
                    <a:pt x="1111" y="0"/>
                    <a:pt x="1117" y="6"/>
                    <a:pt x="1117" y="13"/>
                  </a:cubicBezTo>
                  <a:cubicBezTo>
                    <a:pt x="1117" y="20"/>
                    <a:pt x="1111" y="26"/>
                    <a:pt x="1104" y="26"/>
                  </a:cubicBezTo>
                  <a:close/>
                  <a:moveTo>
                    <a:pt x="1027" y="26"/>
                  </a:moveTo>
                  <a:lnTo>
                    <a:pt x="1001" y="26"/>
                  </a:lnTo>
                  <a:cubicBezTo>
                    <a:pt x="994" y="26"/>
                    <a:pt x="989" y="20"/>
                    <a:pt x="989" y="13"/>
                  </a:cubicBezTo>
                  <a:cubicBezTo>
                    <a:pt x="989" y="6"/>
                    <a:pt x="994" y="0"/>
                    <a:pt x="1001" y="0"/>
                  </a:cubicBezTo>
                  <a:lnTo>
                    <a:pt x="1027" y="0"/>
                  </a:lnTo>
                  <a:cubicBezTo>
                    <a:pt x="1034" y="0"/>
                    <a:pt x="1040" y="6"/>
                    <a:pt x="1040" y="13"/>
                  </a:cubicBezTo>
                  <a:cubicBezTo>
                    <a:pt x="1040" y="20"/>
                    <a:pt x="1034" y="26"/>
                    <a:pt x="1027" y="26"/>
                  </a:cubicBezTo>
                  <a:close/>
                  <a:moveTo>
                    <a:pt x="950" y="26"/>
                  </a:moveTo>
                  <a:lnTo>
                    <a:pt x="925" y="26"/>
                  </a:lnTo>
                  <a:cubicBezTo>
                    <a:pt x="918" y="26"/>
                    <a:pt x="912" y="20"/>
                    <a:pt x="912" y="13"/>
                  </a:cubicBezTo>
                  <a:cubicBezTo>
                    <a:pt x="912" y="6"/>
                    <a:pt x="918" y="0"/>
                    <a:pt x="925" y="0"/>
                  </a:cubicBezTo>
                  <a:lnTo>
                    <a:pt x="950" y="0"/>
                  </a:lnTo>
                  <a:cubicBezTo>
                    <a:pt x="957" y="0"/>
                    <a:pt x="963" y="6"/>
                    <a:pt x="963" y="13"/>
                  </a:cubicBezTo>
                  <a:cubicBezTo>
                    <a:pt x="963" y="20"/>
                    <a:pt x="957" y="26"/>
                    <a:pt x="950" y="26"/>
                  </a:cubicBezTo>
                  <a:close/>
                  <a:moveTo>
                    <a:pt x="873" y="26"/>
                  </a:moveTo>
                  <a:lnTo>
                    <a:pt x="848" y="26"/>
                  </a:lnTo>
                  <a:cubicBezTo>
                    <a:pt x="841" y="26"/>
                    <a:pt x="835" y="20"/>
                    <a:pt x="835" y="13"/>
                  </a:cubicBezTo>
                  <a:cubicBezTo>
                    <a:pt x="835" y="6"/>
                    <a:pt x="841" y="0"/>
                    <a:pt x="848" y="0"/>
                  </a:cubicBezTo>
                  <a:lnTo>
                    <a:pt x="873" y="0"/>
                  </a:lnTo>
                  <a:cubicBezTo>
                    <a:pt x="881" y="0"/>
                    <a:pt x="886" y="6"/>
                    <a:pt x="886" y="13"/>
                  </a:cubicBezTo>
                  <a:cubicBezTo>
                    <a:pt x="886" y="20"/>
                    <a:pt x="881" y="26"/>
                    <a:pt x="873" y="26"/>
                  </a:cubicBezTo>
                  <a:close/>
                  <a:moveTo>
                    <a:pt x="797" y="26"/>
                  </a:moveTo>
                  <a:lnTo>
                    <a:pt x="771" y="26"/>
                  </a:lnTo>
                  <a:cubicBezTo>
                    <a:pt x="764" y="26"/>
                    <a:pt x="758" y="20"/>
                    <a:pt x="758" y="13"/>
                  </a:cubicBezTo>
                  <a:cubicBezTo>
                    <a:pt x="758" y="6"/>
                    <a:pt x="764" y="0"/>
                    <a:pt x="771" y="0"/>
                  </a:cubicBezTo>
                  <a:lnTo>
                    <a:pt x="797" y="0"/>
                  </a:lnTo>
                  <a:cubicBezTo>
                    <a:pt x="804" y="0"/>
                    <a:pt x="809" y="6"/>
                    <a:pt x="809" y="13"/>
                  </a:cubicBezTo>
                  <a:cubicBezTo>
                    <a:pt x="809" y="20"/>
                    <a:pt x="804" y="26"/>
                    <a:pt x="797" y="26"/>
                  </a:cubicBezTo>
                  <a:close/>
                  <a:moveTo>
                    <a:pt x="720" y="26"/>
                  </a:moveTo>
                  <a:lnTo>
                    <a:pt x="694" y="26"/>
                  </a:lnTo>
                  <a:cubicBezTo>
                    <a:pt x="687" y="26"/>
                    <a:pt x="681" y="20"/>
                    <a:pt x="681" y="13"/>
                  </a:cubicBezTo>
                  <a:cubicBezTo>
                    <a:pt x="681" y="6"/>
                    <a:pt x="687" y="0"/>
                    <a:pt x="694" y="0"/>
                  </a:cubicBezTo>
                  <a:lnTo>
                    <a:pt x="720" y="0"/>
                  </a:lnTo>
                  <a:cubicBezTo>
                    <a:pt x="727" y="0"/>
                    <a:pt x="733" y="6"/>
                    <a:pt x="733" y="13"/>
                  </a:cubicBezTo>
                  <a:cubicBezTo>
                    <a:pt x="733" y="20"/>
                    <a:pt x="727" y="26"/>
                    <a:pt x="720" y="26"/>
                  </a:cubicBezTo>
                  <a:close/>
                  <a:moveTo>
                    <a:pt x="643" y="26"/>
                  </a:moveTo>
                  <a:lnTo>
                    <a:pt x="617" y="26"/>
                  </a:lnTo>
                  <a:cubicBezTo>
                    <a:pt x="610" y="26"/>
                    <a:pt x="605" y="20"/>
                    <a:pt x="605" y="13"/>
                  </a:cubicBezTo>
                  <a:cubicBezTo>
                    <a:pt x="605" y="6"/>
                    <a:pt x="610" y="0"/>
                    <a:pt x="617" y="0"/>
                  </a:cubicBezTo>
                  <a:lnTo>
                    <a:pt x="643" y="0"/>
                  </a:lnTo>
                  <a:cubicBezTo>
                    <a:pt x="650" y="0"/>
                    <a:pt x="656" y="6"/>
                    <a:pt x="656" y="13"/>
                  </a:cubicBezTo>
                  <a:cubicBezTo>
                    <a:pt x="656" y="20"/>
                    <a:pt x="650" y="26"/>
                    <a:pt x="643" y="26"/>
                  </a:cubicBezTo>
                  <a:close/>
                  <a:moveTo>
                    <a:pt x="566" y="26"/>
                  </a:moveTo>
                  <a:lnTo>
                    <a:pt x="541" y="26"/>
                  </a:lnTo>
                  <a:cubicBezTo>
                    <a:pt x="534" y="26"/>
                    <a:pt x="528" y="20"/>
                    <a:pt x="528" y="13"/>
                  </a:cubicBezTo>
                  <a:cubicBezTo>
                    <a:pt x="528" y="6"/>
                    <a:pt x="534" y="0"/>
                    <a:pt x="541" y="0"/>
                  </a:cubicBezTo>
                  <a:lnTo>
                    <a:pt x="566" y="0"/>
                  </a:lnTo>
                  <a:cubicBezTo>
                    <a:pt x="573" y="0"/>
                    <a:pt x="579" y="6"/>
                    <a:pt x="579" y="13"/>
                  </a:cubicBezTo>
                  <a:cubicBezTo>
                    <a:pt x="579" y="20"/>
                    <a:pt x="573" y="26"/>
                    <a:pt x="566" y="26"/>
                  </a:cubicBezTo>
                  <a:close/>
                  <a:moveTo>
                    <a:pt x="489" y="26"/>
                  </a:moveTo>
                  <a:lnTo>
                    <a:pt x="464" y="26"/>
                  </a:lnTo>
                  <a:cubicBezTo>
                    <a:pt x="457" y="26"/>
                    <a:pt x="451" y="20"/>
                    <a:pt x="451" y="13"/>
                  </a:cubicBezTo>
                  <a:cubicBezTo>
                    <a:pt x="451" y="6"/>
                    <a:pt x="457" y="0"/>
                    <a:pt x="464" y="0"/>
                  </a:cubicBezTo>
                  <a:lnTo>
                    <a:pt x="489" y="0"/>
                  </a:lnTo>
                  <a:cubicBezTo>
                    <a:pt x="497" y="0"/>
                    <a:pt x="502" y="6"/>
                    <a:pt x="502" y="13"/>
                  </a:cubicBezTo>
                  <a:cubicBezTo>
                    <a:pt x="502" y="20"/>
                    <a:pt x="497" y="26"/>
                    <a:pt x="489" y="26"/>
                  </a:cubicBezTo>
                  <a:close/>
                  <a:moveTo>
                    <a:pt x="413" y="26"/>
                  </a:moveTo>
                  <a:lnTo>
                    <a:pt x="387" y="26"/>
                  </a:lnTo>
                  <a:cubicBezTo>
                    <a:pt x="380" y="26"/>
                    <a:pt x="374" y="20"/>
                    <a:pt x="374" y="13"/>
                  </a:cubicBezTo>
                  <a:cubicBezTo>
                    <a:pt x="374" y="6"/>
                    <a:pt x="380" y="0"/>
                    <a:pt x="387" y="0"/>
                  </a:cubicBezTo>
                  <a:lnTo>
                    <a:pt x="413" y="0"/>
                  </a:lnTo>
                  <a:cubicBezTo>
                    <a:pt x="420" y="0"/>
                    <a:pt x="425" y="6"/>
                    <a:pt x="425" y="13"/>
                  </a:cubicBezTo>
                  <a:cubicBezTo>
                    <a:pt x="425" y="20"/>
                    <a:pt x="420" y="26"/>
                    <a:pt x="413" y="26"/>
                  </a:cubicBezTo>
                  <a:close/>
                  <a:moveTo>
                    <a:pt x="336" y="26"/>
                  </a:moveTo>
                  <a:lnTo>
                    <a:pt x="310" y="26"/>
                  </a:lnTo>
                  <a:cubicBezTo>
                    <a:pt x="303" y="26"/>
                    <a:pt x="297" y="20"/>
                    <a:pt x="297" y="13"/>
                  </a:cubicBezTo>
                  <a:cubicBezTo>
                    <a:pt x="297" y="6"/>
                    <a:pt x="303" y="0"/>
                    <a:pt x="310" y="0"/>
                  </a:cubicBezTo>
                  <a:lnTo>
                    <a:pt x="336" y="0"/>
                  </a:lnTo>
                  <a:cubicBezTo>
                    <a:pt x="343" y="0"/>
                    <a:pt x="349" y="6"/>
                    <a:pt x="349" y="13"/>
                  </a:cubicBezTo>
                  <a:cubicBezTo>
                    <a:pt x="349" y="20"/>
                    <a:pt x="343" y="26"/>
                    <a:pt x="336" y="26"/>
                  </a:cubicBezTo>
                  <a:close/>
                  <a:moveTo>
                    <a:pt x="259" y="26"/>
                  </a:moveTo>
                  <a:lnTo>
                    <a:pt x="233" y="26"/>
                  </a:lnTo>
                  <a:cubicBezTo>
                    <a:pt x="226" y="26"/>
                    <a:pt x="221" y="20"/>
                    <a:pt x="221" y="13"/>
                  </a:cubicBezTo>
                  <a:cubicBezTo>
                    <a:pt x="221" y="6"/>
                    <a:pt x="226" y="0"/>
                    <a:pt x="233" y="0"/>
                  </a:cubicBezTo>
                  <a:lnTo>
                    <a:pt x="259" y="0"/>
                  </a:lnTo>
                  <a:cubicBezTo>
                    <a:pt x="266" y="0"/>
                    <a:pt x="272" y="6"/>
                    <a:pt x="272" y="13"/>
                  </a:cubicBezTo>
                  <a:cubicBezTo>
                    <a:pt x="272" y="20"/>
                    <a:pt x="266" y="26"/>
                    <a:pt x="259" y="26"/>
                  </a:cubicBezTo>
                  <a:close/>
                  <a:moveTo>
                    <a:pt x="182" y="26"/>
                  </a:moveTo>
                  <a:lnTo>
                    <a:pt x="157" y="26"/>
                  </a:lnTo>
                  <a:cubicBezTo>
                    <a:pt x="150" y="26"/>
                    <a:pt x="144" y="20"/>
                    <a:pt x="144" y="13"/>
                  </a:cubicBezTo>
                  <a:cubicBezTo>
                    <a:pt x="144" y="6"/>
                    <a:pt x="150" y="0"/>
                    <a:pt x="157" y="0"/>
                  </a:cubicBezTo>
                  <a:lnTo>
                    <a:pt x="182" y="0"/>
                  </a:lnTo>
                  <a:cubicBezTo>
                    <a:pt x="189" y="0"/>
                    <a:pt x="195" y="6"/>
                    <a:pt x="195" y="13"/>
                  </a:cubicBezTo>
                  <a:cubicBezTo>
                    <a:pt x="195" y="20"/>
                    <a:pt x="189" y="26"/>
                    <a:pt x="182" y="26"/>
                  </a:cubicBezTo>
                  <a:close/>
                  <a:moveTo>
                    <a:pt x="105" y="26"/>
                  </a:moveTo>
                  <a:lnTo>
                    <a:pt x="80" y="26"/>
                  </a:lnTo>
                  <a:cubicBezTo>
                    <a:pt x="73" y="26"/>
                    <a:pt x="67" y="20"/>
                    <a:pt x="67" y="13"/>
                  </a:cubicBezTo>
                  <a:cubicBezTo>
                    <a:pt x="67" y="6"/>
                    <a:pt x="73" y="0"/>
                    <a:pt x="80" y="0"/>
                  </a:cubicBezTo>
                  <a:lnTo>
                    <a:pt x="105" y="0"/>
                  </a:lnTo>
                  <a:cubicBezTo>
                    <a:pt x="113" y="0"/>
                    <a:pt x="118" y="6"/>
                    <a:pt x="118" y="13"/>
                  </a:cubicBezTo>
                  <a:cubicBezTo>
                    <a:pt x="118" y="20"/>
                    <a:pt x="113" y="26"/>
                    <a:pt x="105" y="26"/>
                  </a:cubicBezTo>
                  <a:close/>
                  <a:moveTo>
                    <a:pt x="29" y="26"/>
                  </a:moveTo>
                  <a:lnTo>
                    <a:pt x="13" y="26"/>
                  </a:lnTo>
                  <a:cubicBezTo>
                    <a:pt x="6" y="26"/>
                    <a:pt x="0" y="20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lnTo>
                    <a:pt x="29" y="0"/>
                  </a:lnTo>
                  <a:cubicBezTo>
                    <a:pt x="36" y="0"/>
                    <a:pt x="41" y="6"/>
                    <a:pt x="41" y="13"/>
                  </a:cubicBezTo>
                  <a:cubicBezTo>
                    <a:pt x="41" y="20"/>
                    <a:pt x="36" y="26"/>
                    <a:pt x="29" y="26"/>
                  </a:cubicBez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42" name="Line 147"/>
            <p:cNvSpPr>
              <a:spLocks noChangeShapeType="1"/>
            </p:cNvSpPr>
            <p:nvPr/>
          </p:nvSpPr>
          <p:spPr bwMode="auto">
            <a:xfrm>
              <a:off x="5214824" y="5189486"/>
              <a:ext cx="534863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43" name="Freeform 148"/>
            <p:cNvSpPr>
              <a:spLocks/>
            </p:cNvSpPr>
            <p:nvPr/>
          </p:nvSpPr>
          <p:spPr bwMode="auto">
            <a:xfrm>
              <a:off x="5740164" y="5151384"/>
              <a:ext cx="68247" cy="74616"/>
            </a:xfrm>
            <a:custGeom>
              <a:avLst/>
              <a:gdLst>
                <a:gd name="T0" fmla="*/ 0 w 67"/>
                <a:gd name="T1" fmla="*/ 0 h 67"/>
                <a:gd name="T2" fmla="*/ 67 w 67"/>
                <a:gd name="T3" fmla="*/ 34 h 67"/>
                <a:gd name="T4" fmla="*/ 0 w 67"/>
                <a:gd name="T5" fmla="*/ 67 h 67"/>
                <a:gd name="T6" fmla="*/ 0 w 67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67">
                  <a:moveTo>
                    <a:pt x="0" y="0"/>
                  </a:moveTo>
                  <a:lnTo>
                    <a:pt x="67" y="34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44" name="Line 150"/>
            <p:cNvSpPr>
              <a:spLocks noChangeShapeType="1"/>
            </p:cNvSpPr>
            <p:nvPr/>
          </p:nvSpPr>
          <p:spPr bwMode="auto">
            <a:xfrm>
              <a:off x="5936968" y="4978337"/>
              <a:ext cx="77770" cy="0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45" name="Line 151"/>
            <p:cNvSpPr>
              <a:spLocks noChangeShapeType="1"/>
            </p:cNvSpPr>
            <p:nvPr/>
          </p:nvSpPr>
          <p:spPr bwMode="auto">
            <a:xfrm>
              <a:off x="6427392" y="4978337"/>
              <a:ext cx="95228" cy="0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46" name="Freeform 152"/>
            <p:cNvSpPr>
              <a:spLocks/>
            </p:cNvSpPr>
            <p:nvPr/>
          </p:nvSpPr>
          <p:spPr bwMode="auto">
            <a:xfrm>
              <a:off x="6514684" y="4940235"/>
              <a:ext cx="66660" cy="74617"/>
            </a:xfrm>
            <a:custGeom>
              <a:avLst/>
              <a:gdLst>
                <a:gd name="T0" fmla="*/ 0 w 67"/>
                <a:gd name="T1" fmla="*/ 0 h 67"/>
                <a:gd name="T2" fmla="*/ 67 w 67"/>
                <a:gd name="T3" fmla="*/ 34 h 67"/>
                <a:gd name="T4" fmla="*/ 0 w 67"/>
                <a:gd name="T5" fmla="*/ 67 h 67"/>
                <a:gd name="T6" fmla="*/ 0 w 67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67">
                  <a:moveTo>
                    <a:pt x="0" y="0"/>
                  </a:moveTo>
                  <a:lnTo>
                    <a:pt x="67" y="34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47" name="Line 153"/>
            <p:cNvSpPr>
              <a:spLocks noChangeShapeType="1"/>
            </p:cNvSpPr>
            <p:nvPr/>
          </p:nvSpPr>
          <p:spPr bwMode="auto">
            <a:xfrm>
              <a:off x="5936968" y="5403808"/>
              <a:ext cx="77770" cy="0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48" name="Line 154"/>
            <p:cNvSpPr>
              <a:spLocks noChangeShapeType="1"/>
            </p:cNvSpPr>
            <p:nvPr/>
          </p:nvSpPr>
          <p:spPr bwMode="auto">
            <a:xfrm>
              <a:off x="6427392" y="5403808"/>
              <a:ext cx="95228" cy="0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49" name="Freeform 155"/>
            <p:cNvSpPr>
              <a:spLocks/>
            </p:cNvSpPr>
            <p:nvPr/>
          </p:nvSpPr>
          <p:spPr bwMode="auto">
            <a:xfrm>
              <a:off x="6514684" y="5365706"/>
              <a:ext cx="66660" cy="74617"/>
            </a:xfrm>
            <a:custGeom>
              <a:avLst/>
              <a:gdLst>
                <a:gd name="T0" fmla="*/ 0 w 67"/>
                <a:gd name="T1" fmla="*/ 0 h 67"/>
                <a:gd name="T2" fmla="*/ 67 w 67"/>
                <a:gd name="T3" fmla="*/ 34 h 67"/>
                <a:gd name="T4" fmla="*/ 0 w 67"/>
                <a:gd name="T5" fmla="*/ 67 h 67"/>
                <a:gd name="T6" fmla="*/ 0 w 67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67">
                  <a:moveTo>
                    <a:pt x="0" y="0"/>
                  </a:moveTo>
                  <a:lnTo>
                    <a:pt x="67" y="34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50" name="Line 156"/>
            <p:cNvSpPr>
              <a:spLocks noChangeShapeType="1"/>
            </p:cNvSpPr>
            <p:nvPr/>
          </p:nvSpPr>
          <p:spPr bwMode="auto">
            <a:xfrm>
              <a:off x="5938556" y="5189486"/>
              <a:ext cx="77769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51" name="Line 157"/>
            <p:cNvSpPr>
              <a:spLocks noChangeShapeType="1"/>
            </p:cNvSpPr>
            <p:nvPr/>
          </p:nvSpPr>
          <p:spPr bwMode="auto">
            <a:xfrm>
              <a:off x="6428979" y="5189486"/>
              <a:ext cx="95228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52" name="Freeform 158"/>
            <p:cNvSpPr>
              <a:spLocks/>
            </p:cNvSpPr>
            <p:nvPr/>
          </p:nvSpPr>
          <p:spPr bwMode="auto">
            <a:xfrm>
              <a:off x="6514684" y="5151384"/>
              <a:ext cx="69834" cy="74616"/>
            </a:xfrm>
            <a:custGeom>
              <a:avLst/>
              <a:gdLst>
                <a:gd name="T0" fmla="*/ 0 w 68"/>
                <a:gd name="T1" fmla="*/ 0 h 67"/>
                <a:gd name="T2" fmla="*/ 68 w 68"/>
                <a:gd name="T3" fmla="*/ 34 h 67"/>
                <a:gd name="T4" fmla="*/ 0 w 68"/>
                <a:gd name="T5" fmla="*/ 67 h 67"/>
                <a:gd name="T6" fmla="*/ 0 w 68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8" h="67">
                  <a:moveTo>
                    <a:pt x="0" y="0"/>
                  </a:moveTo>
                  <a:lnTo>
                    <a:pt x="68" y="34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53" name="Rectangle 159"/>
            <p:cNvSpPr>
              <a:spLocks noChangeArrowheads="1"/>
            </p:cNvSpPr>
            <p:nvPr/>
          </p:nvSpPr>
          <p:spPr bwMode="auto">
            <a:xfrm>
              <a:off x="6014738" y="5110107"/>
              <a:ext cx="412654" cy="1524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54" name="Rectangle 160"/>
            <p:cNvSpPr>
              <a:spLocks noChangeArrowheads="1"/>
            </p:cNvSpPr>
            <p:nvPr/>
          </p:nvSpPr>
          <p:spPr bwMode="auto">
            <a:xfrm>
              <a:off x="6014738" y="5110107"/>
              <a:ext cx="412654" cy="152408"/>
            </a:xfrm>
            <a:prstGeom prst="rect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55" name="Rectangle 163"/>
            <p:cNvSpPr>
              <a:spLocks noChangeArrowheads="1"/>
            </p:cNvSpPr>
            <p:nvPr/>
          </p:nvSpPr>
          <p:spPr bwMode="auto">
            <a:xfrm>
              <a:off x="6014738" y="5324429"/>
              <a:ext cx="412654" cy="1508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56" name="Rectangle 164"/>
            <p:cNvSpPr>
              <a:spLocks noChangeArrowheads="1"/>
            </p:cNvSpPr>
            <p:nvPr/>
          </p:nvSpPr>
          <p:spPr bwMode="auto">
            <a:xfrm>
              <a:off x="6014738" y="5324429"/>
              <a:ext cx="412654" cy="150820"/>
            </a:xfrm>
            <a:prstGeom prst="rect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57" name="Freeform 165"/>
            <p:cNvSpPr>
              <a:spLocks/>
            </p:cNvSpPr>
            <p:nvPr/>
          </p:nvSpPr>
          <p:spPr bwMode="auto">
            <a:xfrm>
              <a:off x="5806823" y="5622894"/>
              <a:ext cx="128558" cy="574703"/>
            </a:xfrm>
            <a:custGeom>
              <a:avLst/>
              <a:gdLst>
                <a:gd name="T0" fmla="*/ 0 w 128"/>
                <a:gd name="T1" fmla="*/ 86 h 521"/>
                <a:gd name="T2" fmla="*/ 0 w 128"/>
                <a:gd name="T3" fmla="*/ 434 h 521"/>
                <a:gd name="T4" fmla="*/ 128 w 128"/>
                <a:gd name="T5" fmla="*/ 521 h 521"/>
                <a:gd name="T6" fmla="*/ 128 w 128"/>
                <a:gd name="T7" fmla="*/ 0 h 521"/>
                <a:gd name="T8" fmla="*/ 0 w 128"/>
                <a:gd name="T9" fmla="*/ 86 h 5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" h="521">
                  <a:moveTo>
                    <a:pt x="0" y="86"/>
                  </a:moveTo>
                  <a:lnTo>
                    <a:pt x="0" y="434"/>
                  </a:lnTo>
                  <a:lnTo>
                    <a:pt x="128" y="521"/>
                  </a:lnTo>
                  <a:lnTo>
                    <a:pt x="128" y="0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58" name="Freeform 166"/>
            <p:cNvSpPr>
              <a:spLocks/>
            </p:cNvSpPr>
            <p:nvPr/>
          </p:nvSpPr>
          <p:spPr bwMode="auto">
            <a:xfrm>
              <a:off x="5806823" y="5622894"/>
              <a:ext cx="128558" cy="574703"/>
            </a:xfrm>
            <a:custGeom>
              <a:avLst/>
              <a:gdLst>
                <a:gd name="T0" fmla="*/ 0 w 128"/>
                <a:gd name="T1" fmla="*/ 86 h 521"/>
                <a:gd name="T2" fmla="*/ 0 w 128"/>
                <a:gd name="T3" fmla="*/ 434 h 521"/>
                <a:gd name="T4" fmla="*/ 128 w 128"/>
                <a:gd name="T5" fmla="*/ 521 h 521"/>
                <a:gd name="T6" fmla="*/ 128 w 128"/>
                <a:gd name="T7" fmla="*/ 0 h 521"/>
                <a:gd name="T8" fmla="*/ 0 w 128"/>
                <a:gd name="T9" fmla="*/ 86 h 5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" h="521">
                  <a:moveTo>
                    <a:pt x="0" y="86"/>
                  </a:moveTo>
                  <a:lnTo>
                    <a:pt x="0" y="434"/>
                  </a:lnTo>
                  <a:lnTo>
                    <a:pt x="128" y="521"/>
                  </a:lnTo>
                  <a:lnTo>
                    <a:pt x="128" y="0"/>
                  </a:lnTo>
                  <a:lnTo>
                    <a:pt x="0" y="86"/>
                  </a:lnTo>
                  <a:close/>
                </a:path>
              </a:pathLst>
            </a:custGeom>
            <a:noFill/>
            <a:ln w="174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59" name="Freeform 167"/>
            <p:cNvSpPr>
              <a:spLocks/>
            </p:cNvSpPr>
            <p:nvPr/>
          </p:nvSpPr>
          <p:spPr bwMode="auto">
            <a:xfrm>
              <a:off x="6579757" y="5622894"/>
              <a:ext cx="128557" cy="574703"/>
            </a:xfrm>
            <a:custGeom>
              <a:avLst/>
              <a:gdLst>
                <a:gd name="T0" fmla="*/ 128 w 128"/>
                <a:gd name="T1" fmla="*/ 86 h 521"/>
                <a:gd name="T2" fmla="*/ 128 w 128"/>
                <a:gd name="T3" fmla="*/ 434 h 521"/>
                <a:gd name="T4" fmla="*/ 0 w 128"/>
                <a:gd name="T5" fmla="*/ 521 h 521"/>
                <a:gd name="T6" fmla="*/ 0 w 128"/>
                <a:gd name="T7" fmla="*/ 0 h 521"/>
                <a:gd name="T8" fmla="*/ 128 w 128"/>
                <a:gd name="T9" fmla="*/ 86 h 5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" h="521">
                  <a:moveTo>
                    <a:pt x="128" y="86"/>
                  </a:moveTo>
                  <a:lnTo>
                    <a:pt x="128" y="434"/>
                  </a:lnTo>
                  <a:lnTo>
                    <a:pt x="0" y="521"/>
                  </a:lnTo>
                  <a:lnTo>
                    <a:pt x="0" y="0"/>
                  </a:lnTo>
                  <a:lnTo>
                    <a:pt x="128" y="86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60" name="Freeform 168"/>
            <p:cNvSpPr>
              <a:spLocks/>
            </p:cNvSpPr>
            <p:nvPr/>
          </p:nvSpPr>
          <p:spPr bwMode="auto">
            <a:xfrm>
              <a:off x="6579757" y="5622894"/>
              <a:ext cx="128557" cy="574703"/>
            </a:xfrm>
            <a:custGeom>
              <a:avLst/>
              <a:gdLst>
                <a:gd name="T0" fmla="*/ 128 w 128"/>
                <a:gd name="T1" fmla="*/ 86 h 521"/>
                <a:gd name="T2" fmla="*/ 128 w 128"/>
                <a:gd name="T3" fmla="*/ 434 h 521"/>
                <a:gd name="T4" fmla="*/ 0 w 128"/>
                <a:gd name="T5" fmla="*/ 521 h 521"/>
                <a:gd name="T6" fmla="*/ 0 w 128"/>
                <a:gd name="T7" fmla="*/ 0 h 521"/>
                <a:gd name="T8" fmla="*/ 128 w 128"/>
                <a:gd name="T9" fmla="*/ 86 h 5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8" h="521">
                  <a:moveTo>
                    <a:pt x="128" y="86"/>
                  </a:moveTo>
                  <a:lnTo>
                    <a:pt x="128" y="434"/>
                  </a:lnTo>
                  <a:lnTo>
                    <a:pt x="0" y="521"/>
                  </a:lnTo>
                  <a:lnTo>
                    <a:pt x="0" y="0"/>
                  </a:lnTo>
                  <a:lnTo>
                    <a:pt x="128" y="86"/>
                  </a:lnTo>
                  <a:close/>
                </a:path>
              </a:pathLst>
            </a:custGeom>
            <a:noFill/>
            <a:ln w="174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61" name="Rectangle 169"/>
            <p:cNvSpPr>
              <a:spLocks noChangeArrowheads="1"/>
            </p:cNvSpPr>
            <p:nvPr/>
          </p:nvSpPr>
          <p:spPr bwMode="auto">
            <a:xfrm>
              <a:off x="6013150" y="5622894"/>
              <a:ext cx="412654" cy="1524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62" name="Rectangle 170"/>
            <p:cNvSpPr>
              <a:spLocks noChangeArrowheads="1"/>
            </p:cNvSpPr>
            <p:nvPr/>
          </p:nvSpPr>
          <p:spPr bwMode="auto">
            <a:xfrm>
              <a:off x="6013150" y="5622894"/>
              <a:ext cx="412654" cy="152408"/>
            </a:xfrm>
            <a:prstGeom prst="rect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63" name="Freeform 173"/>
            <p:cNvSpPr>
              <a:spLocks noEditPoints="1"/>
            </p:cNvSpPr>
            <p:nvPr/>
          </p:nvSpPr>
          <p:spPr bwMode="auto">
            <a:xfrm>
              <a:off x="5467177" y="5559391"/>
              <a:ext cx="1299861" cy="689009"/>
            </a:xfrm>
            <a:custGeom>
              <a:avLst/>
              <a:gdLst>
                <a:gd name="T0" fmla="*/ 13 w 3049"/>
                <a:gd name="T1" fmla="*/ 103 h 1477"/>
                <a:gd name="T2" fmla="*/ 0 w 3049"/>
                <a:gd name="T3" fmla="*/ 269 h 1477"/>
                <a:gd name="T4" fmla="*/ 0 w 3049"/>
                <a:gd name="T5" fmla="*/ 448 h 1477"/>
                <a:gd name="T6" fmla="*/ 13 w 3049"/>
                <a:gd name="T7" fmla="*/ 615 h 1477"/>
                <a:gd name="T8" fmla="*/ 26 w 3049"/>
                <a:gd name="T9" fmla="*/ 756 h 1477"/>
                <a:gd name="T10" fmla="*/ 26 w 3049"/>
                <a:gd name="T11" fmla="*/ 884 h 1477"/>
                <a:gd name="T12" fmla="*/ 26 w 3049"/>
                <a:gd name="T13" fmla="*/ 960 h 1477"/>
                <a:gd name="T14" fmla="*/ 13 w 3049"/>
                <a:gd name="T15" fmla="*/ 1101 h 1477"/>
                <a:gd name="T16" fmla="*/ 0 w 3049"/>
                <a:gd name="T17" fmla="*/ 1268 h 1477"/>
                <a:gd name="T18" fmla="*/ 0 w 3049"/>
                <a:gd name="T19" fmla="*/ 1447 h 1477"/>
                <a:gd name="T20" fmla="*/ 161 w 3049"/>
                <a:gd name="T21" fmla="*/ 1464 h 1477"/>
                <a:gd name="T22" fmla="*/ 302 w 3049"/>
                <a:gd name="T23" fmla="*/ 1452 h 1477"/>
                <a:gd name="T24" fmla="*/ 430 w 3049"/>
                <a:gd name="T25" fmla="*/ 1452 h 1477"/>
                <a:gd name="T26" fmla="*/ 507 w 3049"/>
                <a:gd name="T27" fmla="*/ 1452 h 1477"/>
                <a:gd name="T28" fmla="*/ 648 w 3049"/>
                <a:gd name="T29" fmla="*/ 1464 h 1477"/>
                <a:gd name="T30" fmla="*/ 814 w 3049"/>
                <a:gd name="T31" fmla="*/ 1477 h 1477"/>
                <a:gd name="T32" fmla="*/ 993 w 3049"/>
                <a:gd name="T33" fmla="*/ 1477 h 1477"/>
                <a:gd name="T34" fmla="*/ 1160 w 3049"/>
                <a:gd name="T35" fmla="*/ 1464 h 1477"/>
                <a:gd name="T36" fmla="*/ 1301 w 3049"/>
                <a:gd name="T37" fmla="*/ 1452 h 1477"/>
                <a:gd name="T38" fmla="*/ 1429 w 3049"/>
                <a:gd name="T39" fmla="*/ 1452 h 1477"/>
                <a:gd name="T40" fmla="*/ 1505 w 3049"/>
                <a:gd name="T41" fmla="*/ 1452 h 1477"/>
                <a:gd name="T42" fmla="*/ 1646 w 3049"/>
                <a:gd name="T43" fmla="*/ 1464 h 1477"/>
                <a:gd name="T44" fmla="*/ 1813 w 3049"/>
                <a:gd name="T45" fmla="*/ 1477 h 1477"/>
                <a:gd name="T46" fmla="*/ 1992 w 3049"/>
                <a:gd name="T47" fmla="*/ 1477 h 1477"/>
                <a:gd name="T48" fmla="*/ 2158 w 3049"/>
                <a:gd name="T49" fmla="*/ 1464 h 1477"/>
                <a:gd name="T50" fmla="*/ 2299 w 3049"/>
                <a:gd name="T51" fmla="*/ 1452 h 1477"/>
                <a:gd name="T52" fmla="*/ 2427 w 3049"/>
                <a:gd name="T53" fmla="*/ 1452 h 1477"/>
                <a:gd name="T54" fmla="*/ 2504 w 3049"/>
                <a:gd name="T55" fmla="*/ 1452 h 1477"/>
                <a:gd name="T56" fmla="*/ 2645 w 3049"/>
                <a:gd name="T57" fmla="*/ 1464 h 1477"/>
                <a:gd name="T58" fmla="*/ 2811 w 3049"/>
                <a:gd name="T59" fmla="*/ 1477 h 1477"/>
                <a:gd name="T60" fmla="*/ 2990 w 3049"/>
                <a:gd name="T61" fmla="*/ 1477 h 1477"/>
                <a:gd name="T62" fmla="*/ 3036 w 3049"/>
                <a:gd name="T63" fmla="*/ 1344 h 1477"/>
                <a:gd name="T64" fmla="*/ 3024 w 3049"/>
                <a:gd name="T65" fmla="*/ 1203 h 1477"/>
                <a:gd name="T66" fmla="*/ 3024 w 3049"/>
                <a:gd name="T67" fmla="*/ 1075 h 1477"/>
                <a:gd name="T68" fmla="*/ 3024 w 3049"/>
                <a:gd name="T69" fmla="*/ 999 h 1477"/>
                <a:gd name="T70" fmla="*/ 3036 w 3049"/>
                <a:gd name="T71" fmla="*/ 858 h 1477"/>
                <a:gd name="T72" fmla="*/ 3049 w 3049"/>
                <a:gd name="T73" fmla="*/ 691 h 1477"/>
                <a:gd name="T74" fmla="*/ 3049 w 3049"/>
                <a:gd name="T75" fmla="*/ 512 h 1477"/>
                <a:gd name="T76" fmla="*/ 3036 w 3049"/>
                <a:gd name="T77" fmla="*/ 346 h 1477"/>
                <a:gd name="T78" fmla="*/ 3024 w 3049"/>
                <a:gd name="T79" fmla="*/ 205 h 1477"/>
                <a:gd name="T80" fmla="*/ 3024 w 3049"/>
                <a:gd name="T81" fmla="*/ 77 h 1477"/>
                <a:gd name="T82" fmla="*/ 3024 w 3049"/>
                <a:gd name="T83" fmla="*/ 26 h 1477"/>
                <a:gd name="T84" fmla="*/ 2883 w 3049"/>
                <a:gd name="T85" fmla="*/ 13 h 1477"/>
                <a:gd name="T86" fmla="*/ 2716 w 3049"/>
                <a:gd name="T87" fmla="*/ 0 h 1477"/>
                <a:gd name="T88" fmla="*/ 2537 w 3049"/>
                <a:gd name="T89" fmla="*/ 0 h 1477"/>
                <a:gd name="T90" fmla="*/ 2371 w 3049"/>
                <a:gd name="T91" fmla="*/ 13 h 1477"/>
                <a:gd name="T92" fmla="*/ 2230 w 3049"/>
                <a:gd name="T93" fmla="*/ 26 h 1477"/>
                <a:gd name="T94" fmla="*/ 2102 w 3049"/>
                <a:gd name="T95" fmla="*/ 26 h 1477"/>
                <a:gd name="T96" fmla="*/ 2025 w 3049"/>
                <a:gd name="T97" fmla="*/ 26 h 1477"/>
                <a:gd name="T98" fmla="*/ 1884 w 3049"/>
                <a:gd name="T99" fmla="*/ 13 h 1477"/>
                <a:gd name="T100" fmla="*/ 1718 w 3049"/>
                <a:gd name="T101" fmla="*/ 0 h 1477"/>
                <a:gd name="T102" fmla="*/ 1539 w 3049"/>
                <a:gd name="T103" fmla="*/ 0 h 1477"/>
                <a:gd name="T104" fmla="*/ 1372 w 3049"/>
                <a:gd name="T105" fmla="*/ 13 h 1477"/>
                <a:gd name="T106" fmla="*/ 1232 w 3049"/>
                <a:gd name="T107" fmla="*/ 26 h 1477"/>
                <a:gd name="T108" fmla="*/ 1104 w 3049"/>
                <a:gd name="T109" fmla="*/ 26 h 1477"/>
                <a:gd name="T110" fmla="*/ 1027 w 3049"/>
                <a:gd name="T111" fmla="*/ 26 h 1477"/>
                <a:gd name="T112" fmla="*/ 886 w 3049"/>
                <a:gd name="T113" fmla="*/ 13 h 1477"/>
                <a:gd name="T114" fmla="*/ 720 w 3049"/>
                <a:gd name="T115" fmla="*/ 0 h 1477"/>
                <a:gd name="T116" fmla="*/ 540 w 3049"/>
                <a:gd name="T117" fmla="*/ 0 h 1477"/>
                <a:gd name="T118" fmla="*/ 374 w 3049"/>
                <a:gd name="T119" fmla="*/ 13 h 1477"/>
                <a:gd name="T120" fmla="*/ 233 w 3049"/>
                <a:gd name="T121" fmla="*/ 26 h 1477"/>
                <a:gd name="T122" fmla="*/ 105 w 3049"/>
                <a:gd name="T123" fmla="*/ 26 h 1477"/>
                <a:gd name="T124" fmla="*/ 28 w 3049"/>
                <a:gd name="T125" fmla="*/ 26 h 147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049" h="1477">
                  <a:moveTo>
                    <a:pt x="26" y="39"/>
                  </a:moveTo>
                  <a:lnTo>
                    <a:pt x="26" y="64"/>
                  </a:lnTo>
                  <a:cubicBezTo>
                    <a:pt x="26" y="71"/>
                    <a:pt x="20" y="77"/>
                    <a:pt x="13" y="77"/>
                  </a:cubicBezTo>
                  <a:cubicBezTo>
                    <a:pt x="6" y="77"/>
                    <a:pt x="0" y="71"/>
                    <a:pt x="0" y="64"/>
                  </a:cubicBezTo>
                  <a:lnTo>
                    <a:pt x="0" y="39"/>
                  </a:lnTo>
                  <a:cubicBezTo>
                    <a:pt x="0" y="32"/>
                    <a:pt x="6" y="26"/>
                    <a:pt x="13" y="26"/>
                  </a:cubicBezTo>
                  <a:cubicBezTo>
                    <a:pt x="20" y="26"/>
                    <a:pt x="26" y="32"/>
                    <a:pt x="26" y="39"/>
                  </a:cubicBezTo>
                  <a:close/>
                  <a:moveTo>
                    <a:pt x="26" y="116"/>
                  </a:moveTo>
                  <a:lnTo>
                    <a:pt x="26" y="141"/>
                  </a:lnTo>
                  <a:cubicBezTo>
                    <a:pt x="26" y="148"/>
                    <a:pt x="20" y="154"/>
                    <a:pt x="13" y="154"/>
                  </a:cubicBezTo>
                  <a:cubicBezTo>
                    <a:pt x="6" y="154"/>
                    <a:pt x="0" y="148"/>
                    <a:pt x="0" y="141"/>
                  </a:cubicBezTo>
                  <a:lnTo>
                    <a:pt x="0" y="116"/>
                  </a:lnTo>
                  <a:cubicBezTo>
                    <a:pt x="0" y="108"/>
                    <a:pt x="6" y="103"/>
                    <a:pt x="13" y="103"/>
                  </a:cubicBezTo>
                  <a:cubicBezTo>
                    <a:pt x="20" y="103"/>
                    <a:pt x="26" y="108"/>
                    <a:pt x="26" y="116"/>
                  </a:cubicBezTo>
                  <a:close/>
                  <a:moveTo>
                    <a:pt x="26" y="192"/>
                  </a:moveTo>
                  <a:lnTo>
                    <a:pt x="26" y="218"/>
                  </a:lnTo>
                  <a:cubicBezTo>
                    <a:pt x="26" y="225"/>
                    <a:pt x="20" y="231"/>
                    <a:pt x="13" y="231"/>
                  </a:cubicBezTo>
                  <a:cubicBezTo>
                    <a:pt x="6" y="231"/>
                    <a:pt x="0" y="225"/>
                    <a:pt x="0" y="218"/>
                  </a:cubicBezTo>
                  <a:lnTo>
                    <a:pt x="0" y="192"/>
                  </a:lnTo>
                  <a:cubicBezTo>
                    <a:pt x="0" y="185"/>
                    <a:pt x="6" y="180"/>
                    <a:pt x="13" y="180"/>
                  </a:cubicBezTo>
                  <a:cubicBezTo>
                    <a:pt x="20" y="180"/>
                    <a:pt x="26" y="185"/>
                    <a:pt x="26" y="192"/>
                  </a:cubicBezTo>
                  <a:close/>
                  <a:moveTo>
                    <a:pt x="26" y="269"/>
                  </a:moveTo>
                  <a:lnTo>
                    <a:pt x="26" y="295"/>
                  </a:lnTo>
                  <a:cubicBezTo>
                    <a:pt x="26" y="302"/>
                    <a:pt x="20" y="308"/>
                    <a:pt x="13" y="308"/>
                  </a:cubicBezTo>
                  <a:cubicBezTo>
                    <a:pt x="6" y="308"/>
                    <a:pt x="0" y="302"/>
                    <a:pt x="0" y="295"/>
                  </a:cubicBezTo>
                  <a:lnTo>
                    <a:pt x="0" y="269"/>
                  </a:lnTo>
                  <a:cubicBezTo>
                    <a:pt x="0" y="262"/>
                    <a:pt x="6" y="256"/>
                    <a:pt x="13" y="256"/>
                  </a:cubicBezTo>
                  <a:cubicBezTo>
                    <a:pt x="20" y="256"/>
                    <a:pt x="26" y="262"/>
                    <a:pt x="26" y="269"/>
                  </a:cubicBezTo>
                  <a:close/>
                  <a:moveTo>
                    <a:pt x="26" y="346"/>
                  </a:moveTo>
                  <a:lnTo>
                    <a:pt x="26" y="372"/>
                  </a:lnTo>
                  <a:cubicBezTo>
                    <a:pt x="26" y="379"/>
                    <a:pt x="20" y="384"/>
                    <a:pt x="13" y="384"/>
                  </a:cubicBezTo>
                  <a:cubicBezTo>
                    <a:pt x="6" y="384"/>
                    <a:pt x="0" y="379"/>
                    <a:pt x="0" y="372"/>
                  </a:cubicBezTo>
                  <a:lnTo>
                    <a:pt x="0" y="346"/>
                  </a:lnTo>
                  <a:cubicBezTo>
                    <a:pt x="0" y="339"/>
                    <a:pt x="6" y="333"/>
                    <a:pt x="13" y="333"/>
                  </a:cubicBezTo>
                  <a:cubicBezTo>
                    <a:pt x="20" y="333"/>
                    <a:pt x="26" y="339"/>
                    <a:pt x="26" y="346"/>
                  </a:cubicBezTo>
                  <a:close/>
                  <a:moveTo>
                    <a:pt x="26" y="423"/>
                  </a:moveTo>
                  <a:lnTo>
                    <a:pt x="26" y="448"/>
                  </a:lnTo>
                  <a:cubicBezTo>
                    <a:pt x="26" y="455"/>
                    <a:pt x="20" y="461"/>
                    <a:pt x="13" y="461"/>
                  </a:cubicBezTo>
                  <a:cubicBezTo>
                    <a:pt x="6" y="461"/>
                    <a:pt x="0" y="455"/>
                    <a:pt x="0" y="448"/>
                  </a:cubicBezTo>
                  <a:lnTo>
                    <a:pt x="0" y="423"/>
                  </a:lnTo>
                  <a:cubicBezTo>
                    <a:pt x="0" y="416"/>
                    <a:pt x="6" y="410"/>
                    <a:pt x="13" y="410"/>
                  </a:cubicBezTo>
                  <a:cubicBezTo>
                    <a:pt x="20" y="410"/>
                    <a:pt x="26" y="416"/>
                    <a:pt x="26" y="423"/>
                  </a:cubicBezTo>
                  <a:close/>
                  <a:moveTo>
                    <a:pt x="26" y="500"/>
                  </a:moveTo>
                  <a:lnTo>
                    <a:pt x="26" y="525"/>
                  </a:lnTo>
                  <a:cubicBezTo>
                    <a:pt x="26" y="532"/>
                    <a:pt x="20" y="538"/>
                    <a:pt x="13" y="538"/>
                  </a:cubicBezTo>
                  <a:cubicBezTo>
                    <a:pt x="6" y="538"/>
                    <a:pt x="0" y="532"/>
                    <a:pt x="0" y="525"/>
                  </a:cubicBezTo>
                  <a:lnTo>
                    <a:pt x="0" y="500"/>
                  </a:lnTo>
                  <a:cubicBezTo>
                    <a:pt x="0" y="492"/>
                    <a:pt x="6" y="487"/>
                    <a:pt x="13" y="487"/>
                  </a:cubicBezTo>
                  <a:cubicBezTo>
                    <a:pt x="20" y="487"/>
                    <a:pt x="26" y="492"/>
                    <a:pt x="26" y="500"/>
                  </a:cubicBezTo>
                  <a:close/>
                  <a:moveTo>
                    <a:pt x="26" y="576"/>
                  </a:moveTo>
                  <a:lnTo>
                    <a:pt x="26" y="602"/>
                  </a:lnTo>
                  <a:cubicBezTo>
                    <a:pt x="26" y="609"/>
                    <a:pt x="20" y="615"/>
                    <a:pt x="13" y="615"/>
                  </a:cubicBezTo>
                  <a:cubicBezTo>
                    <a:pt x="6" y="615"/>
                    <a:pt x="0" y="609"/>
                    <a:pt x="0" y="602"/>
                  </a:cubicBezTo>
                  <a:lnTo>
                    <a:pt x="0" y="576"/>
                  </a:lnTo>
                  <a:cubicBezTo>
                    <a:pt x="0" y="569"/>
                    <a:pt x="6" y="564"/>
                    <a:pt x="13" y="564"/>
                  </a:cubicBezTo>
                  <a:cubicBezTo>
                    <a:pt x="20" y="564"/>
                    <a:pt x="26" y="569"/>
                    <a:pt x="26" y="576"/>
                  </a:cubicBezTo>
                  <a:close/>
                  <a:moveTo>
                    <a:pt x="26" y="653"/>
                  </a:moveTo>
                  <a:lnTo>
                    <a:pt x="26" y="679"/>
                  </a:lnTo>
                  <a:cubicBezTo>
                    <a:pt x="26" y="686"/>
                    <a:pt x="20" y="692"/>
                    <a:pt x="13" y="692"/>
                  </a:cubicBezTo>
                  <a:cubicBezTo>
                    <a:pt x="6" y="692"/>
                    <a:pt x="0" y="686"/>
                    <a:pt x="0" y="679"/>
                  </a:cubicBezTo>
                  <a:lnTo>
                    <a:pt x="0" y="653"/>
                  </a:lnTo>
                  <a:cubicBezTo>
                    <a:pt x="0" y="646"/>
                    <a:pt x="6" y="640"/>
                    <a:pt x="13" y="640"/>
                  </a:cubicBezTo>
                  <a:cubicBezTo>
                    <a:pt x="20" y="640"/>
                    <a:pt x="26" y="646"/>
                    <a:pt x="26" y="653"/>
                  </a:cubicBezTo>
                  <a:close/>
                  <a:moveTo>
                    <a:pt x="26" y="730"/>
                  </a:moveTo>
                  <a:lnTo>
                    <a:pt x="26" y="756"/>
                  </a:lnTo>
                  <a:cubicBezTo>
                    <a:pt x="26" y="763"/>
                    <a:pt x="20" y="768"/>
                    <a:pt x="13" y="768"/>
                  </a:cubicBezTo>
                  <a:cubicBezTo>
                    <a:pt x="6" y="768"/>
                    <a:pt x="0" y="763"/>
                    <a:pt x="0" y="756"/>
                  </a:cubicBezTo>
                  <a:lnTo>
                    <a:pt x="0" y="730"/>
                  </a:lnTo>
                  <a:cubicBezTo>
                    <a:pt x="0" y="723"/>
                    <a:pt x="6" y="717"/>
                    <a:pt x="13" y="717"/>
                  </a:cubicBezTo>
                  <a:cubicBezTo>
                    <a:pt x="20" y="717"/>
                    <a:pt x="26" y="723"/>
                    <a:pt x="26" y="730"/>
                  </a:cubicBezTo>
                  <a:close/>
                  <a:moveTo>
                    <a:pt x="26" y="807"/>
                  </a:moveTo>
                  <a:lnTo>
                    <a:pt x="26" y="832"/>
                  </a:lnTo>
                  <a:cubicBezTo>
                    <a:pt x="26" y="839"/>
                    <a:pt x="20" y="845"/>
                    <a:pt x="13" y="845"/>
                  </a:cubicBezTo>
                  <a:cubicBezTo>
                    <a:pt x="6" y="845"/>
                    <a:pt x="0" y="839"/>
                    <a:pt x="0" y="832"/>
                  </a:cubicBezTo>
                  <a:lnTo>
                    <a:pt x="0" y="807"/>
                  </a:lnTo>
                  <a:cubicBezTo>
                    <a:pt x="0" y="800"/>
                    <a:pt x="6" y="794"/>
                    <a:pt x="13" y="794"/>
                  </a:cubicBezTo>
                  <a:cubicBezTo>
                    <a:pt x="20" y="794"/>
                    <a:pt x="26" y="800"/>
                    <a:pt x="26" y="807"/>
                  </a:cubicBezTo>
                  <a:close/>
                  <a:moveTo>
                    <a:pt x="26" y="884"/>
                  </a:moveTo>
                  <a:lnTo>
                    <a:pt x="26" y="909"/>
                  </a:lnTo>
                  <a:cubicBezTo>
                    <a:pt x="26" y="916"/>
                    <a:pt x="20" y="922"/>
                    <a:pt x="13" y="922"/>
                  </a:cubicBezTo>
                  <a:cubicBezTo>
                    <a:pt x="6" y="922"/>
                    <a:pt x="0" y="916"/>
                    <a:pt x="0" y="909"/>
                  </a:cubicBezTo>
                  <a:lnTo>
                    <a:pt x="0" y="884"/>
                  </a:lnTo>
                  <a:cubicBezTo>
                    <a:pt x="0" y="876"/>
                    <a:pt x="6" y="871"/>
                    <a:pt x="13" y="871"/>
                  </a:cubicBezTo>
                  <a:cubicBezTo>
                    <a:pt x="20" y="871"/>
                    <a:pt x="26" y="876"/>
                    <a:pt x="26" y="884"/>
                  </a:cubicBezTo>
                  <a:close/>
                  <a:moveTo>
                    <a:pt x="26" y="960"/>
                  </a:moveTo>
                  <a:lnTo>
                    <a:pt x="26" y="986"/>
                  </a:lnTo>
                  <a:cubicBezTo>
                    <a:pt x="26" y="993"/>
                    <a:pt x="20" y="999"/>
                    <a:pt x="13" y="999"/>
                  </a:cubicBezTo>
                  <a:cubicBezTo>
                    <a:pt x="6" y="999"/>
                    <a:pt x="0" y="993"/>
                    <a:pt x="0" y="986"/>
                  </a:cubicBezTo>
                  <a:lnTo>
                    <a:pt x="0" y="960"/>
                  </a:lnTo>
                  <a:cubicBezTo>
                    <a:pt x="0" y="953"/>
                    <a:pt x="6" y="948"/>
                    <a:pt x="13" y="948"/>
                  </a:cubicBezTo>
                  <a:cubicBezTo>
                    <a:pt x="20" y="948"/>
                    <a:pt x="26" y="953"/>
                    <a:pt x="26" y="960"/>
                  </a:cubicBezTo>
                  <a:close/>
                  <a:moveTo>
                    <a:pt x="26" y="1037"/>
                  </a:moveTo>
                  <a:lnTo>
                    <a:pt x="26" y="1063"/>
                  </a:lnTo>
                  <a:cubicBezTo>
                    <a:pt x="26" y="1070"/>
                    <a:pt x="20" y="1076"/>
                    <a:pt x="13" y="1076"/>
                  </a:cubicBezTo>
                  <a:cubicBezTo>
                    <a:pt x="6" y="1076"/>
                    <a:pt x="0" y="1070"/>
                    <a:pt x="0" y="1063"/>
                  </a:cubicBezTo>
                  <a:lnTo>
                    <a:pt x="0" y="1037"/>
                  </a:lnTo>
                  <a:cubicBezTo>
                    <a:pt x="0" y="1030"/>
                    <a:pt x="6" y="1024"/>
                    <a:pt x="13" y="1024"/>
                  </a:cubicBezTo>
                  <a:cubicBezTo>
                    <a:pt x="20" y="1024"/>
                    <a:pt x="26" y="1030"/>
                    <a:pt x="26" y="1037"/>
                  </a:cubicBezTo>
                  <a:close/>
                  <a:moveTo>
                    <a:pt x="26" y="1114"/>
                  </a:moveTo>
                  <a:lnTo>
                    <a:pt x="26" y="1140"/>
                  </a:lnTo>
                  <a:cubicBezTo>
                    <a:pt x="26" y="1147"/>
                    <a:pt x="20" y="1152"/>
                    <a:pt x="13" y="1152"/>
                  </a:cubicBezTo>
                  <a:cubicBezTo>
                    <a:pt x="6" y="1152"/>
                    <a:pt x="0" y="1147"/>
                    <a:pt x="0" y="1140"/>
                  </a:cubicBezTo>
                  <a:lnTo>
                    <a:pt x="0" y="1114"/>
                  </a:lnTo>
                  <a:cubicBezTo>
                    <a:pt x="0" y="1107"/>
                    <a:pt x="6" y="1101"/>
                    <a:pt x="13" y="1101"/>
                  </a:cubicBezTo>
                  <a:cubicBezTo>
                    <a:pt x="20" y="1101"/>
                    <a:pt x="26" y="1107"/>
                    <a:pt x="26" y="1114"/>
                  </a:cubicBezTo>
                  <a:close/>
                  <a:moveTo>
                    <a:pt x="26" y="1191"/>
                  </a:moveTo>
                  <a:lnTo>
                    <a:pt x="26" y="1216"/>
                  </a:lnTo>
                  <a:cubicBezTo>
                    <a:pt x="26" y="1223"/>
                    <a:pt x="20" y="1229"/>
                    <a:pt x="13" y="1229"/>
                  </a:cubicBezTo>
                  <a:cubicBezTo>
                    <a:pt x="6" y="1229"/>
                    <a:pt x="0" y="1223"/>
                    <a:pt x="0" y="1216"/>
                  </a:cubicBezTo>
                  <a:lnTo>
                    <a:pt x="0" y="1191"/>
                  </a:lnTo>
                  <a:cubicBezTo>
                    <a:pt x="0" y="1184"/>
                    <a:pt x="6" y="1178"/>
                    <a:pt x="13" y="1178"/>
                  </a:cubicBezTo>
                  <a:cubicBezTo>
                    <a:pt x="20" y="1178"/>
                    <a:pt x="26" y="1184"/>
                    <a:pt x="26" y="1191"/>
                  </a:cubicBezTo>
                  <a:close/>
                  <a:moveTo>
                    <a:pt x="26" y="1268"/>
                  </a:moveTo>
                  <a:lnTo>
                    <a:pt x="26" y="1293"/>
                  </a:lnTo>
                  <a:cubicBezTo>
                    <a:pt x="26" y="1300"/>
                    <a:pt x="20" y="1306"/>
                    <a:pt x="13" y="1306"/>
                  </a:cubicBezTo>
                  <a:cubicBezTo>
                    <a:pt x="6" y="1306"/>
                    <a:pt x="0" y="1300"/>
                    <a:pt x="0" y="1293"/>
                  </a:cubicBezTo>
                  <a:lnTo>
                    <a:pt x="0" y="1268"/>
                  </a:lnTo>
                  <a:cubicBezTo>
                    <a:pt x="0" y="1260"/>
                    <a:pt x="6" y="1255"/>
                    <a:pt x="13" y="1255"/>
                  </a:cubicBezTo>
                  <a:cubicBezTo>
                    <a:pt x="20" y="1255"/>
                    <a:pt x="26" y="1260"/>
                    <a:pt x="26" y="1268"/>
                  </a:cubicBezTo>
                  <a:close/>
                  <a:moveTo>
                    <a:pt x="26" y="1344"/>
                  </a:moveTo>
                  <a:lnTo>
                    <a:pt x="26" y="1370"/>
                  </a:lnTo>
                  <a:cubicBezTo>
                    <a:pt x="26" y="1377"/>
                    <a:pt x="20" y="1383"/>
                    <a:pt x="13" y="1383"/>
                  </a:cubicBezTo>
                  <a:cubicBezTo>
                    <a:pt x="6" y="1383"/>
                    <a:pt x="0" y="1377"/>
                    <a:pt x="0" y="1370"/>
                  </a:cubicBezTo>
                  <a:lnTo>
                    <a:pt x="0" y="1344"/>
                  </a:lnTo>
                  <a:cubicBezTo>
                    <a:pt x="0" y="1337"/>
                    <a:pt x="6" y="1332"/>
                    <a:pt x="13" y="1332"/>
                  </a:cubicBezTo>
                  <a:cubicBezTo>
                    <a:pt x="20" y="1332"/>
                    <a:pt x="26" y="1337"/>
                    <a:pt x="26" y="1344"/>
                  </a:cubicBezTo>
                  <a:close/>
                  <a:moveTo>
                    <a:pt x="26" y="1421"/>
                  </a:moveTo>
                  <a:lnTo>
                    <a:pt x="26" y="1447"/>
                  </a:lnTo>
                  <a:cubicBezTo>
                    <a:pt x="26" y="1454"/>
                    <a:pt x="20" y="1460"/>
                    <a:pt x="13" y="1460"/>
                  </a:cubicBezTo>
                  <a:cubicBezTo>
                    <a:pt x="6" y="1460"/>
                    <a:pt x="0" y="1454"/>
                    <a:pt x="0" y="1447"/>
                  </a:cubicBezTo>
                  <a:lnTo>
                    <a:pt x="0" y="1421"/>
                  </a:lnTo>
                  <a:cubicBezTo>
                    <a:pt x="0" y="1414"/>
                    <a:pt x="6" y="1408"/>
                    <a:pt x="13" y="1408"/>
                  </a:cubicBezTo>
                  <a:cubicBezTo>
                    <a:pt x="20" y="1408"/>
                    <a:pt x="26" y="1414"/>
                    <a:pt x="26" y="1421"/>
                  </a:cubicBezTo>
                  <a:close/>
                  <a:moveTo>
                    <a:pt x="46" y="1452"/>
                  </a:moveTo>
                  <a:lnTo>
                    <a:pt x="72" y="1452"/>
                  </a:lnTo>
                  <a:cubicBezTo>
                    <a:pt x="79" y="1452"/>
                    <a:pt x="85" y="1457"/>
                    <a:pt x="85" y="1464"/>
                  </a:cubicBezTo>
                  <a:cubicBezTo>
                    <a:pt x="85" y="1472"/>
                    <a:pt x="79" y="1477"/>
                    <a:pt x="72" y="1477"/>
                  </a:cubicBezTo>
                  <a:lnTo>
                    <a:pt x="46" y="1477"/>
                  </a:lnTo>
                  <a:cubicBezTo>
                    <a:pt x="39" y="1477"/>
                    <a:pt x="33" y="1472"/>
                    <a:pt x="33" y="1464"/>
                  </a:cubicBezTo>
                  <a:cubicBezTo>
                    <a:pt x="33" y="1457"/>
                    <a:pt x="39" y="1452"/>
                    <a:pt x="46" y="1452"/>
                  </a:cubicBezTo>
                  <a:close/>
                  <a:moveTo>
                    <a:pt x="123" y="1452"/>
                  </a:moveTo>
                  <a:lnTo>
                    <a:pt x="149" y="1452"/>
                  </a:lnTo>
                  <a:cubicBezTo>
                    <a:pt x="156" y="1452"/>
                    <a:pt x="161" y="1457"/>
                    <a:pt x="161" y="1464"/>
                  </a:cubicBezTo>
                  <a:cubicBezTo>
                    <a:pt x="161" y="1472"/>
                    <a:pt x="156" y="1477"/>
                    <a:pt x="149" y="1477"/>
                  </a:cubicBezTo>
                  <a:lnTo>
                    <a:pt x="123" y="1477"/>
                  </a:lnTo>
                  <a:cubicBezTo>
                    <a:pt x="116" y="1477"/>
                    <a:pt x="110" y="1472"/>
                    <a:pt x="110" y="1464"/>
                  </a:cubicBezTo>
                  <a:cubicBezTo>
                    <a:pt x="110" y="1457"/>
                    <a:pt x="116" y="1452"/>
                    <a:pt x="123" y="1452"/>
                  </a:cubicBezTo>
                  <a:close/>
                  <a:moveTo>
                    <a:pt x="200" y="1452"/>
                  </a:moveTo>
                  <a:lnTo>
                    <a:pt x="225" y="1452"/>
                  </a:lnTo>
                  <a:cubicBezTo>
                    <a:pt x="233" y="1452"/>
                    <a:pt x="238" y="1457"/>
                    <a:pt x="238" y="1464"/>
                  </a:cubicBezTo>
                  <a:cubicBezTo>
                    <a:pt x="238" y="1472"/>
                    <a:pt x="233" y="1477"/>
                    <a:pt x="225" y="1477"/>
                  </a:cubicBezTo>
                  <a:lnTo>
                    <a:pt x="200" y="1477"/>
                  </a:lnTo>
                  <a:cubicBezTo>
                    <a:pt x="193" y="1477"/>
                    <a:pt x="187" y="1472"/>
                    <a:pt x="187" y="1464"/>
                  </a:cubicBezTo>
                  <a:cubicBezTo>
                    <a:pt x="187" y="1457"/>
                    <a:pt x="193" y="1452"/>
                    <a:pt x="200" y="1452"/>
                  </a:cubicBezTo>
                  <a:close/>
                  <a:moveTo>
                    <a:pt x="277" y="1452"/>
                  </a:moveTo>
                  <a:lnTo>
                    <a:pt x="302" y="1452"/>
                  </a:lnTo>
                  <a:cubicBezTo>
                    <a:pt x="309" y="1452"/>
                    <a:pt x="315" y="1457"/>
                    <a:pt x="315" y="1464"/>
                  </a:cubicBezTo>
                  <a:cubicBezTo>
                    <a:pt x="315" y="1472"/>
                    <a:pt x="309" y="1477"/>
                    <a:pt x="302" y="1477"/>
                  </a:cubicBezTo>
                  <a:lnTo>
                    <a:pt x="277" y="1477"/>
                  </a:lnTo>
                  <a:cubicBezTo>
                    <a:pt x="270" y="1477"/>
                    <a:pt x="264" y="1472"/>
                    <a:pt x="264" y="1464"/>
                  </a:cubicBezTo>
                  <a:cubicBezTo>
                    <a:pt x="264" y="1457"/>
                    <a:pt x="270" y="1452"/>
                    <a:pt x="277" y="1452"/>
                  </a:cubicBezTo>
                  <a:close/>
                  <a:moveTo>
                    <a:pt x="353" y="1452"/>
                  </a:moveTo>
                  <a:lnTo>
                    <a:pt x="379" y="1452"/>
                  </a:lnTo>
                  <a:cubicBezTo>
                    <a:pt x="386" y="1452"/>
                    <a:pt x="392" y="1457"/>
                    <a:pt x="392" y="1464"/>
                  </a:cubicBezTo>
                  <a:cubicBezTo>
                    <a:pt x="392" y="1472"/>
                    <a:pt x="386" y="1477"/>
                    <a:pt x="379" y="1477"/>
                  </a:cubicBezTo>
                  <a:lnTo>
                    <a:pt x="353" y="1477"/>
                  </a:lnTo>
                  <a:cubicBezTo>
                    <a:pt x="346" y="1477"/>
                    <a:pt x="341" y="1472"/>
                    <a:pt x="341" y="1464"/>
                  </a:cubicBezTo>
                  <a:cubicBezTo>
                    <a:pt x="341" y="1457"/>
                    <a:pt x="346" y="1452"/>
                    <a:pt x="353" y="1452"/>
                  </a:cubicBezTo>
                  <a:close/>
                  <a:moveTo>
                    <a:pt x="430" y="1452"/>
                  </a:moveTo>
                  <a:lnTo>
                    <a:pt x="456" y="1452"/>
                  </a:lnTo>
                  <a:cubicBezTo>
                    <a:pt x="463" y="1452"/>
                    <a:pt x="469" y="1457"/>
                    <a:pt x="469" y="1464"/>
                  </a:cubicBezTo>
                  <a:cubicBezTo>
                    <a:pt x="469" y="1472"/>
                    <a:pt x="463" y="1477"/>
                    <a:pt x="456" y="1477"/>
                  </a:cubicBezTo>
                  <a:lnTo>
                    <a:pt x="430" y="1477"/>
                  </a:lnTo>
                  <a:cubicBezTo>
                    <a:pt x="423" y="1477"/>
                    <a:pt x="417" y="1472"/>
                    <a:pt x="417" y="1464"/>
                  </a:cubicBezTo>
                  <a:cubicBezTo>
                    <a:pt x="417" y="1457"/>
                    <a:pt x="423" y="1452"/>
                    <a:pt x="430" y="1452"/>
                  </a:cubicBezTo>
                  <a:close/>
                  <a:moveTo>
                    <a:pt x="507" y="1452"/>
                  </a:moveTo>
                  <a:lnTo>
                    <a:pt x="533" y="1452"/>
                  </a:lnTo>
                  <a:cubicBezTo>
                    <a:pt x="540" y="1452"/>
                    <a:pt x="545" y="1457"/>
                    <a:pt x="545" y="1464"/>
                  </a:cubicBezTo>
                  <a:cubicBezTo>
                    <a:pt x="545" y="1472"/>
                    <a:pt x="540" y="1477"/>
                    <a:pt x="533" y="1477"/>
                  </a:cubicBezTo>
                  <a:lnTo>
                    <a:pt x="507" y="1477"/>
                  </a:lnTo>
                  <a:cubicBezTo>
                    <a:pt x="500" y="1477"/>
                    <a:pt x="494" y="1472"/>
                    <a:pt x="494" y="1464"/>
                  </a:cubicBezTo>
                  <a:cubicBezTo>
                    <a:pt x="494" y="1457"/>
                    <a:pt x="500" y="1452"/>
                    <a:pt x="507" y="1452"/>
                  </a:cubicBezTo>
                  <a:close/>
                  <a:moveTo>
                    <a:pt x="584" y="1452"/>
                  </a:moveTo>
                  <a:lnTo>
                    <a:pt x="609" y="1452"/>
                  </a:lnTo>
                  <a:cubicBezTo>
                    <a:pt x="617" y="1452"/>
                    <a:pt x="622" y="1457"/>
                    <a:pt x="622" y="1464"/>
                  </a:cubicBezTo>
                  <a:cubicBezTo>
                    <a:pt x="622" y="1472"/>
                    <a:pt x="617" y="1477"/>
                    <a:pt x="609" y="1477"/>
                  </a:cubicBezTo>
                  <a:lnTo>
                    <a:pt x="584" y="1477"/>
                  </a:lnTo>
                  <a:cubicBezTo>
                    <a:pt x="577" y="1477"/>
                    <a:pt x="571" y="1472"/>
                    <a:pt x="571" y="1464"/>
                  </a:cubicBezTo>
                  <a:cubicBezTo>
                    <a:pt x="571" y="1457"/>
                    <a:pt x="577" y="1452"/>
                    <a:pt x="584" y="1452"/>
                  </a:cubicBezTo>
                  <a:close/>
                  <a:moveTo>
                    <a:pt x="661" y="1452"/>
                  </a:moveTo>
                  <a:lnTo>
                    <a:pt x="686" y="1452"/>
                  </a:lnTo>
                  <a:cubicBezTo>
                    <a:pt x="693" y="1452"/>
                    <a:pt x="699" y="1457"/>
                    <a:pt x="699" y="1464"/>
                  </a:cubicBezTo>
                  <a:cubicBezTo>
                    <a:pt x="699" y="1472"/>
                    <a:pt x="693" y="1477"/>
                    <a:pt x="686" y="1477"/>
                  </a:cubicBezTo>
                  <a:lnTo>
                    <a:pt x="661" y="1477"/>
                  </a:lnTo>
                  <a:cubicBezTo>
                    <a:pt x="654" y="1477"/>
                    <a:pt x="648" y="1472"/>
                    <a:pt x="648" y="1464"/>
                  </a:cubicBezTo>
                  <a:cubicBezTo>
                    <a:pt x="648" y="1457"/>
                    <a:pt x="654" y="1452"/>
                    <a:pt x="661" y="1452"/>
                  </a:cubicBezTo>
                  <a:close/>
                  <a:moveTo>
                    <a:pt x="737" y="1452"/>
                  </a:moveTo>
                  <a:lnTo>
                    <a:pt x="763" y="1452"/>
                  </a:lnTo>
                  <a:cubicBezTo>
                    <a:pt x="770" y="1452"/>
                    <a:pt x="776" y="1457"/>
                    <a:pt x="776" y="1464"/>
                  </a:cubicBezTo>
                  <a:cubicBezTo>
                    <a:pt x="776" y="1472"/>
                    <a:pt x="770" y="1477"/>
                    <a:pt x="763" y="1477"/>
                  </a:cubicBezTo>
                  <a:lnTo>
                    <a:pt x="737" y="1477"/>
                  </a:lnTo>
                  <a:cubicBezTo>
                    <a:pt x="730" y="1477"/>
                    <a:pt x="725" y="1472"/>
                    <a:pt x="725" y="1464"/>
                  </a:cubicBezTo>
                  <a:cubicBezTo>
                    <a:pt x="725" y="1457"/>
                    <a:pt x="730" y="1452"/>
                    <a:pt x="737" y="1452"/>
                  </a:cubicBezTo>
                  <a:close/>
                  <a:moveTo>
                    <a:pt x="814" y="1452"/>
                  </a:moveTo>
                  <a:lnTo>
                    <a:pt x="840" y="1452"/>
                  </a:lnTo>
                  <a:cubicBezTo>
                    <a:pt x="847" y="1452"/>
                    <a:pt x="853" y="1457"/>
                    <a:pt x="853" y="1464"/>
                  </a:cubicBezTo>
                  <a:cubicBezTo>
                    <a:pt x="853" y="1472"/>
                    <a:pt x="847" y="1477"/>
                    <a:pt x="840" y="1477"/>
                  </a:cubicBezTo>
                  <a:lnTo>
                    <a:pt x="814" y="1477"/>
                  </a:lnTo>
                  <a:cubicBezTo>
                    <a:pt x="807" y="1477"/>
                    <a:pt x="801" y="1472"/>
                    <a:pt x="801" y="1464"/>
                  </a:cubicBezTo>
                  <a:cubicBezTo>
                    <a:pt x="801" y="1457"/>
                    <a:pt x="807" y="1452"/>
                    <a:pt x="814" y="1452"/>
                  </a:cubicBezTo>
                  <a:close/>
                  <a:moveTo>
                    <a:pt x="891" y="1452"/>
                  </a:moveTo>
                  <a:lnTo>
                    <a:pt x="917" y="1452"/>
                  </a:lnTo>
                  <a:cubicBezTo>
                    <a:pt x="924" y="1452"/>
                    <a:pt x="929" y="1457"/>
                    <a:pt x="929" y="1464"/>
                  </a:cubicBezTo>
                  <a:cubicBezTo>
                    <a:pt x="929" y="1472"/>
                    <a:pt x="924" y="1477"/>
                    <a:pt x="917" y="1477"/>
                  </a:cubicBezTo>
                  <a:lnTo>
                    <a:pt x="891" y="1477"/>
                  </a:lnTo>
                  <a:cubicBezTo>
                    <a:pt x="884" y="1477"/>
                    <a:pt x="878" y="1472"/>
                    <a:pt x="878" y="1464"/>
                  </a:cubicBezTo>
                  <a:cubicBezTo>
                    <a:pt x="878" y="1457"/>
                    <a:pt x="884" y="1452"/>
                    <a:pt x="891" y="1452"/>
                  </a:cubicBezTo>
                  <a:close/>
                  <a:moveTo>
                    <a:pt x="968" y="1452"/>
                  </a:moveTo>
                  <a:lnTo>
                    <a:pt x="993" y="1452"/>
                  </a:lnTo>
                  <a:cubicBezTo>
                    <a:pt x="1001" y="1452"/>
                    <a:pt x="1006" y="1457"/>
                    <a:pt x="1006" y="1464"/>
                  </a:cubicBezTo>
                  <a:cubicBezTo>
                    <a:pt x="1006" y="1472"/>
                    <a:pt x="1001" y="1477"/>
                    <a:pt x="993" y="1477"/>
                  </a:cubicBezTo>
                  <a:lnTo>
                    <a:pt x="968" y="1477"/>
                  </a:lnTo>
                  <a:cubicBezTo>
                    <a:pt x="961" y="1477"/>
                    <a:pt x="955" y="1472"/>
                    <a:pt x="955" y="1464"/>
                  </a:cubicBezTo>
                  <a:cubicBezTo>
                    <a:pt x="955" y="1457"/>
                    <a:pt x="961" y="1452"/>
                    <a:pt x="968" y="1452"/>
                  </a:cubicBezTo>
                  <a:close/>
                  <a:moveTo>
                    <a:pt x="1045" y="1452"/>
                  </a:moveTo>
                  <a:lnTo>
                    <a:pt x="1070" y="1452"/>
                  </a:lnTo>
                  <a:cubicBezTo>
                    <a:pt x="1077" y="1452"/>
                    <a:pt x="1083" y="1457"/>
                    <a:pt x="1083" y="1464"/>
                  </a:cubicBezTo>
                  <a:cubicBezTo>
                    <a:pt x="1083" y="1472"/>
                    <a:pt x="1077" y="1477"/>
                    <a:pt x="1070" y="1477"/>
                  </a:cubicBezTo>
                  <a:lnTo>
                    <a:pt x="1045" y="1477"/>
                  </a:lnTo>
                  <a:cubicBezTo>
                    <a:pt x="1038" y="1477"/>
                    <a:pt x="1032" y="1472"/>
                    <a:pt x="1032" y="1464"/>
                  </a:cubicBezTo>
                  <a:cubicBezTo>
                    <a:pt x="1032" y="1457"/>
                    <a:pt x="1038" y="1452"/>
                    <a:pt x="1045" y="1452"/>
                  </a:cubicBezTo>
                  <a:close/>
                  <a:moveTo>
                    <a:pt x="1121" y="1452"/>
                  </a:moveTo>
                  <a:lnTo>
                    <a:pt x="1147" y="1452"/>
                  </a:lnTo>
                  <a:cubicBezTo>
                    <a:pt x="1154" y="1452"/>
                    <a:pt x="1160" y="1457"/>
                    <a:pt x="1160" y="1464"/>
                  </a:cubicBezTo>
                  <a:cubicBezTo>
                    <a:pt x="1160" y="1472"/>
                    <a:pt x="1154" y="1477"/>
                    <a:pt x="1147" y="1477"/>
                  </a:cubicBezTo>
                  <a:lnTo>
                    <a:pt x="1121" y="1477"/>
                  </a:lnTo>
                  <a:cubicBezTo>
                    <a:pt x="1114" y="1477"/>
                    <a:pt x="1109" y="1472"/>
                    <a:pt x="1109" y="1464"/>
                  </a:cubicBezTo>
                  <a:cubicBezTo>
                    <a:pt x="1109" y="1457"/>
                    <a:pt x="1114" y="1452"/>
                    <a:pt x="1121" y="1452"/>
                  </a:cubicBezTo>
                  <a:close/>
                  <a:moveTo>
                    <a:pt x="1198" y="1452"/>
                  </a:moveTo>
                  <a:lnTo>
                    <a:pt x="1224" y="1452"/>
                  </a:lnTo>
                  <a:cubicBezTo>
                    <a:pt x="1231" y="1452"/>
                    <a:pt x="1237" y="1457"/>
                    <a:pt x="1237" y="1464"/>
                  </a:cubicBezTo>
                  <a:cubicBezTo>
                    <a:pt x="1237" y="1472"/>
                    <a:pt x="1231" y="1477"/>
                    <a:pt x="1224" y="1477"/>
                  </a:cubicBezTo>
                  <a:lnTo>
                    <a:pt x="1198" y="1477"/>
                  </a:lnTo>
                  <a:cubicBezTo>
                    <a:pt x="1191" y="1477"/>
                    <a:pt x="1185" y="1472"/>
                    <a:pt x="1185" y="1464"/>
                  </a:cubicBezTo>
                  <a:cubicBezTo>
                    <a:pt x="1185" y="1457"/>
                    <a:pt x="1191" y="1452"/>
                    <a:pt x="1198" y="1452"/>
                  </a:cubicBezTo>
                  <a:close/>
                  <a:moveTo>
                    <a:pt x="1275" y="1452"/>
                  </a:moveTo>
                  <a:lnTo>
                    <a:pt x="1301" y="1452"/>
                  </a:lnTo>
                  <a:cubicBezTo>
                    <a:pt x="1308" y="1452"/>
                    <a:pt x="1313" y="1457"/>
                    <a:pt x="1313" y="1464"/>
                  </a:cubicBezTo>
                  <a:cubicBezTo>
                    <a:pt x="1313" y="1472"/>
                    <a:pt x="1308" y="1477"/>
                    <a:pt x="1301" y="1477"/>
                  </a:cubicBezTo>
                  <a:lnTo>
                    <a:pt x="1275" y="1477"/>
                  </a:lnTo>
                  <a:cubicBezTo>
                    <a:pt x="1268" y="1477"/>
                    <a:pt x="1262" y="1472"/>
                    <a:pt x="1262" y="1464"/>
                  </a:cubicBezTo>
                  <a:cubicBezTo>
                    <a:pt x="1262" y="1457"/>
                    <a:pt x="1268" y="1452"/>
                    <a:pt x="1275" y="1452"/>
                  </a:cubicBezTo>
                  <a:close/>
                  <a:moveTo>
                    <a:pt x="1352" y="1452"/>
                  </a:moveTo>
                  <a:lnTo>
                    <a:pt x="1377" y="1452"/>
                  </a:lnTo>
                  <a:cubicBezTo>
                    <a:pt x="1385" y="1452"/>
                    <a:pt x="1390" y="1457"/>
                    <a:pt x="1390" y="1464"/>
                  </a:cubicBezTo>
                  <a:cubicBezTo>
                    <a:pt x="1390" y="1472"/>
                    <a:pt x="1385" y="1477"/>
                    <a:pt x="1377" y="1477"/>
                  </a:cubicBezTo>
                  <a:lnTo>
                    <a:pt x="1352" y="1477"/>
                  </a:lnTo>
                  <a:cubicBezTo>
                    <a:pt x="1345" y="1477"/>
                    <a:pt x="1339" y="1472"/>
                    <a:pt x="1339" y="1464"/>
                  </a:cubicBezTo>
                  <a:cubicBezTo>
                    <a:pt x="1339" y="1457"/>
                    <a:pt x="1345" y="1452"/>
                    <a:pt x="1352" y="1452"/>
                  </a:cubicBezTo>
                  <a:close/>
                  <a:moveTo>
                    <a:pt x="1429" y="1452"/>
                  </a:moveTo>
                  <a:lnTo>
                    <a:pt x="1454" y="1452"/>
                  </a:lnTo>
                  <a:cubicBezTo>
                    <a:pt x="1461" y="1452"/>
                    <a:pt x="1467" y="1457"/>
                    <a:pt x="1467" y="1464"/>
                  </a:cubicBezTo>
                  <a:cubicBezTo>
                    <a:pt x="1467" y="1472"/>
                    <a:pt x="1461" y="1477"/>
                    <a:pt x="1454" y="1477"/>
                  </a:cubicBezTo>
                  <a:lnTo>
                    <a:pt x="1429" y="1477"/>
                  </a:lnTo>
                  <a:cubicBezTo>
                    <a:pt x="1422" y="1477"/>
                    <a:pt x="1416" y="1472"/>
                    <a:pt x="1416" y="1464"/>
                  </a:cubicBezTo>
                  <a:cubicBezTo>
                    <a:pt x="1416" y="1457"/>
                    <a:pt x="1422" y="1452"/>
                    <a:pt x="1429" y="1452"/>
                  </a:cubicBezTo>
                  <a:close/>
                  <a:moveTo>
                    <a:pt x="1505" y="1452"/>
                  </a:moveTo>
                  <a:lnTo>
                    <a:pt x="1531" y="1452"/>
                  </a:lnTo>
                  <a:cubicBezTo>
                    <a:pt x="1538" y="1452"/>
                    <a:pt x="1544" y="1457"/>
                    <a:pt x="1544" y="1464"/>
                  </a:cubicBezTo>
                  <a:cubicBezTo>
                    <a:pt x="1544" y="1472"/>
                    <a:pt x="1538" y="1477"/>
                    <a:pt x="1531" y="1477"/>
                  </a:cubicBezTo>
                  <a:lnTo>
                    <a:pt x="1505" y="1477"/>
                  </a:lnTo>
                  <a:cubicBezTo>
                    <a:pt x="1498" y="1477"/>
                    <a:pt x="1493" y="1472"/>
                    <a:pt x="1493" y="1464"/>
                  </a:cubicBezTo>
                  <a:cubicBezTo>
                    <a:pt x="1493" y="1457"/>
                    <a:pt x="1498" y="1452"/>
                    <a:pt x="1505" y="1452"/>
                  </a:cubicBezTo>
                  <a:close/>
                  <a:moveTo>
                    <a:pt x="1582" y="1452"/>
                  </a:moveTo>
                  <a:lnTo>
                    <a:pt x="1608" y="1452"/>
                  </a:lnTo>
                  <a:cubicBezTo>
                    <a:pt x="1615" y="1452"/>
                    <a:pt x="1621" y="1457"/>
                    <a:pt x="1621" y="1464"/>
                  </a:cubicBezTo>
                  <a:cubicBezTo>
                    <a:pt x="1621" y="1472"/>
                    <a:pt x="1615" y="1477"/>
                    <a:pt x="1608" y="1477"/>
                  </a:cubicBezTo>
                  <a:lnTo>
                    <a:pt x="1582" y="1477"/>
                  </a:lnTo>
                  <a:cubicBezTo>
                    <a:pt x="1575" y="1477"/>
                    <a:pt x="1569" y="1472"/>
                    <a:pt x="1569" y="1464"/>
                  </a:cubicBezTo>
                  <a:cubicBezTo>
                    <a:pt x="1569" y="1457"/>
                    <a:pt x="1575" y="1452"/>
                    <a:pt x="1582" y="1452"/>
                  </a:cubicBezTo>
                  <a:close/>
                  <a:moveTo>
                    <a:pt x="1659" y="1452"/>
                  </a:moveTo>
                  <a:lnTo>
                    <a:pt x="1685" y="1452"/>
                  </a:lnTo>
                  <a:cubicBezTo>
                    <a:pt x="1692" y="1452"/>
                    <a:pt x="1697" y="1457"/>
                    <a:pt x="1697" y="1464"/>
                  </a:cubicBezTo>
                  <a:cubicBezTo>
                    <a:pt x="1697" y="1472"/>
                    <a:pt x="1692" y="1477"/>
                    <a:pt x="1685" y="1477"/>
                  </a:cubicBezTo>
                  <a:lnTo>
                    <a:pt x="1659" y="1477"/>
                  </a:lnTo>
                  <a:cubicBezTo>
                    <a:pt x="1652" y="1477"/>
                    <a:pt x="1646" y="1472"/>
                    <a:pt x="1646" y="1464"/>
                  </a:cubicBezTo>
                  <a:cubicBezTo>
                    <a:pt x="1646" y="1457"/>
                    <a:pt x="1652" y="1452"/>
                    <a:pt x="1659" y="1452"/>
                  </a:cubicBezTo>
                  <a:close/>
                  <a:moveTo>
                    <a:pt x="1736" y="1452"/>
                  </a:moveTo>
                  <a:lnTo>
                    <a:pt x="1761" y="1452"/>
                  </a:lnTo>
                  <a:cubicBezTo>
                    <a:pt x="1769" y="1452"/>
                    <a:pt x="1774" y="1457"/>
                    <a:pt x="1774" y="1464"/>
                  </a:cubicBezTo>
                  <a:cubicBezTo>
                    <a:pt x="1774" y="1472"/>
                    <a:pt x="1769" y="1477"/>
                    <a:pt x="1761" y="1477"/>
                  </a:cubicBezTo>
                  <a:lnTo>
                    <a:pt x="1736" y="1477"/>
                  </a:lnTo>
                  <a:cubicBezTo>
                    <a:pt x="1729" y="1477"/>
                    <a:pt x="1723" y="1472"/>
                    <a:pt x="1723" y="1464"/>
                  </a:cubicBezTo>
                  <a:cubicBezTo>
                    <a:pt x="1723" y="1457"/>
                    <a:pt x="1729" y="1452"/>
                    <a:pt x="1736" y="1452"/>
                  </a:cubicBezTo>
                  <a:close/>
                  <a:moveTo>
                    <a:pt x="1813" y="1452"/>
                  </a:moveTo>
                  <a:lnTo>
                    <a:pt x="1838" y="1452"/>
                  </a:lnTo>
                  <a:cubicBezTo>
                    <a:pt x="1845" y="1452"/>
                    <a:pt x="1851" y="1457"/>
                    <a:pt x="1851" y="1464"/>
                  </a:cubicBezTo>
                  <a:cubicBezTo>
                    <a:pt x="1851" y="1472"/>
                    <a:pt x="1845" y="1477"/>
                    <a:pt x="1838" y="1477"/>
                  </a:cubicBezTo>
                  <a:lnTo>
                    <a:pt x="1813" y="1477"/>
                  </a:lnTo>
                  <a:cubicBezTo>
                    <a:pt x="1806" y="1477"/>
                    <a:pt x="1800" y="1472"/>
                    <a:pt x="1800" y="1464"/>
                  </a:cubicBezTo>
                  <a:cubicBezTo>
                    <a:pt x="1800" y="1457"/>
                    <a:pt x="1806" y="1452"/>
                    <a:pt x="1813" y="1452"/>
                  </a:cubicBezTo>
                  <a:close/>
                  <a:moveTo>
                    <a:pt x="1889" y="1452"/>
                  </a:moveTo>
                  <a:lnTo>
                    <a:pt x="1915" y="1452"/>
                  </a:lnTo>
                  <a:cubicBezTo>
                    <a:pt x="1922" y="1452"/>
                    <a:pt x="1928" y="1457"/>
                    <a:pt x="1928" y="1464"/>
                  </a:cubicBezTo>
                  <a:cubicBezTo>
                    <a:pt x="1928" y="1472"/>
                    <a:pt x="1922" y="1477"/>
                    <a:pt x="1915" y="1477"/>
                  </a:cubicBezTo>
                  <a:lnTo>
                    <a:pt x="1889" y="1477"/>
                  </a:lnTo>
                  <a:cubicBezTo>
                    <a:pt x="1882" y="1477"/>
                    <a:pt x="1877" y="1472"/>
                    <a:pt x="1877" y="1464"/>
                  </a:cubicBezTo>
                  <a:cubicBezTo>
                    <a:pt x="1877" y="1457"/>
                    <a:pt x="1882" y="1452"/>
                    <a:pt x="1889" y="1452"/>
                  </a:cubicBezTo>
                  <a:close/>
                  <a:moveTo>
                    <a:pt x="1966" y="1452"/>
                  </a:moveTo>
                  <a:lnTo>
                    <a:pt x="1992" y="1452"/>
                  </a:lnTo>
                  <a:cubicBezTo>
                    <a:pt x="1999" y="1452"/>
                    <a:pt x="2005" y="1457"/>
                    <a:pt x="2005" y="1464"/>
                  </a:cubicBezTo>
                  <a:cubicBezTo>
                    <a:pt x="2005" y="1472"/>
                    <a:pt x="1999" y="1477"/>
                    <a:pt x="1992" y="1477"/>
                  </a:cubicBezTo>
                  <a:lnTo>
                    <a:pt x="1966" y="1477"/>
                  </a:lnTo>
                  <a:cubicBezTo>
                    <a:pt x="1959" y="1477"/>
                    <a:pt x="1953" y="1472"/>
                    <a:pt x="1953" y="1464"/>
                  </a:cubicBezTo>
                  <a:cubicBezTo>
                    <a:pt x="1953" y="1457"/>
                    <a:pt x="1959" y="1452"/>
                    <a:pt x="1966" y="1452"/>
                  </a:cubicBezTo>
                  <a:close/>
                  <a:moveTo>
                    <a:pt x="2043" y="1452"/>
                  </a:moveTo>
                  <a:lnTo>
                    <a:pt x="2069" y="1452"/>
                  </a:lnTo>
                  <a:cubicBezTo>
                    <a:pt x="2076" y="1452"/>
                    <a:pt x="2081" y="1457"/>
                    <a:pt x="2081" y="1464"/>
                  </a:cubicBezTo>
                  <a:cubicBezTo>
                    <a:pt x="2081" y="1472"/>
                    <a:pt x="2076" y="1477"/>
                    <a:pt x="2069" y="1477"/>
                  </a:cubicBezTo>
                  <a:lnTo>
                    <a:pt x="2043" y="1477"/>
                  </a:lnTo>
                  <a:cubicBezTo>
                    <a:pt x="2036" y="1477"/>
                    <a:pt x="2030" y="1472"/>
                    <a:pt x="2030" y="1464"/>
                  </a:cubicBezTo>
                  <a:cubicBezTo>
                    <a:pt x="2030" y="1457"/>
                    <a:pt x="2036" y="1452"/>
                    <a:pt x="2043" y="1452"/>
                  </a:cubicBezTo>
                  <a:close/>
                  <a:moveTo>
                    <a:pt x="2120" y="1452"/>
                  </a:moveTo>
                  <a:lnTo>
                    <a:pt x="2145" y="1452"/>
                  </a:lnTo>
                  <a:cubicBezTo>
                    <a:pt x="2153" y="1452"/>
                    <a:pt x="2158" y="1457"/>
                    <a:pt x="2158" y="1464"/>
                  </a:cubicBezTo>
                  <a:cubicBezTo>
                    <a:pt x="2158" y="1472"/>
                    <a:pt x="2153" y="1477"/>
                    <a:pt x="2145" y="1477"/>
                  </a:cubicBezTo>
                  <a:lnTo>
                    <a:pt x="2120" y="1477"/>
                  </a:lnTo>
                  <a:cubicBezTo>
                    <a:pt x="2113" y="1477"/>
                    <a:pt x="2107" y="1472"/>
                    <a:pt x="2107" y="1464"/>
                  </a:cubicBezTo>
                  <a:cubicBezTo>
                    <a:pt x="2107" y="1457"/>
                    <a:pt x="2113" y="1452"/>
                    <a:pt x="2120" y="1452"/>
                  </a:cubicBezTo>
                  <a:close/>
                  <a:moveTo>
                    <a:pt x="2197" y="1452"/>
                  </a:moveTo>
                  <a:lnTo>
                    <a:pt x="2222" y="1452"/>
                  </a:lnTo>
                  <a:cubicBezTo>
                    <a:pt x="2229" y="1452"/>
                    <a:pt x="2235" y="1457"/>
                    <a:pt x="2235" y="1464"/>
                  </a:cubicBezTo>
                  <a:cubicBezTo>
                    <a:pt x="2235" y="1472"/>
                    <a:pt x="2229" y="1477"/>
                    <a:pt x="2222" y="1477"/>
                  </a:cubicBezTo>
                  <a:lnTo>
                    <a:pt x="2197" y="1477"/>
                  </a:lnTo>
                  <a:cubicBezTo>
                    <a:pt x="2190" y="1477"/>
                    <a:pt x="2184" y="1472"/>
                    <a:pt x="2184" y="1464"/>
                  </a:cubicBezTo>
                  <a:cubicBezTo>
                    <a:pt x="2184" y="1457"/>
                    <a:pt x="2190" y="1452"/>
                    <a:pt x="2197" y="1452"/>
                  </a:cubicBezTo>
                  <a:close/>
                  <a:moveTo>
                    <a:pt x="2273" y="1452"/>
                  </a:moveTo>
                  <a:lnTo>
                    <a:pt x="2299" y="1452"/>
                  </a:lnTo>
                  <a:cubicBezTo>
                    <a:pt x="2306" y="1452"/>
                    <a:pt x="2312" y="1457"/>
                    <a:pt x="2312" y="1464"/>
                  </a:cubicBezTo>
                  <a:cubicBezTo>
                    <a:pt x="2312" y="1472"/>
                    <a:pt x="2306" y="1477"/>
                    <a:pt x="2299" y="1477"/>
                  </a:cubicBezTo>
                  <a:lnTo>
                    <a:pt x="2273" y="1477"/>
                  </a:lnTo>
                  <a:cubicBezTo>
                    <a:pt x="2266" y="1477"/>
                    <a:pt x="2261" y="1472"/>
                    <a:pt x="2261" y="1464"/>
                  </a:cubicBezTo>
                  <a:cubicBezTo>
                    <a:pt x="2261" y="1457"/>
                    <a:pt x="2266" y="1452"/>
                    <a:pt x="2273" y="1452"/>
                  </a:cubicBezTo>
                  <a:close/>
                  <a:moveTo>
                    <a:pt x="2350" y="1452"/>
                  </a:moveTo>
                  <a:lnTo>
                    <a:pt x="2376" y="1452"/>
                  </a:lnTo>
                  <a:cubicBezTo>
                    <a:pt x="2383" y="1452"/>
                    <a:pt x="2389" y="1457"/>
                    <a:pt x="2389" y="1464"/>
                  </a:cubicBezTo>
                  <a:cubicBezTo>
                    <a:pt x="2389" y="1472"/>
                    <a:pt x="2383" y="1477"/>
                    <a:pt x="2376" y="1477"/>
                  </a:cubicBezTo>
                  <a:lnTo>
                    <a:pt x="2350" y="1477"/>
                  </a:lnTo>
                  <a:cubicBezTo>
                    <a:pt x="2343" y="1477"/>
                    <a:pt x="2337" y="1472"/>
                    <a:pt x="2337" y="1464"/>
                  </a:cubicBezTo>
                  <a:cubicBezTo>
                    <a:pt x="2337" y="1457"/>
                    <a:pt x="2343" y="1452"/>
                    <a:pt x="2350" y="1452"/>
                  </a:cubicBezTo>
                  <a:close/>
                  <a:moveTo>
                    <a:pt x="2427" y="1452"/>
                  </a:moveTo>
                  <a:lnTo>
                    <a:pt x="2453" y="1452"/>
                  </a:lnTo>
                  <a:cubicBezTo>
                    <a:pt x="2460" y="1452"/>
                    <a:pt x="2465" y="1457"/>
                    <a:pt x="2465" y="1464"/>
                  </a:cubicBezTo>
                  <a:cubicBezTo>
                    <a:pt x="2465" y="1472"/>
                    <a:pt x="2460" y="1477"/>
                    <a:pt x="2453" y="1477"/>
                  </a:cubicBezTo>
                  <a:lnTo>
                    <a:pt x="2427" y="1477"/>
                  </a:lnTo>
                  <a:cubicBezTo>
                    <a:pt x="2420" y="1477"/>
                    <a:pt x="2414" y="1472"/>
                    <a:pt x="2414" y="1464"/>
                  </a:cubicBezTo>
                  <a:cubicBezTo>
                    <a:pt x="2414" y="1457"/>
                    <a:pt x="2420" y="1452"/>
                    <a:pt x="2427" y="1452"/>
                  </a:cubicBezTo>
                  <a:close/>
                  <a:moveTo>
                    <a:pt x="2504" y="1452"/>
                  </a:moveTo>
                  <a:lnTo>
                    <a:pt x="2529" y="1452"/>
                  </a:lnTo>
                  <a:cubicBezTo>
                    <a:pt x="2537" y="1452"/>
                    <a:pt x="2542" y="1457"/>
                    <a:pt x="2542" y="1464"/>
                  </a:cubicBezTo>
                  <a:cubicBezTo>
                    <a:pt x="2542" y="1472"/>
                    <a:pt x="2537" y="1477"/>
                    <a:pt x="2529" y="1477"/>
                  </a:cubicBezTo>
                  <a:lnTo>
                    <a:pt x="2504" y="1477"/>
                  </a:lnTo>
                  <a:cubicBezTo>
                    <a:pt x="2497" y="1477"/>
                    <a:pt x="2491" y="1472"/>
                    <a:pt x="2491" y="1464"/>
                  </a:cubicBezTo>
                  <a:cubicBezTo>
                    <a:pt x="2491" y="1457"/>
                    <a:pt x="2497" y="1452"/>
                    <a:pt x="2504" y="1452"/>
                  </a:cubicBezTo>
                  <a:close/>
                  <a:moveTo>
                    <a:pt x="2581" y="1452"/>
                  </a:moveTo>
                  <a:lnTo>
                    <a:pt x="2606" y="1452"/>
                  </a:lnTo>
                  <a:cubicBezTo>
                    <a:pt x="2613" y="1452"/>
                    <a:pt x="2619" y="1457"/>
                    <a:pt x="2619" y="1464"/>
                  </a:cubicBezTo>
                  <a:cubicBezTo>
                    <a:pt x="2619" y="1472"/>
                    <a:pt x="2613" y="1477"/>
                    <a:pt x="2606" y="1477"/>
                  </a:cubicBezTo>
                  <a:lnTo>
                    <a:pt x="2581" y="1477"/>
                  </a:lnTo>
                  <a:cubicBezTo>
                    <a:pt x="2574" y="1477"/>
                    <a:pt x="2568" y="1472"/>
                    <a:pt x="2568" y="1464"/>
                  </a:cubicBezTo>
                  <a:cubicBezTo>
                    <a:pt x="2568" y="1457"/>
                    <a:pt x="2574" y="1452"/>
                    <a:pt x="2581" y="1452"/>
                  </a:cubicBezTo>
                  <a:close/>
                  <a:moveTo>
                    <a:pt x="2657" y="1452"/>
                  </a:moveTo>
                  <a:lnTo>
                    <a:pt x="2683" y="1452"/>
                  </a:lnTo>
                  <a:cubicBezTo>
                    <a:pt x="2690" y="1452"/>
                    <a:pt x="2696" y="1457"/>
                    <a:pt x="2696" y="1464"/>
                  </a:cubicBezTo>
                  <a:cubicBezTo>
                    <a:pt x="2696" y="1472"/>
                    <a:pt x="2690" y="1477"/>
                    <a:pt x="2683" y="1477"/>
                  </a:cubicBezTo>
                  <a:lnTo>
                    <a:pt x="2657" y="1477"/>
                  </a:lnTo>
                  <a:cubicBezTo>
                    <a:pt x="2650" y="1477"/>
                    <a:pt x="2645" y="1472"/>
                    <a:pt x="2645" y="1464"/>
                  </a:cubicBezTo>
                  <a:cubicBezTo>
                    <a:pt x="2645" y="1457"/>
                    <a:pt x="2650" y="1452"/>
                    <a:pt x="2657" y="1452"/>
                  </a:cubicBezTo>
                  <a:close/>
                  <a:moveTo>
                    <a:pt x="2734" y="1452"/>
                  </a:moveTo>
                  <a:lnTo>
                    <a:pt x="2760" y="1452"/>
                  </a:lnTo>
                  <a:cubicBezTo>
                    <a:pt x="2767" y="1452"/>
                    <a:pt x="2773" y="1457"/>
                    <a:pt x="2773" y="1464"/>
                  </a:cubicBezTo>
                  <a:cubicBezTo>
                    <a:pt x="2773" y="1472"/>
                    <a:pt x="2767" y="1477"/>
                    <a:pt x="2760" y="1477"/>
                  </a:cubicBezTo>
                  <a:lnTo>
                    <a:pt x="2734" y="1477"/>
                  </a:lnTo>
                  <a:cubicBezTo>
                    <a:pt x="2727" y="1477"/>
                    <a:pt x="2721" y="1472"/>
                    <a:pt x="2721" y="1464"/>
                  </a:cubicBezTo>
                  <a:cubicBezTo>
                    <a:pt x="2721" y="1457"/>
                    <a:pt x="2727" y="1452"/>
                    <a:pt x="2734" y="1452"/>
                  </a:cubicBezTo>
                  <a:close/>
                  <a:moveTo>
                    <a:pt x="2811" y="1452"/>
                  </a:moveTo>
                  <a:lnTo>
                    <a:pt x="2837" y="1452"/>
                  </a:lnTo>
                  <a:cubicBezTo>
                    <a:pt x="2844" y="1452"/>
                    <a:pt x="2849" y="1457"/>
                    <a:pt x="2849" y="1464"/>
                  </a:cubicBezTo>
                  <a:cubicBezTo>
                    <a:pt x="2849" y="1472"/>
                    <a:pt x="2844" y="1477"/>
                    <a:pt x="2837" y="1477"/>
                  </a:cubicBezTo>
                  <a:lnTo>
                    <a:pt x="2811" y="1477"/>
                  </a:lnTo>
                  <a:cubicBezTo>
                    <a:pt x="2804" y="1477"/>
                    <a:pt x="2798" y="1472"/>
                    <a:pt x="2798" y="1464"/>
                  </a:cubicBezTo>
                  <a:cubicBezTo>
                    <a:pt x="2798" y="1457"/>
                    <a:pt x="2804" y="1452"/>
                    <a:pt x="2811" y="1452"/>
                  </a:cubicBezTo>
                  <a:close/>
                  <a:moveTo>
                    <a:pt x="2888" y="1452"/>
                  </a:moveTo>
                  <a:lnTo>
                    <a:pt x="2913" y="1452"/>
                  </a:lnTo>
                  <a:cubicBezTo>
                    <a:pt x="2921" y="1452"/>
                    <a:pt x="2926" y="1457"/>
                    <a:pt x="2926" y="1464"/>
                  </a:cubicBezTo>
                  <a:cubicBezTo>
                    <a:pt x="2926" y="1472"/>
                    <a:pt x="2921" y="1477"/>
                    <a:pt x="2913" y="1477"/>
                  </a:cubicBezTo>
                  <a:lnTo>
                    <a:pt x="2888" y="1477"/>
                  </a:lnTo>
                  <a:cubicBezTo>
                    <a:pt x="2881" y="1477"/>
                    <a:pt x="2875" y="1472"/>
                    <a:pt x="2875" y="1464"/>
                  </a:cubicBezTo>
                  <a:cubicBezTo>
                    <a:pt x="2875" y="1457"/>
                    <a:pt x="2881" y="1452"/>
                    <a:pt x="2888" y="1452"/>
                  </a:cubicBezTo>
                  <a:close/>
                  <a:moveTo>
                    <a:pt x="2965" y="1452"/>
                  </a:moveTo>
                  <a:lnTo>
                    <a:pt x="2990" y="1452"/>
                  </a:lnTo>
                  <a:cubicBezTo>
                    <a:pt x="2997" y="1452"/>
                    <a:pt x="3003" y="1457"/>
                    <a:pt x="3003" y="1464"/>
                  </a:cubicBezTo>
                  <a:cubicBezTo>
                    <a:pt x="3003" y="1472"/>
                    <a:pt x="2997" y="1477"/>
                    <a:pt x="2990" y="1477"/>
                  </a:cubicBezTo>
                  <a:lnTo>
                    <a:pt x="2965" y="1477"/>
                  </a:lnTo>
                  <a:cubicBezTo>
                    <a:pt x="2958" y="1477"/>
                    <a:pt x="2952" y="1472"/>
                    <a:pt x="2952" y="1464"/>
                  </a:cubicBezTo>
                  <a:cubicBezTo>
                    <a:pt x="2952" y="1457"/>
                    <a:pt x="2958" y="1452"/>
                    <a:pt x="2965" y="1452"/>
                  </a:cubicBezTo>
                  <a:close/>
                  <a:moveTo>
                    <a:pt x="3024" y="1459"/>
                  </a:moveTo>
                  <a:lnTo>
                    <a:pt x="3024" y="1434"/>
                  </a:lnTo>
                  <a:cubicBezTo>
                    <a:pt x="3024" y="1427"/>
                    <a:pt x="3029" y="1421"/>
                    <a:pt x="3036" y="1421"/>
                  </a:cubicBezTo>
                  <a:cubicBezTo>
                    <a:pt x="3043" y="1421"/>
                    <a:pt x="3049" y="1427"/>
                    <a:pt x="3049" y="1434"/>
                  </a:cubicBezTo>
                  <a:lnTo>
                    <a:pt x="3049" y="1459"/>
                  </a:lnTo>
                  <a:cubicBezTo>
                    <a:pt x="3049" y="1467"/>
                    <a:pt x="3043" y="1472"/>
                    <a:pt x="3036" y="1472"/>
                  </a:cubicBezTo>
                  <a:cubicBezTo>
                    <a:pt x="3029" y="1472"/>
                    <a:pt x="3024" y="1467"/>
                    <a:pt x="3024" y="1459"/>
                  </a:cubicBezTo>
                  <a:close/>
                  <a:moveTo>
                    <a:pt x="3024" y="1383"/>
                  </a:moveTo>
                  <a:lnTo>
                    <a:pt x="3024" y="1357"/>
                  </a:lnTo>
                  <a:cubicBezTo>
                    <a:pt x="3024" y="1350"/>
                    <a:pt x="3029" y="1344"/>
                    <a:pt x="3036" y="1344"/>
                  </a:cubicBezTo>
                  <a:cubicBezTo>
                    <a:pt x="3043" y="1344"/>
                    <a:pt x="3049" y="1350"/>
                    <a:pt x="3049" y="1357"/>
                  </a:cubicBezTo>
                  <a:lnTo>
                    <a:pt x="3049" y="1383"/>
                  </a:lnTo>
                  <a:cubicBezTo>
                    <a:pt x="3049" y="1390"/>
                    <a:pt x="3043" y="1395"/>
                    <a:pt x="3036" y="1395"/>
                  </a:cubicBezTo>
                  <a:cubicBezTo>
                    <a:pt x="3029" y="1395"/>
                    <a:pt x="3024" y="1390"/>
                    <a:pt x="3024" y="1383"/>
                  </a:cubicBezTo>
                  <a:close/>
                  <a:moveTo>
                    <a:pt x="3024" y="1306"/>
                  </a:moveTo>
                  <a:lnTo>
                    <a:pt x="3024" y="1280"/>
                  </a:lnTo>
                  <a:cubicBezTo>
                    <a:pt x="3024" y="1273"/>
                    <a:pt x="3029" y="1267"/>
                    <a:pt x="3036" y="1267"/>
                  </a:cubicBezTo>
                  <a:cubicBezTo>
                    <a:pt x="3043" y="1267"/>
                    <a:pt x="3049" y="1273"/>
                    <a:pt x="3049" y="1280"/>
                  </a:cubicBezTo>
                  <a:lnTo>
                    <a:pt x="3049" y="1306"/>
                  </a:lnTo>
                  <a:cubicBezTo>
                    <a:pt x="3049" y="1313"/>
                    <a:pt x="3043" y="1319"/>
                    <a:pt x="3036" y="1319"/>
                  </a:cubicBezTo>
                  <a:cubicBezTo>
                    <a:pt x="3029" y="1319"/>
                    <a:pt x="3024" y="1313"/>
                    <a:pt x="3024" y="1306"/>
                  </a:cubicBezTo>
                  <a:close/>
                  <a:moveTo>
                    <a:pt x="3024" y="1229"/>
                  </a:moveTo>
                  <a:lnTo>
                    <a:pt x="3024" y="1203"/>
                  </a:lnTo>
                  <a:cubicBezTo>
                    <a:pt x="3024" y="1196"/>
                    <a:pt x="3029" y="1191"/>
                    <a:pt x="3036" y="1191"/>
                  </a:cubicBezTo>
                  <a:cubicBezTo>
                    <a:pt x="3043" y="1191"/>
                    <a:pt x="3049" y="1196"/>
                    <a:pt x="3049" y="1203"/>
                  </a:cubicBezTo>
                  <a:lnTo>
                    <a:pt x="3049" y="1229"/>
                  </a:lnTo>
                  <a:cubicBezTo>
                    <a:pt x="3049" y="1236"/>
                    <a:pt x="3043" y="1242"/>
                    <a:pt x="3036" y="1242"/>
                  </a:cubicBezTo>
                  <a:cubicBezTo>
                    <a:pt x="3029" y="1242"/>
                    <a:pt x="3024" y="1236"/>
                    <a:pt x="3024" y="1229"/>
                  </a:cubicBezTo>
                  <a:close/>
                  <a:moveTo>
                    <a:pt x="3024" y="1152"/>
                  </a:moveTo>
                  <a:lnTo>
                    <a:pt x="3024" y="1127"/>
                  </a:lnTo>
                  <a:cubicBezTo>
                    <a:pt x="3024" y="1120"/>
                    <a:pt x="3029" y="1114"/>
                    <a:pt x="3036" y="1114"/>
                  </a:cubicBezTo>
                  <a:cubicBezTo>
                    <a:pt x="3043" y="1114"/>
                    <a:pt x="3049" y="1120"/>
                    <a:pt x="3049" y="1127"/>
                  </a:cubicBezTo>
                  <a:lnTo>
                    <a:pt x="3049" y="1152"/>
                  </a:lnTo>
                  <a:cubicBezTo>
                    <a:pt x="3049" y="1159"/>
                    <a:pt x="3043" y="1165"/>
                    <a:pt x="3036" y="1165"/>
                  </a:cubicBezTo>
                  <a:cubicBezTo>
                    <a:pt x="3029" y="1165"/>
                    <a:pt x="3024" y="1159"/>
                    <a:pt x="3024" y="1152"/>
                  </a:cubicBezTo>
                  <a:close/>
                  <a:moveTo>
                    <a:pt x="3024" y="1075"/>
                  </a:moveTo>
                  <a:lnTo>
                    <a:pt x="3024" y="1050"/>
                  </a:lnTo>
                  <a:cubicBezTo>
                    <a:pt x="3024" y="1043"/>
                    <a:pt x="3029" y="1037"/>
                    <a:pt x="3036" y="1037"/>
                  </a:cubicBezTo>
                  <a:cubicBezTo>
                    <a:pt x="3043" y="1037"/>
                    <a:pt x="3049" y="1043"/>
                    <a:pt x="3049" y="1050"/>
                  </a:cubicBezTo>
                  <a:lnTo>
                    <a:pt x="3049" y="1075"/>
                  </a:lnTo>
                  <a:cubicBezTo>
                    <a:pt x="3049" y="1083"/>
                    <a:pt x="3043" y="1088"/>
                    <a:pt x="3036" y="1088"/>
                  </a:cubicBezTo>
                  <a:cubicBezTo>
                    <a:pt x="3029" y="1088"/>
                    <a:pt x="3024" y="1083"/>
                    <a:pt x="3024" y="1075"/>
                  </a:cubicBezTo>
                  <a:close/>
                  <a:moveTo>
                    <a:pt x="3024" y="999"/>
                  </a:moveTo>
                  <a:lnTo>
                    <a:pt x="3024" y="973"/>
                  </a:lnTo>
                  <a:cubicBezTo>
                    <a:pt x="3024" y="966"/>
                    <a:pt x="3029" y="960"/>
                    <a:pt x="3036" y="960"/>
                  </a:cubicBezTo>
                  <a:cubicBezTo>
                    <a:pt x="3043" y="960"/>
                    <a:pt x="3049" y="966"/>
                    <a:pt x="3049" y="973"/>
                  </a:cubicBezTo>
                  <a:lnTo>
                    <a:pt x="3049" y="999"/>
                  </a:lnTo>
                  <a:cubicBezTo>
                    <a:pt x="3049" y="1006"/>
                    <a:pt x="3043" y="1011"/>
                    <a:pt x="3036" y="1011"/>
                  </a:cubicBezTo>
                  <a:cubicBezTo>
                    <a:pt x="3029" y="1011"/>
                    <a:pt x="3024" y="1006"/>
                    <a:pt x="3024" y="999"/>
                  </a:cubicBezTo>
                  <a:close/>
                  <a:moveTo>
                    <a:pt x="3024" y="922"/>
                  </a:moveTo>
                  <a:lnTo>
                    <a:pt x="3024" y="896"/>
                  </a:lnTo>
                  <a:cubicBezTo>
                    <a:pt x="3024" y="889"/>
                    <a:pt x="3029" y="883"/>
                    <a:pt x="3036" y="883"/>
                  </a:cubicBezTo>
                  <a:cubicBezTo>
                    <a:pt x="3043" y="883"/>
                    <a:pt x="3049" y="889"/>
                    <a:pt x="3049" y="896"/>
                  </a:cubicBezTo>
                  <a:lnTo>
                    <a:pt x="3049" y="922"/>
                  </a:lnTo>
                  <a:cubicBezTo>
                    <a:pt x="3049" y="929"/>
                    <a:pt x="3043" y="935"/>
                    <a:pt x="3036" y="935"/>
                  </a:cubicBezTo>
                  <a:cubicBezTo>
                    <a:pt x="3029" y="935"/>
                    <a:pt x="3024" y="929"/>
                    <a:pt x="3024" y="922"/>
                  </a:cubicBezTo>
                  <a:close/>
                  <a:moveTo>
                    <a:pt x="3024" y="845"/>
                  </a:moveTo>
                  <a:lnTo>
                    <a:pt x="3024" y="819"/>
                  </a:lnTo>
                  <a:cubicBezTo>
                    <a:pt x="3024" y="812"/>
                    <a:pt x="3029" y="807"/>
                    <a:pt x="3036" y="807"/>
                  </a:cubicBezTo>
                  <a:cubicBezTo>
                    <a:pt x="3043" y="807"/>
                    <a:pt x="3049" y="812"/>
                    <a:pt x="3049" y="819"/>
                  </a:cubicBezTo>
                  <a:lnTo>
                    <a:pt x="3049" y="845"/>
                  </a:lnTo>
                  <a:cubicBezTo>
                    <a:pt x="3049" y="852"/>
                    <a:pt x="3043" y="858"/>
                    <a:pt x="3036" y="858"/>
                  </a:cubicBezTo>
                  <a:cubicBezTo>
                    <a:pt x="3029" y="858"/>
                    <a:pt x="3024" y="852"/>
                    <a:pt x="3024" y="845"/>
                  </a:cubicBezTo>
                  <a:close/>
                  <a:moveTo>
                    <a:pt x="3024" y="768"/>
                  </a:moveTo>
                  <a:lnTo>
                    <a:pt x="3024" y="743"/>
                  </a:lnTo>
                  <a:cubicBezTo>
                    <a:pt x="3024" y="736"/>
                    <a:pt x="3029" y="730"/>
                    <a:pt x="3036" y="730"/>
                  </a:cubicBezTo>
                  <a:cubicBezTo>
                    <a:pt x="3043" y="730"/>
                    <a:pt x="3049" y="736"/>
                    <a:pt x="3049" y="743"/>
                  </a:cubicBezTo>
                  <a:lnTo>
                    <a:pt x="3049" y="768"/>
                  </a:lnTo>
                  <a:cubicBezTo>
                    <a:pt x="3049" y="775"/>
                    <a:pt x="3043" y="781"/>
                    <a:pt x="3036" y="781"/>
                  </a:cubicBezTo>
                  <a:cubicBezTo>
                    <a:pt x="3029" y="781"/>
                    <a:pt x="3024" y="775"/>
                    <a:pt x="3024" y="768"/>
                  </a:cubicBezTo>
                  <a:close/>
                  <a:moveTo>
                    <a:pt x="3024" y="691"/>
                  </a:moveTo>
                  <a:lnTo>
                    <a:pt x="3024" y="666"/>
                  </a:lnTo>
                  <a:cubicBezTo>
                    <a:pt x="3024" y="659"/>
                    <a:pt x="3029" y="653"/>
                    <a:pt x="3036" y="653"/>
                  </a:cubicBezTo>
                  <a:cubicBezTo>
                    <a:pt x="3043" y="653"/>
                    <a:pt x="3049" y="659"/>
                    <a:pt x="3049" y="666"/>
                  </a:cubicBezTo>
                  <a:lnTo>
                    <a:pt x="3049" y="691"/>
                  </a:lnTo>
                  <a:cubicBezTo>
                    <a:pt x="3049" y="699"/>
                    <a:pt x="3043" y="704"/>
                    <a:pt x="3036" y="704"/>
                  </a:cubicBezTo>
                  <a:cubicBezTo>
                    <a:pt x="3029" y="704"/>
                    <a:pt x="3024" y="699"/>
                    <a:pt x="3024" y="691"/>
                  </a:cubicBezTo>
                  <a:close/>
                  <a:moveTo>
                    <a:pt x="3024" y="615"/>
                  </a:moveTo>
                  <a:lnTo>
                    <a:pt x="3024" y="589"/>
                  </a:lnTo>
                  <a:cubicBezTo>
                    <a:pt x="3024" y="582"/>
                    <a:pt x="3029" y="576"/>
                    <a:pt x="3036" y="576"/>
                  </a:cubicBezTo>
                  <a:cubicBezTo>
                    <a:pt x="3043" y="576"/>
                    <a:pt x="3049" y="582"/>
                    <a:pt x="3049" y="589"/>
                  </a:cubicBezTo>
                  <a:lnTo>
                    <a:pt x="3049" y="615"/>
                  </a:lnTo>
                  <a:cubicBezTo>
                    <a:pt x="3049" y="622"/>
                    <a:pt x="3043" y="627"/>
                    <a:pt x="3036" y="627"/>
                  </a:cubicBezTo>
                  <a:cubicBezTo>
                    <a:pt x="3029" y="627"/>
                    <a:pt x="3024" y="622"/>
                    <a:pt x="3024" y="615"/>
                  </a:cubicBezTo>
                  <a:close/>
                  <a:moveTo>
                    <a:pt x="3024" y="538"/>
                  </a:moveTo>
                  <a:lnTo>
                    <a:pt x="3024" y="512"/>
                  </a:lnTo>
                  <a:cubicBezTo>
                    <a:pt x="3024" y="505"/>
                    <a:pt x="3029" y="499"/>
                    <a:pt x="3036" y="499"/>
                  </a:cubicBezTo>
                  <a:cubicBezTo>
                    <a:pt x="3043" y="499"/>
                    <a:pt x="3049" y="505"/>
                    <a:pt x="3049" y="512"/>
                  </a:cubicBezTo>
                  <a:lnTo>
                    <a:pt x="3049" y="538"/>
                  </a:lnTo>
                  <a:cubicBezTo>
                    <a:pt x="3049" y="545"/>
                    <a:pt x="3043" y="551"/>
                    <a:pt x="3036" y="551"/>
                  </a:cubicBezTo>
                  <a:cubicBezTo>
                    <a:pt x="3029" y="551"/>
                    <a:pt x="3024" y="545"/>
                    <a:pt x="3024" y="538"/>
                  </a:cubicBezTo>
                  <a:close/>
                  <a:moveTo>
                    <a:pt x="3024" y="461"/>
                  </a:moveTo>
                  <a:lnTo>
                    <a:pt x="3024" y="435"/>
                  </a:lnTo>
                  <a:cubicBezTo>
                    <a:pt x="3024" y="428"/>
                    <a:pt x="3029" y="423"/>
                    <a:pt x="3036" y="423"/>
                  </a:cubicBezTo>
                  <a:cubicBezTo>
                    <a:pt x="3043" y="423"/>
                    <a:pt x="3049" y="428"/>
                    <a:pt x="3049" y="435"/>
                  </a:cubicBezTo>
                  <a:lnTo>
                    <a:pt x="3049" y="461"/>
                  </a:lnTo>
                  <a:cubicBezTo>
                    <a:pt x="3049" y="468"/>
                    <a:pt x="3043" y="474"/>
                    <a:pt x="3036" y="474"/>
                  </a:cubicBezTo>
                  <a:cubicBezTo>
                    <a:pt x="3029" y="474"/>
                    <a:pt x="3024" y="468"/>
                    <a:pt x="3024" y="461"/>
                  </a:cubicBezTo>
                  <a:close/>
                  <a:moveTo>
                    <a:pt x="3024" y="384"/>
                  </a:moveTo>
                  <a:lnTo>
                    <a:pt x="3024" y="359"/>
                  </a:lnTo>
                  <a:cubicBezTo>
                    <a:pt x="3024" y="352"/>
                    <a:pt x="3029" y="346"/>
                    <a:pt x="3036" y="346"/>
                  </a:cubicBezTo>
                  <a:cubicBezTo>
                    <a:pt x="3043" y="346"/>
                    <a:pt x="3049" y="352"/>
                    <a:pt x="3049" y="359"/>
                  </a:cubicBezTo>
                  <a:lnTo>
                    <a:pt x="3049" y="384"/>
                  </a:lnTo>
                  <a:cubicBezTo>
                    <a:pt x="3049" y="391"/>
                    <a:pt x="3043" y="397"/>
                    <a:pt x="3036" y="397"/>
                  </a:cubicBezTo>
                  <a:cubicBezTo>
                    <a:pt x="3029" y="397"/>
                    <a:pt x="3024" y="391"/>
                    <a:pt x="3024" y="384"/>
                  </a:cubicBezTo>
                  <a:close/>
                  <a:moveTo>
                    <a:pt x="3024" y="307"/>
                  </a:moveTo>
                  <a:lnTo>
                    <a:pt x="3024" y="282"/>
                  </a:lnTo>
                  <a:cubicBezTo>
                    <a:pt x="3024" y="275"/>
                    <a:pt x="3029" y="269"/>
                    <a:pt x="3036" y="269"/>
                  </a:cubicBezTo>
                  <a:cubicBezTo>
                    <a:pt x="3043" y="269"/>
                    <a:pt x="3049" y="275"/>
                    <a:pt x="3049" y="282"/>
                  </a:cubicBezTo>
                  <a:lnTo>
                    <a:pt x="3049" y="307"/>
                  </a:lnTo>
                  <a:cubicBezTo>
                    <a:pt x="3049" y="314"/>
                    <a:pt x="3043" y="320"/>
                    <a:pt x="3036" y="320"/>
                  </a:cubicBezTo>
                  <a:cubicBezTo>
                    <a:pt x="3029" y="320"/>
                    <a:pt x="3024" y="314"/>
                    <a:pt x="3024" y="307"/>
                  </a:cubicBezTo>
                  <a:close/>
                  <a:moveTo>
                    <a:pt x="3024" y="231"/>
                  </a:moveTo>
                  <a:lnTo>
                    <a:pt x="3024" y="205"/>
                  </a:lnTo>
                  <a:cubicBezTo>
                    <a:pt x="3024" y="198"/>
                    <a:pt x="3029" y="192"/>
                    <a:pt x="3036" y="192"/>
                  </a:cubicBezTo>
                  <a:cubicBezTo>
                    <a:pt x="3043" y="192"/>
                    <a:pt x="3049" y="198"/>
                    <a:pt x="3049" y="205"/>
                  </a:cubicBezTo>
                  <a:lnTo>
                    <a:pt x="3049" y="231"/>
                  </a:lnTo>
                  <a:cubicBezTo>
                    <a:pt x="3049" y="238"/>
                    <a:pt x="3043" y="243"/>
                    <a:pt x="3036" y="243"/>
                  </a:cubicBezTo>
                  <a:cubicBezTo>
                    <a:pt x="3029" y="243"/>
                    <a:pt x="3024" y="238"/>
                    <a:pt x="3024" y="231"/>
                  </a:cubicBezTo>
                  <a:close/>
                  <a:moveTo>
                    <a:pt x="3024" y="154"/>
                  </a:moveTo>
                  <a:lnTo>
                    <a:pt x="3024" y="128"/>
                  </a:lnTo>
                  <a:cubicBezTo>
                    <a:pt x="3024" y="121"/>
                    <a:pt x="3029" y="115"/>
                    <a:pt x="3036" y="115"/>
                  </a:cubicBezTo>
                  <a:cubicBezTo>
                    <a:pt x="3043" y="115"/>
                    <a:pt x="3049" y="121"/>
                    <a:pt x="3049" y="128"/>
                  </a:cubicBezTo>
                  <a:lnTo>
                    <a:pt x="3049" y="154"/>
                  </a:lnTo>
                  <a:cubicBezTo>
                    <a:pt x="3049" y="161"/>
                    <a:pt x="3043" y="167"/>
                    <a:pt x="3036" y="167"/>
                  </a:cubicBezTo>
                  <a:cubicBezTo>
                    <a:pt x="3029" y="167"/>
                    <a:pt x="3024" y="161"/>
                    <a:pt x="3024" y="154"/>
                  </a:cubicBezTo>
                  <a:close/>
                  <a:moveTo>
                    <a:pt x="3024" y="77"/>
                  </a:moveTo>
                  <a:lnTo>
                    <a:pt x="3024" y="51"/>
                  </a:lnTo>
                  <a:cubicBezTo>
                    <a:pt x="3024" y="44"/>
                    <a:pt x="3029" y="39"/>
                    <a:pt x="3036" y="39"/>
                  </a:cubicBezTo>
                  <a:cubicBezTo>
                    <a:pt x="3043" y="39"/>
                    <a:pt x="3049" y="44"/>
                    <a:pt x="3049" y="51"/>
                  </a:cubicBezTo>
                  <a:lnTo>
                    <a:pt x="3049" y="77"/>
                  </a:lnTo>
                  <a:cubicBezTo>
                    <a:pt x="3049" y="84"/>
                    <a:pt x="3043" y="90"/>
                    <a:pt x="3036" y="90"/>
                  </a:cubicBezTo>
                  <a:cubicBezTo>
                    <a:pt x="3029" y="90"/>
                    <a:pt x="3024" y="84"/>
                    <a:pt x="3024" y="77"/>
                  </a:cubicBezTo>
                  <a:close/>
                  <a:moveTo>
                    <a:pt x="3024" y="26"/>
                  </a:moveTo>
                  <a:lnTo>
                    <a:pt x="2998" y="26"/>
                  </a:lnTo>
                  <a:cubicBezTo>
                    <a:pt x="2991" y="26"/>
                    <a:pt x="2985" y="20"/>
                    <a:pt x="2985" y="13"/>
                  </a:cubicBezTo>
                  <a:cubicBezTo>
                    <a:pt x="2985" y="6"/>
                    <a:pt x="2991" y="0"/>
                    <a:pt x="2998" y="0"/>
                  </a:cubicBezTo>
                  <a:lnTo>
                    <a:pt x="3024" y="0"/>
                  </a:lnTo>
                  <a:cubicBezTo>
                    <a:pt x="3031" y="0"/>
                    <a:pt x="3036" y="6"/>
                    <a:pt x="3036" y="13"/>
                  </a:cubicBezTo>
                  <a:cubicBezTo>
                    <a:pt x="3036" y="20"/>
                    <a:pt x="3031" y="26"/>
                    <a:pt x="3024" y="26"/>
                  </a:cubicBezTo>
                  <a:close/>
                  <a:moveTo>
                    <a:pt x="2947" y="26"/>
                  </a:moveTo>
                  <a:lnTo>
                    <a:pt x="2921" y="26"/>
                  </a:lnTo>
                  <a:cubicBezTo>
                    <a:pt x="2914" y="26"/>
                    <a:pt x="2908" y="20"/>
                    <a:pt x="2908" y="13"/>
                  </a:cubicBezTo>
                  <a:cubicBezTo>
                    <a:pt x="2908" y="6"/>
                    <a:pt x="2914" y="0"/>
                    <a:pt x="2921" y="0"/>
                  </a:cubicBezTo>
                  <a:lnTo>
                    <a:pt x="2947" y="0"/>
                  </a:lnTo>
                  <a:cubicBezTo>
                    <a:pt x="2954" y="0"/>
                    <a:pt x="2960" y="6"/>
                    <a:pt x="2960" y="13"/>
                  </a:cubicBezTo>
                  <a:cubicBezTo>
                    <a:pt x="2960" y="20"/>
                    <a:pt x="2954" y="26"/>
                    <a:pt x="2947" y="26"/>
                  </a:cubicBezTo>
                  <a:close/>
                  <a:moveTo>
                    <a:pt x="2870" y="26"/>
                  </a:moveTo>
                  <a:lnTo>
                    <a:pt x="2844" y="26"/>
                  </a:lnTo>
                  <a:cubicBezTo>
                    <a:pt x="2837" y="26"/>
                    <a:pt x="2832" y="20"/>
                    <a:pt x="2832" y="13"/>
                  </a:cubicBezTo>
                  <a:cubicBezTo>
                    <a:pt x="2832" y="6"/>
                    <a:pt x="2837" y="0"/>
                    <a:pt x="2844" y="0"/>
                  </a:cubicBezTo>
                  <a:lnTo>
                    <a:pt x="2870" y="0"/>
                  </a:lnTo>
                  <a:cubicBezTo>
                    <a:pt x="2877" y="0"/>
                    <a:pt x="2883" y="6"/>
                    <a:pt x="2883" y="13"/>
                  </a:cubicBezTo>
                  <a:cubicBezTo>
                    <a:pt x="2883" y="20"/>
                    <a:pt x="2877" y="26"/>
                    <a:pt x="2870" y="26"/>
                  </a:cubicBezTo>
                  <a:close/>
                  <a:moveTo>
                    <a:pt x="2793" y="26"/>
                  </a:moveTo>
                  <a:lnTo>
                    <a:pt x="2768" y="26"/>
                  </a:lnTo>
                  <a:cubicBezTo>
                    <a:pt x="2760" y="26"/>
                    <a:pt x="2755" y="20"/>
                    <a:pt x="2755" y="13"/>
                  </a:cubicBezTo>
                  <a:cubicBezTo>
                    <a:pt x="2755" y="6"/>
                    <a:pt x="2760" y="0"/>
                    <a:pt x="2768" y="0"/>
                  </a:cubicBezTo>
                  <a:lnTo>
                    <a:pt x="2793" y="0"/>
                  </a:lnTo>
                  <a:cubicBezTo>
                    <a:pt x="2800" y="0"/>
                    <a:pt x="2806" y="6"/>
                    <a:pt x="2806" y="13"/>
                  </a:cubicBezTo>
                  <a:cubicBezTo>
                    <a:pt x="2806" y="20"/>
                    <a:pt x="2800" y="26"/>
                    <a:pt x="2793" y="26"/>
                  </a:cubicBezTo>
                  <a:close/>
                  <a:moveTo>
                    <a:pt x="2716" y="26"/>
                  </a:moveTo>
                  <a:lnTo>
                    <a:pt x="2691" y="26"/>
                  </a:lnTo>
                  <a:cubicBezTo>
                    <a:pt x="2684" y="26"/>
                    <a:pt x="2678" y="20"/>
                    <a:pt x="2678" y="13"/>
                  </a:cubicBezTo>
                  <a:cubicBezTo>
                    <a:pt x="2678" y="6"/>
                    <a:pt x="2684" y="0"/>
                    <a:pt x="2691" y="0"/>
                  </a:cubicBezTo>
                  <a:lnTo>
                    <a:pt x="2716" y="0"/>
                  </a:lnTo>
                  <a:cubicBezTo>
                    <a:pt x="2723" y="0"/>
                    <a:pt x="2729" y="6"/>
                    <a:pt x="2729" y="13"/>
                  </a:cubicBezTo>
                  <a:cubicBezTo>
                    <a:pt x="2729" y="20"/>
                    <a:pt x="2723" y="26"/>
                    <a:pt x="2716" y="26"/>
                  </a:cubicBezTo>
                  <a:close/>
                  <a:moveTo>
                    <a:pt x="2640" y="26"/>
                  </a:moveTo>
                  <a:lnTo>
                    <a:pt x="2614" y="26"/>
                  </a:lnTo>
                  <a:cubicBezTo>
                    <a:pt x="2607" y="26"/>
                    <a:pt x="2601" y="20"/>
                    <a:pt x="2601" y="13"/>
                  </a:cubicBezTo>
                  <a:cubicBezTo>
                    <a:pt x="2601" y="6"/>
                    <a:pt x="2607" y="0"/>
                    <a:pt x="2614" y="0"/>
                  </a:cubicBezTo>
                  <a:lnTo>
                    <a:pt x="2640" y="0"/>
                  </a:lnTo>
                  <a:cubicBezTo>
                    <a:pt x="2647" y="0"/>
                    <a:pt x="2652" y="6"/>
                    <a:pt x="2652" y="13"/>
                  </a:cubicBezTo>
                  <a:cubicBezTo>
                    <a:pt x="2652" y="20"/>
                    <a:pt x="2647" y="26"/>
                    <a:pt x="2640" y="26"/>
                  </a:cubicBezTo>
                  <a:close/>
                  <a:moveTo>
                    <a:pt x="2563" y="26"/>
                  </a:moveTo>
                  <a:lnTo>
                    <a:pt x="2537" y="26"/>
                  </a:lnTo>
                  <a:cubicBezTo>
                    <a:pt x="2530" y="26"/>
                    <a:pt x="2524" y="20"/>
                    <a:pt x="2524" y="13"/>
                  </a:cubicBezTo>
                  <a:cubicBezTo>
                    <a:pt x="2524" y="6"/>
                    <a:pt x="2530" y="0"/>
                    <a:pt x="2537" y="0"/>
                  </a:cubicBezTo>
                  <a:lnTo>
                    <a:pt x="2563" y="0"/>
                  </a:lnTo>
                  <a:cubicBezTo>
                    <a:pt x="2570" y="0"/>
                    <a:pt x="2576" y="6"/>
                    <a:pt x="2576" y="13"/>
                  </a:cubicBezTo>
                  <a:cubicBezTo>
                    <a:pt x="2576" y="20"/>
                    <a:pt x="2570" y="26"/>
                    <a:pt x="2563" y="26"/>
                  </a:cubicBezTo>
                  <a:close/>
                  <a:moveTo>
                    <a:pt x="2486" y="26"/>
                  </a:moveTo>
                  <a:lnTo>
                    <a:pt x="2460" y="26"/>
                  </a:lnTo>
                  <a:cubicBezTo>
                    <a:pt x="2453" y="26"/>
                    <a:pt x="2448" y="20"/>
                    <a:pt x="2448" y="13"/>
                  </a:cubicBezTo>
                  <a:cubicBezTo>
                    <a:pt x="2448" y="6"/>
                    <a:pt x="2453" y="0"/>
                    <a:pt x="2460" y="0"/>
                  </a:cubicBezTo>
                  <a:lnTo>
                    <a:pt x="2486" y="0"/>
                  </a:lnTo>
                  <a:cubicBezTo>
                    <a:pt x="2493" y="0"/>
                    <a:pt x="2499" y="6"/>
                    <a:pt x="2499" y="13"/>
                  </a:cubicBezTo>
                  <a:cubicBezTo>
                    <a:pt x="2499" y="20"/>
                    <a:pt x="2493" y="26"/>
                    <a:pt x="2486" y="26"/>
                  </a:cubicBezTo>
                  <a:close/>
                  <a:moveTo>
                    <a:pt x="2409" y="26"/>
                  </a:moveTo>
                  <a:lnTo>
                    <a:pt x="2384" y="26"/>
                  </a:lnTo>
                  <a:cubicBezTo>
                    <a:pt x="2376" y="26"/>
                    <a:pt x="2371" y="20"/>
                    <a:pt x="2371" y="13"/>
                  </a:cubicBezTo>
                  <a:cubicBezTo>
                    <a:pt x="2371" y="6"/>
                    <a:pt x="2376" y="0"/>
                    <a:pt x="2384" y="0"/>
                  </a:cubicBezTo>
                  <a:lnTo>
                    <a:pt x="2409" y="0"/>
                  </a:lnTo>
                  <a:cubicBezTo>
                    <a:pt x="2416" y="0"/>
                    <a:pt x="2422" y="6"/>
                    <a:pt x="2422" y="13"/>
                  </a:cubicBezTo>
                  <a:cubicBezTo>
                    <a:pt x="2422" y="20"/>
                    <a:pt x="2416" y="26"/>
                    <a:pt x="2409" y="26"/>
                  </a:cubicBezTo>
                  <a:close/>
                  <a:moveTo>
                    <a:pt x="2332" y="26"/>
                  </a:moveTo>
                  <a:lnTo>
                    <a:pt x="2307" y="26"/>
                  </a:lnTo>
                  <a:cubicBezTo>
                    <a:pt x="2300" y="26"/>
                    <a:pt x="2294" y="20"/>
                    <a:pt x="2294" y="13"/>
                  </a:cubicBezTo>
                  <a:cubicBezTo>
                    <a:pt x="2294" y="6"/>
                    <a:pt x="2300" y="0"/>
                    <a:pt x="2307" y="0"/>
                  </a:cubicBezTo>
                  <a:lnTo>
                    <a:pt x="2332" y="0"/>
                  </a:lnTo>
                  <a:cubicBezTo>
                    <a:pt x="2339" y="0"/>
                    <a:pt x="2345" y="6"/>
                    <a:pt x="2345" y="13"/>
                  </a:cubicBezTo>
                  <a:cubicBezTo>
                    <a:pt x="2345" y="20"/>
                    <a:pt x="2339" y="26"/>
                    <a:pt x="2332" y="26"/>
                  </a:cubicBezTo>
                  <a:close/>
                  <a:moveTo>
                    <a:pt x="2256" y="26"/>
                  </a:moveTo>
                  <a:lnTo>
                    <a:pt x="2230" y="26"/>
                  </a:lnTo>
                  <a:cubicBezTo>
                    <a:pt x="2223" y="26"/>
                    <a:pt x="2217" y="20"/>
                    <a:pt x="2217" y="13"/>
                  </a:cubicBezTo>
                  <a:cubicBezTo>
                    <a:pt x="2217" y="6"/>
                    <a:pt x="2223" y="0"/>
                    <a:pt x="2230" y="0"/>
                  </a:cubicBezTo>
                  <a:lnTo>
                    <a:pt x="2256" y="0"/>
                  </a:lnTo>
                  <a:cubicBezTo>
                    <a:pt x="2263" y="0"/>
                    <a:pt x="2268" y="6"/>
                    <a:pt x="2268" y="13"/>
                  </a:cubicBezTo>
                  <a:cubicBezTo>
                    <a:pt x="2268" y="20"/>
                    <a:pt x="2263" y="26"/>
                    <a:pt x="2256" y="26"/>
                  </a:cubicBezTo>
                  <a:close/>
                  <a:moveTo>
                    <a:pt x="2179" y="26"/>
                  </a:moveTo>
                  <a:lnTo>
                    <a:pt x="2153" y="26"/>
                  </a:lnTo>
                  <a:cubicBezTo>
                    <a:pt x="2146" y="26"/>
                    <a:pt x="2140" y="20"/>
                    <a:pt x="2140" y="13"/>
                  </a:cubicBezTo>
                  <a:cubicBezTo>
                    <a:pt x="2140" y="6"/>
                    <a:pt x="2146" y="0"/>
                    <a:pt x="2153" y="0"/>
                  </a:cubicBezTo>
                  <a:lnTo>
                    <a:pt x="2179" y="0"/>
                  </a:lnTo>
                  <a:cubicBezTo>
                    <a:pt x="2186" y="0"/>
                    <a:pt x="2192" y="6"/>
                    <a:pt x="2192" y="13"/>
                  </a:cubicBezTo>
                  <a:cubicBezTo>
                    <a:pt x="2192" y="20"/>
                    <a:pt x="2186" y="26"/>
                    <a:pt x="2179" y="26"/>
                  </a:cubicBezTo>
                  <a:close/>
                  <a:moveTo>
                    <a:pt x="2102" y="26"/>
                  </a:moveTo>
                  <a:lnTo>
                    <a:pt x="2076" y="26"/>
                  </a:lnTo>
                  <a:cubicBezTo>
                    <a:pt x="2069" y="26"/>
                    <a:pt x="2064" y="20"/>
                    <a:pt x="2064" y="13"/>
                  </a:cubicBezTo>
                  <a:cubicBezTo>
                    <a:pt x="2064" y="6"/>
                    <a:pt x="2069" y="0"/>
                    <a:pt x="2076" y="0"/>
                  </a:cubicBezTo>
                  <a:lnTo>
                    <a:pt x="2102" y="0"/>
                  </a:lnTo>
                  <a:cubicBezTo>
                    <a:pt x="2109" y="0"/>
                    <a:pt x="2115" y="6"/>
                    <a:pt x="2115" y="13"/>
                  </a:cubicBezTo>
                  <a:cubicBezTo>
                    <a:pt x="2115" y="20"/>
                    <a:pt x="2109" y="26"/>
                    <a:pt x="2102" y="26"/>
                  </a:cubicBezTo>
                  <a:close/>
                  <a:moveTo>
                    <a:pt x="2025" y="26"/>
                  </a:moveTo>
                  <a:lnTo>
                    <a:pt x="2000" y="26"/>
                  </a:lnTo>
                  <a:cubicBezTo>
                    <a:pt x="1992" y="26"/>
                    <a:pt x="1987" y="20"/>
                    <a:pt x="1987" y="13"/>
                  </a:cubicBezTo>
                  <a:cubicBezTo>
                    <a:pt x="1987" y="6"/>
                    <a:pt x="1992" y="0"/>
                    <a:pt x="2000" y="0"/>
                  </a:cubicBezTo>
                  <a:lnTo>
                    <a:pt x="2025" y="0"/>
                  </a:lnTo>
                  <a:cubicBezTo>
                    <a:pt x="2032" y="0"/>
                    <a:pt x="2038" y="6"/>
                    <a:pt x="2038" y="13"/>
                  </a:cubicBezTo>
                  <a:cubicBezTo>
                    <a:pt x="2038" y="20"/>
                    <a:pt x="2032" y="26"/>
                    <a:pt x="2025" y="26"/>
                  </a:cubicBezTo>
                  <a:close/>
                  <a:moveTo>
                    <a:pt x="1948" y="26"/>
                  </a:moveTo>
                  <a:lnTo>
                    <a:pt x="1923" y="26"/>
                  </a:lnTo>
                  <a:cubicBezTo>
                    <a:pt x="1916" y="26"/>
                    <a:pt x="1910" y="20"/>
                    <a:pt x="1910" y="13"/>
                  </a:cubicBezTo>
                  <a:cubicBezTo>
                    <a:pt x="1910" y="6"/>
                    <a:pt x="1916" y="0"/>
                    <a:pt x="1923" y="0"/>
                  </a:cubicBezTo>
                  <a:lnTo>
                    <a:pt x="1948" y="0"/>
                  </a:lnTo>
                  <a:cubicBezTo>
                    <a:pt x="1955" y="0"/>
                    <a:pt x="1961" y="6"/>
                    <a:pt x="1961" y="13"/>
                  </a:cubicBezTo>
                  <a:cubicBezTo>
                    <a:pt x="1961" y="20"/>
                    <a:pt x="1955" y="26"/>
                    <a:pt x="1948" y="26"/>
                  </a:cubicBezTo>
                  <a:close/>
                  <a:moveTo>
                    <a:pt x="1872" y="26"/>
                  </a:moveTo>
                  <a:lnTo>
                    <a:pt x="1846" y="26"/>
                  </a:lnTo>
                  <a:cubicBezTo>
                    <a:pt x="1839" y="26"/>
                    <a:pt x="1833" y="20"/>
                    <a:pt x="1833" y="13"/>
                  </a:cubicBezTo>
                  <a:cubicBezTo>
                    <a:pt x="1833" y="6"/>
                    <a:pt x="1839" y="0"/>
                    <a:pt x="1846" y="0"/>
                  </a:cubicBezTo>
                  <a:lnTo>
                    <a:pt x="1872" y="0"/>
                  </a:lnTo>
                  <a:cubicBezTo>
                    <a:pt x="1879" y="0"/>
                    <a:pt x="1884" y="6"/>
                    <a:pt x="1884" y="13"/>
                  </a:cubicBezTo>
                  <a:cubicBezTo>
                    <a:pt x="1884" y="20"/>
                    <a:pt x="1879" y="26"/>
                    <a:pt x="1872" y="26"/>
                  </a:cubicBezTo>
                  <a:close/>
                  <a:moveTo>
                    <a:pt x="1795" y="26"/>
                  </a:moveTo>
                  <a:lnTo>
                    <a:pt x="1769" y="26"/>
                  </a:lnTo>
                  <a:cubicBezTo>
                    <a:pt x="1762" y="26"/>
                    <a:pt x="1756" y="20"/>
                    <a:pt x="1756" y="13"/>
                  </a:cubicBezTo>
                  <a:cubicBezTo>
                    <a:pt x="1756" y="6"/>
                    <a:pt x="1762" y="0"/>
                    <a:pt x="1769" y="0"/>
                  </a:cubicBezTo>
                  <a:lnTo>
                    <a:pt x="1795" y="0"/>
                  </a:lnTo>
                  <a:cubicBezTo>
                    <a:pt x="1802" y="0"/>
                    <a:pt x="1808" y="6"/>
                    <a:pt x="1808" y="13"/>
                  </a:cubicBezTo>
                  <a:cubicBezTo>
                    <a:pt x="1808" y="20"/>
                    <a:pt x="1802" y="26"/>
                    <a:pt x="1795" y="26"/>
                  </a:cubicBezTo>
                  <a:close/>
                  <a:moveTo>
                    <a:pt x="1718" y="26"/>
                  </a:moveTo>
                  <a:lnTo>
                    <a:pt x="1692" y="26"/>
                  </a:lnTo>
                  <a:cubicBezTo>
                    <a:pt x="1685" y="26"/>
                    <a:pt x="1680" y="20"/>
                    <a:pt x="1680" y="13"/>
                  </a:cubicBezTo>
                  <a:cubicBezTo>
                    <a:pt x="1680" y="6"/>
                    <a:pt x="1685" y="0"/>
                    <a:pt x="1692" y="0"/>
                  </a:cubicBezTo>
                  <a:lnTo>
                    <a:pt x="1718" y="0"/>
                  </a:lnTo>
                  <a:cubicBezTo>
                    <a:pt x="1725" y="0"/>
                    <a:pt x="1731" y="6"/>
                    <a:pt x="1731" y="13"/>
                  </a:cubicBezTo>
                  <a:cubicBezTo>
                    <a:pt x="1731" y="20"/>
                    <a:pt x="1725" y="26"/>
                    <a:pt x="1718" y="26"/>
                  </a:cubicBezTo>
                  <a:close/>
                  <a:moveTo>
                    <a:pt x="1641" y="26"/>
                  </a:moveTo>
                  <a:lnTo>
                    <a:pt x="1616" y="26"/>
                  </a:lnTo>
                  <a:cubicBezTo>
                    <a:pt x="1608" y="26"/>
                    <a:pt x="1603" y="20"/>
                    <a:pt x="1603" y="13"/>
                  </a:cubicBezTo>
                  <a:cubicBezTo>
                    <a:pt x="1603" y="6"/>
                    <a:pt x="1608" y="0"/>
                    <a:pt x="1616" y="0"/>
                  </a:cubicBezTo>
                  <a:lnTo>
                    <a:pt x="1641" y="0"/>
                  </a:lnTo>
                  <a:cubicBezTo>
                    <a:pt x="1648" y="0"/>
                    <a:pt x="1654" y="6"/>
                    <a:pt x="1654" y="13"/>
                  </a:cubicBezTo>
                  <a:cubicBezTo>
                    <a:pt x="1654" y="20"/>
                    <a:pt x="1648" y="26"/>
                    <a:pt x="1641" y="26"/>
                  </a:cubicBezTo>
                  <a:close/>
                  <a:moveTo>
                    <a:pt x="1564" y="26"/>
                  </a:moveTo>
                  <a:lnTo>
                    <a:pt x="1539" y="26"/>
                  </a:lnTo>
                  <a:cubicBezTo>
                    <a:pt x="1532" y="26"/>
                    <a:pt x="1526" y="20"/>
                    <a:pt x="1526" y="13"/>
                  </a:cubicBezTo>
                  <a:cubicBezTo>
                    <a:pt x="1526" y="6"/>
                    <a:pt x="1532" y="0"/>
                    <a:pt x="1539" y="0"/>
                  </a:cubicBezTo>
                  <a:lnTo>
                    <a:pt x="1564" y="0"/>
                  </a:lnTo>
                  <a:cubicBezTo>
                    <a:pt x="1571" y="0"/>
                    <a:pt x="1577" y="6"/>
                    <a:pt x="1577" y="13"/>
                  </a:cubicBezTo>
                  <a:cubicBezTo>
                    <a:pt x="1577" y="20"/>
                    <a:pt x="1571" y="26"/>
                    <a:pt x="1564" y="26"/>
                  </a:cubicBezTo>
                  <a:close/>
                  <a:moveTo>
                    <a:pt x="1488" y="26"/>
                  </a:moveTo>
                  <a:lnTo>
                    <a:pt x="1462" y="26"/>
                  </a:lnTo>
                  <a:cubicBezTo>
                    <a:pt x="1455" y="26"/>
                    <a:pt x="1449" y="20"/>
                    <a:pt x="1449" y="13"/>
                  </a:cubicBezTo>
                  <a:cubicBezTo>
                    <a:pt x="1449" y="6"/>
                    <a:pt x="1455" y="0"/>
                    <a:pt x="1462" y="0"/>
                  </a:cubicBezTo>
                  <a:lnTo>
                    <a:pt x="1488" y="0"/>
                  </a:lnTo>
                  <a:cubicBezTo>
                    <a:pt x="1495" y="0"/>
                    <a:pt x="1500" y="6"/>
                    <a:pt x="1500" y="13"/>
                  </a:cubicBezTo>
                  <a:cubicBezTo>
                    <a:pt x="1500" y="20"/>
                    <a:pt x="1495" y="26"/>
                    <a:pt x="1488" y="26"/>
                  </a:cubicBezTo>
                  <a:close/>
                  <a:moveTo>
                    <a:pt x="1411" y="26"/>
                  </a:moveTo>
                  <a:lnTo>
                    <a:pt x="1385" y="26"/>
                  </a:lnTo>
                  <a:cubicBezTo>
                    <a:pt x="1378" y="26"/>
                    <a:pt x="1372" y="20"/>
                    <a:pt x="1372" y="13"/>
                  </a:cubicBezTo>
                  <a:cubicBezTo>
                    <a:pt x="1372" y="6"/>
                    <a:pt x="1378" y="0"/>
                    <a:pt x="1385" y="0"/>
                  </a:cubicBezTo>
                  <a:lnTo>
                    <a:pt x="1411" y="0"/>
                  </a:lnTo>
                  <a:cubicBezTo>
                    <a:pt x="1418" y="0"/>
                    <a:pt x="1424" y="6"/>
                    <a:pt x="1424" y="13"/>
                  </a:cubicBezTo>
                  <a:cubicBezTo>
                    <a:pt x="1424" y="20"/>
                    <a:pt x="1418" y="26"/>
                    <a:pt x="1411" y="26"/>
                  </a:cubicBezTo>
                  <a:close/>
                  <a:moveTo>
                    <a:pt x="1334" y="26"/>
                  </a:moveTo>
                  <a:lnTo>
                    <a:pt x="1308" y="26"/>
                  </a:lnTo>
                  <a:cubicBezTo>
                    <a:pt x="1301" y="26"/>
                    <a:pt x="1296" y="20"/>
                    <a:pt x="1296" y="13"/>
                  </a:cubicBezTo>
                  <a:cubicBezTo>
                    <a:pt x="1296" y="6"/>
                    <a:pt x="1301" y="0"/>
                    <a:pt x="1308" y="0"/>
                  </a:cubicBezTo>
                  <a:lnTo>
                    <a:pt x="1334" y="0"/>
                  </a:lnTo>
                  <a:cubicBezTo>
                    <a:pt x="1341" y="0"/>
                    <a:pt x="1347" y="6"/>
                    <a:pt x="1347" y="13"/>
                  </a:cubicBezTo>
                  <a:cubicBezTo>
                    <a:pt x="1347" y="20"/>
                    <a:pt x="1341" y="26"/>
                    <a:pt x="1334" y="26"/>
                  </a:cubicBezTo>
                  <a:close/>
                  <a:moveTo>
                    <a:pt x="1257" y="26"/>
                  </a:moveTo>
                  <a:lnTo>
                    <a:pt x="1232" y="26"/>
                  </a:lnTo>
                  <a:cubicBezTo>
                    <a:pt x="1224" y="26"/>
                    <a:pt x="1219" y="20"/>
                    <a:pt x="1219" y="13"/>
                  </a:cubicBezTo>
                  <a:cubicBezTo>
                    <a:pt x="1219" y="6"/>
                    <a:pt x="1224" y="0"/>
                    <a:pt x="1232" y="0"/>
                  </a:cubicBezTo>
                  <a:lnTo>
                    <a:pt x="1257" y="0"/>
                  </a:lnTo>
                  <a:cubicBezTo>
                    <a:pt x="1264" y="0"/>
                    <a:pt x="1270" y="6"/>
                    <a:pt x="1270" y="13"/>
                  </a:cubicBezTo>
                  <a:cubicBezTo>
                    <a:pt x="1270" y="20"/>
                    <a:pt x="1264" y="26"/>
                    <a:pt x="1257" y="26"/>
                  </a:cubicBezTo>
                  <a:close/>
                  <a:moveTo>
                    <a:pt x="1180" y="26"/>
                  </a:moveTo>
                  <a:lnTo>
                    <a:pt x="1155" y="26"/>
                  </a:lnTo>
                  <a:cubicBezTo>
                    <a:pt x="1148" y="26"/>
                    <a:pt x="1142" y="20"/>
                    <a:pt x="1142" y="13"/>
                  </a:cubicBezTo>
                  <a:cubicBezTo>
                    <a:pt x="1142" y="6"/>
                    <a:pt x="1148" y="0"/>
                    <a:pt x="1155" y="0"/>
                  </a:cubicBezTo>
                  <a:lnTo>
                    <a:pt x="1180" y="0"/>
                  </a:lnTo>
                  <a:cubicBezTo>
                    <a:pt x="1187" y="0"/>
                    <a:pt x="1193" y="6"/>
                    <a:pt x="1193" y="13"/>
                  </a:cubicBezTo>
                  <a:cubicBezTo>
                    <a:pt x="1193" y="20"/>
                    <a:pt x="1187" y="26"/>
                    <a:pt x="1180" y="26"/>
                  </a:cubicBezTo>
                  <a:close/>
                  <a:moveTo>
                    <a:pt x="1104" y="26"/>
                  </a:moveTo>
                  <a:lnTo>
                    <a:pt x="1078" y="26"/>
                  </a:lnTo>
                  <a:cubicBezTo>
                    <a:pt x="1071" y="26"/>
                    <a:pt x="1065" y="20"/>
                    <a:pt x="1065" y="13"/>
                  </a:cubicBezTo>
                  <a:cubicBezTo>
                    <a:pt x="1065" y="6"/>
                    <a:pt x="1071" y="0"/>
                    <a:pt x="1078" y="0"/>
                  </a:cubicBezTo>
                  <a:lnTo>
                    <a:pt x="1104" y="0"/>
                  </a:lnTo>
                  <a:cubicBezTo>
                    <a:pt x="1111" y="0"/>
                    <a:pt x="1116" y="6"/>
                    <a:pt x="1116" y="13"/>
                  </a:cubicBezTo>
                  <a:cubicBezTo>
                    <a:pt x="1116" y="20"/>
                    <a:pt x="1111" y="26"/>
                    <a:pt x="1104" y="26"/>
                  </a:cubicBezTo>
                  <a:close/>
                  <a:moveTo>
                    <a:pt x="1027" y="26"/>
                  </a:moveTo>
                  <a:lnTo>
                    <a:pt x="1001" y="26"/>
                  </a:lnTo>
                  <a:cubicBezTo>
                    <a:pt x="994" y="26"/>
                    <a:pt x="988" y="20"/>
                    <a:pt x="988" y="13"/>
                  </a:cubicBezTo>
                  <a:cubicBezTo>
                    <a:pt x="988" y="6"/>
                    <a:pt x="994" y="0"/>
                    <a:pt x="1001" y="0"/>
                  </a:cubicBezTo>
                  <a:lnTo>
                    <a:pt x="1027" y="0"/>
                  </a:lnTo>
                  <a:cubicBezTo>
                    <a:pt x="1034" y="0"/>
                    <a:pt x="1040" y="6"/>
                    <a:pt x="1040" y="13"/>
                  </a:cubicBezTo>
                  <a:cubicBezTo>
                    <a:pt x="1040" y="20"/>
                    <a:pt x="1034" y="26"/>
                    <a:pt x="1027" y="26"/>
                  </a:cubicBezTo>
                  <a:close/>
                  <a:moveTo>
                    <a:pt x="950" y="26"/>
                  </a:moveTo>
                  <a:lnTo>
                    <a:pt x="924" y="26"/>
                  </a:lnTo>
                  <a:cubicBezTo>
                    <a:pt x="917" y="26"/>
                    <a:pt x="912" y="20"/>
                    <a:pt x="912" y="13"/>
                  </a:cubicBezTo>
                  <a:cubicBezTo>
                    <a:pt x="912" y="6"/>
                    <a:pt x="917" y="0"/>
                    <a:pt x="924" y="0"/>
                  </a:cubicBezTo>
                  <a:lnTo>
                    <a:pt x="950" y="0"/>
                  </a:lnTo>
                  <a:cubicBezTo>
                    <a:pt x="957" y="0"/>
                    <a:pt x="963" y="6"/>
                    <a:pt x="963" y="13"/>
                  </a:cubicBezTo>
                  <a:cubicBezTo>
                    <a:pt x="963" y="20"/>
                    <a:pt x="957" y="26"/>
                    <a:pt x="950" y="26"/>
                  </a:cubicBezTo>
                  <a:close/>
                  <a:moveTo>
                    <a:pt x="873" y="26"/>
                  </a:moveTo>
                  <a:lnTo>
                    <a:pt x="848" y="26"/>
                  </a:lnTo>
                  <a:cubicBezTo>
                    <a:pt x="840" y="26"/>
                    <a:pt x="835" y="20"/>
                    <a:pt x="835" y="13"/>
                  </a:cubicBezTo>
                  <a:cubicBezTo>
                    <a:pt x="835" y="6"/>
                    <a:pt x="840" y="0"/>
                    <a:pt x="848" y="0"/>
                  </a:cubicBezTo>
                  <a:lnTo>
                    <a:pt x="873" y="0"/>
                  </a:lnTo>
                  <a:cubicBezTo>
                    <a:pt x="880" y="0"/>
                    <a:pt x="886" y="6"/>
                    <a:pt x="886" y="13"/>
                  </a:cubicBezTo>
                  <a:cubicBezTo>
                    <a:pt x="886" y="20"/>
                    <a:pt x="880" y="26"/>
                    <a:pt x="873" y="26"/>
                  </a:cubicBezTo>
                  <a:close/>
                  <a:moveTo>
                    <a:pt x="796" y="26"/>
                  </a:moveTo>
                  <a:lnTo>
                    <a:pt x="771" y="26"/>
                  </a:lnTo>
                  <a:cubicBezTo>
                    <a:pt x="764" y="26"/>
                    <a:pt x="758" y="20"/>
                    <a:pt x="758" y="13"/>
                  </a:cubicBezTo>
                  <a:cubicBezTo>
                    <a:pt x="758" y="6"/>
                    <a:pt x="764" y="0"/>
                    <a:pt x="771" y="0"/>
                  </a:cubicBezTo>
                  <a:lnTo>
                    <a:pt x="796" y="0"/>
                  </a:lnTo>
                  <a:cubicBezTo>
                    <a:pt x="803" y="0"/>
                    <a:pt x="809" y="6"/>
                    <a:pt x="809" y="13"/>
                  </a:cubicBezTo>
                  <a:cubicBezTo>
                    <a:pt x="809" y="20"/>
                    <a:pt x="803" y="26"/>
                    <a:pt x="796" y="26"/>
                  </a:cubicBezTo>
                  <a:close/>
                  <a:moveTo>
                    <a:pt x="720" y="26"/>
                  </a:moveTo>
                  <a:lnTo>
                    <a:pt x="694" y="26"/>
                  </a:lnTo>
                  <a:cubicBezTo>
                    <a:pt x="687" y="26"/>
                    <a:pt x="681" y="20"/>
                    <a:pt x="681" y="13"/>
                  </a:cubicBezTo>
                  <a:cubicBezTo>
                    <a:pt x="681" y="6"/>
                    <a:pt x="687" y="0"/>
                    <a:pt x="694" y="0"/>
                  </a:cubicBezTo>
                  <a:lnTo>
                    <a:pt x="720" y="0"/>
                  </a:lnTo>
                  <a:cubicBezTo>
                    <a:pt x="727" y="0"/>
                    <a:pt x="732" y="6"/>
                    <a:pt x="732" y="13"/>
                  </a:cubicBezTo>
                  <a:cubicBezTo>
                    <a:pt x="732" y="20"/>
                    <a:pt x="727" y="26"/>
                    <a:pt x="720" y="26"/>
                  </a:cubicBezTo>
                  <a:close/>
                  <a:moveTo>
                    <a:pt x="643" y="26"/>
                  </a:moveTo>
                  <a:lnTo>
                    <a:pt x="617" y="26"/>
                  </a:lnTo>
                  <a:cubicBezTo>
                    <a:pt x="610" y="26"/>
                    <a:pt x="604" y="20"/>
                    <a:pt x="604" y="13"/>
                  </a:cubicBezTo>
                  <a:cubicBezTo>
                    <a:pt x="604" y="6"/>
                    <a:pt x="610" y="0"/>
                    <a:pt x="617" y="0"/>
                  </a:cubicBezTo>
                  <a:lnTo>
                    <a:pt x="643" y="0"/>
                  </a:lnTo>
                  <a:cubicBezTo>
                    <a:pt x="650" y="0"/>
                    <a:pt x="656" y="6"/>
                    <a:pt x="656" y="13"/>
                  </a:cubicBezTo>
                  <a:cubicBezTo>
                    <a:pt x="656" y="20"/>
                    <a:pt x="650" y="26"/>
                    <a:pt x="643" y="26"/>
                  </a:cubicBezTo>
                  <a:close/>
                  <a:moveTo>
                    <a:pt x="566" y="26"/>
                  </a:moveTo>
                  <a:lnTo>
                    <a:pt x="540" y="26"/>
                  </a:lnTo>
                  <a:cubicBezTo>
                    <a:pt x="533" y="26"/>
                    <a:pt x="528" y="20"/>
                    <a:pt x="528" y="13"/>
                  </a:cubicBezTo>
                  <a:cubicBezTo>
                    <a:pt x="528" y="6"/>
                    <a:pt x="533" y="0"/>
                    <a:pt x="540" y="0"/>
                  </a:cubicBezTo>
                  <a:lnTo>
                    <a:pt x="566" y="0"/>
                  </a:lnTo>
                  <a:cubicBezTo>
                    <a:pt x="573" y="0"/>
                    <a:pt x="579" y="6"/>
                    <a:pt x="579" y="13"/>
                  </a:cubicBezTo>
                  <a:cubicBezTo>
                    <a:pt x="579" y="20"/>
                    <a:pt x="573" y="26"/>
                    <a:pt x="566" y="26"/>
                  </a:cubicBezTo>
                  <a:close/>
                  <a:moveTo>
                    <a:pt x="489" y="26"/>
                  </a:moveTo>
                  <a:lnTo>
                    <a:pt x="464" y="26"/>
                  </a:lnTo>
                  <a:cubicBezTo>
                    <a:pt x="456" y="26"/>
                    <a:pt x="451" y="20"/>
                    <a:pt x="451" y="13"/>
                  </a:cubicBezTo>
                  <a:cubicBezTo>
                    <a:pt x="451" y="6"/>
                    <a:pt x="456" y="0"/>
                    <a:pt x="464" y="0"/>
                  </a:cubicBezTo>
                  <a:lnTo>
                    <a:pt x="489" y="0"/>
                  </a:lnTo>
                  <a:cubicBezTo>
                    <a:pt x="496" y="0"/>
                    <a:pt x="502" y="6"/>
                    <a:pt x="502" y="13"/>
                  </a:cubicBezTo>
                  <a:cubicBezTo>
                    <a:pt x="502" y="20"/>
                    <a:pt x="496" y="26"/>
                    <a:pt x="489" y="26"/>
                  </a:cubicBezTo>
                  <a:close/>
                  <a:moveTo>
                    <a:pt x="412" y="26"/>
                  </a:moveTo>
                  <a:lnTo>
                    <a:pt x="387" y="26"/>
                  </a:lnTo>
                  <a:cubicBezTo>
                    <a:pt x="380" y="26"/>
                    <a:pt x="374" y="20"/>
                    <a:pt x="374" y="13"/>
                  </a:cubicBezTo>
                  <a:cubicBezTo>
                    <a:pt x="374" y="6"/>
                    <a:pt x="380" y="0"/>
                    <a:pt x="387" y="0"/>
                  </a:cubicBezTo>
                  <a:lnTo>
                    <a:pt x="412" y="0"/>
                  </a:lnTo>
                  <a:cubicBezTo>
                    <a:pt x="419" y="0"/>
                    <a:pt x="425" y="6"/>
                    <a:pt x="425" y="13"/>
                  </a:cubicBezTo>
                  <a:cubicBezTo>
                    <a:pt x="425" y="20"/>
                    <a:pt x="419" y="26"/>
                    <a:pt x="412" y="26"/>
                  </a:cubicBezTo>
                  <a:close/>
                  <a:moveTo>
                    <a:pt x="336" y="26"/>
                  </a:moveTo>
                  <a:lnTo>
                    <a:pt x="310" y="26"/>
                  </a:lnTo>
                  <a:cubicBezTo>
                    <a:pt x="303" y="26"/>
                    <a:pt x="297" y="20"/>
                    <a:pt x="297" y="13"/>
                  </a:cubicBezTo>
                  <a:cubicBezTo>
                    <a:pt x="297" y="6"/>
                    <a:pt x="303" y="0"/>
                    <a:pt x="310" y="0"/>
                  </a:cubicBezTo>
                  <a:lnTo>
                    <a:pt x="336" y="0"/>
                  </a:lnTo>
                  <a:cubicBezTo>
                    <a:pt x="343" y="0"/>
                    <a:pt x="348" y="6"/>
                    <a:pt x="348" y="13"/>
                  </a:cubicBezTo>
                  <a:cubicBezTo>
                    <a:pt x="348" y="20"/>
                    <a:pt x="343" y="26"/>
                    <a:pt x="336" y="26"/>
                  </a:cubicBezTo>
                  <a:close/>
                  <a:moveTo>
                    <a:pt x="259" y="26"/>
                  </a:moveTo>
                  <a:lnTo>
                    <a:pt x="233" y="26"/>
                  </a:lnTo>
                  <a:cubicBezTo>
                    <a:pt x="226" y="26"/>
                    <a:pt x="220" y="20"/>
                    <a:pt x="220" y="13"/>
                  </a:cubicBezTo>
                  <a:cubicBezTo>
                    <a:pt x="220" y="6"/>
                    <a:pt x="226" y="0"/>
                    <a:pt x="233" y="0"/>
                  </a:cubicBezTo>
                  <a:lnTo>
                    <a:pt x="259" y="0"/>
                  </a:lnTo>
                  <a:cubicBezTo>
                    <a:pt x="266" y="0"/>
                    <a:pt x="272" y="6"/>
                    <a:pt x="272" y="13"/>
                  </a:cubicBezTo>
                  <a:cubicBezTo>
                    <a:pt x="272" y="20"/>
                    <a:pt x="266" y="26"/>
                    <a:pt x="259" y="26"/>
                  </a:cubicBezTo>
                  <a:close/>
                  <a:moveTo>
                    <a:pt x="182" y="26"/>
                  </a:moveTo>
                  <a:lnTo>
                    <a:pt x="156" y="26"/>
                  </a:lnTo>
                  <a:cubicBezTo>
                    <a:pt x="149" y="26"/>
                    <a:pt x="144" y="20"/>
                    <a:pt x="144" y="13"/>
                  </a:cubicBezTo>
                  <a:cubicBezTo>
                    <a:pt x="144" y="6"/>
                    <a:pt x="149" y="0"/>
                    <a:pt x="156" y="0"/>
                  </a:cubicBezTo>
                  <a:lnTo>
                    <a:pt x="182" y="0"/>
                  </a:lnTo>
                  <a:cubicBezTo>
                    <a:pt x="189" y="0"/>
                    <a:pt x="195" y="6"/>
                    <a:pt x="195" y="13"/>
                  </a:cubicBezTo>
                  <a:cubicBezTo>
                    <a:pt x="195" y="20"/>
                    <a:pt x="189" y="26"/>
                    <a:pt x="182" y="26"/>
                  </a:cubicBezTo>
                  <a:close/>
                  <a:moveTo>
                    <a:pt x="105" y="26"/>
                  </a:moveTo>
                  <a:lnTo>
                    <a:pt x="80" y="26"/>
                  </a:lnTo>
                  <a:cubicBezTo>
                    <a:pt x="72" y="26"/>
                    <a:pt x="67" y="20"/>
                    <a:pt x="67" y="13"/>
                  </a:cubicBezTo>
                  <a:cubicBezTo>
                    <a:pt x="67" y="6"/>
                    <a:pt x="72" y="0"/>
                    <a:pt x="80" y="0"/>
                  </a:cubicBezTo>
                  <a:lnTo>
                    <a:pt x="105" y="0"/>
                  </a:lnTo>
                  <a:cubicBezTo>
                    <a:pt x="112" y="0"/>
                    <a:pt x="118" y="6"/>
                    <a:pt x="118" y="13"/>
                  </a:cubicBezTo>
                  <a:cubicBezTo>
                    <a:pt x="118" y="20"/>
                    <a:pt x="112" y="26"/>
                    <a:pt x="105" y="26"/>
                  </a:cubicBezTo>
                  <a:close/>
                  <a:moveTo>
                    <a:pt x="28" y="26"/>
                  </a:moveTo>
                  <a:lnTo>
                    <a:pt x="13" y="26"/>
                  </a:lnTo>
                  <a:cubicBezTo>
                    <a:pt x="6" y="26"/>
                    <a:pt x="0" y="20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lnTo>
                    <a:pt x="28" y="0"/>
                  </a:lnTo>
                  <a:cubicBezTo>
                    <a:pt x="35" y="0"/>
                    <a:pt x="41" y="6"/>
                    <a:pt x="41" y="13"/>
                  </a:cubicBezTo>
                  <a:cubicBezTo>
                    <a:pt x="41" y="20"/>
                    <a:pt x="35" y="26"/>
                    <a:pt x="28" y="26"/>
                  </a:cubicBez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64" name="Line 174"/>
            <p:cNvSpPr>
              <a:spLocks noChangeShapeType="1"/>
            </p:cNvSpPr>
            <p:nvPr/>
          </p:nvSpPr>
          <p:spPr bwMode="auto">
            <a:xfrm>
              <a:off x="5213236" y="5910246"/>
              <a:ext cx="534864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65" name="Freeform 175"/>
            <p:cNvSpPr>
              <a:spLocks/>
            </p:cNvSpPr>
            <p:nvPr/>
          </p:nvSpPr>
          <p:spPr bwMode="auto">
            <a:xfrm>
              <a:off x="5738577" y="5873731"/>
              <a:ext cx="68246" cy="73029"/>
            </a:xfrm>
            <a:custGeom>
              <a:avLst/>
              <a:gdLst>
                <a:gd name="T0" fmla="*/ 0 w 67"/>
                <a:gd name="T1" fmla="*/ 0 h 66"/>
                <a:gd name="T2" fmla="*/ 67 w 67"/>
                <a:gd name="T3" fmla="*/ 33 h 66"/>
                <a:gd name="T4" fmla="*/ 0 w 67"/>
                <a:gd name="T5" fmla="*/ 66 h 66"/>
                <a:gd name="T6" fmla="*/ 0 w 67"/>
                <a:gd name="T7" fmla="*/ 0 h 6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66">
                  <a:moveTo>
                    <a:pt x="0" y="0"/>
                  </a:moveTo>
                  <a:lnTo>
                    <a:pt x="67" y="33"/>
                  </a:lnTo>
                  <a:lnTo>
                    <a:pt x="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66" name="Line 177"/>
            <p:cNvSpPr>
              <a:spLocks noChangeShapeType="1"/>
            </p:cNvSpPr>
            <p:nvPr/>
          </p:nvSpPr>
          <p:spPr bwMode="auto">
            <a:xfrm>
              <a:off x="5935382" y="5699098"/>
              <a:ext cx="77769" cy="0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67" name="Line 178"/>
            <p:cNvSpPr>
              <a:spLocks noChangeShapeType="1"/>
            </p:cNvSpPr>
            <p:nvPr/>
          </p:nvSpPr>
          <p:spPr bwMode="auto">
            <a:xfrm>
              <a:off x="6425805" y="5699098"/>
              <a:ext cx="95228" cy="0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68" name="Freeform 179"/>
            <p:cNvSpPr>
              <a:spLocks/>
            </p:cNvSpPr>
            <p:nvPr/>
          </p:nvSpPr>
          <p:spPr bwMode="auto">
            <a:xfrm>
              <a:off x="6513097" y="5662584"/>
              <a:ext cx="66660" cy="73029"/>
            </a:xfrm>
            <a:custGeom>
              <a:avLst/>
              <a:gdLst>
                <a:gd name="T0" fmla="*/ 0 w 67"/>
                <a:gd name="T1" fmla="*/ 0 h 67"/>
                <a:gd name="T2" fmla="*/ 67 w 67"/>
                <a:gd name="T3" fmla="*/ 33 h 67"/>
                <a:gd name="T4" fmla="*/ 0 w 67"/>
                <a:gd name="T5" fmla="*/ 67 h 67"/>
                <a:gd name="T6" fmla="*/ 0 w 67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67">
                  <a:moveTo>
                    <a:pt x="0" y="0"/>
                  </a:moveTo>
                  <a:lnTo>
                    <a:pt x="67" y="33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69" name="Line 180"/>
            <p:cNvSpPr>
              <a:spLocks noChangeShapeType="1"/>
            </p:cNvSpPr>
            <p:nvPr/>
          </p:nvSpPr>
          <p:spPr bwMode="auto">
            <a:xfrm>
              <a:off x="5935382" y="6124569"/>
              <a:ext cx="77769" cy="0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70" name="Line 181"/>
            <p:cNvSpPr>
              <a:spLocks noChangeShapeType="1"/>
            </p:cNvSpPr>
            <p:nvPr/>
          </p:nvSpPr>
          <p:spPr bwMode="auto">
            <a:xfrm>
              <a:off x="6425805" y="6124569"/>
              <a:ext cx="95228" cy="0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71" name="Freeform 182"/>
            <p:cNvSpPr>
              <a:spLocks/>
            </p:cNvSpPr>
            <p:nvPr/>
          </p:nvSpPr>
          <p:spPr bwMode="auto">
            <a:xfrm>
              <a:off x="6513097" y="6088055"/>
              <a:ext cx="66660" cy="73029"/>
            </a:xfrm>
            <a:custGeom>
              <a:avLst/>
              <a:gdLst>
                <a:gd name="T0" fmla="*/ 0 w 67"/>
                <a:gd name="T1" fmla="*/ 0 h 67"/>
                <a:gd name="T2" fmla="*/ 67 w 67"/>
                <a:gd name="T3" fmla="*/ 33 h 67"/>
                <a:gd name="T4" fmla="*/ 0 w 67"/>
                <a:gd name="T5" fmla="*/ 67 h 67"/>
                <a:gd name="T6" fmla="*/ 0 w 67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67">
                  <a:moveTo>
                    <a:pt x="0" y="0"/>
                  </a:moveTo>
                  <a:lnTo>
                    <a:pt x="67" y="33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72" name="Line 183"/>
            <p:cNvSpPr>
              <a:spLocks noChangeShapeType="1"/>
            </p:cNvSpPr>
            <p:nvPr/>
          </p:nvSpPr>
          <p:spPr bwMode="auto">
            <a:xfrm>
              <a:off x="5936968" y="5910246"/>
              <a:ext cx="77770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73" name="Line 184"/>
            <p:cNvSpPr>
              <a:spLocks noChangeShapeType="1"/>
            </p:cNvSpPr>
            <p:nvPr/>
          </p:nvSpPr>
          <p:spPr bwMode="auto">
            <a:xfrm>
              <a:off x="6427392" y="5910246"/>
              <a:ext cx="96814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74" name="Freeform 185"/>
            <p:cNvSpPr>
              <a:spLocks/>
            </p:cNvSpPr>
            <p:nvPr/>
          </p:nvSpPr>
          <p:spPr bwMode="auto">
            <a:xfrm>
              <a:off x="6514684" y="5873731"/>
              <a:ext cx="66660" cy="73029"/>
            </a:xfrm>
            <a:custGeom>
              <a:avLst/>
              <a:gdLst>
                <a:gd name="T0" fmla="*/ 0 w 67"/>
                <a:gd name="T1" fmla="*/ 0 h 66"/>
                <a:gd name="T2" fmla="*/ 67 w 67"/>
                <a:gd name="T3" fmla="*/ 33 h 66"/>
                <a:gd name="T4" fmla="*/ 0 w 67"/>
                <a:gd name="T5" fmla="*/ 66 h 66"/>
                <a:gd name="T6" fmla="*/ 0 w 67"/>
                <a:gd name="T7" fmla="*/ 0 h 6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7" h="66">
                  <a:moveTo>
                    <a:pt x="0" y="0"/>
                  </a:moveTo>
                  <a:lnTo>
                    <a:pt x="67" y="33"/>
                  </a:lnTo>
                  <a:lnTo>
                    <a:pt x="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75" name="Rectangle 186"/>
            <p:cNvSpPr>
              <a:spLocks noChangeArrowheads="1"/>
            </p:cNvSpPr>
            <p:nvPr/>
          </p:nvSpPr>
          <p:spPr bwMode="auto">
            <a:xfrm>
              <a:off x="6013150" y="5832454"/>
              <a:ext cx="412654" cy="1508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76" name="Rectangle 187"/>
            <p:cNvSpPr>
              <a:spLocks noChangeArrowheads="1"/>
            </p:cNvSpPr>
            <p:nvPr/>
          </p:nvSpPr>
          <p:spPr bwMode="auto">
            <a:xfrm>
              <a:off x="6013150" y="5832454"/>
              <a:ext cx="412654" cy="150820"/>
            </a:xfrm>
            <a:prstGeom prst="rect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77" name="Rectangle 190"/>
            <p:cNvSpPr>
              <a:spLocks noChangeArrowheads="1"/>
            </p:cNvSpPr>
            <p:nvPr/>
          </p:nvSpPr>
          <p:spPr bwMode="auto">
            <a:xfrm>
              <a:off x="6013150" y="6045190"/>
              <a:ext cx="412654" cy="1524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78" name="Rectangle 191"/>
            <p:cNvSpPr>
              <a:spLocks noChangeArrowheads="1"/>
            </p:cNvSpPr>
            <p:nvPr/>
          </p:nvSpPr>
          <p:spPr bwMode="auto">
            <a:xfrm>
              <a:off x="6013150" y="6045190"/>
              <a:ext cx="412654" cy="152408"/>
            </a:xfrm>
            <a:prstGeom prst="rect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3579" name="Line 199"/>
            <p:cNvSpPr>
              <a:spLocks noChangeShapeType="1"/>
            </p:cNvSpPr>
            <p:nvPr/>
          </p:nvSpPr>
          <p:spPr bwMode="auto">
            <a:xfrm flipH="1">
              <a:off x="6708314" y="5910246"/>
              <a:ext cx="63485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276350" y="2149475"/>
          <a:ext cx="2974974" cy="24098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1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16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0327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31" marR="91431" marT="45705" marB="45705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31" marR="91431" marT="45705" marB="45705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31" marR="91431" marT="45705" marB="45705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327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31" marR="91431" marT="45705" marB="45705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31" marR="91431" marT="45705" marB="45705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31" marR="91431" marT="45705" marB="45705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3275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31" marR="91431" marT="45705" marB="45705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31" marR="91431" marT="45705" marB="45705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31" marR="91431" marT="45705" marB="45705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3317" name="Title 1"/>
          <p:cNvSpPr>
            <a:spLocks noGrp="1"/>
          </p:cNvSpPr>
          <p:nvPr>
            <p:ph type="title"/>
          </p:nvPr>
        </p:nvSpPr>
        <p:spPr>
          <a:xfrm>
            <a:off x="9144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The Problem: Packet Scheduling</a:t>
            </a:r>
          </a:p>
        </p:txBody>
      </p:sp>
      <p:grpSp>
        <p:nvGrpSpPr>
          <p:cNvPr id="183318" name="Group 105"/>
          <p:cNvGrpSpPr>
            <a:grpSpLocks/>
          </p:cNvGrpSpPr>
          <p:nvPr/>
        </p:nvGrpSpPr>
        <p:grpSpPr bwMode="auto">
          <a:xfrm>
            <a:off x="1657350" y="2365375"/>
            <a:ext cx="838200" cy="717550"/>
            <a:chOff x="5715000" y="2286000"/>
            <a:chExt cx="838200" cy="717187"/>
          </a:xfrm>
        </p:grpSpPr>
        <p:sp>
          <p:nvSpPr>
            <p:cNvPr id="183455" name="Oval 31"/>
            <p:cNvSpPr>
              <a:spLocks noChangeArrowheads="1"/>
            </p:cNvSpPr>
            <p:nvPr/>
          </p:nvSpPr>
          <p:spPr bwMode="auto">
            <a:xfrm>
              <a:off x="6167438" y="2666807"/>
              <a:ext cx="385762" cy="336380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NextLT Regular" charset="0"/>
                  <a:ea typeface="굴림" charset="0"/>
                  <a:cs typeface="굴림" charset="0"/>
                </a:rPr>
                <a:t>R</a:t>
              </a: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105" name="Straight Connector 104"/>
            <p:cNvCxnSpPr>
              <a:endCxn id="183455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319" name="Group 106"/>
          <p:cNvGrpSpPr>
            <a:grpSpLocks/>
          </p:cNvGrpSpPr>
          <p:nvPr/>
        </p:nvGrpSpPr>
        <p:grpSpPr bwMode="auto">
          <a:xfrm>
            <a:off x="652463" y="2368550"/>
            <a:ext cx="838200" cy="715963"/>
            <a:chOff x="5715000" y="2286000"/>
            <a:chExt cx="838200" cy="717187"/>
          </a:xfrm>
        </p:grpSpPr>
        <p:sp>
          <p:nvSpPr>
            <p:cNvPr id="183452" name="Oval 107"/>
            <p:cNvSpPr>
              <a:spLocks noChangeArrowheads="1"/>
            </p:cNvSpPr>
            <p:nvPr/>
          </p:nvSpPr>
          <p:spPr bwMode="auto">
            <a:xfrm>
              <a:off x="6167437" y="2667651"/>
              <a:ext cx="385763" cy="335536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NextLT Regular" charset="0"/>
                  <a:ea typeface="굴림" charset="0"/>
                  <a:cs typeface="굴림" charset="0"/>
                </a:rPr>
                <a:t>R</a:t>
              </a: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5715000" y="2286000"/>
              <a:ext cx="457200" cy="38165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110" name="Straight Connector 109"/>
            <p:cNvCxnSpPr>
              <a:endCxn id="183452" idx="1"/>
            </p:cNvCxnSpPr>
            <p:nvPr/>
          </p:nvCxnSpPr>
          <p:spPr>
            <a:xfrm>
              <a:off x="6172200" y="2667651"/>
              <a:ext cx="50800" cy="4929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320" name="Group 110"/>
          <p:cNvGrpSpPr>
            <a:grpSpLocks/>
          </p:cNvGrpSpPr>
          <p:nvPr/>
        </p:nvGrpSpPr>
        <p:grpSpPr bwMode="auto">
          <a:xfrm>
            <a:off x="2647950" y="2389188"/>
            <a:ext cx="838200" cy="717550"/>
            <a:chOff x="5715000" y="2286000"/>
            <a:chExt cx="838200" cy="717187"/>
          </a:xfrm>
        </p:grpSpPr>
        <p:sp>
          <p:nvSpPr>
            <p:cNvPr id="183449" name="Oval 111"/>
            <p:cNvSpPr>
              <a:spLocks noChangeArrowheads="1"/>
            </p:cNvSpPr>
            <p:nvPr/>
          </p:nvSpPr>
          <p:spPr bwMode="auto">
            <a:xfrm>
              <a:off x="6167438" y="2666807"/>
              <a:ext cx="385762" cy="336380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NextLT Regular" charset="0"/>
                  <a:ea typeface="굴림" charset="0"/>
                  <a:cs typeface="굴림" charset="0"/>
                </a:rPr>
                <a:t>R</a:t>
              </a: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114" name="Straight Connector 113"/>
            <p:cNvCxnSpPr>
              <a:endCxn id="183449" idx="1"/>
            </p:cNvCxnSpPr>
            <p:nvPr/>
          </p:nvCxnSpPr>
          <p:spPr>
            <a:xfrm>
              <a:off x="6172200" y="2666807"/>
              <a:ext cx="50800" cy="491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321" name="Group 114"/>
          <p:cNvGrpSpPr>
            <a:grpSpLocks/>
          </p:cNvGrpSpPr>
          <p:nvPr/>
        </p:nvGrpSpPr>
        <p:grpSpPr bwMode="auto">
          <a:xfrm>
            <a:off x="3609975" y="2403475"/>
            <a:ext cx="838200" cy="717550"/>
            <a:chOff x="5715000" y="2286000"/>
            <a:chExt cx="838200" cy="717187"/>
          </a:xfrm>
        </p:grpSpPr>
        <p:sp>
          <p:nvSpPr>
            <p:cNvPr id="183446" name="Oval 115"/>
            <p:cNvSpPr>
              <a:spLocks noChangeArrowheads="1"/>
            </p:cNvSpPr>
            <p:nvPr/>
          </p:nvSpPr>
          <p:spPr bwMode="auto">
            <a:xfrm>
              <a:off x="6167438" y="2666807"/>
              <a:ext cx="385762" cy="336380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NextLT Regular" charset="0"/>
                  <a:ea typeface="굴림" charset="0"/>
                  <a:cs typeface="굴림" charset="0"/>
                </a:rPr>
                <a:t>R</a:t>
              </a: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118" name="Straight Connector 117"/>
            <p:cNvCxnSpPr>
              <a:endCxn id="183446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322" name="Group 118"/>
          <p:cNvGrpSpPr>
            <a:grpSpLocks/>
          </p:cNvGrpSpPr>
          <p:nvPr/>
        </p:nvGrpSpPr>
        <p:grpSpPr bwMode="auto">
          <a:xfrm>
            <a:off x="1643063" y="1611313"/>
            <a:ext cx="838200" cy="715962"/>
            <a:chOff x="5715000" y="2286000"/>
            <a:chExt cx="838200" cy="717187"/>
          </a:xfrm>
        </p:grpSpPr>
        <p:sp>
          <p:nvSpPr>
            <p:cNvPr id="183443" name="Oval 119"/>
            <p:cNvSpPr>
              <a:spLocks noChangeArrowheads="1"/>
            </p:cNvSpPr>
            <p:nvPr/>
          </p:nvSpPr>
          <p:spPr bwMode="auto">
            <a:xfrm>
              <a:off x="6167437" y="2667652"/>
              <a:ext cx="385763" cy="335535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NextLT Regular" charset="0"/>
                  <a:ea typeface="굴림" charset="0"/>
                  <a:cs typeface="굴림" charset="0"/>
                </a:rPr>
                <a:t>R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5715000" y="2286000"/>
              <a:ext cx="457200" cy="38165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122" name="Straight Connector 121"/>
            <p:cNvCxnSpPr>
              <a:endCxn id="183443" idx="1"/>
            </p:cNvCxnSpPr>
            <p:nvPr/>
          </p:nvCxnSpPr>
          <p:spPr>
            <a:xfrm>
              <a:off x="6172200" y="2667652"/>
              <a:ext cx="50800" cy="4929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323" name="Group 122"/>
          <p:cNvGrpSpPr>
            <a:grpSpLocks/>
          </p:cNvGrpSpPr>
          <p:nvPr/>
        </p:nvGrpSpPr>
        <p:grpSpPr bwMode="auto">
          <a:xfrm>
            <a:off x="638175" y="1612900"/>
            <a:ext cx="838200" cy="717550"/>
            <a:chOff x="5715000" y="2286000"/>
            <a:chExt cx="838200" cy="717187"/>
          </a:xfrm>
        </p:grpSpPr>
        <p:sp>
          <p:nvSpPr>
            <p:cNvPr id="183440" name="Oval 123"/>
            <p:cNvSpPr>
              <a:spLocks noChangeArrowheads="1"/>
            </p:cNvSpPr>
            <p:nvPr/>
          </p:nvSpPr>
          <p:spPr bwMode="auto">
            <a:xfrm>
              <a:off x="6167438" y="2666807"/>
              <a:ext cx="385762" cy="336380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NextLT Regular" charset="0"/>
                  <a:ea typeface="굴림" charset="0"/>
                  <a:cs typeface="굴림" charset="0"/>
                </a:rPr>
                <a:t>R</a:t>
              </a: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126" name="Straight Connector 125"/>
            <p:cNvCxnSpPr>
              <a:endCxn id="183440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324" name="Group 126"/>
          <p:cNvGrpSpPr>
            <a:grpSpLocks/>
          </p:cNvGrpSpPr>
          <p:nvPr/>
        </p:nvGrpSpPr>
        <p:grpSpPr bwMode="auto">
          <a:xfrm>
            <a:off x="2633663" y="1635125"/>
            <a:ext cx="838200" cy="715963"/>
            <a:chOff x="5715000" y="2286000"/>
            <a:chExt cx="838200" cy="717187"/>
          </a:xfrm>
        </p:grpSpPr>
        <p:sp>
          <p:nvSpPr>
            <p:cNvPr id="183437" name="Oval 127"/>
            <p:cNvSpPr>
              <a:spLocks noChangeArrowheads="1"/>
            </p:cNvSpPr>
            <p:nvPr/>
          </p:nvSpPr>
          <p:spPr bwMode="auto">
            <a:xfrm>
              <a:off x="6167437" y="2667651"/>
              <a:ext cx="385763" cy="335536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NextLT Regular" charset="0"/>
                  <a:ea typeface="굴림" charset="0"/>
                  <a:cs typeface="굴림" charset="0"/>
                </a:rPr>
                <a:t>R</a:t>
              </a: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715000" y="2286000"/>
              <a:ext cx="457200" cy="38165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130" name="Straight Connector 129"/>
            <p:cNvCxnSpPr>
              <a:endCxn id="183437" idx="1"/>
            </p:cNvCxnSpPr>
            <p:nvPr/>
          </p:nvCxnSpPr>
          <p:spPr>
            <a:xfrm>
              <a:off x="6172200" y="2667651"/>
              <a:ext cx="50800" cy="4929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325" name="Group 130"/>
          <p:cNvGrpSpPr>
            <a:grpSpLocks/>
          </p:cNvGrpSpPr>
          <p:nvPr/>
        </p:nvGrpSpPr>
        <p:grpSpPr bwMode="auto">
          <a:xfrm>
            <a:off x="3595688" y="1649413"/>
            <a:ext cx="838200" cy="715962"/>
            <a:chOff x="5715000" y="2286000"/>
            <a:chExt cx="838200" cy="717187"/>
          </a:xfrm>
        </p:grpSpPr>
        <p:sp>
          <p:nvSpPr>
            <p:cNvPr id="183434" name="Oval 131"/>
            <p:cNvSpPr>
              <a:spLocks noChangeArrowheads="1"/>
            </p:cNvSpPr>
            <p:nvPr/>
          </p:nvSpPr>
          <p:spPr bwMode="auto">
            <a:xfrm>
              <a:off x="6167437" y="2667652"/>
              <a:ext cx="385763" cy="335535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NextLT Regular" charset="0"/>
                  <a:ea typeface="굴림" charset="0"/>
                  <a:cs typeface="굴림" charset="0"/>
                </a:rPr>
                <a:t>R</a:t>
              </a: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5715000" y="2286000"/>
              <a:ext cx="457200" cy="38165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134" name="Straight Connector 133"/>
            <p:cNvCxnSpPr>
              <a:endCxn id="183434" idx="1"/>
            </p:cNvCxnSpPr>
            <p:nvPr/>
          </p:nvCxnSpPr>
          <p:spPr>
            <a:xfrm>
              <a:off x="6172200" y="2667652"/>
              <a:ext cx="50800" cy="4929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326" name="Group 134"/>
          <p:cNvGrpSpPr>
            <a:grpSpLocks/>
          </p:cNvGrpSpPr>
          <p:nvPr/>
        </p:nvGrpSpPr>
        <p:grpSpPr bwMode="auto">
          <a:xfrm>
            <a:off x="1639888" y="3927475"/>
            <a:ext cx="838200" cy="717550"/>
            <a:chOff x="5715000" y="2286000"/>
            <a:chExt cx="838200" cy="717187"/>
          </a:xfrm>
        </p:grpSpPr>
        <p:sp>
          <p:nvSpPr>
            <p:cNvPr id="183431" name="Oval 135"/>
            <p:cNvSpPr>
              <a:spLocks noChangeArrowheads="1"/>
            </p:cNvSpPr>
            <p:nvPr/>
          </p:nvSpPr>
          <p:spPr bwMode="auto"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NextLT Regular" charset="0"/>
                  <a:ea typeface="굴림" charset="0"/>
                  <a:cs typeface="굴림" charset="0"/>
                </a:rPr>
                <a:t>R</a:t>
              </a: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138" name="Straight Connector 137"/>
            <p:cNvCxnSpPr>
              <a:endCxn id="183431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327" name="Group 138"/>
          <p:cNvGrpSpPr>
            <a:grpSpLocks/>
          </p:cNvGrpSpPr>
          <p:nvPr/>
        </p:nvGrpSpPr>
        <p:grpSpPr bwMode="auto">
          <a:xfrm>
            <a:off x="635000" y="3929063"/>
            <a:ext cx="838200" cy="717550"/>
            <a:chOff x="5715000" y="2286000"/>
            <a:chExt cx="838200" cy="717187"/>
          </a:xfrm>
        </p:grpSpPr>
        <p:sp>
          <p:nvSpPr>
            <p:cNvPr id="183428" name="Oval 139"/>
            <p:cNvSpPr>
              <a:spLocks noChangeArrowheads="1"/>
            </p:cNvSpPr>
            <p:nvPr/>
          </p:nvSpPr>
          <p:spPr bwMode="auto">
            <a:xfrm>
              <a:off x="6167438" y="2666807"/>
              <a:ext cx="385762" cy="336380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NextLT Regular" charset="0"/>
                  <a:ea typeface="굴림" charset="0"/>
                  <a:cs typeface="굴림" charset="0"/>
                </a:rPr>
                <a:t>R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142" name="Straight Connector 141"/>
            <p:cNvCxnSpPr>
              <a:endCxn id="183428" idx="1"/>
            </p:cNvCxnSpPr>
            <p:nvPr/>
          </p:nvCxnSpPr>
          <p:spPr>
            <a:xfrm>
              <a:off x="6172200" y="2666807"/>
              <a:ext cx="50800" cy="491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328" name="Group 142"/>
          <p:cNvGrpSpPr>
            <a:grpSpLocks/>
          </p:cNvGrpSpPr>
          <p:nvPr/>
        </p:nvGrpSpPr>
        <p:grpSpPr bwMode="auto">
          <a:xfrm>
            <a:off x="2630488" y="3951288"/>
            <a:ext cx="838200" cy="717550"/>
            <a:chOff x="5715000" y="2286000"/>
            <a:chExt cx="838200" cy="717187"/>
          </a:xfrm>
        </p:grpSpPr>
        <p:sp>
          <p:nvSpPr>
            <p:cNvPr id="183425" name="Oval 143"/>
            <p:cNvSpPr>
              <a:spLocks noChangeArrowheads="1"/>
            </p:cNvSpPr>
            <p:nvPr/>
          </p:nvSpPr>
          <p:spPr bwMode="auto"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NextLT Regular" charset="0"/>
                  <a:ea typeface="굴림" charset="0"/>
                  <a:cs typeface="굴림" charset="0"/>
                </a:rPr>
                <a:t>R</a:t>
              </a:r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146" name="Straight Connector 145"/>
            <p:cNvCxnSpPr>
              <a:endCxn id="183425" idx="1"/>
            </p:cNvCxnSpPr>
            <p:nvPr/>
          </p:nvCxnSpPr>
          <p:spPr>
            <a:xfrm>
              <a:off x="6172200" y="2666807"/>
              <a:ext cx="50800" cy="491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329" name="Group 146"/>
          <p:cNvGrpSpPr>
            <a:grpSpLocks/>
          </p:cNvGrpSpPr>
          <p:nvPr/>
        </p:nvGrpSpPr>
        <p:grpSpPr bwMode="auto">
          <a:xfrm>
            <a:off x="3592513" y="3965575"/>
            <a:ext cx="838200" cy="717550"/>
            <a:chOff x="5715000" y="2286000"/>
            <a:chExt cx="838200" cy="717187"/>
          </a:xfrm>
        </p:grpSpPr>
        <p:sp>
          <p:nvSpPr>
            <p:cNvPr id="183422" name="Oval 147"/>
            <p:cNvSpPr>
              <a:spLocks noChangeArrowheads="1"/>
            </p:cNvSpPr>
            <p:nvPr/>
          </p:nvSpPr>
          <p:spPr bwMode="auto"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NextLT Regular" charset="0"/>
                  <a:ea typeface="굴림" charset="0"/>
                  <a:cs typeface="굴림" charset="0"/>
                </a:rPr>
                <a:t>R</a:t>
              </a: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150" name="Straight Connector 149"/>
            <p:cNvCxnSpPr>
              <a:endCxn id="183422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330" name="Group 150"/>
          <p:cNvGrpSpPr>
            <a:grpSpLocks/>
          </p:cNvGrpSpPr>
          <p:nvPr/>
        </p:nvGrpSpPr>
        <p:grpSpPr bwMode="auto">
          <a:xfrm>
            <a:off x="1614488" y="3136900"/>
            <a:ext cx="838200" cy="717550"/>
            <a:chOff x="5715000" y="2286000"/>
            <a:chExt cx="838200" cy="717187"/>
          </a:xfrm>
        </p:grpSpPr>
        <p:sp>
          <p:nvSpPr>
            <p:cNvPr id="183419" name="Oval 151"/>
            <p:cNvSpPr>
              <a:spLocks noChangeArrowheads="1"/>
            </p:cNvSpPr>
            <p:nvPr/>
          </p:nvSpPr>
          <p:spPr bwMode="auto"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NextLT Regular" charset="0"/>
                  <a:ea typeface="굴림" charset="0"/>
                  <a:cs typeface="굴림" charset="0"/>
                </a:rPr>
                <a:t>R</a:t>
              </a: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154" name="Straight Connector 153"/>
            <p:cNvCxnSpPr>
              <a:endCxn id="183419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331" name="Group 154"/>
          <p:cNvGrpSpPr>
            <a:grpSpLocks/>
          </p:cNvGrpSpPr>
          <p:nvPr/>
        </p:nvGrpSpPr>
        <p:grpSpPr bwMode="auto">
          <a:xfrm>
            <a:off x="609600" y="3140075"/>
            <a:ext cx="838200" cy="715963"/>
            <a:chOff x="5715000" y="2286000"/>
            <a:chExt cx="838200" cy="717187"/>
          </a:xfrm>
        </p:grpSpPr>
        <p:sp>
          <p:nvSpPr>
            <p:cNvPr id="183416" name="Oval 155"/>
            <p:cNvSpPr>
              <a:spLocks noChangeArrowheads="1"/>
            </p:cNvSpPr>
            <p:nvPr/>
          </p:nvSpPr>
          <p:spPr bwMode="auto">
            <a:xfrm>
              <a:off x="6167438" y="2667651"/>
              <a:ext cx="385762" cy="335536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NextLT Regular" charset="0"/>
                  <a:ea typeface="굴림" charset="0"/>
                  <a:cs typeface="굴림" charset="0"/>
                </a:rPr>
                <a:t>R</a:t>
              </a: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5715000" y="2286000"/>
              <a:ext cx="457200" cy="38165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158" name="Straight Connector 157"/>
            <p:cNvCxnSpPr>
              <a:endCxn id="183416" idx="1"/>
            </p:cNvCxnSpPr>
            <p:nvPr/>
          </p:nvCxnSpPr>
          <p:spPr>
            <a:xfrm>
              <a:off x="6172200" y="2667651"/>
              <a:ext cx="50800" cy="4929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332" name="Group 158"/>
          <p:cNvGrpSpPr>
            <a:grpSpLocks/>
          </p:cNvGrpSpPr>
          <p:nvPr/>
        </p:nvGrpSpPr>
        <p:grpSpPr bwMode="auto">
          <a:xfrm>
            <a:off x="2605088" y="3160713"/>
            <a:ext cx="838200" cy="717550"/>
            <a:chOff x="5715000" y="2286000"/>
            <a:chExt cx="838200" cy="717187"/>
          </a:xfrm>
        </p:grpSpPr>
        <p:sp>
          <p:nvSpPr>
            <p:cNvPr id="183413" name="Oval 159"/>
            <p:cNvSpPr>
              <a:spLocks noChangeArrowheads="1"/>
            </p:cNvSpPr>
            <p:nvPr/>
          </p:nvSpPr>
          <p:spPr bwMode="auto"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NextLT Regular" charset="0"/>
                  <a:ea typeface="굴림" charset="0"/>
                  <a:cs typeface="굴림" charset="0"/>
                </a:rPr>
                <a:t>R</a:t>
              </a: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162" name="Straight Connector 161"/>
            <p:cNvCxnSpPr>
              <a:endCxn id="183413" idx="1"/>
            </p:cNvCxnSpPr>
            <p:nvPr/>
          </p:nvCxnSpPr>
          <p:spPr>
            <a:xfrm>
              <a:off x="6172200" y="2666807"/>
              <a:ext cx="50800" cy="491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333" name="Group 162"/>
          <p:cNvGrpSpPr>
            <a:grpSpLocks/>
          </p:cNvGrpSpPr>
          <p:nvPr/>
        </p:nvGrpSpPr>
        <p:grpSpPr bwMode="auto">
          <a:xfrm>
            <a:off x="3567113" y="3175000"/>
            <a:ext cx="838200" cy="717550"/>
            <a:chOff x="5715000" y="2286000"/>
            <a:chExt cx="838200" cy="717187"/>
          </a:xfrm>
        </p:grpSpPr>
        <p:sp>
          <p:nvSpPr>
            <p:cNvPr id="183410" name="Oval 163"/>
            <p:cNvSpPr>
              <a:spLocks noChangeArrowheads="1"/>
            </p:cNvSpPr>
            <p:nvPr/>
          </p:nvSpPr>
          <p:spPr bwMode="auto"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NextLT Regular" charset="0"/>
                  <a:ea typeface="굴림" charset="0"/>
                  <a:cs typeface="굴림" charset="0"/>
                </a:rPr>
                <a:t>R</a:t>
              </a: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166" name="Straight Connector 165"/>
            <p:cNvCxnSpPr>
              <a:endCxn id="183410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7" name="Straight Arrow Connector 166"/>
          <p:cNvCxnSpPr>
            <a:stCxn id="183455" idx="4"/>
          </p:cNvCxnSpPr>
          <p:nvPr/>
        </p:nvCxnSpPr>
        <p:spPr>
          <a:xfrm rot="16200000" flipH="1">
            <a:off x="1892300" y="3492500"/>
            <a:ext cx="3241675" cy="2422525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183455" idx="0"/>
          </p:cNvCxnSpPr>
          <p:nvPr/>
        </p:nvCxnSpPr>
        <p:spPr>
          <a:xfrm rot="5400000" flipH="1" flipV="1">
            <a:off x="3092450" y="1114425"/>
            <a:ext cx="841375" cy="2422525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421"/>
          <p:cNvGrpSpPr>
            <a:grpSpLocks/>
          </p:cNvGrpSpPr>
          <p:nvPr/>
        </p:nvGrpSpPr>
        <p:grpSpPr bwMode="auto">
          <a:xfrm>
            <a:off x="6710363" y="3025775"/>
            <a:ext cx="2282825" cy="2884488"/>
            <a:chOff x="6711012" y="3025435"/>
            <a:chExt cx="2281600" cy="2884692"/>
          </a:xfrm>
        </p:grpSpPr>
        <p:grpSp>
          <p:nvGrpSpPr>
            <p:cNvPr id="183369" name="Group 419"/>
            <p:cNvGrpSpPr>
              <a:grpSpLocks/>
            </p:cNvGrpSpPr>
            <p:nvPr/>
          </p:nvGrpSpPr>
          <p:grpSpPr bwMode="auto">
            <a:xfrm>
              <a:off x="6711012" y="3025435"/>
              <a:ext cx="2175930" cy="2884692"/>
              <a:chOff x="6711012" y="3025435"/>
              <a:chExt cx="2175930" cy="2884692"/>
            </a:xfrm>
          </p:grpSpPr>
          <p:sp>
            <p:nvSpPr>
              <p:cNvPr id="183372" name="Line 197"/>
              <p:cNvSpPr>
                <a:spLocks noChangeShapeType="1"/>
              </p:cNvSpPr>
              <p:nvPr/>
            </p:nvSpPr>
            <p:spPr bwMode="auto">
              <a:xfrm flipH="1">
                <a:off x="6720532" y="3025435"/>
                <a:ext cx="142798" cy="1588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grpSp>
            <p:nvGrpSpPr>
              <p:cNvPr id="183373" name="Group 418"/>
              <p:cNvGrpSpPr>
                <a:grpSpLocks/>
              </p:cNvGrpSpPr>
              <p:nvPr/>
            </p:nvGrpSpPr>
            <p:grpSpPr bwMode="auto">
              <a:xfrm>
                <a:off x="6711012" y="3025435"/>
                <a:ext cx="2175930" cy="2884692"/>
                <a:chOff x="6711012" y="3025435"/>
                <a:chExt cx="2175930" cy="2884692"/>
              </a:xfrm>
            </p:grpSpPr>
            <p:sp>
              <p:nvSpPr>
                <p:cNvPr id="183374" name="Freeform 194"/>
                <p:cNvSpPr>
                  <a:spLocks/>
                </p:cNvSpPr>
                <p:nvPr/>
              </p:nvSpPr>
              <p:spPr bwMode="auto">
                <a:xfrm>
                  <a:off x="6715771" y="3739861"/>
                  <a:ext cx="184051" cy="760467"/>
                </a:xfrm>
                <a:custGeom>
                  <a:avLst/>
                  <a:gdLst>
                    <a:gd name="T0" fmla="*/ 0 w 182"/>
                    <a:gd name="T1" fmla="*/ 0 h 690"/>
                    <a:gd name="T2" fmla="*/ 182 w 182"/>
                    <a:gd name="T3" fmla="*/ 0 h 690"/>
                    <a:gd name="T4" fmla="*/ 182 w 182"/>
                    <a:gd name="T5" fmla="*/ 690 h 69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182" h="690">
                      <a:moveTo>
                        <a:pt x="0" y="0"/>
                      </a:moveTo>
                      <a:lnTo>
                        <a:pt x="182" y="0"/>
                      </a:lnTo>
                      <a:lnTo>
                        <a:pt x="182" y="690"/>
                      </a:lnTo>
                    </a:path>
                  </a:pathLst>
                </a:custGeom>
                <a:noFill/>
                <a:ln w="1746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83375" name="Freeform 198"/>
                <p:cNvSpPr>
                  <a:spLocks/>
                </p:cNvSpPr>
                <p:nvPr/>
              </p:nvSpPr>
              <p:spPr bwMode="auto">
                <a:xfrm>
                  <a:off x="6714185" y="4473337"/>
                  <a:ext cx="133278" cy="242905"/>
                </a:xfrm>
                <a:custGeom>
                  <a:avLst/>
                  <a:gdLst>
                    <a:gd name="T0" fmla="*/ 0 w 133"/>
                    <a:gd name="T1" fmla="*/ 0 h 220"/>
                    <a:gd name="T2" fmla="*/ 133 w 133"/>
                    <a:gd name="T3" fmla="*/ 0 h 220"/>
                    <a:gd name="T4" fmla="*/ 133 w 133"/>
                    <a:gd name="T5" fmla="*/ 220 h 22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133" h="220">
                      <a:moveTo>
                        <a:pt x="0" y="0"/>
                      </a:moveTo>
                      <a:lnTo>
                        <a:pt x="133" y="0"/>
                      </a:lnTo>
                      <a:lnTo>
                        <a:pt x="133" y="220"/>
                      </a:lnTo>
                    </a:path>
                  </a:pathLst>
                </a:custGeom>
                <a:noFill/>
                <a:ln w="1746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83376" name="Line 200"/>
                <p:cNvSpPr>
                  <a:spLocks noChangeShapeType="1"/>
                </p:cNvSpPr>
                <p:nvPr/>
              </p:nvSpPr>
              <p:spPr bwMode="auto">
                <a:xfrm>
                  <a:off x="6711012" y="5206814"/>
                  <a:ext cx="136452" cy="0"/>
                </a:xfrm>
                <a:prstGeom prst="line">
                  <a:avLst/>
                </a:prstGeom>
                <a:noFill/>
                <a:ln w="17463" cap="rnd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83377" name="Line 70"/>
                <p:cNvSpPr>
                  <a:spLocks noChangeShapeType="1"/>
                </p:cNvSpPr>
                <p:nvPr/>
              </p:nvSpPr>
              <p:spPr bwMode="auto">
                <a:xfrm>
                  <a:off x="6847464" y="4716243"/>
                  <a:ext cx="147558" cy="0"/>
                </a:xfrm>
                <a:prstGeom prst="line">
                  <a:avLst/>
                </a:prstGeom>
                <a:noFill/>
                <a:ln w="17463" cap="rnd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83378" name="Rectangle 13"/>
                <p:cNvSpPr>
                  <a:spLocks noChangeArrowheads="1"/>
                </p:cNvSpPr>
                <p:nvPr/>
              </p:nvSpPr>
              <p:spPr bwMode="auto">
                <a:xfrm>
                  <a:off x="7055314" y="4011343"/>
                  <a:ext cx="1031321" cy="1408212"/>
                </a:xfrm>
                <a:prstGeom prst="rect">
                  <a:avLst/>
                </a:prstGeom>
                <a:solidFill>
                  <a:srgbClr val="E6E6E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83379" name="Rectangle 14"/>
                <p:cNvSpPr>
                  <a:spLocks noChangeArrowheads="1"/>
                </p:cNvSpPr>
                <p:nvPr/>
              </p:nvSpPr>
              <p:spPr bwMode="auto">
                <a:xfrm>
                  <a:off x="7055314" y="4011343"/>
                  <a:ext cx="1031321" cy="1408212"/>
                </a:xfrm>
                <a:prstGeom prst="rect">
                  <a:avLst/>
                </a:prstGeom>
                <a:noFill/>
                <a:ln w="17463" cap="rnd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83380" name="Freeform 15"/>
                <p:cNvSpPr>
                  <a:spLocks/>
                </p:cNvSpPr>
                <p:nvPr/>
              </p:nvSpPr>
              <p:spPr bwMode="auto">
                <a:xfrm>
                  <a:off x="7183833" y="4247896"/>
                  <a:ext cx="772697" cy="928754"/>
                </a:xfrm>
                <a:custGeom>
                  <a:avLst/>
                  <a:gdLst>
                    <a:gd name="T0" fmla="*/ 0 w 766"/>
                    <a:gd name="T1" fmla="*/ 0 h 843"/>
                    <a:gd name="T2" fmla="*/ 153 w 766"/>
                    <a:gd name="T3" fmla="*/ 0 h 843"/>
                    <a:gd name="T4" fmla="*/ 613 w 766"/>
                    <a:gd name="T5" fmla="*/ 843 h 843"/>
                    <a:gd name="T6" fmla="*/ 766 w 766"/>
                    <a:gd name="T7" fmla="*/ 843 h 84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766" h="843">
                      <a:moveTo>
                        <a:pt x="0" y="0"/>
                      </a:moveTo>
                      <a:lnTo>
                        <a:pt x="153" y="0"/>
                      </a:lnTo>
                      <a:lnTo>
                        <a:pt x="613" y="843"/>
                      </a:lnTo>
                      <a:lnTo>
                        <a:pt x="766" y="843"/>
                      </a:lnTo>
                    </a:path>
                  </a:pathLst>
                </a:custGeom>
                <a:noFill/>
                <a:ln w="1746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83381" name="Freeform 16"/>
                <p:cNvSpPr>
                  <a:spLocks/>
                </p:cNvSpPr>
                <p:nvPr/>
              </p:nvSpPr>
              <p:spPr bwMode="auto">
                <a:xfrm>
                  <a:off x="7183833" y="4247896"/>
                  <a:ext cx="772697" cy="928754"/>
                </a:xfrm>
                <a:custGeom>
                  <a:avLst/>
                  <a:gdLst>
                    <a:gd name="T0" fmla="*/ 766 w 766"/>
                    <a:gd name="T1" fmla="*/ 0 h 843"/>
                    <a:gd name="T2" fmla="*/ 613 w 766"/>
                    <a:gd name="T3" fmla="*/ 0 h 843"/>
                    <a:gd name="T4" fmla="*/ 153 w 766"/>
                    <a:gd name="T5" fmla="*/ 843 h 843"/>
                    <a:gd name="T6" fmla="*/ 0 w 766"/>
                    <a:gd name="T7" fmla="*/ 843 h 84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766" h="843">
                      <a:moveTo>
                        <a:pt x="766" y="0"/>
                      </a:moveTo>
                      <a:lnTo>
                        <a:pt x="613" y="0"/>
                      </a:lnTo>
                      <a:lnTo>
                        <a:pt x="153" y="843"/>
                      </a:lnTo>
                      <a:lnTo>
                        <a:pt x="0" y="843"/>
                      </a:lnTo>
                    </a:path>
                  </a:pathLst>
                </a:custGeom>
                <a:noFill/>
                <a:ln w="1746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83382" name="Line 17"/>
                <p:cNvSpPr>
                  <a:spLocks noChangeShapeType="1"/>
                </p:cNvSpPr>
                <p:nvPr/>
              </p:nvSpPr>
              <p:spPr bwMode="auto">
                <a:xfrm>
                  <a:off x="8086636" y="4251072"/>
                  <a:ext cx="249104" cy="0"/>
                </a:xfrm>
                <a:prstGeom prst="line">
                  <a:avLst/>
                </a:prstGeom>
                <a:noFill/>
                <a:ln w="17463" cap="rnd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83383" name="Freeform 18"/>
                <p:cNvSpPr>
                  <a:spLocks/>
                </p:cNvSpPr>
                <p:nvPr/>
              </p:nvSpPr>
              <p:spPr bwMode="auto">
                <a:xfrm>
                  <a:off x="8327806" y="4214557"/>
                  <a:ext cx="66639" cy="73030"/>
                </a:xfrm>
                <a:custGeom>
                  <a:avLst/>
                  <a:gdLst>
                    <a:gd name="T0" fmla="*/ 0 w 67"/>
                    <a:gd name="T1" fmla="*/ 0 h 67"/>
                    <a:gd name="T2" fmla="*/ 67 w 67"/>
                    <a:gd name="T3" fmla="*/ 33 h 67"/>
                    <a:gd name="T4" fmla="*/ 0 w 67"/>
                    <a:gd name="T5" fmla="*/ 67 h 67"/>
                    <a:gd name="T6" fmla="*/ 0 w 67"/>
                    <a:gd name="T7" fmla="*/ 0 h 6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7" h="67">
                      <a:moveTo>
                        <a:pt x="0" y="0"/>
                      </a:moveTo>
                      <a:lnTo>
                        <a:pt x="67" y="33"/>
                      </a:lnTo>
                      <a:lnTo>
                        <a:pt x="0" y="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83384" name="Line 19"/>
                <p:cNvSpPr>
                  <a:spLocks noChangeShapeType="1"/>
                </p:cNvSpPr>
                <p:nvPr/>
              </p:nvSpPr>
              <p:spPr bwMode="auto">
                <a:xfrm>
                  <a:off x="8086636" y="5181412"/>
                  <a:ext cx="249104" cy="0"/>
                </a:xfrm>
                <a:prstGeom prst="line">
                  <a:avLst/>
                </a:prstGeom>
                <a:noFill/>
                <a:ln w="17463" cap="rnd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83385" name="Freeform 20"/>
                <p:cNvSpPr>
                  <a:spLocks/>
                </p:cNvSpPr>
                <p:nvPr/>
              </p:nvSpPr>
              <p:spPr bwMode="auto">
                <a:xfrm>
                  <a:off x="8327806" y="5144898"/>
                  <a:ext cx="66639" cy="73030"/>
                </a:xfrm>
                <a:custGeom>
                  <a:avLst/>
                  <a:gdLst>
                    <a:gd name="T0" fmla="*/ 0 w 67"/>
                    <a:gd name="T1" fmla="*/ 0 h 67"/>
                    <a:gd name="T2" fmla="*/ 67 w 67"/>
                    <a:gd name="T3" fmla="*/ 33 h 67"/>
                    <a:gd name="T4" fmla="*/ 0 w 67"/>
                    <a:gd name="T5" fmla="*/ 67 h 67"/>
                    <a:gd name="T6" fmla="*/ 0 w 67"/>
                    <a:gd name="T7" fmla="*/ 0 h 6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7" h="67">
                      <a:moveTo>
                        <a:pt x="0" y="0"/>
                      </a:moveTo>
                      <a:lnTo>
                        <a:pt x="67" y="33"/>
                      </a:lnTo>
                      <a:lnTo>
                        <a:pt x="0" y="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83386" name="Rectangle 21"/>
                <p:cNvSpPr>
                  <a:spLocks noChangeArrowheads="1"/>
                </p:cNvSpPr>
                <p:nvPr/>
              </p:nvSpPr>
              <p:spPr bwMode="auto">
                <a:xfrm>
                  <a:off x="7091808" y="5429080"/>
                  <a:ext cx="604513" cy="1857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Perpetua"/>
                      <a:ea typeface="굴림" charset="0"/>
                      <a:cs typeface="굴림" charset="0"/>
                    </a:rPr>
                    <a:t>Crossbar </a:t>
                  </a:r>
                  <a:endParaRPr kumimoji="0" lang="en-US" altLang="ko-KR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endParaRPr>
                </a:p>
              </p:txBody>
            </p:sp>
            <p:sp>
              <p:nvSpPr>
                <p:cNvPr id="183387" name="Rectangle 22"/>
                <p:cNvSpPr>
                  <a:spLocks noChangeArrowheads="1"/>
                </p:cNvSpPr>
                <p:nvPr/>
              </p:nvSpPr>
              <p:spPr bwMode="auto">
                <a:xfrm>
                  <a:off x="7683627" y="5429080"/>
                  <a:ext cx="57119" cy="1857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Perpetua"/>
                      <a:ea typeface="굴림" charset="0"/>
                      <a:cs typeface="굴림" charset="0"/>
                    </a:rPr>
                    <a:t>(</a:t>
                  </a:r>
                  <a:endParaRPr kumimoji="0" lang="en-US" altLang="ko-KR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endParaRPr>
                </a:p>
              </p:txBody>
            </p:sp>
            <p:sp>
              <p:nvSpPr>
                <p:cNvPr id="183388" name="Rectangle 23"/>
                <p:cNvSpPr>
                  <a:spLocks noChangeArrowheads="1"/>
                </p:cNvSpPr>
                <p:nvPr/>
              </p:nvSpPr>
              <p:spPr bwMode="auto">
                <a:xfrm>
                  <a:off x="7724880" y="5429080"/>
                  <a:ext cx="106306" cy="1857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Perpetua"/>
                      <a:ea typeface="굴림" charset="0"/>
                      <a:cs typeface="굴림" charset="0"/>
                    </a:rPr>
                    <a:t>5 </a:t>
                  </a:r>
                  <a:endParaRPr kumimoji="0" lang="en-US" altLang="ko-KR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endParaRPr>
                </a:p>
              </p:txBody>
            </p:sp>
            <p:sp>
              <p:nvSpPr>
                <p:cNvPr id="183389" name="Rectangle 24"/>
                <p:cNvSpPr>
                  <a:spLocks noChangeArrowheads="1"/>
                </p:cNvSpPr>
                <p:nvPr/>
              </p:nvSpPr>
              <p:spPr bwMode="auto">
                <a:xfrm>
                  <a:off x="7834359" y="5429080"/>
                  <a:ext cx="120585" cy="1857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Perpetua"/>
                      <a:ea typeface="굴림" charset="0"/>
                      <a:cs typeface="굴림" charset="0"/>
                    </a:rPr>
                    <a:t>x </a:t>
                  </a:r>
                  <a:endParaRPr kumimoji="0" lang="en-US" altLang="ko-KR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endParaRPr>
                </a:p>
              </p:txBody>
            </p:sp>
            <p:sp>
              <p:nvSpPr>
                <p:cNvPr id="183390" name="Rectangle 25"/>
                <p:cNvSpPr>
                  <a:spLocks noChangeArrowheads="1"/>
                </p:cNvSpPr>
                <p:nvPr/>
              </p:nvSpPr>
              <p:spPr bwMode="auto">
                <a:xfrm>
                  <a:off x="7937491" y="5429080"/>
                  <a:ext cx="69813" cy="1857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Perpetua"/>
                      <a:ea typeface="굴림" charset="0"/>
                      <a:cs typeface="굴림" charset="0"/>
                    </a:rPr>
                    <a:t>5</a:t>
                  </a:r>
                  <a:endParaRPr kumimoji="0" lang="en-US" altLang="ko-KR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endParaRPr>
                </a:p>
              </p:txBody>
            </p:sp>
            <p:sp>
              <p:nvSpPr>
                <p:cNvPr id="183391" name="Rectangle 26"/>
                <p:cNvSpPr>
                  <a:spLocks noChangeArrowheads="1"/>
                </p:cNvSpPr>
                <p:nvPr/>
              </p:nvSpPr>
              <p:spPr bwMode="auto">
                <a:xfrm>
                  <a:off x="8012064" y="5429080"/>
                  <a:ext cx="55532" cy="1857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Perpetua"/>
                      <a:ea typeface="굴림" charset="0"/>
                      <a:cs typeface="굴림" charset="0"/>
                    </a:rPr>
                    <a:t>)</a:t>
                  </a:r>
                  <a:endParaRPr kumimoji="0" lang="en-US" altLang="ko-KR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endParaRPr>
                </a:p>
              </p:txBody>
            </p:sp>
            <p:sp>
              <p:nvSpPr>
                <p:cNvPr id="183392" name="Freeform 55"/>
                <p:cNvSpPr>
                  <a:spLocks/>
                </p:cNvSpPr>
                <p:nvPr/>
              </p:nvSpPr>
              <p:spPr bwMode="auto">
                <a:xfrm>
                  <a:off x="6863330" y="3025435"/>
                  <a:ext cx="131691" cy="1225637"/>
                </a:xfrm>
                <a:custGeom>
                  <a:avLst/>
                  <a:gdLst>
                    <a:gd name="T0" fmla="*/ 0 w 131"/>
                    <a:gd name="T1" fmla="*/ 0 h 1112"/>
                    <a:gd name="T2" fmla="*/ 88 w 131"/>
                    <a:gd name="T3" fmla="*/ 0 h 1112"/>
                    <a:gd name="T4" fmla="*/ 88 w 131"/>
                    <a:gd name="T5" fmla="*/ 1112 h 1112"/>
                    <a:gd name="T6" fmla="*/ 131 w 131"/>
                    <a:gd name="T7" fmla="*/ 1112 h 1112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31" h="1112">
                      <a:moveTo>
                        <a:pt x="0" y="0"/>
                      </a:moveTo>
                      <a:lnTo>
                        <a:pt x="88" y="0"/>
                      </a:lnTo>
                      <a:lnTo>
                        <a:pt x="88" y="1112"/>
                      </a:lnTo>
                      <a:lnTo>
                        <a:pt x="131" y="1112"/>
                      </a:lnTo>
                    </a:path>
                  </a:pathLst>
                </a:custGeom>
                <a:noFill/>
                <a:ln w="1746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83393" name="Freeform 56"/>
                <p:cNvSpPr>
                  <a:spLocks/>
                </p:cNvSpPr>
                <p:nvPr/>
              </p:nvSpPr>
              <p:spPr bwMode="auto">
                <a:xfrm>
                  <a:off x="6987089" y="4214557"/>
                  <a:ext cx="68225" cy="73030"/>
                </a:xfrm>
                <a:custGeom>
                  <a:avLst/>
                  <a:gdLst>
                    <a:gd name="T0" fmla="*/ 0 w 67"/>
                    <a:gd name="T1" fmla="*/ 0 h 67"/>
                    <a:gd name="T2" fmla="*/ 67 w 67"/>
                    <a:gd name="T3" fmla="*/ 33 h 67"/>
                    <a:gd name="T4" fmla="*/ 0 w 67"/>
                    <a:gd name="T5" fmla="*/ 67 h 67"/>
                    <a:gd name="T6" fmla="*/ 0 w 67"/>
                    <a:gd name="T7" fmla="*/ 0 h 6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7" h="67">
                      <a:moveTo>
                        <a:pt x="0" y="0"/>
                      </a:moveTo>
                      <a:lnTo>
                        <a:pt x="67" y="33"/>
                      </a:lnTo>
                      <a:lnTo>
                        <a:pt x="0" y="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83394" name="Rectangle 59"/>
                <p:cNvSpPr>
                  <a:spLocks noChangeArrowheads="1"/>
                </p:cNvSpPr>
                <p:nvPr/>
              </p:nvSpPr>
              <p:spPr bwMode="auto">
                <a:xfrm>
                  <a:off x="8407139" y="4154228"/>
                  <a:ext cx="449022" cy="1857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Perpetua"/>
                      <a:ea typeface="굴림" charset="0"/>
                      <a:cs typeface="굴림" charset="0"/>
                    </a:rPr>
                    <a:t>To East</a:t>
                  </a:r>
                  <a:endParaRPr kumimoji="0" lang="en-US" altLang="ko-KR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endParaRPr>
                </a:p>
              </p:txBody>
            </p:sp>
            <p:sp>
              <p:nvSpPr>
                <p:cNvPr id="183395" name="Rectangle 60"/>
                <p:cNvSpPr>
                  <a:spLocks noChangeArrowheads="1"/>
                </p:cNvSpPr>
                <p:nvPr/>
              </p:nvSpPr>
              <p:spPr bwMode="auto">
                <a:xfrm>
                  <a:off x="8407139" y="5087744"/>
                  <a:ext cx="353823" cy="1841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Perpetua"/>
                      <a:ea typeface="굴림" charset="0"/>
                      <a:cs typeface="굴림" charset="0"/>
                    </a:rPr>
                    <a:t>To PE</a:t>
                  </a:r>
                  <a:endParaRPr kumimoji="0" lang="en-US" altLang="ko-KR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endParaRPr>
                </a:p>
              </p:txBody>
            </p:sp>
            <p:sp>
              <p:nvSpPr>
                <p:cNvPr id="183396" name="Freeform 71"/>
                <p:cNvSpPr>
                  <a:spLocks/>
                </p:cNvSpPr>
                <p:nvPr/>
              </p:nvSpPr>
              <p:spPr bwMode="auto">
                <a:xfrm>
                  <a:off x="6987089" y="4679727"/>
                  <a:ext cx="68225" cy="73030"/>
                </a:xfrm>
                <a:custGeom>
                  <a:avLst/>
                  <a:gdLst>
                    <a:gd name="T0" fmla="*/ 0 w 67"/>
                    <a:gd name="T1" fmla="*/ 0 h 66"/>
                    <a:gd name="T2" fmla="*/ 67 w 67"/>
                    <a:gd name="T3" fmla="*/ 33 h 66"/>
                    <a:gd name="T4" fmla="*/ 0 w 67"/>
                    <a:gd name="T5" fmla="*/ 66 h 66"/>
                    <a:gd name="T6" fmla="*/ 0 w 67"/>
                    <a:gd name="T7" fmla="*/ 0 h 66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7" h="66">
                      <a:moveTo>
                        <a:pt x="0" y="0"/>
                      </a:moveTo>
                      <a:lnTo>
                        <a:pt x="67" y="33"/>
                      </a:lnTo>
                      <a:lnTo>
                        <a:pt x="0" y="6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83397" name="Freeform 72"/>
                <p:cNvSpPr>
                  <a:spLocks/>
                </p:cNvSpPr>
                <p:nvPr/>
              </p:nvSpPr>
              <p:spPr bwMode="auto">
                <a:xfrm>
                  <a:off x="6771305" y="5176650"/>
                  <a:ext cx="223717" cy="733477"/>
                </a:xfrm>
                <a:custGeom>
                  <a:avLst/>
                  <a:gdLst>
                    <a:gd name="T0" fmla="*/ 0 w 222"/>
                    <a:gd name="T1" fmla="*/ 665 h 665"/>
                    <a:gd name="T2" fmla="*/ 129 w 222"/>
                    <a:gd name="T3" fmla="*/ 665 h 665"/>
                    <a:gd name="T4" fmla="*/ 129 w 222"/>
                    <a:gd name="T5" fmla="*/ 0 h 665"/>
                    <a:gd name="T6" fmla="*/ 222 w 222"/>
                    <a:gd name="T7" fmla="*/ 0 h 665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22" h="665">
                      <a:moveTo>
                        <a:pt x="0" y="665"/>
                      </a:moveTo>
                      <a:lnTo>
                        <a:pt x="129" y="665"/>
                      </a:lnTo>
                      <a:lnTo>
                        <a:pt x="129" y="0"/>
                      </a:lnTo>
                      <a:lnTo>
                        <a:pt x="222" y="0"/>
                      </a:lnTo>
                    </a:path>
                  </a:pathLst>
                </a:custGeom>
                <a:noFill/>
                <a:ln w="1746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83398" name="Freeform 73"/>
                <p:cNvSpPr>
                  <a:spLocks/>
                </p:cNvSpPr>
                <p:nvPr/>
              </p:nvSpPr>
              <p:spPr bwMode="auto">
                <a:xfrm>
                  <a:off x="6987089" y="5141723"/>
                  <a:ext cx="68225" cy="73030"/>
                </a:xfrm>
                <a:custGeom>
                  <a:avLst/>
                  <a:gdLst>
                    <a:gd name="T0" fmla="*/ 0 w 67"/>
                    <a:gd name="T1" fmla="*/ 67 h 67"/>
                    <a:gd name="T2" fmla="*/ 67 w 67"/>
                    <a:gd name="T3" fmla="*/ 33 h 67"/>
                    <a:gd name="T4" fmla="*/ 0 w 67"/>
                    <a:gd name="T5" fmla="*/ 0 h 67"/>
                    <a:gd name="T6" fmla="*/ 0 w 67"/>
                    <a:gd name="T7" fmla="*/ 67 h 6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7" h="67">
                      <a:moveTo>
                        <a:pt x="0" y="67"/>
                      </a:moveTo>
                      <a:lnTo>
                        <a:pt x="67" y="33"/>
                      </a:lnTo>
                      <a:lnTo>
                        <a:pt x="0" y="0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83399" name="Line 195"/>
                <p:cNvSpPr>
                  <a:spLocks noChangeShapeType="1"/>
                </p:cNvSpPr>
                <p:nvPr/>
              </p:nvSpPr>
              <p:spPr bwMode="auto">
                <a:xfrm>
                  <a:off x="6899823" y="4500327"/>
                  <a:ext cx="95199" cy="1587"/>
                </a:xfrm>
                <a:prstGeom prst="line">
                  <a:avLst/>
                </a:prstGeom>
                <a:noFill/>
                <a:ln w="17463" cap="rnd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83400" name="Freeform 196"/>
                <p:cNvSpPr>
                  <a:spLocks/>
                </p:cNvSpPr>
                <p:nvPr/>
              </p:nvSpPr>
              <p:spPr bwMode="auto">
                <a:xfrm>
                  <a:off x="6987089" y="4463812"/>
                  <a:ext cx="68225" cy="74618"/>
                </a:xfrm>
                <a:custGeom>
                  <a:avLst/>
                  <a:gdLst>
                    <a:gd name="T0" fmla="*/ 0 w 67"/>
                    <a:gd name="T1" fmla="*/ 0 h 67"/>
                    <a:gd name="T2" fmla="*/ 67 w 67"/>
                    <a:gd name="T3" fmla="*/ 33 h 67"/>
                    <a:gd name="T4" fmla="*/ 0 w 67"/>
                    <a:gd name="T5" fmla="*/ 67 h 67"/>
                    <a:gd name="T6" fmla="*/ 0 w 67"/>
                    <a:gd name="T7" fmla="*/ 0 h 6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7" h="67">
                      <a:moveTo>
                        <a:pt x="0" y="0"/>
                      </a:moveTo>
                      <a:lnTo>
                        <a:pt x="67" y="33"/>
                      </a:lnTo>
                      <a:lnTo>
                        <a:pt x="0" y="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83401" name="Freeform 201"/>
                <p:cNvSpPr>
                  <a:spLocks/>
                </p:cNvSpPr>
                <p:nvPr/>
              </p:nvSpPr>
              <p:spPr bwMode="auto">
                <a:xfrm>
                  <a:off x="6847464" y="4952796"/>
                  <a:ext cx="147558" cy="254018"/>
                </a:xfrm>
                <a:custGeom>
                  <a:avLst/>
                  <a:gdLst>
                    <a:gd name="T0" fmla="*/ 146 w 146"/>
                    <a:gd name="T1" fmla="*/ 0 h 230"/>
                    <a:gd name="T2" fmla="*/ 0 w 146"/>
                    <a:gd name="T3" fmla="*/ 0 h 230"/>
                    <a:gd name="T4" fmla="*/ 0 w 146"/>
                    <a:gd name="T5" fmla="*/ 230 h 23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146" h="230">
                      <a:moveTo>
                        <a:pt x="146" y="0"/>
                      </a:moveTo>
                      <a:lnTo>
                        <a:pt x="0" y="0"/>
                      </a:lnTo>
                      <a:lnTo>
                        <a:pt x="0" y="230"/>
                      </a:lnTo>
                    </a:path>
                  </a:pathLst>
                </a:custGeom>
                <a:noFill/>
                <a:ln w="1746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83402" name="Freeform 202"/>
                <p:cNvSpPr>
                  <a:spLocks/>
                </p:cNvSpPr>
                <p:nvPr/>
              </p:nvSpPr>
              <p:spPr bwMode="auto">
                <a:xfrm>
                  <a:off x="6987089" y="4914694"/>
                  <a:ext cx="68225" cy="74618"/>
                </a:xfrm>
                <a:custGeom>
                  <a:avLst/>
                  <a:gdLst>
                    <a:gd name="T0" fmla="*/ 0 w 67"/>
                    <a:gd name="T1" fmla="*/ 0 h 67"/>
                    <a:gd name="T2" fmla="*/ 67 w 67"/>
                    <a:gd name="T3" fmla="*/ 34 h 67"/>
                    <a:gd name="T4" fmla="*/ 0 w 67"/>
                    <a:gd name="T5" fmla="*/ 67 h 67"/>
                    <a:gd name="T6" fmla="*/ 0 w 67"/>
                    <a:gd name="T7" fmla="*/ 0 h 6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7" h="67">
                      <a:moveTo>
                        <a:pt x="0" y="0"/>
                      </a:moveTo>
                      <a:lnTo>
                        <a:pt x="67" y="34"/>
                      </a:lnTo>
                      <a:lnTo>
                        <a:pt x="0" y="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83403" name="Line 203"/>
                <p:cNvSpPr>
                  <a:spLocks noChangeShapeType="1"/>
                </p:cNvSpPr>
                <p:nvPr/>
              </p:nvSpPr>
              <p:spPr bwMode="auto">
                <a:xfrm>
                  <a:off x="8086636" y="4500327"/>
                  <a:ext cx="249104" cy="1587"/>
                </a:xfrm>
                <a:prstGeom prst="line">
                  <a:avLst/>
                </a:prstGeom>
                <a:noFill/>
                <a:ln w="17463" cap="rnd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83404" name="Freeform 204"/>
                <p:cNvSpPr>
                  <a:spLocks/>
                </p:cNvSpPr>
                <p:nvPr/>
              </p:nvSpPr>
              <p:spPr bwMode="auto">
                <a:xfrm>
                  <a:off x="8327806" y="4463812"/>
                  <a:ext cx="66639" cy="74618"/>
                </a:xfrm>
                <a:custGeom>
                  <a:avLst/>
                  <a:gdLst>
                    <a:gd name="T0" fmla="*/ 0 w 67"/>
                    <a:gd name="T1" fmla="*/ 0 h 67"/>
                    <a:gd name="T2" fmla="*/ 67 w 67"/>
                    <a:gd name="T3" fmla="*/ 33 h 67"/>
                    <a:gd name="T4" fmla="*/ 0 w 67"/>
                    <a:gd name="T5" fmla="*/ 67 h 67"/>
                    <a:gd name="T6" fmla="*/ 0 w 67"/>
                    <a:gd name="T7" fmla="*/ 0 h 6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7" h="67">
                      <a:moveTo>
                        <a:pt x="0" y="0"/>
                      </a:moveTo>
                      <a:lnTo>
                        <a:pt x="67" y="33"/>
                      </a:lnTo>
                      <a:lnTo>
                        <a:pt x="0" y="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83405" name="Line 205"/>
                <p:cNvSpPr>
                  <a:spLocks noChangeShapeType="1"/>
                </p:cNvSpPr>
                <p:nvPr/>
              </p:nvSpPr>
              <p:spPr bwMode="auto">
                <a:xfrm>
                  <a:off x="8086636" y="4716243"/>
                  <a:ext cx="249104" cy="0"/>
                </a:xfrm>
                <a:prstGeom prst="line">
                  <a:avLst/>
                </a:prstGeom>
                <a:noFill/>
                <a:ln w="17463" cap="rnd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83406" name="Freeform 206"/>
                <p:cNvSpPr>
                  <a:spLocks/>
                </p:cNvSpPr>
                <p:nvPr/>
              </p:nvSpPr>
              <p:spPr bwMode="auto">
                <a:xfrm>
                  <a:off x="8327806" y="4679727"/>
                  <a:ext cx="66639" cy="73030"/>
                </a:xfrm>
                <a:custGeom>
                  <a:avLst/>
                  <a:gdLst>
                    <a:gd name="T0" fmla="*/ 0 w 67"/>
                    <a:gd name="T1" fmla="*/ 0 h 66"/>
                    <a:gd name="T2" fmla="*/ 67 w 67"/>
                    <a:gd name="T3" fmla="*/ 33 h 66"/>
                    <a:gd name="T4" fmla="*/ 0 w 67"/>
                    <a:gd name="T5" fmla="*/ 66 h 66"/>
                    <a:gd name="T6" fmla="*/ 0 w 67"/>
                    <a:gd name="T7" fmla="*/ 0 h 66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7" h="66">
                      <a:moveTo>
                        <a:pt x="0" y="0"/>
                      </a:moveTo>
                      <a:lnTo>
                        <a:pt x="67" y="33"/>
                      </a:lnTo>
                      <a:lnTo>
                        <a:pt x="0" y="6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83407" name="Line 207"/>
                <p:cNvSpPr>
                  <a:spLocks noChangeShapeType="1"/>
                </p:cNvSpPr>
                <p:nvPr/>
              </p:nvSpPr>
              <p:spPr bwMode="auto">
                <a:xfrm>
                  <a:off x="8086636" y="4952796"/>
                  <a:ext cx="249104" cy="1588"/>
                </a:xfrm>
                <a:prstGeom prst="line">
                  <a:avLst/>
                </a:prstGeom>
                <a:noFill/>
                <a:ln w="17463" cap="rnd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83408" name="Freeform 208"/>
                <p:cNvSpPr>
                  <a:spLocks/>
                </p:cNvSpPr>
                <p:nvPr/>
              </p:nvSpPr>
              <p:spPr bwMode="auto">
                <a:xfrm>
                  <a:off x="8327806" y="4914694"/>
                  <a:ext cx="66639" cy="74618"/>
                </a:xfrm>
                <a:custGeom>
                  <a:avLst/>
                  <a:gdLst>
                    <a:gd name="T0" fmla="*/ 0 w 67"/>
                    <a:gd name="T1" fmla="*/ 0 h 67"/>
                    <a:gd name="T2" fmla="*/ 67 w 67"/>
                    <a:gd name="T3" fmla="*/ 34 h 67"/>
                    <a:gd name="T4" fmla="*/ 0 w 67"/>
                    <a:gd name="T5" fmla="*/ 67 h 67"/>
                    <a:gd name="T6" fmla="*/ 0 w 67"/>
                    <a:gd name="T7" fmla="*/ 0 h 67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7" h="67">
                      <a:moveTo>
                        <a:pt x="0" y="0"/>
                      </a:moveTo>
                      <a:lnTo>
                        <a:pt x="67" y="34"/>
                      </a:lnTo>
                      <a:lnTo>
                        <a:pt x="0" y="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83409" name="Rectangle 209"/>
                <p:cNvSpPr>
                  <a:spLocks noChangeArrowheads="1"/>
                </p:cNvSpPr>
                <p:nvPr/>
              </p:nvSpPr>
              <p:spPr bwMode="auto">
                <a:xfrm>
                  <a:off x="8407139" y="4408246"/>
                  <a:ext cx="479168" cy="1841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Perpetua"/>
                      <a:ea typeface="굴림" charset="0"/>
                      <a:cs typeface="굴림" charset="0"/>
                    </a:rPr>
                    <a:t>To West</a:t>
                  </a:r>
                  <a:endParaRPr kumimoji="0" lang="en-US" altLang="ko-KR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endParaRPr>
                </a:p>
              </p:txBody>
            </p:sp>
          </p:grpSp>
        </p:grpSp>
        <p:sp>
          <p:nvSpPr>
            <p:cNvPr id="183370" name="Rectangle 210"/>
            <p:cNvSpPr>
              <a:spLocks noChangeArrowheads="1"/>
            </p:cNvSpPr>
            <p:nvPr/>
          </p:nvSpPr>
          <p:spPr bwMode="auto">
            <a:xfrm>
              <a:off x="8407138" y="4624161"/>
              <a:ext cx="585474" cy="184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To North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endParaRPr>
            </a:p>
          </p:txBody>
        </p:sp>
        <p:sp>
          <p:nvSpPr>
            <p:cNvPr id="183371" name="Rectangle 211"/>
            <p:cNvSpPr>
              <a:spLocks noChangeArrowheads="1"/>
            </p:cNvSpPr>
            <p:nvPr/>
          </p:nvSpPr>
          <p:spPr bwMode="auto">
            <a:xfrm>
              <a:off x="8407138" y="4863890"/>
              <a:ext cx="572780" cy="184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To South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endParaRPr>
            </a:p>
          </p:txBody>
        </p:sp>
      </p:grpSp>
      <p:sp>
        <p:nvSpPr>
          <p:cNvPr id="393" name="Rectangle 216"/>
          <p:cNvSpPr>
            <a:spLocks noChangeArrowheads="1"/>
          </p:cNvSpPr>
          <p:nvPr/>
        </p:nvSpPr>
        <p:spPr bwMode="auto">
          <a:xfrm>
            <a:off x="5435600" y="2438400"/>
            <a:ext cx="1371600" cy="99695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394" name="Text Box 217"/>
          <p:cNvSpPr txBox="1">
            <a:spLocks noChangeArrowheads="1"/>
          </p:cNvSpPr>
          <p:nvPr/>
        </p:nvSpPr>
        <p:spPr bwMode="auto">
          <a:xfrm>
            <a:off x="5257800" y="2057400"/>
            <a:ext cx="26463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 charset="0"/>
                <a:ea typeface="굴림" charset="0"/>
                <a:cs typeface="굴림" charset="0"/>
              </a:rPr>
              <a:t>Input Port with Buffers</a:t>
            </a:r>
          </a:p>
        </p:txBody>
      </p:sp>
      <p:sp>
        <p:nvSpPr>
          <p:cNvPr id="396" name="Text Box 219"/>
          <p:cNvSpPr txBox="1">
            <a:spLocks noChangeArrowheads="1"/>
          </p:cNvSpPr>
          <p:nvPr/>
        </p:nvSpPr>
        <p:spPr bwMode="auto">
          <a:xfrm>
            <a:off x="7018338" y="2438400"/>
            <a:ext cx="18208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Perpetua" charset="0"/>
                <a:ea typeface="굴림" charset="0"/>
                <a:cs typeface="굴림" charset="0"/>
              </a:rPr>
              <a:t>Control Logic</a:t>
            </a:r>
          </a:p>
        </p:txBody>
      </p:sp>
      <p:sp>
        <p:nvSpPr>
          <p:cNvPr id="398" name="Text Box 221"/>
          <p:cNvSpPr txBox="1">
            <a:spLocks noChangeArrowheads="1"/>
          </p:cNvSpPr>
          <p:nvPr/>
        </p:nvSpPr>
        <p:spPr bwMode="auto">
          <a:xfrm>
            <a:off x="7162800" y="5715000"/>
            <a:ext cx="10350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99CC00"/>
                </a:solidFill>
                <a:effectLst/>
                <a:uLnTx/>
                <a:uFillTx/>
                <a:latin typeface="Perpetua" charset="0"/>
                <a:ea typeface="굴림" charset="0"/>
                <a:cs typeface="굴림" charset="0"/>
              </a:rPr>
              <a:t>Crossbar</a:t>
            </a:r>
          </a:p>
        </p:txBody>
      </p:sp>
      <p:sp>
        <p:nvSpPr>
          <p:cNvPr id="402" name="Rectangle 401"/>
          <p:cNvSpPr/>
          <p:nvPr/>
        </p:nvSpPr>
        <p:spPr>
          <a:xfrm>
            <a:off x="4724400" y="1905000"/>
            <a:ext cx="4343400" cy="44196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83342" name="Oval 404"/>
          <p:cNvSpPr>
            <a:spLocks noChangeArrowheads="1"/>
          </p:cNvSpPr>
          <p:nvPr/>
        </p:nvSpPr>
        <p:spPr bwMode="auto">
          <a:xfrm>
            <a:off x="228600" y="5257800"/>
            <a:ext cx="385763" cy="336550"/>
          </a:xfrm>
          <a:prstGeom prst="ellipse">
            <a:avLst/>
          </a:prstGeom>
          <a:solidFill>
            <a:srgbClr val="FF99CC"/>
          </a:solidFill>
          <a:ln w="9525">
            <a:solidFill>
              <a:srgbClr val="FF99CC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NextLT Regular" charset="0"/>
                <a:ea typeface="굴림" charset="0"/>
                <a:cs typeface="굴림" charset="0"/>
              </a:rPr>
              <a:t>R</a:t>
            </a:r>
          </a:p>
        </p:txBody>
      </p:sp>
      <p:sp>
        <p:nvSpPr>
          <p:cNvPr id="183343" name="TextBox 405"/>
          <p:cNvSpPr txBox="1">
            <a:spLocks noChangeArrowheads="1"/>
          </p:cNvSpPr>
          <p:nvPr/>
        </p:nvSpPr>
        <p:spPr bwMode="auto">
          <a:xfrm>
            <a:off x="762000" y="5257800"/>
            <a:ext cx="850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 charset="0"/>
                <a:ea typeface="ＭＳ Ｐゴシック" charset="0"/>
              </a:rPr>
              <a:t>Routers</a:t>
            </a:r>
          </a:p>
        </p:txBody>
      </p:sp>
      <p:sp>
        <p:nvSpPr>
          <p:cNvPr id="407" name="Rectangle 406"/>
          <p:cNvSpPr/>
          <p:nvPr/>
        </p:nvSpPr>
        <p:spPr>
          <a:xfrm>
            <a:off x="228600" y="5715000"/>
            <a:ext cx="457200" cy="381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PE</a:t>
            </a:r>
          </a:p>
        </p:txBody>
      </p:sp>
      <p:sp>
        <p:nvSpPr>
          <p:cNvPr id="183345" name="TextBox 407"/>
          <p:cNvSpPr txBox="1">
            <a:spLocks noChangeArrowheads="1"/>
          </p:cNvSpPr>
          <p:nvPr/>
        </p:nvSpPr>
        <p:spPr bwMode="auto">
          <a:xfrm>
            <a:off x="838200" y="5726113"/>
            <a:ext cx="2916238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 charset="0"/>
                <a:ea typeface="ＭＳ Ｐゴシック" charset="0"/>
              </a:rPr>
              <a:t>Processing Element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 charset="0"/>
                <a:ea typeface="ＭＳ Ｐゴシック" charset="0"/>
              </a:rPr>
              <a:t>(Cores, L2 Banks, Memory Controllers etc)</a:t>
            </a:r>
          </a:p>
        </p:txBody>
      </p:sp>
      <p:grpSp>
        <p:nvGrpSpPr>
          <p:cNvPr id="23" name="Group 423"/>
          <p:cNvGrpSpPr>
            <a:grpSpLocks/>
          </p:cNvGrpSpPr>
          <p:nvPr/>
        </p:nvGrpSpPr>
        <p:grpSpPr bwMode="auto">
          <a:xfrm>
            <a:off x="6665913" y="2676525"/>
            <a:ext cx="1525587" cy="1341438"/>
            <a:chOff x="6666491" y="2677160"/>
            <a:chExt cx="1525063" cy="1341014"/>
          </a:xfrm>
        </p:grpSpPr>
        <p:grpSp>
          <p:nvGrpSpPr>
            <p:cNvPr id="183348" name="Group 420"/>
            <p:cNvGrpSpPr>
              <a:grpSpLocks/>
            </p:cNvGrpSpPr>
            <p:nvPr/>
          </p:nvGrpSpPr>
          <p:grpSpPr bwMode="auto">
            <a:xfrm>
              <a:off x="6667650" y="2681652"/>
              <a:ext cx="1523904" cy="1336522"/>
              <a:chOff x="6667650" y="2681652"/>
              <a:chExt cx="1523904" cy="1336522"/>
            </a:xfrm>
          </p:grpSpPr>
          <p:sp>
            <p:nvSpPr>
              <p:cNvPr id="197" name="Rectangle 27"/>
              <p:cNvSpPr>
                <a:spLocks noChangeArrowheads="1"/>
              </p:cNvSpPr>
              <p:nvPr/>
            </p:nvSpPr>
            <p:spPr bwMode="auto">
              <a:xfrm>
                <a:off x="7131469" y="2815230"/>
                <a:ext cx="1007716" cy="317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3351" name="Rectangle 28"/>
              <p:cNvSpPr>
                <a:spLocks noChangeArrowheads="1"/>
              </p:cNvSpPr>
              <p:nvPr/>
            </p:nvSpPr>
            <p:spPr bwMode="auto">
              <a:xfrm>
                <a:off x="7131469" y="2815230"/>
                <a:ext cx="1007716" cy="317400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3352" name="Rectangle 29"/>
              <p:cNvSpPr>
                <a:spLocks noChangeArrowheads="1"/>
              </p:cNvSpPr>
              <p:nvPr/>
            </p:nvSpPr>
            <p:spPr bwMode="auto">
              <a:xfrm>
                <a:off x="7240969" y="2821578"/>
                <a:ext cx="950585" cy="1729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Routing Unit 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3353" name="Rectangle 30"/>
              <p:cNvSpPr>
                <a:spLocks noChangeArrowheads="1"/>
              </p:cNvSpPr>
              <p:nvPr/>
            </p:nvSpPr>
            <p:spPr bwMode="auto">
              <a:xfrm>
                <a:off x="7452033" y="2962820"/>
                <a:ext cx="58718" cy="172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(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3354" name="Rectangle 31"/>
              <p:cNvSpPr>
                <a:spLocks noChangeArrowheads="1"/>
              </p:cNvSpPr>
              <p:nvPr/>
            </p:nvSpPr>
            <p:spPr bwMode="auto">
              <a:xfrm>
                <a:off x="7493294" y="2962820"/>
                <a:ext cx="206304" cy="172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RC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3355" name="Rectangle 32"/>
              <p:cNvSpPr>
                <a:spLocks noChangeArrowheads="1"/>
              </p:cNvSpPr>
              <p:nvPr/>
            </p:nvSpPr>
            <p:spPr bwMode="auto">
              <a:xfrm>
                <a:off x="7650403" y="2962820"/>
                <a:ext cx="58717" cy="172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)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203" name="Rectangle 33"/>
              <p:cNvSpPr>
                <a:spLocks noChangeArrowheads="1"/>
              </p:cNvSpPr>
              <p:nvPr/>
            </p:nvSpPr>
            <p:spPr bwMode="auto">
              <a:xfrm>
                <a:off x="7131469" y="3124694"/>
                <a:ext cx="1007716" cy="317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3357" name="Rectangle 34"/>
              <p:cNvSpPr>
                <a:spLocks noChangeArrowheads="1"/>
              </p:cNvSpPr>
              <p:nvPr/>
            </p:nvSpPr>
            <p:spPr bwMode="auto">
              <a:xfrm>
                <a:off x="7131469" y="3124694"/>
                <a:ext cx="1007716" cy="317400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3358" name="Rectangle 35"/>
              <p:cNvSpPr>
                <a:spLocks noChangeArrowheads="1"/>
              </p:cNvSpPr>
              <p:nvPr/>
            </p:nvSpPr>
            <p:spPr bwMode="auto">
              <a:xfrm>
                <a:off x="7240969" y="3134216"/>
                <a:ext cx="888694" cy="172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VC Allocator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3359" name="Rectangle 36"/>
              <p:cNvSpPr>
                <a:spLocks noChangeArrowheads="1"/>
              </p:cNvSpPr>
              <p:nvPr/>
            </p:nvSpPr>
            <p:spPr bwMode="auto">
              <a:xfrm>
                <a:off x="7459969" y="3277046"/>
                <a:ext cx="58717" cy="172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(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3360" name="Rectangle 37"/>
              <p:cNvSpPr>
                <a:spLocks noChangeArrowheads="1"/>
              </p:cNvSpPr>
              <p:nvPr/>
            </p:nvSpPr>
            <p:spPr bwMode="auto">
              <a:xfrm>
                <a:off x="7493294" y="3277046"/>
                <a:ext cx="207892" cy="172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VA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3361" name="Rectangle 38"/>
              <p:cNvSpPr>
                <a:spLocks noChangeArrowheads="1"/>
              </p:cNvSpPr>
              <p:nvPr/>
            </p:nvSpPr>
            <p:spPr bwMode="auto">
              <a:xfrm>
                <a:off x="7644055" y="3277046"/>
                <a:ext cx="58717" cy="172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)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3362" name="Rectangle 39"/>
              <p:cNvSpPr>
                <a:spLocks noChangeArrowheads="1"/>
              </p:cNvSpPr>
              <p:nvPr/>
            </p:nvSpPr>
            <p:spPr bwMode="auto">
              <a:xfrm>
                <a:off x="7131469" y="3434159"/>
                <a:ext cx="1007716" cy="317400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10" name="Rectangle 40"/>
              <p:cNvSpPr>
                <a:spLocks noChangeArrowheads="1"/>
              </p:cNvSpPr>
              <p:nvPr/>
            </p:nvSpPr>
            <p:spPr bwMode="auto">
              <a:xfrm>
                <a:off x="7131469" y="3434159"/>
                <a:ext cx="1007716" cy="317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7463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3364" name="Rectangle 41"/>
              <p:cNvSpPr>
                <a:spLocks noChangeArrowheads="1"/>
              </p:cNvSpPr>
              <p:nvPr/>
            </p:nvSpPr>
            <p:spPr bwMode="auto">
              <a:xfrm>
                <a:off x="7390143" y="3440507"/>
                <a:ext cx="504651" cy="1729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Switch 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3365" name="Rectangle 42"/>
              <p:cNvSpPr>
                <a:spLocks noChangeArrowheads="1"/>
              </p:cNvSpPr>
              <p:nvPr/>
            </p:nvSpPr>
            <p:spPr bwMode="auto">
              <a:xfrm>
                <a:off x="7221925" y="3581749"/>
                <a:ext cx="688738" cy="172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Allocator 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3366" name="Rectangle 44"/>
              <p:cNvSpPr>
                <a:spLocks noChangeArrowheads="1"/>
              </p:cNvSpPr>
              <p:nvPr/>
            </p:nvSpPr>
            <p:spPr bwMode="auto">
              <a:xfrm>
                <a:off x="7834490" y="3546835"/>
                <a:ext cx="228521" cy="168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(SA)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3367" name="Freeform 46"/>
              <p:cNvSpPr>
                <a:spLocks/>
              </p:cNvSpPr>
              <p:nvPr/>
            </p:nvSpPr>
            <p:spPr bwMode="auto">
              <a:xfrm>
                <a:off x="6668078" y="2681922"/>
                <a:ext cx="463391" cy="907763"/>
              </a:xfrm>
              <a:custGeom>
                <a:avLst/>
                <a:gdLst>
                  <a:gd name="T0" fmla="*/ 460 w 460"/>
                  <a:gd name="T1" fmla="*/ 824 h 824"/>
                  <a:gd name="T2" fmla="*/ 373 w 460"/>
                  <a:gd name="T3" fmla="*/ 824 h 824"/>
                  <a:gd name="T4" fmla="*/ 373 w 460"/>
                  <a:gd name="T5" fmla="*/ 0 h 824"/>
                  <a:gd name="T6" fmla="*/ 0 w 460"/>
                  <a:gd name="T7" fmla="*/ 0 h 8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60" h="824">
                    <a:moveTo>
                      <a:pt x="460" y="824"/>
                    </a:moveTo>
                    <a:lnTo>
                      <a:pt x="373" y="824"/>
                    </a:lnTo>
                    <a:lnTo>
                      <a:pt x="373" y="0"/>
                    </a:lnTo>
                    <a:lnTo>
                      <a:pt x="0" y="0"/>
                    </a:lnTo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3368" name="Line 49"/>
              <p:cNvSpPr>
                <a:spLocks noChangeShapeType="1"/>
              </p:cNvSpPr>
              <p:nvPr/>
            </p:nvSpPr>
            <p:spPr bwMode="auto">
              <a:xfrm>
                <a:off x="7571055" y="3743623"/>
                <a:ext cx="0" cy="274551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83349" name="Line 49"/>
            <p:cNvSpPr>
              <a:spLocks noChangeShapeType="1"/>
            </p:cNvSpPr>
            <p:nvPr/>
          </p:nvSpPr>
          <p:spPr bwMode="auto">
            <a:xfrm>
              <a:off x="6666491" y="2677160"/>
              <a:ext cx="1586" cy="136482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25" name="Rectangle 218"/>
          <p:cNvSpPr>
            <a:spLocks noChangeArrowheads="1"/>
          </p:cNvSpPr>
          <p:nvPr/>
        </p:nvSpPr>
        <p:spPr bwMode="auto">
          <a:xfrm>
            <a:off x="7085013" y="2786063"/>
            <a:ext cx="1096962" cy="1004887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95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7" grpId="0" animBg="1"/>
      <p:bldP spid="393" grpId="0" animBg="1"/>
      <p:bldP spid="394" grpId="0"/>
      <p:bldP spid="396" grpId="0"/>
      <p:bldP spid="398" grpId="0"/>
      <p:bldP spid="402" grpId="0" animBg="1"/>
      <p:bldP spid="4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Another Crossbar Design</a:t>
            </a:r>
          </a:p>
        </p:txBody>
      </p:sp>
      <p:sp>
        <p:nvSpPr>
          <p:cNvPr id="99330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933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04DB74D-E561-7C42-95B0-1E86B2CD4068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19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grpSp>
        <p:nvGrpSpPr>
          <p:cNvPr id="99332" name="Group 236"/>
          <p:cNvGrpSpPr>
            <a:grpSpLocks/>
          </p:cNvGrpSpPr>
          <p:nvPr/>
        </p:nvGrpSpPr>
        <p:grpSpPr bwMode="auto">
          <a:xfrm>
            <a:off x="1600200" y="1363663"/>
            <a:ext cx="6019800" cy="4579937"/>
            <a:chOff x="990600" y="1295400"/>
            <a:chExt cx="7010400" cy="5334000"/>
          </a:xfrm>
        </p:grpSpPr>
        <p:grpSp>
          <p:nvGrpSpPr>
            <p:cNvPr id="99333" name="Group 39"/>
            <p:cNvGrpSpPr>
              <a:grpSpLocks/>
            </p:cNvGrpSpPr>
            <p:nvPr/>
          </p:nvGrpSpPr>
          <p:grpSpPr bwMode="auto">
            <a:xfrm>
              <a:off x="2178050" y="1447800"/>
              <a:ext cx="5562600" cy="4648200"/>
              <a:chOff x="1949940" y="2286000"/>
              <a:chExt cx="5562600" cy="3733800"/>
            </a:xfrm>
          </p:grpSpPr>
          <p:cxnSp>
            <p:nvCxnSpPr>
              <p:cNvPr id="99559" name="Straight Connector 26"/>
              <p:cNvCxnSpPr>
                <a:cxnSpLocks noChangeShapeType="1"/>
              </p:cNvCxnSpPr>
              <p:nvPr/>
            </p:nvCxnSpPr>
            <p:spPr bwMode="auto">
              <a:xfrm rot="5400000">
                <a:off x="83040" y="4152900"/>
                <a:ext cx="3733800" cy="0"/>
              </a:xfrm>
              <a:prstGeom prst="line">
                <a:avLst/>
              </a:prstGeom>
              <a:noFill/>
              <a:ln w="28575">
                <a:solidFill>
                  <a:srgbClr val="FC0128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99560" name="Straight Connector 27"/>
              <p:cNvCxnSpPr>
                <a:cxnSpLocks noChangeShapeType="1"/>
              </p:cNvCxnSpPr>
              <p:nvPr/>
            </p:nvCxnSpPr>
            <p:spPr bwMode="auto">
              <a:xfrm rot="5400000">
                <a:off x="877697" y="4152900"/>
                <a:ext cx="3733800" cy="0"/>
              </a:xfrm>
              <a:prstGeom prst="line">
                <a:avLst/>
              </a:prstGeom>
              <a:noFill/>
              <a:ln w="28575">
                <a:solidFill>
                  <a:srgbClr val="FC0128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99561" name="Straight Connector 28"/>
              <p:cNvCxnSpPr>
                <a:cxnSpLocks noChangeShapeType="1"/>
              </p:cNvCxnSpPr>
              <p:nvPr/>
            </p:nvCxnSpPr>
            <p:spPr bwMode="auto">
              <a:xfrm rot="5400000">
                <a:off x="1672354" y="4152900"/>
                <a:ext cx="3733800" cy="0"/>
              </a:xfrm>
              <a:prstGeom prst="line">
                <a:avLst/>
              </a:prstGeom>
              <a:noFill/>
              <a:ln w="28575">
                <a:solidFill>
                  <a:srgbClr val="FC0128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99562" name="Straight Connector 29"/>
              <p:cNvCxnSpPr>
                <a:cxnSpLocks noChangeShapeType="1"/>
              </p:cNvCxnSpPr>
              <p:nvPr/>
            </p:nvCxnSpPr>
            <p:spPr bwMode="auto">
              <a:xfrm rot="5400000">
                <a:off x="2467011" y="4152900"/>
                <a:ext cx="3733800" cy="0"/>
              </a:xfrm>
              <a:prstGeom prst="line">
                <a:avLst/>
              </a:prstGeom>
              <a:noFill/>
              <a:ln w="28575">
                <a:solidFill>
                  <a:srgbClr val="FC0128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99563" name="Straight Connector 30"/>
              <p:cNvCxnSpPr>
                <a:cxnSpLocks noChangeShapeType="1"/>
              </p:cNvCxnSpPr>
              <p:nvPr/>
            </p:nvCxnSpPr>
            <p:spPr bwMode="auto">
              <a:xfrm rot="5400000">
                <a:off x="3261668" y="4152900"/>
                <a:ext cx="3733800" cy="0"/>
              </a:xfrm>
              <a:prstGeom prst="line">
                <a:avLst/>
              </a:prstGeom>
              <a:noFill/>
              <a:ln w="28575">
                <a:solidFill>
                  <a:srgbClr val="FC0128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99564" name="Straight Connector 31"/>
              <p:cNvCxnSpPr>
                <a:cxnSpLocks noChangeShapeType="1"/>
              </p:cNvCxnSpPr>
              <p:nvPr/>
            </p:nvCxnSpPr>
            <p:spPr bwMode="auto">
              <a:xfrm rot="5400000">
                <a:off x="4056325" y="4152900"/>
                <a:ext cx="3733800" cy="0"/>
              </a:xfrm>
              <a:prstGeom prst="line">
                <a:avLst/>
              </a:prstGeom>
              <a:noFill/>
              <a:ln w="28575">
                <a:solidFill>
                  <a:srgbClr val="FC0128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99565" name="Straight Connector 32"/>
              <p:cNvCxnSpPr>
                <a:cxnSpLocks noChangeShapeType="1"/>
              </p:cNvCxnSpPr>
              <p:nvPr/>
            </p:nvCxnSpPr>
            <p:spPr bwMode="auto">
              <a:xfrm rot="5400000">
                <a:off x="4850982" y="4152900"/>
                <a:ext cx="3733800" cy="0"/>
              </a:xfrm>
              <a:prstGeom prst="line">
                <a:avLst/>
              </a:prstGeom>
              <a:noFill/>
              <a:ln w="28575">
                <a:solidFill>
                  <a:srgbClr val="FC0128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99566" name="Straight Connector 33"/>
              <p:cNvCxnSpPr>
                <a:cxnSpLocks noChangeShapeType="1"/>
              </p:cNvCxnSpPr>
              <p:nvPr/>
            </p:nvCxnSpPr>
            <p:spPr bwMode="auto">
              <a:xfrm rot="5400000">
                <a:off x="5645640" y="4152900"/>
                <a:ext cx="3733800" cy="0"/>
              </a:xfrm>
              <a:prstGeom prst="line">
                <a:avLst/>
              </a:prstGeom>
              <a:noFill/>
              <a:ln w="28575">
                <a:solidFill>
                  <a:srgbClr val="FC0128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sp>
          <p:nvSpPr>
            <p:cNvPr id="242" name="Oval 241"/>
            <p:cNvSpPr/>
            <p:nvPr/>
          </p:nvSpPr>
          <p:spPr bwMode="auto">
            <a:xfrm>
              <a:off x="1905724" y="6096924"/>
              <a:ext cx="532435" cy="532476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rgbClr val="FFFFFF">
                  <a:lumMod val="50000"/>
                </a:srgb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 pitchFamily="34" charset="0"/>
                  <a:cs typeface="Calibri" pitchFamily="34" charset="0"/>
                </a:rPr>
                <a:t>0</a:t>
              </a:r>
            </a:p>
          </p:txBody>
        </p:sp>
        <p:sp>
          <p:nvSpPr>
            <p:cNvPr id="243" name="Oval 242"/>
            <p:cNvSpPr/>
            <p:nvPr/>
          </p:nvSpPr>
          <p:spPr bwMode="auto">
            <a:xfrm>
              <a:off x="2700680" y="6096924"/>
              <a:ext cx="532435" cy="532476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rgbClr val="FFFFFF">
                  <a:lumMod val="50000"/>
                </a:srgb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 pitchFamily="34" charset="0"/>
                  <a:cs typeface="Calibri" pitchFamily="34" charset="0"/>
                </a:rPr>
                <a:t>1</a:t>
              </a:r>
            </a:p>
          </p:txBody>
        </p:sp>
        <p:sp>
          <p:nvSpPr>
            <p:cNvPr id="244" name="Oval 243"/>
            <p:cNvSpPr/>
            <p:nvPr/>
          </p:nvSpPr>
          <p:spPr bwMode="auto">
            <a:xfrm>
              <a:off x="3493786" y="6096924"/>
              <a:ext cx="534285" cy="532476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rgbClr val="FFFFFF">
                  <a:lumMod val="50000"/>
                </a:srgb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 pitchFamily="34" charset="0"/>
                  <a:cs typeface="Calibri" pitchFamily="34" charset="0"/>
                </a:rPr>
                <a:t>2</a:t>
              </a:r>
            </a:p>
          </p:txBody>
        </p:sp>
        <p:sp>
          <p:nvSpPr>
            <p:cNvPr id="245" name="Oval 244"/>
            <p:cNvSpPr/>
            <p:nvPr/>
          </p:nvSpPr>
          <p:spPr bwMode="auto">
            <a:xfrm>
              <a:off x="4288742" y="6096924"/>
              <a:ext cx="534285" cy="532476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rgbClr val="FFFFFF">
                  <a:lumMod val="50000"/>
                </a:srgb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 pitchFamily="34" charset="0"/>
                  <a:cs typeface="Calibri" pitchFamily="34" charset="0"/>
                </a:rPr>
                <a:t>3</a:t>
              </a:r>
            </a:p>
          </p:txBody>
        </p:sp>
        <p:sp>
          <p:nvSpPr>
            <p:cNvPr id="246" name="Oval 245"/>
            <p:cNvSpPr/>
            <p:nvPr/>
          </p:nvSpPr>
          <p:spPr bwMode="auto">
            <a:xfrm>
              <a:off x="5083697" y="6096924"/>
              <a:ext cx="532435" cy="532476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rgbClr val="FFFFFF">
                  <a:lumMod val="50000"/>
                </a:srgb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 pitchFamily="34" charset="0"/>
                  <a:cs typeface="Calibri" pitchFamily="34" charset="0"/>
                </a:rPr>
                <a:t>4</a:t>
              </a:r>
            </a:p>
          </p:txBody>
        </p:sp>
        <p:sp>
          <p:nvSpPr>
            <p:cNvPr id="247" name="Oval 246"/>
            <p:cNvSpPr/>
            <p:nvPr/>
          </p:nvSpPr>
          <p:spPr bwMode="auto">
            <a:xfrm>
              <a:off x="5878653" y="6096924"/>
              <a:ext cx="532435" cy="532476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rgbClr val="FFFFFF">
                  <a:lumMod val="50000"/>
                </a:srgb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 pitchFamily="34" charset="0"/>
                  <a:cs typeface="Calibri" pitchFamily="34" charset="0"/>
                </a:rPr>
                <a:t>5</a:t>
              </a:r>
            </a:p>
          </p:txBody>
        </p:sp>
        <p:sp>
          <p:nvSpPr>
            <p:cNvPr id="248" name="Oval 247"/>
            <p:cNvSpPr/>
            <p:nvPr/>
          </p:nvSpPr>
          <p:spPr bwMode="auto">
            <a:xfrm>
              <a:off x="6671761" y="6096924"/>
              <a:ext cx="534284" cy="532476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rgbClr val="FFFFFF">
                  <a:lumMod val="50000"/>
                </a:srgb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 pitchFamily="34" charset="0"/>
                  <a:cs typeface="Calibri" pitchFamily="34" charset="0"/>
                </a:rPr>
                <a:t>6</a:t>
              </a:r>
            </a:p>
          </p:txBody>
        </p:sp>
        <p:sp>
          <p:nvSpPr>
            <p:cNvPr id="249" name="Oval 248"/>
            <p:cNvSpPr/>
            <p:nvPr/>
          </p:nvSpPr>
          <p:spPr bwMode="auto">
            <a:xfrm>
              <a:off x="7466716" y="6096924"/>
              <a:ext cx="534284" cy="532476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rgbClr val="FFFFFF">
                  <a:lumMod val="50000"/>
                </a:srgb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 pitchFamily="34" charset="0"/>
                  <a:cs typeface="Calibri" pitchFamily="34" charset="0"/>
                </a:rPr>
                <a:t>7</a:t>
              </a:r>
            </a:p>
          </p:txBody>
        </p:sp>
        <p:sp>
          <p:nvSpPr>
            <p:cNvPr id="250" name="Oval 249"/>
            <p:cNvSpPr/>
            <p:nvPr/>
          </p:nvSpPr>
          <p:spPr bwMode="auto">
            <a:xfrm>
              <a:off x="990600" y="1295400"/>
              <a:ext cx="534285" cy="534324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 pitchFamily="34" charset="0"/>
                  <a:cs typeface="Calibri" pitchFamily="34" charset="0"/>
                </a:rPr>
                <a:t>0</a:t>
              </a:r>
            </a:p>
          </p:txBody>
        </p:sp>
        <p:sp>
          <p:nvSpPr>
            <p:cNvPr id="251" name="Oval 250"/>
            <p:cNvSpPr/>
            <p:nvPr/>
          </p:nvSpPr>
          <p:spPr bwMode="auto">
            <a:xfrm>
              <a:off x="990600" y="1877795"/>
              <a:ext cx="534285" cy="534325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 pitchFamily="34" charset="0"/>
                  <a:cs typeface="Calibri" pitchFamily="34" charset="0"/>
                </a:rPr>
                <a:t>1</a:t>
              </a:r>
            </a:p>
          </p:txBody>
        </p:sp>
        <p:sp>
          <p:nvSpPr>
            <p:cNvPr id="252" name="Oval 251"/>
            <p:cNvSpPr/>
            <p:nvPr/>
          </p:nvSpPr>
          <p:spPr bwMode="auto">
            <a:xfrm>
              <a:off x="990600" y="2462039"/>
              <a:ext cx="534285" cy="534325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 pitchFamily="34" charset="0"/>
                  <a:cs typeface="Calibri" pitchFamily="34" charset="0"/>
                </a:rPr>
                <a:t>2</a:t>
              </a:r>
            </a:p>
          </p:txBody>
        </p:sp>
        <p:sp>
          <p:nvSpPr>
            <p:cNvPr id="253" name="Oval 252"/>
            <p:cNvSpPr/>
            <p:nvPr/>
          </p:nvSpPr>
          <p:spPr bwMode="auto">
            <a:xfrm>
              <a:off x="990600" y="3044435"/>
              <a:ext cx="534285" cy="534324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 pitchFamily="34" charset="0"/>
                  <a:cs typeface="Calibri" pitchFamily="34" charset="0"/>
                </a:rPr>
                <a:t>3</a:t>
              </a:r>
            </a:p>
          </p:txBody>
        </p:sp>
        <p:sp>
          <p:nvSpPr>
            <p:cNvPr id="254" name="Oval 253"/>
            <p:cNvSpPr/>
            <p:nvPr/>
          </p:nvSpPr>
          <p:spPr bwMode="auto">
            <a:xfrm>
              <a:off x="990600" y="3626829"/>
              <a:ext cx="534285" cy="534325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 pitchFamily="34" charset="0"/>
                  <a:cs typeface="Calibri" pitchFamily="34" charset="0"/>
                </a:rPr>
                <a:t>4</a:t>
              </a:r>
            </a:p>
          </p:txBody>
        </p:sp>
        <p:sp>
          <p:nvSpPr>
            <p:cNvPr id="255" name="Oval 254"/>
            <p:cNvSpPr/>
            <p:nvPr/>
          </p:nvSpPr>
          <p:spPr bwMode="auto">
            <a:xfrm>
              <a:off x="990600" y="4211073"/>
              <a:ext cx="534285" cy="534325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 pitchFamily="34" charset="0"/>
                  <a:cs typeface="Calibri" pitchFamily="34" charset="0"/>
                </a:rPr>
                <a:t>5</a:t>
              </a:r>
            </a:p>
          </p:txBody>
        </p:sp>
        <p:sp>
          <p:nvSpPr>
            <p:cNvPr id="256" name="Oval 255"/>
            <p:cNvSpPr/>
            <p:nvPr/>
          </p:nvSpPr>
          <p:spPr bwMode="auto">
            <a:xfrm>
              <a:off x="990600" y="4793469"/>
              <a:ext cx="534285" cy="534324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 pitchFamily="34" charset="0"/>
                  <a:cs typeface="Calibri" pitchFamily="34" charset="0"/>
                </a:rPr>
                <a:t>6</a:t>
              </a:r>
            </a:p>
          </p:txBody>
        </p:sp>
        <p:sp>
          <p:nvSpPr>
            <p:cNvPr id="257" name="Oval 256"/>
            <p:cNvSpPr/>
            <p:nvPr/>
          </p:nvSpPr>
          <p:spPr bwMode="auto">
            <a:xfrm>
              <a:off x="990600" y="5377713"/>
              <a:ext cx="534285" cy="532476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 pitchFamily="34" charset="0"/>
                  <a:cs typeface="Calibri" pitchFamily="34" charset="0"/>
                </a:rPr>
                <a:t>7</a:t>
              </a:r>
            </a:p>
          </p:txBody>
        </p:sp>
        <p:grpSp>
          <p:nvGrpSpPr>
            <p:cNvPr id="99350" name="Group 55"/>
            <p:cNvGrpSpPr>
              <a:grpSpLocks/>
            </p:cNvGrpSpPr>
            <p:nvPr/>
          </p:nvGrpSpPr>
          <p:grpSpPr bwMode="auto">
            <a:xfrm>
              <a:off x="1531938" y="1558925"/>
              <a:ext cx="6400800" cy="4081463"/>
              <a:chOff x="1303874" y="1482875"/>
              <a:chExt cx="6400800" cy="4080932"/>
            </a:xfrm>
          </p:grpSpPr>
          <p:cxnSp>
            <p:nvCxnSpPr>
              <p:cNvPr id="99551" name="Straight Connector 41"/>
              <p:cNvCxnSpPr>
                <a:cxnSpLocks noChangeShapeType="1"/>
              </p:cNvCxnSpPr>
              <p:nvPr/>
            </p:nvCxnSpPr>
            <p:spPr bwMode="auto">
              <a:xfrm>
                <a:off x="1303874" y="1482875"/>
                <a:ext cx="6400800" cy="0"/>
              </a:xfrm>
              <a:prstGeom prst="line">
                <a:avLst/>
              </a:prstGeom>
              <a:noFill/>
              <a:ln w="28575">
                <a:solidFill>
                  <a:srgbClr val="063DE8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99552" name="Straight Connector 44"/>
              <p:cNvCxnSpPr>
                <a:cxnSpLocks noChangeShapeType="1"/>
              </p:cNvCxnSpPr>
              <p:nvPr/>
            </p:nvCxnSpPr>
            <p:spPr bwMode="auto">
              <a:xfrm>
                <a:off x="1303874" y="5563807"/>
                <a:ext cx="6400800" cy="0"/>
              </a:xfrm>
              <a:prstGeom prst="line">
                <a:avLst/>
              </a:prstGeom>
              <a:noFill/>
              <a:ln w="28575">
                <a:solidFill>
                  <a:srgbClr val="063DE8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99553" name="Straight Connector 46"/>
              <p:cNvCxnSpPr>
                <a:cxnSpLocks noChangeShapeType="1"/>
              </p:cNvCxnSpPr>
              <p:nvPr/>
            </p:nvCxnSpPr>
            <p:spPr bwMode="auto">
              <a:xfrm>
                <a:off x="1303874" y="2065865"/>
                <a:ext cx="6400800" cy="0"/>
              </a:xfrm>
              <a:prstGeom prst="line">
                <a:avLst/>
              </a:prstGeom>
              <a:noFill/>
              <a:ln w="28575">
                <a:solidFill>
                  <a:srgbClr val="063DE8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99554" name="Straight Connector 47"/>
              <p:cNvCxnSpPr>
                <a:cxnSpLocks noChangeShapeType="1"/>
              </p:cNvCxnSpPr>
              <p:nvPr/>
            </p:nvCxnSpPr>
            <p:spPr bwMode="auto">
              <a:xfrm>
                <a:off x="1303874" y="2648855"/>
                <a:ext cx="6400800" cy="0"/>
              </a:xfrm>
              <a:prstGeom prst="line">
                <a:avLst/>
              </a:prstGeom>
              <a:noFill/>
              <a:ln w="28575">
                <a:solidFill>
                  <a:srgbClr val="063DE8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99555" name="Straight Connector 48"/>
              <p:cNvCxnSpPr>
                <a:cxnSpLocks noChangeShapeType="1"/>
              </p:cNvCxnSpPr>
              <p:nvPr/>
            </p:nvCxnSpPr>
            <p:spPr bwMode="auto">
              <a:xfrm>
                <a:off x="1303874" y="3231845"/>
                <a:ext cx="6400800" cy="0"/>
              </a:xfrm>
              <a:prstGeom prst="line">
                <a:avLst/>
              </a:prstGeom>
              <a:noFill/>
              <a:ln w="28575">
                <a:solidFill>
                  <a:srgbClr val="063DE8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99556" name="Straight Connector 49"/>
              <p:cNvCxnSpPr>
                <a:cxnSpLocks noChangeShapeType="1"/>
              </p:cNvCxnSpPr>
              <p:nvPr/>
            </p:nvCxnSpPr>
            <p:spPr bwMode="auto">
              <a:xfrm>
                <a:off x="1303874" y="3814835"/>
                <a:ext cx="6400800" cy="0"/>
              </a:xfrm>
              <a:prstGeom prst="line">
                <a:avLst/>
              </a:prstGeom>
              <a:noFill/>
              <a:ln w="28575">
                <a:solidFill>
                  <a:srgbClr val="063DE8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99557" name="Straight Connector 50"/>
              <p:cNvCxnSpPr>
                <a:cxnSpLocks noChangeShapeType="1"/>
              </p:cNvCxnSpPr>
              <p:nvPr/>
            </p:nvCxnSpPr>
            <p:spPr bwMode="auto">
              <a:xfrm>
                <a:off x="1303874" y="4397825"/>
                <a:ext cx="6400800" cy="0"/>
              </a:xfrm>
              <a:prstGeom prst="line">
                <a:avLst/>
              </a:prstGeom>
              <a:noFill/>
              <a:ln w="28575">
                <a:solidFill>
                  <a:srgbClr val="063DE8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99558" name="Straight Connector 51"/>
              <p:cNvCxnSpPr>
                <a:cxnSpLocks noChangeShapeType="1"/>
              </p:cNvCxnSpPr>
              <p:nvPr/>
            </p:nvCxnSpPr>
            <p:spPr bwMode="auto">
              <a:xfrm>
                <a:off x="1303874" y="4980815"/>
                <a:ext cx="6400800" cy="0"/>
              </a:xfrm>
              <a:prstGeom prst="line">
                <a:avLst/>
              </a:prstGeom>
              <a:noFill/>
              <a:ln w="28575">
                <a:solidFill>
                  <a:srgbClr val="063DE8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99351" name="Group 245"/>
            <p:cNvGrpSpPr>
              <a:grpSpLocks/>
            </p:cNvGrpSpPr>
            <p:nvPr/>
          </p:nvGrpSpPr>
          <p:grpSpPr bwMode="auto">
            <a:xfrm>
              <a:off x="1778000" y="1549400"/>
              <a:ext cx="5969000" cy="360363"/>
              <a:chOff x="1549401" y="1473201"/>
              <a:chExt cx="5968989" cy="359834"/>
            </a:xfrm>
          </p:grpSpPr>
          <p:grpSp>
            <p:nvGrpSpPr>
              <p:cNvPr id="99527" name="Group 54"/>
              <p:cNvGrpSpPr>
                <a:grpSpLocks/>
              </p:cNvGrpSpPr>
              <p:nvPr/>
            </p:nvGrpSpPr>
            <p:grpSpPr bwMode="auto">
              <a:xfrm>
                <a:off x="1549401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457" name="Freeform 456"/>
                <p:cNvSpPr/>
                <p:nvPr/>
              </p:nvSpPr>
              <p:spPr bwMode="auto">
                <a:xfrm>
                  <a:off x="2480894" y="685096"/>
                  <a:ext cx="397477" cy="252924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458" name="Isosceles Triangle 457"/>
                <p:cNvSpPr/>
                <p:nvPr/>
              </p:nvSpPr>
              <p:spPr bwMode="auto">
                <a:xfrm rot="5400000">
                  <a:off x="2591053" y="853913"/>
                  <a:ext cx="228924" cy="153445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528" name="Group 56"/>
              <p:cNvGrpSpPr>
                <a:grpSpLocks/>
              </p:cNvGrpSpPr>
              <p:nvPr/>
            </p:nvGrpSpPr>
            <p:grpSpPr bwMode="auto">
              <a:xfrm>
                <a:off x="2345266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455" name="Freeform 454"/>
                <p:cNvSpPr/>
                <p:nvPr/>
              </p:nvSpPr>
              <p:spPr bwMode="auto">
                <a:xfrm>
                  <a:off x="2502168" y="685096"/>
                  <a:ext cx="377141" cy="252924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456" name="Isosceles Triangle 455"/>
                <p:cNvSpPr/>
                <p:nvPr/>
              </p:nvSpPr>
              <p:spPr bwMode="auto">
                <a:xfrm rot="5400000">
                  <a:off x="2593840" y="855762"/>
                  <a:ext cx="228924" cy="149747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529" name="Group 59"/>
              <p:cNvGrpSpPr>
                <a:grpSpLocks/>
              </p:cNvGrpSpPr>
              <p:nvPr/>
            </p:nvGrpSpPr>
            <p:grpSpPr bwMode="auto">
              <a:xfrm>
                <a:off x="3141131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453" name="Freeform 452"/>
                <p:cNvSpPr/>
                <p:nvPr/>
              </p:nvSpPr>
              <p:spPr bwMode="auto">
                <a:xfrm>
                  <a:off x="2480922" y="685096"/>
                  <a:ext cx="397476" cy="252924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454" name="Isosceles Triangle 453"/>
                <p:cNvSpPr/>
                <p:nvPr/>
              </p:nvSpPr>
              <p:spPr bwMode="auto">
                <a:xfrm rot="5400000">
                  <a:off x="2590157" y="854838"/>
                  <a:ext cx="228924" cy="151596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530" name="Group 62"/>
              <p:cNvGrpSpPr>
                <a:grpSpLocks/>
              </p:cNvGrpSpPr>
              <p:nvPr/>
            </p:nvGrpSpPr>
            <p:grpSpPr bwMode="auto">
              <a:xfrm>
                <a:off x="3936996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451" name="Freeform 450"/>
                <p:cNvSpPr/>
                <p:nvPr/>
              </p:nvSpPr>
              <p:spPr bwMode="auto">
                <a:xfrm>
                  <a:off x="2502196" y="685096"/>
                  <a:ext cx="377141" cy="252924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452" name="Isosceles Triangle 451"/>
                <p:cNvSpPr/>
                <p:nvPr/>
              </p:nvSpPr>
              <p:spPr bwMode="auto">
                <a:xfrm rot="5400000">
                  <a:off x="2602187" y="864082"/>
                  <a:ext cx="228924" cy="133109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531" name="Group 65"/>
              <p:cNvGrpSpPr>
                <a:grpSpLocks/>
              </p:cNvGrpSpPr>
              <p:nvPr/>
            </p:nvGrpSpPr>
            <p:grpSpPr bwMode="auto">
              <a:xfrm>
                <a:off x="4732861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449" name="Freeform 448"/>
                <p:cNvSpPr/>
                <p:nvPr/>
              </p:nvSpPr>
              <p:spPr bwMode="auto">
                <a:xfrm>
                  <a:off x="2480948" y="685096"/>
                  <a:ext cx="397477" cy="252924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450" name="Isosceles Triangle 449"/>
                <p:cNvSpPr/>
                <p:nvPr/>
              </p:nvSpPr>
              <p:spPr bwMode="auto">
                <a:xfrm rot="5400000">
                  <a:off x="2590184" y="852989"/>
                  <a:ext cx="228924" cy="155293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532" name="Group 68"/>
              <p:cNvGrpSpPr>
                <a:grpSpLocks/>
              </p:cNvGrpSpPr>
              <p:nvPr/>
            </p:nvGrpSpPr>
            <p:grpSpPr bwMode="auto">
              <a:xfrm>
                <a:off x="5528726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447" name="Freeform 446"/>
                <p:cNvSpPr/>
                <p:nvPr/>
              </p:nvSpPr>
              <p:spPr bwMode="auto">
                <a:xfrm>
                  <a:off x="2502223" y="685096"/>
                  <a:ext cx="377141" cy="252924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448" name="Isosceles Triangle 447"/>
                <p:cNvSpPr/>
                <p:nvPr/>
              </p:nvSpPr>
              <p:spPr bwMode="auto">
                <a:xfrm rot="5400000">
                  <a:off x="2601290" y="865005"/>
                  <a:ext cx="228924" cy="131260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533" name="Group 71"/>
              <p:cNvGrpSpPr>
                <a:grpSpLocks/>
              </p:cNvGrpSpPr>
              <p:nvPr/>
            </p:nvGrpSpPr>
            <p:grpSpPr bwMode="auto">
              <a:xfrm>
                <a:off x="6324591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445" name="Freeform 444"/>
                <p:cNvSpPr/>
                <p:nvPr/>
              </p:nvSpPr>
              <p:spPr bwMode="auto">
                <a:xfrm>
                  <a:off x="2480976" y="685096"/>
                  <a:ext cx="397476" cy="252924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446" name="Isosceles Triangle 445"/>
                <p:cNvSpPr/>
                <p:nvPr/>
              </p:nvSpPr>
              <p:spPr bwMode="auto">
                <a:xfrm rot="5400000">
                  <a:off x="2591135" y="853914"/>
                  <a:ext cx="228924" cy="153444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534" name="Group 74"/>
              <p:cNvGrpSpPr>
                <a:grpSpLocks/>
              </p:cNvGrpSpPr>
              <p:nvPr/>
            </p:nvGrpSpPr>
            <p:grpSpPr bwMode="auto">
              <a:xfrm>
                <a:off x="7120456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443" name="Freeform 442"/>
                <p:cNvSpPr/>
                <p:nvPr/>
              </p:nvSpPr>
              <p:spPr bwMode="auto">
                <a:xfrm>
                  <a:off x="2502250" y="685096"/>
                  <a:ext cx="377141" cy="252924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444" name="Isosceles Triangle 443"/>
                <p:cNvSpPr/>
                <p:nvPr/>
              </p:nvSpPr>
              <p:spPr bwMode="auto">
                <a:xfrm rot="5400000">
                  <a:off x="2601317" y="863157"/>
                  <a:ext cx="228924" cy="134958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</p:grpSp>
        <p:grpSp>
          <p:nvGrpSpPr>
            <p:cNvPr id="99352" name="Group 246"/>
            <p:cNvGrpSpPr>
              <a:grpSpLocks/>
            </p:cNvGrpSpPr>
            <p:nvPr/>
          </p:nvGrpSpPr>
          <p:grpSpPr bwMode="auto">
            <a:xfrm>
              <a:off x="1778000" y="2146300"/>
              <a:ext cx="5969000" cy="360363"/>
              <a:chOff x="1549401" y="1473201"/>
              <a:chExt cx="5968989" cy="359834"/>
            </a:xfrm>
          </p:grpSpPr>
          <p:grpSp>
            <p:nvGrpSpPr>
              <p:cNvPr id="99503" name="Group 247"/>
              <p:cNvGrpSpPr>
                <a:grpSpLocks/>
              </p:cNvGrpSpPr>
              <p:nvPr/>
            </p:nvGrpSpPr>
            <p:grpSpPr bwMode="auto">
              <a:xfrm>
                <a:off x="1549401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433" name="Freeform 432"/>
                <p:cNvSpPr/>
                <p:nvPr/>
              </p:nvSpPr>
              <p:spPr bwMode="auto">
                <a:xfrm>
                  <a:off x="2480894" y="685383"/>
                  <a:ext cx="397477" cy="252923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434" name="Isosceles Triangle 433"/>
                <p:cNvSpPr/>
                <p:nvPr/>
              </p:nvSpPr>
              <p:spPr bwMode="auto">
                <a:xfrm rot="5400000">
                  <a:off x="2591053" y="854198"/>
                  <a:ext cx="228924" cy="153445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504" name="Group 248"/>
              <p:cNvGrpSpPr>
                <a:grpSpLocks/>
              </p:cNvGrpSpPr>
              <p:nvPr/>
            </p:nvGrpSpPr>
            <p:grpSpPr bwMode="auto">
              <a:xfrm>
                <a:off x="2345266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431" name="Freeform 430"/>
                <p:cNvSpPr/>
                <p:nvPr/>
              </p:nvSpPr>
              <p:spPr bwMode="auto">
                <a:xfrm>
                  <a:off x="2502168" y="685383"/>
                  <a:ext cx="377141" cy="252923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432" name="Isosceles Triangle 431"/>
                <p:cNvSpPr/>
                <p:nvPr/>
              </p:nvSpPr>
              <p:spPr bwMode="auto">
                <a:xfrm rot="5400000">
                  <a:off x="2593840" y="856047"/>
                  <a:ext cx="228924" cy="149747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505" name="Group 249"/>
              <p:cNvGrpSpPr>
                <a:grpSpLocks/>
              </p:cNvGrpSpPr>
              <p:nvPr/>
            </p:nvGrpSpPr>
            <p:grpSpPr bwMode="auto">
              <a:xfrm>
                <a:off x="3141131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429" name="Freeform 428"/>
                <p:cNvSpPr/>
                <p:nvPr/>
              </p:nvSpPr>
              <p:spPr bwMode="auto">
                <a:xfrm>
                  <a:off x="2480922" y="685383"/>
                  <a:ext cx="397476" cy="252923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430" name="Isosceles Triangle 429"/>
                <p:cNvSpPr/>
                <p:nvPr/>
              </p:nvSpPr>
              <p:spPr bwMode="auto">
                <a:xfrm rot="5400000">
                  <a:off x="2590157" y="855122"/>
                  <a:ext cx="228924" cy="151596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506" name="Group 250"/>
              <p:cNvGrpSpPr>
                <a:grpSpLocks/>
              </p:cNvGrpSpPr>
              <p:nvPr/>
            </p:nvGrpSpPr>
            <p:grpSpPr bwMode="auto">
              <a:xfrm>
                <a:off x="3936996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427" name="Freeform 426"/>
                <p:cNvSpPr/>
                <p:nvPr/>
              </p:nvSpPr>
              <p:spPr bwMode="auto">
                <a:xfrm>
                  <a:off x="2502196" y="685383"/>
                  <a:ext cx="377141" cy="252923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428" name="Isosceles Triangle 427"/>
                <p:cNvSpPr/>
                <p:nvPr/>
              </p:nvSpPr>
              <p:spPr bwMode="auto">
                <a:xfrm rot="5400000">
                  <a:off x="2602187" y="864367"/>
                  <a:ext cx="228924" cy="133109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507" name="Group 251"/>
              <p:cNvGrpSpPr>
                <a:grpSpLocks/>
              </p:cNvGrpSpPr>
              <p:nvPr/>
            </p:nvGrpSpPr>
            <p:grpSpPr bwMode="auto">
              <a:xfrm>
                <a:off x="4732861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425" name="Freeform 424"/>
                <p:cNvSpPr/>
                <p:nvPr/>
              </p:nvSpPr>
              <p:spPr bwMode="auto">
                <a:xfrm>
                  <a:off x="2480948" y="685383"/>
                  <a:ext cx="397477" cy="252923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426" name="Isosceles Triangle 425"/>
                <p:cNvSpPr/>
                <p:nvPr/>
              </p:nvSpPr>
              <p:spPr bwMode="auto">
                <a:xfrm rot="5400000">
                  <a:off x="2590184" y="853274"/>
                  <a:ext cx="228924" cy="155293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508" name="Group 252"/>
              <p:cNvGrpSpPr>
                <a:grpSpLocks/>
              </p:cNvGrpSpPr>
              <p:nvPr/>
            </p:nvGrpSpPr>
            <p:grpSpPr bwMode="auto">
              <a:xfrm>
                <a:off x="5528726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423" name="Freeform 422"/>
                <p:cNvSpPr/>
                <p:nvPr/>
              </p:nvSpPr>
              <p:spPr bwMode="auto">
                <a:xfrm>
                  <a:off x="2502223" y="685383"/>
                  <a:ext cx="377141" cy="252923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424" name="Isosceles Triangle 423"/>
                <p:cNvSpPr/>
                <p:nvPr/>
              </p:nvSpPr>
              <p:spPr bwMode="auto">
                <a:xfrm rot="5400000">
                  <a:off x="2601290" y="865290"/>
                  <a:ext cx="228924" cy="131260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509" name="Group 253"/>
              <p:cNvGrpSpPr>
                <a:grpSpLocks/>
              </p:cNvGrpSpPr>
              <p:nvPr/>
            </p:nvGrpSpPr>
            <p:grpSpPr bwMode="auto">
              <a:xfrm>
                <a:off x="6324591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421" name="Freeform 420"/>
                <p:cNvSpPr/>
                <p:nvPr/>
              </p:nvSpPr>
              <p:spPr bwMode="auto">
                <a:xfrm>
                  <a:off x="2480976" y="685383"/>
                  <a:ext cx="397476" cy="252923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422" name="Isosceles Triangle 421"/>
                <p:cNvSpPr/>
                <p:nvPr/>
              </p:nvSpPr>
              <p:spPr bwMode="auto">
                <a:xfrm rot="5400000">
                  <a:off x="2591135" y="854199"/>
                  <a:ext cx="228924" cy="153444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510" name="Group 254"/>
              <p:cNvGrpSpPr>
                <a:grpSpLocks/>
              </p:cNvGrpSpPr>
              <p:nvPr/>
            </p:nvGrpSpPr>
            <p:grpSpPr bwMode="auto">
              <a:xfrm>
                <a:off x="7120456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419" name="Freeform 418"/>
                <p:cNvSpPr/>
                <p:nvPr/>
              </p:nvSpPr>
              <p:spPr bwMode="auto">
                <a:xfrm>
                  <a:off x="2502250" y="685383"/>
                  <a:ext cx="377141" cy="252923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420" name="Isosceles Triangle 419"/>
                <p:cNvSpPr/>
                <p:nvPr/>
              </p:nvSpPr>
              <p:spPr bwMode="auto">
                <a:xfrm rot="5400000">
                  <a:off x="2601317" y="863442"/>
                  <a:ext cx="228924" cy="134958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</p:grpSp>
        <p:grpSp>
          <p:nvGrpSpPr>
            <p:cNvPr id="99353" name="Group 271"/>
            <p:cNvGrpSpPr>
              <a:grpSpLocks/>
            </p:cNvGrpSpPr>
            <p:nvPr/>
          </p:nvGrpSpPr>
          <p:grpSpPr bwMode="auto">
            <a:xfrm>
              <a:off x="1778000" y="2725738"/>
              <a:ext cx="5969000" cy="360362"/>
              <a:chOff x="1549401" y="1473201"/>
              <a:chExt cx="5968989" cy="359834"/>
            </a:xfrm>
          </p:grpSpPr>
          <p:grpSp>
            <p:nvGrpSpPr>
              <p:cNvPr id="99479" name="Group 272"/>
              <p:cNvGrpSpPr>
                <a:grpSpLocks/>
              </p:cNvGrpSpPr>
              <p:nvPr/>
            </p:nvGrpSpPr>
            <p:grpSpPr bwMode="auto">
              <a:xfrm>
                <a:off x="1549401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409" name="Freeform 408"/>
                <p:cNvSpPr/>
                <p:nvPr/>
              </p:nvSpPr>
              <p:spPr bwMode="auto">
                <a:xfrm>
                  <a:off x="2480894" y="686490"/>
                  <a:ext cx="397477" cy="252924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410" name="Isosceles Triangle 409"/>
                <p:cNvSpPr/>
                <p:nvPr/>
              </p:nvSpPr>
              <p:spPr bwMode="auto">
                <a:xfrm rot="5400000">
                  <a:off x="2591053" y="855306"/>
                  <a:ext cx="228924" cy="153445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480" name="Group 273"/>
              <p:cNvGrpSpPr>
                <a:grpSpLocks/>
              </p:cNvGrpSpPr>
              <p:nvPr/>
            </p:nvGrpSpPr>
            <p:grpSpPr bwMode="auto">
              <a:xfrm>
                <a:off x="2345266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407" name="Freeform 406"/>
                <p:cNvSpPr/>
                <p:nvPr/>
              </p:nvSpPr>
              <p:spPr bwMode="auto">
                <a:xfrm>
                  <a:off x="2502168" y="686490"/>
                  <a:ext cx="377141" cy="252924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408" name="Isosceles Triangle 407"/>
                <p:cNvSpPr/>
                <p:nvPr/>
              </p:nvSpPr>
              <p:spPr bwMode="auto">
                <a:xfrm rot="5400000">
                  <a:off x="2593840" y="857155"/>
                  <a:ext cx="228924" cy="149747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481" name="Group 274"/>
              <p:cNvGrpSpPr>
                <a:grpSpLocks/>
              </p:cNvGrpSpPr>
              <p:nvPr/>
            </p:nvGrpSpPr>
            <p:grpSpPr bwMode="auto">
              <a:xfrm>
                <a:off x="3141131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405" name="Freeform 404"/>
                <p:cNvSpPr/>
                <p:nvPr/>
              </p:nvSpPr>
              <p:spPr bwMode="auto">
                <a:xfrm>
                  <a:off x="2480922" y="686490"/>
                  <a:ext cx="397476" cy="252924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406" name="Isosceles Triangle 405"/>
                <p:cNvSpPr/>
                <p:nvPr/>
              </p:nvSpPr>
              <p:spPr bwMode="auto">
                <a:xfrm rot="5400000">
                  <a:off x="2590156" y="856230"/>
                  <a:ext cx="228924" cy="151596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482" name="Group 275"/>
              <p:cNvGrpSpPr>
                <a:grpSpLocks/>
              </p:cNvGrpSpPr>
              <p:nvPr/>
            </p:nvGrpSpPr>
            <p:grpSpPr bwMode="auto">
              <a:xfrm>
                <a:off x="3936996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403" name="Freeform 402"/>
                <p:cNvSpPr/>
                <p:nvPr/>
              </p:nvSpPr>
              <p:spPr bwMode="auto">
                <a:xfrm>
                  <a:off x="2502196" y="686490"/>
                  <a:ext cx="377141" cy="252924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404" name="Isosceles Triangle 403"/>
                <p:cNvSpPr/>
                <p:nvPr/>
              </p:nvSpPr>
              <p:spPr bwMode="auto">
                <a:xfrm rot="5400000">
                  <a:off x="2602186" y="865475"/>
                  <a:ext cx="228924" cy="133109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483" name="Group 276"/>
              <p:cNvGrpSpPr>
                <a:grpSpLocks/>
              </p:cNvGrpSpPr>
              <p:nvPr/>
            </p:nvGrpSpPr>
            <p:grpSpPr bwMode="auto">
              <a:xfrm>
                <a:off x="4732861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401" name="Freeform 400"/>
                <p:cNvSpPr/>
                <p:nvPr/>
              </p:nvSpPr>
              <p:spPr bwMode="auto">
                <a:xfrm>
                  <a:off x="2480948" y="686490"/>
                  <a:ext cx="397477" cy="252924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402" name="Isosceles Triangle 401"/>
                <p:cNvSpPr/>
                <p:nvPr/>
              </p:nvSpPr>
              <p:spPr bwMode="auto">
                <a:xfrm rot="5400000">
                  <a:off x="2590183" y="854382"/>
                  <a:ext cx="228924" cy="155293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484" name="Group 277"/>
              <p:cNvGrpSpPr>
                <a:grpSpLocks/>
              </p:cNvGrpSpPr>
              <p:nvPr/>
            </p:nvGrpSpPr>
            <p:grpSpPr bwMode="auto">
              <a:xfrm>
                <a:off x="5528726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99" name="Freeform 398"/>
                <p:cNvSpPr/>
                <p:nvPr/>
              </p:nvSpPr>
              <p:spPr bwMode="auto">
                <a:xfrm>
                  <a:off x="2502223" y="686490"/>
                  <a:ext cx="377141" cy="252924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400" name="Isosceles Triangle 399"/>
                <p:cNvSpPr/>
                <p:nvPr/>
              </p:nvSpPr>
              <p:spPr bwMode="auto">
                <a:xfrm rot="5400000">
                  <a:off x="2601289" y="866398"/>
                  <a:ext cx="228924" cy="131260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485" name="Group 278"/>
              <p:cNvGrpSpPr>
                <a:grpSpLocks/>
              </p:cNvGrpSpPr>
              <p:nvPr/>
            </p:nvGrpSpPr>
            <p:grpSpPr bwMode="auto">
              <a:xfrm>
                <a:off x="6324591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97" name="Freeform 396"/>
                <p:cNvSpPr/>
                <p:nvPr/>
              </p:nvSpPr>
              <p:spPr bwMode="auto">
                <a:xfrm>
                  <a:off x="2480976" y="686490"/>
                  <a:ext cx="397476" cy="252924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98" name="Isosceles Triangle 397"/>
                <p:cNvSpPr/>
                <p:nvPr/>
              </p:nvSpPr>
              <p:spPr bwMode="auto">
                <a:xfrm rot="5400000">
                  <a:off x="2591135" y="855307"/>
                  <a:ext cx="228924" cy="153444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486" name="Group 279"/>
              <p:cNvGrpSpPr>
                <a:grpSpLocks/>
              </p:cNvGrpSpPr>
              <p:nvPr/>
            </p:nvGrpSpPr>
            <p:grpSpPr bwMode="auto">
              <a:xfrm>
                <a:off x="7120456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95" name="Freeform 394"/>
                <p:cNvSpPr/>
                <p:nvPr/>
              </p:nvSpPr>
              <p:spPr bwMode="auto">
                <a:xfrm>
                  <a:off x="2502250" y="686490"/>
                  <a:ext cx="377141" cy="252924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96" name="Isosceles Triangle 395"/>
                <p:cNvSpPr/>
                <p:nvPr/>
              </p:nvSpPr>
              <p:spPr bwMode="auto">
                <a:xfrm rot="5400000">
                  <a:off x="2601316" y="864550"/>
                  <a:ext cx="228924" cy="134958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</p:grpSp>
        <p:grpSp>
          <p:nvGrpSpPr>
            <p:cNvPr id="99354" name="Group 296"/>
            <p:cNvGrpSpPr>
              <a:grpSpLocks/>
            </p:cNvGrpSpPr>
            <p:nvPr/>
          </p:nvGrpSpPr>
          <p:grpSpPr bwMode="auto">
            <a:xfrm>
              <a:off x="1778000" y="3306763"/>
              <a:ext cx="5969000" cy="358775"/>
              <a:chOff x="1549401" y="1473201"/>
              <a:chExt cx="5968989" cy="359834"/>
            </a:xfrm>
          </p:grpSpPr>
          <p:grpSp>
            <p:nvGrpSpPr>
              <p:cNvPr id="99455" name="Group 297"/>
              <p:cNvGrpSpPr>
                <a:grpSpLocks/>
              </p:cNvGrpSpPr>
              <p:nvPr/>
            </p:nvGrpSpPr>
            <p:grpSpPr bwMode="auto">
              <a:xfrm>
                <a:off x="1549401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85" name="Freeform 384"/>
                <p:cNvSpPr/>
                <p:nvPr/>
              </p:nvSpPr>
              <p:spPr bwMode="auto">
                <a:xfrm>
                  <a:off x="2480894" y="686013"/>
                  <a:ext cx="397477" cy="254043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86" name="Isosceles Triangle 385"/>
                <p:cNvSpPr/>
                <p:nvPr/>
              </p:nvSpPr>
              <p:spPr bwMode="auto">
                <a:xfrm rot="5400000">
                  <a:off x="2590547" y="854061"/>
                  <a:ext cx="229937" cy="153445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456" name="Group 298"/>
              <p:cNvGrpSpPr>
                <a:grpSpLocks/>
              </p:cNvGrpSpPr>
              <p:nvPr/>
            </p:nvGrpSpPr>
            <p:grpSpPr bwMode="auto">
              <a:xfrm>
                <a:off x="2345266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83" name="Freeform 382"/>
                <p:cNvSpPr/>
                <p:nvPr/>
              </p:nvSpPr>
              <p:spPr bwMode="auto">
                <a:xfrm>
                  <a:off x="2502168" y="686013"/>
                  <a:ext cx="377141" cy="254043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84" name="Isosceles Triangle 383"/>
                <p:cNvSpPr/>
                <p:nvPr/>
              </p:nvSpPr>
              <p:spPr bwMode="auto">
                <a:xfrm rot="5400000">
                  <a:off x="2593333" y="855911"/>
                  <a:ext cx="229937" cy="149747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457" name="Group 299"/>
              <p:cNvGrpSpPr>
                <a:grpSpLocks/>
              </p:cNvGrpSpPr>
              <p:nvPr/>
            </p:nvGrpSpPr>
            <p:grpSpPr bwMode="auto">
              <a:xfrm>
                <a:off x="3141131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81" name="Freeform 380"/>
                <p:cNvSpPr/>
                <p:nvPr/>
              </p:nvSpPr>
              <p:spPr bwMode="auto">
                <a:xfrm>
                  <a:off x="2480922" y="686013"/>
                  <a:ext cx="397476" cy="254043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82" name="Isosceles Triangle 381"/>
                <p:cNvSpPr/>
                <p:nvPr/>
              </p:nvSpPr>
              <p:spPr bwMode="auto">
                <a:xfrm rot="5400000">
                  <a:off x="2589650" y="854986"/>
                  <a:ext cx="229937" cy="151596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458" name="Group 300"/>
              <p:cNvGrpSpPr>
                <a:grpSpLocks/>
              </p:cNvGrpSpPr>
              <p:nvPr/>
            </p:nvGrpSpPr>
            <p:grpSpPr bwMode="auto">
              <a:xfrm>
                <a:off x="3936996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79" name="Freeform 378"/>
                <p:cNvSpPr/>
                <p:nvPr/>
              </p:nvSpPr>
              <p:spPr bwMode="auto">
                <a:xfrm>
                  <a:off x="2502196" y="686013"/>
                  <a:ext cx="377141" cy="254043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80" name="Isosceles Triangle 379"/>
                <p:cNvSpPr/>
                <p:nvPr/>
              </p:nvSpPr>
              <p:spPr bwMode="auto">
                <a:xfrm rot="5400000">
                  <a:off x="2601680" y="864230"/>
                  <a:ext cx="229937" cy="133109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459" name="Group 301"/>
              <p:cNvGrpSpPr>
                <a:grpSpLocks/>
              </p:cNvGrpSpPr>
              <p:nvPr/>
            </p:nvGrpSpPr>
            <p:grpSpPr bwMode="auto">
              <a:xfrm>
                <a:off x="4732861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77" name="Freeform 376"/>
                <p:cNvSpPr/>
                <p:nvPr/>
              </p:nvSpPr>
              <p:spPr bwMode="auto">
                <a:xfrm>
                  <a:off x="2480948" y="686013"/>
                  <a:ext cx="397477" cy="254043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78" name="Isosceles Triangle 377"/>
                <p:cNvSpPr/>
                <p:nvPr/>
              </p:nvSpPr>
              <p:spPr bwMode="auto">
                <a:xfrm rot="5400000">
                  <a:off x="2589677" y="853138"/>
                  <a:ext cx="229937" cy="155293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460" name="Group 302"/>
              <p:cNvGrpSpPr>
                <a:grpSpLocks/>
              </p:cNvGrpSpPr>
              <p:nvPr/>
            </p:nvGrpSpPr>
            <p:grpSpPr bwMode="auto">
              <a:xfrm>
                <a:off x="5528726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75" name="Freeform 374"/>
                <p:cNvSpPr/>
                <p:nvPr/>
              </p:nvSpPr>
              <p:spPr bwMode="auto">
                <a:xfrm>
                  <a:off x="2502223" y="686013"/>
                  <a:ext cx="377141" cy="254043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76" name="Isosceles Triangle 375"/>
                <p:cNvSpPr/>
                <p:nvPr/>
              </p:nvSpPr>
              <p:spPr bwMode="auto">
                <a:xfrm rot="5400000">
                  <a:off x="2600783" y="865154"/>
                  <a:ext cx="229937" cy="131260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461" name="Group 303"/>
              <p:cNvGrpSpPr>
                <a:grpSpLocks/>
              </p:cNvGrpSpPr>
              <p:nvPr/>
            </p:nvGrpSpPr>
            <p:grpSpPr bwMode="auto">
              <a:xfrm>
                <a:off x="6324591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73" name="Freeform 372"/>
                <p:cNvSpPr/>
                <p:nvPr/>
              </p:nvSpPr>
              <p:spPr bwMode="auto">
                <a:xfrm>
                  <a:off x="2480976" y="686013"/>
                  <a:ext cx="397476" cy="254043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74" name="Isosceles Triangle 373"/>
                <p:cNvSpPr/>
                <p:nvPr/>
              </p:nvSpPr>
              <p:spPr bwMode="auto">
                <a:xfrm rot="5400000">
                  <a:off x="2590628" y="854063"/>
                  <a:ext cx="229937" cy="153444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462" name="Group 304"/>
              <p:cNvGrpSpPr>
                <a:grpSpLocks/>
              </p:cNvGrpSpPr>
              <p:nvPr/>
            </p:nvGrpSpPr>
            <p:grpSpPr bwMode="auto">
              <a:xfrm>
                <a:off x="7120456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71" name="Freeform 370"/>
                <p:cNvSpPr/>
                <p:nvPr/>
              </p:nvSpPr>
              <p:spPr bwMode="auto">
                <a:xfrm>
                  <a:off x="2502250" y="686013"/>
                  <a:ext cx="377141" cy="254043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72" name="Isosceles Triangle 371"/>
                <p:cNvSpPr/>
                <p:nvPr/>
              </p:nvSpPr>
              <p:spPr bwMode="auto">
                <a:xfrm rot="5400000">
                  <a:off x="2600810" y="863306"/>
                  <a:ext cx="229937" cy="134958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</p:grpSp>
        <p:grpSp>
          <p:nvGrpSpPr>
            <p:cNvPr id="99355" name="Group 321"/>
            <p:cNvGrpSpPr>
              <a:grpSpLocks/>
            </p:cNvGrpSpPr>
            <p:nvPr/>
          </p:nvGrpSpPr>
          <p:grpSpPr bwMode="auto">
            <a:xfrm>
              <a:off x="1778000" y="3886200"/>
              <a:ext cx="5969000" cy="360363"/>
              <a:chOff x="1549401" y="1473201"/>
              <a:chExt cx="5968989" cy="359834"/>
            </a:xfrm>
          </p:grpSpPr>
          <p:grpSp>
            <p:nvGrpSpPr>
              <p:cNvPr id="99431" name="Group 322"/>
              <p:cNvGrpSpPr>
                <a:grpSpLocks/>
              </p:cNvGrpSpPr>
              <p:nvPr/>
            </p:nvGrpSpPr>
            <p:grpSpPr bwMode="auto">
              <a:xfrm>
                <a:off x="1549401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61" name="Freeform 360"/>
                <p:cNvSpPr/>
                <p:nvPr/>
              </p:nvSpPr>
              <p:spPr bwMode="auto">
                <a:xfrm>
                  <a:off x="2480894" y="685272"/>
                  <a:ext cx="397477" cy="252924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62" name="Isosceles Triangle 361"/>
                <p:cNvSpPr/>
                <p:nvPr/>
              </p:nvSpPr>
              <p:spPr bwMode="auto">
                <a:xfrm rot="5400000">
                  <a:off x="2591053" y="854089"/>
                  <a:ext cx="228924" cy="153445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432" name="Group 323"/>
              <p:cNvGrpSpPr>
                <a:grpSpLocks/>
              </p:cNvGrpSpPr>
              <p:nvPr/>
            </p:nvGrpSpPr>
            <p:grpSpPr bwMode="auto">
              <a:xfrm>
                <a:off x="2345266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59" name="Freeform 358"/>
                <p:cNvSpPr/>
                <p:nvPr/>
              </p:nvSpPr>
              <p:spPr bwMode="auto">
                <a:xfrm>
                  <a:off x="2502168" y="685272"/>
                  <a:ext cx="377141" cy="252924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60" name="Isosceles Triangle 359"/>
                <p:cNvSpPr/>
                <p:nvPr/>
              </p:nvSpPr>
              <p:spPr bwMode="auto">
                <a:xfrm rot="5400000">
                  <a:off x="2593840" y="855938"/>
                  <a:ext cx="228924" cy="149747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433" name="Group 324"/>
              <p:cNvGrpSpPr>
                <a:grpSpLocks/>
              </p:cNvGrpSpPr>
              <p:nvPr/>
            </p:nvGrpSpPr>
            <p:grpSpPr bwMode="auto">
              <a:xfrm>
                <a:off x="3141131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57" name="Freeform 356"/>
                <p:cNvSpPr/>
                <p:nvPr/>
              </p:nvSpPr>
              <p:spPr bwMode="auto">
                <a:xfrm>
                  <a:off x="2480922" y="685272"/>
                  <a:ext cx="397476" cy="252924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58" name="Isosceles Triangle 357"/>
                <p:cNvSpPr/>
                <p:nvPr/>
              </p:nvSpPr>
              <p:spPr bwMode="auto">
                <a:xfrm rot="5400000">
                  <a:off x="2590157" y="855013"/>
                  <a:ext cx="228924" cy="151596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434" name="Group 325"/>
              <p:cNvGrpSpPr>
                <a:grpSpLocks/>
              </p:cNvGrpSpPr>
              <p:nvPr/>
            </p:nvGrpSpPr>
            <p:grpSpPr bwMode="auto">
              <a:xfrm>
                <a:off x="3936996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55" name="Freeform 354"/>
                <p:cNvSpPr/>
                <p:nvPr/>
              </p:nvSpPr>
              <p:spPr bwMode="auto">
                <a:xfrm>
                  <a:off x="2502196" y="685272"/>
                  <a:ext cx="377141" cy="252924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56" name="Isosceles Triangle 355"/>
                <p:cNvSpPr/>
                <p:nvPr/>
              </p:nvSpPr>
              <p:spPr bwMode="auto">
                <a:xfrm rot="5400000">
                  <a:off x="2602187" y="864257"/>
                  <a:ext cx="228924" cy="133109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435" name="Group 326"/>
              <p:cNvGrpSpPr>
                <a:grpSpLocks/>
              </p:cNvGrpSpPr>
              <p:nvPr/>
            </p:nvGrpSpPr>
            <p:grpSpPr bwMode="auto">
              <a:xfrm>
                <a:off x="4732861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53" name="Freeform 352"/>
                <p:cNvSpPr/>
                <p:nvPr/>
              </p:nvSpPr>
              <p:spPr bwMode="auto">
                <a:xfrm>
                  <a:off x="2480948" y="685272"/>
                  <a:ext cx="397477" cy="252924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54" name="Isosceles Triangle 353"/>
                <p:cNvSpPr/>
                <p:nvPr/>
              </p:nvSpPr>
              <p:spPr bwMode="auto">
                <a:xfrm rot="5400000">
                  <a:off x="2590184" y="853165"/>
                  <a:ext cx="228924" cy="155293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436" name="Group 327"/>
              <p:cNvGrpSpPr>
                <a:grpSpLocks/>
              </p:cNvGrpSpPr>
              <p:nvPr/>
            </p:nvGrpSpPr>
            <p:grpSpPr bwMode="auto">
              <a:xfrm>
                <a:off x="5528726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51" name="Freeform 350"/>
                <p:cNvSpPr/>
                <p:nvPr/>
              </p:nvSpPr>
              <p:spPr bwMode="auto">
                <a:xfrm>
                  <a:off x="2502223" y="685272"/>
                  <a:ext cx="377141" cy="252924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52" name="Isosceles Triangle 351"/>
                <p:cNvSpPr/>
                <p:nvPr/>
              </p:nvSpPr>
              <p:spPr bwMode="auto">
                <a:xfrm rot="5400000">
                  <a:off x="2601290" y="865181"/>
                  <a:ext cx="228924" cy="131260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437" name="Group 328"/>
              <p:cNvGrpSpPr>
                <a:grpSpLocks/>
              </p:cNvGrpSpPr>
              <p:nvPr/>
            </p:nvGrpSpPr>
            <p:grpSpPr bwMode="auto">
              <a:xfrm>
                <a:off x="6324591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49" name="Freeform 348"/>
                <p:cNvSpPr/>
                <p:nvPr/>
              </p:nvSpPr>
              <p:spPr bwMode="auto">
                <a:xfrm>
                  <a:off x="2480976" y="685272"/>
                  <a:ext cx="397476" cy="252924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50" name="Isosceles Triangle 349"/>
                <p:cNvSpPr/>
                <p:nvPr/>
              </p:nvSpPr>
              <p:spPr bwMode="auto">
                <a:xfrm rot="5400000">
                  <a:off x="2591135" y="854090"/>
                  <a:ext cx="228924" cy="153444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438" name="Group 329"/>
              <p:cNvGrpSpPr>
                <a:grpSpLocks/>
              </p:cNvGrpSpPr>
              <p:nvPr/>
            </p:nvGrpSpPr>
            <p:grpSpPr bwMode="auto">
              <a:xfrm>
                <a:off x="7120456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47" name="Freeform 346"/>
                <p:cNvSpPr/>
                <p:nvPr/>
              </p:nvSpPr>
              <p:spPr bwMode="auto">
                <a:xfrm>
                  <a:off x="2502250" y="685272"/>
                  <a:ext cx="377141" cy="252924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48" name="Isosceles Triangle 347"/>
                <p:cNvSpPr/>
                <p:nvPr/>
              </p:nvSpPr>
              <p:spPr bwMode="auto">
                <a:xfrm rot="5400000">
                  <a:off x="2601317" y="863333"/>
                  <a:ext cx="228924" cy="134958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</p:grpSp>
        <p:grpSp>
          <p:nvGrpSpPr>
            <p:cNvPr id="99356" name="Group 346"/>
            <p:cNvGrpSpPr>
              <a:grpSpLocks/>
            </p:cNvGrpSpPr>
            <p:nvPr/>
          </p:nvGrpSpPr>
          <p:grpSpPr bwMode="auto">
            <a:xfrm>
              <a:off x="1778000" y="4465638"/>
              <a:ext cx="5969000" cy="360362"/>
              <a:chOff x="1549401" y="1473201"/>
              <a:chExt cx="5968989" cy="359834"/>
            </a:xfrm>
          </p:grpSpPr>
          <p:grpSp>
            <p:nvGrpSpPr>
              <p:cNvPr id="99407" name="Group 347"/>
              <p:cNvGrpSpPr>
                <a:grpSpLocks/>
              </p:cNvGrpSpPr>
              <p:nvPr/>
            </p:nvGrpSpPr>
            <p:grpSpPr bwMode="auto">
              <a:xfrm>
                <a:off x="1549401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37" name="Freeform 336"/>
                <p:cNvSpPr/>
                <p:nvPr/>
              </p:nvSpPr>
              <p:spPr bwMode="auto">
                <a:xfrm>
                  <a:off x="2480894" y="686379"/>
                  <a:ext cx="397477" cy="252925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38" name="Isosceles Triangle 337"/>
                <p:cNvSpPr/>
                <p:nvPr/>
              </p:nvSpPr>
              <p:spPr bwMode="auto">
                <a:xfrm rot="5400000">
                  <a:off x="2591053" y="855196"/>
                  <a:ext cx="228924" cy="153445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408" name="Group 348"/>
              <p:cNvGrpSpPr>
                <a:grpSpLocks/>
              </p:cNvGrpSpPr>
              <p:nvPr/>
            </p:nvGrpSpPr>
            <p:grpSpPr bwMode="auto">
              <a:xfrm>
                <a:off x="2345266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35" name="Freeform 334"/>
                <p:cNvSpPr/>
                <p:nvPr/>
              </p:nvSpPr>
              <p:spPr bwMode="auto">
                <a:xfrm>
                  <a:off x="2502168" y="686379"/>
                  <a:ext cx="377141" cy="252925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36" name="Isosceles Triangle 335"/>
                <p:cNvSpPr/>
                <p:nvPr/>
              </p:nvSpPr>
              <p:spPr bwMode="auto">
                <a:xfrm rot="5400000">
                  <a:off x="2593840" y="857046"/>
                  <a:ext cx="228924" cy="149747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409" name="Group 349"/>
              <p:cNvGrpSpPr>
                <a:grpSpLocks/>
              </p:cNvGrpSpPr>
              <p:nvPr/>
            </p:nvGrpSpPr>
            <p:grpSpPr bwMode="auto">
              <a:xfrm>
                <a:off x="3141131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33" name="Freeform 332"/>
                <p:cNvSpPr/>
                <p:nvPr/>
              </p:nvSpPr>
              <p:spPr bwMode="auto">
                <a:xfrm>
                  <a:off x="2480922" y="686379"/>
                  <a:ext cx="397476" cy="252925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34" name="Isosceles Triangle 333"/>
                <p:cNvSpPr/>
                <p:nvPr/>
              </p:nvSpPr>
              <p:spPr bwMode="auto">
                <a:xfrm rot="5400000">
                  <a:off x="2590156" y="856121"/>
                  <a:ext cx="228924" cy="151596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410" name="Group 350"/>
              <p:cNvGrpSpPr>
                <a:grpSpLocks/>
              </p:cNvGrpSpPr>
              <p:nvPr/>
            </p:nvGrpSpPr>
            <p:grpSpPr bwMode="auto">
              <a:xfrm>
                <a:off x="3936996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31" name="Freeform 330"/>
                <p:cNvSpPr/>
                <p:nvPr/>
              </p:nvSpPr>
              <p:spPr bwMode="auto">
                <a:xfrm>
                  <a:off x="2502196" y="686379"/>
                  <a:ext cx="377141" cy="252925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32" name="Isosceles Triangle 331"/>
                <p:cNvSpPr/>
                <p:nvPr/>
              </p:nvSpPr>
              <p:spPr bwMode="auto">
                <a:xfrm rot="5400000">
                  <a:off x="2602186" y="865365"/>
                  <a:ext cx="228924" cy="133109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411" name="Group 351"/>
              <p:cNvGrpSpPr>
                <a:grpSpLocks/>
              </p:cNvGrpSpPr>
              <p:nvPr/>
            </p:nvGrpSpPr>
            <p:grpSpPr bwMode="auto">
              <a:xfrm>
                <a:off x="4732861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29" name="Freeform 328"/>
                <p:cNvSpPr/>
                <p:nvPr/>
              </p:nvSpPr>
              <p:spPr bwMode="auto">
                <a:xfrm>
                  <a:off x="2480948" y="686379"/>
                  <a:ext cx="397477" cy="252925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30" name="Isosceles Triangle 329"/>
                <p:cNvSpPr/>
                <p:nvPr/>
              </p:nvSpPr>
              <p:spPr bwMode="auto">
                <a:xfrm rot="5400000">
                  <a:off x="2590183" y="854273"/>
                  <a:ext cx="228924" cy="155293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412" name="Group 352"/>
              <p:cNvGrpSpPr>
                <a:grpSpLocks/>
              </p:cNvGrpSpPr>
              <p:nvPr/>
            </p:nvGrpSpPr>
            <p:grpSpPr bwMode="auto">
              <a:xfrm>
                <a:off x="5528726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27" name="Freeform 326"/>
                <p:cNvSpPr/>
                <p:nvPr/>
              </p:nvSpPr>
              <p:spPr bwMode="auto">
                <a:xfrm>
                  <a:off x="2502223" y="686379"/>
                  <a:ext cx="377141" cy="252925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28" name="Isosceles Triangle 327"/>
                <p:cNvSpPr/>
                <p:nvPr/>
              </p:nvSpPr>
              <p:spPr bwMode="auto">
                <a:xfrm rot="5400000">
                  <a:off x="2601289" y="866289"/>
                  <a:ext cx="228924" cy="131260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413" name="Group 353"/>
              <p:cNvGrpSpPr>
                <a:grpSpLocks/>
              </p:cNvGrpSpPr>
              <p:nvPr/>
            </p:nvGrpSpPr>
            <p:grpSpPr bwMode="auto">
              <a:xfrm>
                <a:off x="6324591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25" name="Freeform 324"/>
                <p:cNvSpPr/>
                <p:nvPr/>
              </p:nvSpPr>
              <p:spPr bwMode="auto">
                <a:xfrm>
                  <a:off x="2480976" y="686379"/>
                  <a:ext cx="397476" cy="252925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26" name="Isosceles Triangle 325"/>
                <p:cNvSpPr/>
                <p:nvPr/>
              </p:nvSpPr>
              <p:spPr bwMode="auto">
                <a:xfrm rot="5400000">
                  <a:off x="2591135" y="855198"/>
                  <a:ext cx="228924" cy="153444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414" name="Group 354"/>
              <p:cNvGrpSpPr>
                <a:grpSpLocks/>
              </p:cNvGrpSpPr>
              <p:nvPr/>
            </p:nvGrpSpPr>
            <p:grpSpPr bwMode="auto">
              <a:xfrm>
                <a:off x="7120456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23" name="Freeform 322"/>
                <p:cNvSpPr/>
                <p:nvPr/>
              </p:nvSpPr>
              <p:spPr bwMode="auto">
                <a:xfrm>
                  <a:off x="2502250" y="686379"/>
                  <a:ext cx="377141" cy="252925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24" name="Isosceles Triangle 323"/>
                <p:cNvSpPr/>
                <p:nvPr/>
              </p:nvSpPr>
              <p:spPr bwMode="auto">
                <a:xfrm rot="5400000">
                  <a:off x="2601316" y="864441"/>
                  <a:ext cx="228924" cy="134958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</p:grpSp>
        <p:grpSp>
          <p:nvGrpSpPr>
            <p:cNvPr id="99357" name="Group 371"/>
            <p:cNvGrpSpPr>
              <a:grpSpLocks/>
            </p:cNvGrpSpPr>
            <p:nvPr/>
          </p:nvGrpSpPr>
          <p:grpSpPr bwMode="auto">
            <a:xfrm>
              <a:off x="1778000" y="5046663"/>
              <a:ext cx="5969000" cy="358775"/>
              <a:chOff x="1549401" y="1473201"/>
              <a:chExt cx="5968989" cy="359834"/>
            </a:xfrm>
          </p:grpSpPr>
          <p:grpSp>
            <p:nvGrpSpPr>
              <p:cNvPr id="99383" name="Group 372"/>
              <p:cNvGrpSpPr>
                <a:grpSpLocks/>
              </p:cNvGrpSpPr>
              <p:nvPr/>
            </p:nvGrpSpPr>
            <p:grpSpPr bwMode="auto">
              <a:xfrm>
                <a:off x="1549401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13" name="Freeform 312"/>
                <p:cNvSpPr/>
                <p:nvPr/>
              </p:nvSpPr>
              <p:spPr bwMode="auto">
                <a:xfrm>
                  <a:off x="2480894" y="685902"/>
                  <a:ext cx="397477" cy="254044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14" name="Isosceles Triangle 313"/>
                <p:cNvSpPr/>
                <p:nvPr/>
              </p:nvSpPr>
              <p:spPr bwMode="auto">
                <a:xfrm rot="5400000">
                  <a:off x="2590547" y="853950"/>
                  <a:ext cx="229937" cy="153445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384" name="Group 373"/>
              <p:cNvGrpSpPr>
                <a:grpSpLocks/>
              </p:cNvGrpSpPr>
              <p:nvPr/>
            </p:nvGrpSpPr>
            <p:grpSpPr bwMode="auto">
              <a:xfrm>
                <a:off x="2345266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11" name="Freeform 310"/>
                <p:cNvSpPr/>
                <p:nvPr/>
              </p:nvSpPr>
              <p:spPr bwMode="auto">
                <a:xfrm>
                  <a:off x="2502168" y="685902"/>
                  <a:ext cx="377141" cy="254044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12" name="Isosceles Triangle 311"/>
                <p:cNvSpPr/>
                <p:nvPr/>
              </p:nvSpPr>
              <p:spPr bwMode="auto">
                <a:xfrm rot="5400000">
                  <a:off x="2593333" y="855800"/>
                  <a:ext cx="229937" cy="149747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385" name="Group 374"/>
              <p:cNvGrpSpPr>
                <a:grpSpLocks/>
              </p:cNvGrpSpPr>
              <p:nvPr/>
            </p:nvGrpSpPr>
            <p:grpSpPr bwMode="auto">
              <a:xfrm>
                <a:off x="3141131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09" name="Freeform 308"/>
                <p:cNvSpPr/>
                <p:nvPr/>
              </p:nvSpPr>
              <p:spPr bwMode="auto">
                <a:xfrm>
                  <a:off x="2480922" y="685902"/>
                  <a:ext cx="397476" cy="254044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10" name="Isosceles Triangle 309"/>
                <p:cNvSpPr/>
                <p:nvPr/>
              </p:nvSpPr>
              <p:spPr bwMode="auto">
                <a:xfrm rot="5400000">
                  <a:off x="2589650" y="854875"/>
                  <a:ext cx="229937" cy="151596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386" name="Group 375"/>
              <p:cNvGrpSpPr>
                <a:grpSpLocks/>
              </p:cNvGrpSpPr>
              <p:nvPr/>
            </p:nvGrpSpPr>
            <p:grpSpPr bwMode="auto">
              <a:xfrm>
                <a:off x="3936996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07" name="Freeform 306"/>
                <p:cNvSpPr/>
                <p:nvPr/>
              </p:nvSpPr>
              <p:spPr bwMode="auto">
                <a:xfrm>
                  <a:off x="2502196" y="685902"/>
                  <a:ext cx="377141" cy="254044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08" name="Isosceles Triangle 307"/>
                <p:cNvSpPr/>
                <p:nvPr/>
              </p:nvSpPr>
              <p:spPr bwMode="auto">
                <a:xfrm rot="5400000">
                  <a:off x="2601680" y="864119"/>
                  <a:ext cx="229937" cy="133109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387" name="Group 376"/>
              <p:cNvGrpSpPr>
                <a:grpSpLocks/>
              </p:cNvGrpSpPr>
              <p:nvPr/>
            </p:nvGrpSpPr>
            <p:grpSpPr bwMode="auto">
              <a:xfrm>
                <a:off x="4732861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05" name="Freeform 304"/>
                <p:cNvSpPr/>
                <p:nvPr/>
              </p:nvSpPr>
              <p:spPr bwMode="auto">
                <a:xfrm>
                  <a:off x="2480948" y="685902"/>
                  <a:ext cx="397477" cy="254044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06" name="Isosceles Triangle 305"/>
                <p:cNvSpPr/>
                <p:nvPr/>
              </p:nvSpPr>
              <p:spPr bwMode="auto">
                <a:xfrm rot="5400000">
                  <a:off x="2589677" y="853027"/>
                  <a:ext cx="229937" cy="155293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388" name="Group 377"/>
              <p:cNvGrpSpPr>
                <a:grpSpLocks/>
              </p:cNvGrpSpPr>
              <p:nvPr/>
            </p:nvGrpSpPr>
            <p:grpSpPr bwMode="auto">
              <a:xfrm>
                <a:off x="5528726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03" name="Freeform 302"/>
                <p:cNvSpPr/>
                <p:nvPr/>
              </p:nvSpPr>
              <p:spPr bwMode="auto">
                <a:xfrm>
                  <a:off x="2502223" y="685902"/>
                  <a:ext cx="377141" cy="254044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04" name="Isosceles Triangle 303"/>
                <p:cNvSpPr/>
                <p:nvPr/>
              </p:nvSpPr>
              <p:spPr bwMode="auto">
                <a:xfrm rot="5400000">
                  <a:off x="2600783" y="865043"/>
                  <a:ext cx="229937" cy="131260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389" name="Group 378"/>
              <p:cNvGrpSpPr>
                <a:grpSpLocks/>
              </p:cNvGrpSpPr>
              <p:nvPr/>
            </p:nvGrpSpPr>
            <p:grpSpPr bwMode="auto">
              <a:xfrm>
                <a:off x="6324591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301" name="Freeform 300"/>
                <p:cNvSpPr/>
                <p:nvPr/>
              </p:nvSpPr>
              <p:spPr bwMode="auto">
                <a:xfrm>
                  <a:off x="2480976" y="685902"/>
                  <a:ext cx="397476" cy="254044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02" name="Isosceles Triangle 301"/>
                <p:cNvSpPr/>
                <p:nvPr/>
              </p:nvSpPr>
              <p:spPr bwMode="auto">
                <a:xfrm rot="5400000">
                  <a:off x="2590628" y="853952"/>
                  <a:ext cx="229937" cy="153444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390" name="Group 379"/>
              <p:cNvGrpSpPr>
                <a:grpSpLocks/>
              </p:cNvGrpSpPr>
              <p:nvPr/>
            </p:nvGrpSpPr>
            <p:grpSpPr bwMode="auto">
              <a:xfrm>
                <a:off x="7120456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299" name="Freeform 298"/>
                <p:cNvSpPr/>
                <p:nvPr/>
              </p:nvSpPr>
              <p:spPr bwMode="auto">
                <a:xfrm>
                  <a:off x="2502250" y="685902"/>
                  <a:ext cx="377141" cy="254044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300" name="Isosceles Triangle 299"/>
                <p:cNvSpPr/>
                <p:nvPr/>
              </p:nvSpPr>
              <p:spPr bwMode="auto">
                <a:xfrm rot="5400000">
                  <a:off x="2600810" y="863195"/>
                  <a:ext cx="229937" cy="134958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</p:grpSp>
        <p:grpSp>
          <p:nvGrpSpPr>
            <p:cNvPr id="99358" name="Group 396"/>
            <p:cNvGrpSpPr>
              <a:grpSpLocks/>
            </p:cNvGrpSpPr>
            <p:nvPr/>
          </p:nvGrpSpPr>
          <p:grpSpPr bwMode="auto">
            <a:xfrm>
              <a:off x="1778000" y="5643563"/>
              <a:ext cx="5969000" cy="358775"/>
              <a:chOff x="1549401" y="1473201"/>
              <a:chExt cx="5968989" cy="359834"/>
            </a:xfrm>
          </p:grpSpPr>
          <p:grpSp>
            <p:nvGrpSpPr>
              <p:cNvPr id="99359" name="Group 397"/>
              <p:cNvGrpSpPr>
                <a:grpSpLocks/>
              </p:cNvGrpSpPr>
              <p:nvPr/>
            </p:nvGrpSpPr>
            <p:grpSpPr bwMode="auto">
              <a:xfrm>
                <a:off x="1549401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289" name="Freeform 288"/>
                <p:cNvSpPr/>
                <p:nvPr/>
              </p:nvSpPr>
              <p:spPr bwMode="auto">
                <a:xfrm>
                  <a:off x="2480894" y="686189"/>
                  <a:ext cx="397477" cy="254043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290" name="Isosceles Triangle 289"/>
                <p:cNvSpPr/>
                <p:nvPr/>
              </p:nvSpPr>
              <p:spPr bwMode="auto">
                <a:xfrm rot="5400000">
                  <a:off x="2590547" y="854238"/>
                  <a:ext cx="229937" cy="153445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360" name="Group 398"/>
              <p:cNvGrpSpPr>
                <a:grpSpLocks/>
              </p:cNvGrpSpPr>
              <p:nvPr/>
            </p:nvGrpSpPr>
            <p:grpSpPr bwMode="auto">
              <a:xfrm>
                <a:off x="2345266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287" name="Freeform 286"/>
                <p:cNvSpPr/>
                <p:nvPr/>
              </p:nvSpPr>
              <p:spPr bwMode="auto">
                <a:xfrm>
                  <a:off x="2502168" y="686189"/>
                  <a:ext cx="377141" cy="254043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288" name="Isosceles Triangle 287"/>
                <p:cNvSpPr/>
                <p:nvPr/>
              </p:nvSpPr>
              <p:spPr bwMode="auto">
                <a:xfrm rot="5400000">
                  <a:off x="2593333" y="856087"/>
                  <a:ext cx="229937" cy="149747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361" name="Group 399"/>
              <p:cNvGrpSpPr>
                <a:grpSpLocks/>
              </p:cNvGrpSpPr>
              <p:nvPr/>
            </p:nvGrpSpPr>
            <p:grpSpPr bwMode="auto">
              <a:xfrm>
                <a:off x="3141131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285" name="Freeform 284"/>
                <p:cNvSpPr/>
                <p:nvPr/>
              </p:nvSpPr>
              <p:spPr bwMode="auto">
                <a:xfrm>
                  <a:off x="2480922" y="686189"/>
                  <a:ext cx="397476" cy="254043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286" name="Isosceles Triangle 285"/>
                <p:cNvSpPr/>
                <p:nvPr/>
              </p:nvSpPr>
              <p:spPr bwMode="auto">
                <a:xfrm rot="5400000">
                  <a:off x="2589650" y="855162"/>
                  <a:ext cx="229937" cy="151596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362" name="Group 400"/>
              <p:cNvGrpSpPr>
                <a:grpSpLocks/>
              </p:cNvGrpSpPr>
              <p:nvPr/>
            </p:nvGrpSpPr>
            <p:grpSpPr bwMode="auto">
              <a:xfrm>
                <a:off x="3936996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283" name="Freeform 282"/>
                <p:cNvSpPr/>
                <p:nvPr/>
              </p:nvSpPr>
              <p:spPr bwMode="auto">
                <a:xfrm>
                  <a:off x="2502196" y="686189"/>
                  <a:ext cx="377141" cy="254043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284" name="Isosceles Triangle 283"/>
                <p:cNvSpPr/>
                <p:nvPr/>
              </p:nvSpPr>
              <p:spPr bwMode="auto">
                <a:xfrm rot="5400000">
                  <a:off x="2601680" y="864407"/>
                  <a:ext cx="229937" cy="133109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363" name="Group 401"/>
              <p:cNvGrpSpPr>
                <a:grpSpLocks/>
              </p:cNvGrpSpPr>
              <p:nvPr/>
            </p:nvGrpSpPr>
            <p:grpSpPr bwMode="auto">
              <a:xfrm>
                <a:off x="4732861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281" name="Freeform 280"/>
                <p:cNvSpPr/>
                <p:nvPr/>
              </p:nvSpPr>
              <p:spPr bwMode="auto">
                <a:xfrm>
                  <a:off x="2480948" y="686189"/>
                  <a:ext cx="397477" cy="254043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282" name="Isosceles Triangle 281"/>
                <p:cNvSpPr/>
                <p:nvPr/>
              </p:nvSpPr>
              <p:spPr bwMode="auto">
                <a:xfrm rot="5400000">
                  <a:off x="2589677" y="853314"/>
                  <a:ext cx="229937" cy="155293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364" name="Group 402"/>
              <p:cNvGrpSpPr>
                <a:grpSpLocks/>
              </p:cNvGrpSpPr>
              <p:nvPr/>
            </p:nvGrpSpPr>
            <p:grpSpPr bwMode="auto">
              <a:xfrm>
                <a:off x="5528726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279" name="Freeform 278"/>
                <p:cNvSpPr/>
                <p:nvPr/>
              </p:nvSpPr>
              <p:spPr bwMode="auto">
                <a:xfrm>
                  <a:off x="2502223" y="686189"/>
                  <a:ext cx="377141" cy="254043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280" name="Isosceles Triangle 279"/>
                <p:cNvSpPr/>
                <p:nvPr/>
              </p:nvSpPr>
              <p:spPr bwMode="auto">
                <a:xfrm rot="5400000">
                  <a:off x="2600783" y="865330"/>
                  <a:ext cx="229937" cy="131260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365" name="Group 403"/>
              <p:cNvGrpSpPr>
                <a:grpSpLocks/>
              </p:cNvGrpSpPr>
              <p:nvPr/>
            </p:nvGrpSpPr>
            <p:grpSpPr bwMode="auto">
              <a:xfrm>
                <a:off x="6324591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277" name="Freeform 276"/>
                <p:cNvSpPr/>
                <p:nvPr/>
              </p:nvSpPr>
              <p:spPr bwMode="auto">
                <a:xfrm>
                  <a:off x="2480976" y="686189"/>
                  <a:ext cx="397476" cy="254043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278" name="Isosceles Triangle 277"/>
                <p:cNvSpPr/>
                <p:nvPr/>
              </p:nvSpPr>
              <p:spPr bwMode="auto">
                <a:xfrm rot="5400000">
                  <a:off x="2590628" y="854239"/>
                  <a:ext cx="229937" cy="153444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  <p:grpSp>
            <p:nvGrpSpPr>
              <p:cNvPr id="99366" name="Group 404"/>
              <p:cNvGrpSpPr>
                <a:grpSpLocks/>
              </p:cNvGrpSpPr>
              <p:nvPr/>
            </p:nvGrpSpPr>
            <p:grpSpPr bwMode="auto">
              <a:xfrm>
                <a:off x="7120456" y="1473201"/>
                <a:ext cx="397934" cy="359834"/>
                <a:chOff x="2480733" y="685800"/>
                <a:chExt cx="397934" cy="359834"/>
              </a:xfrm>
            </p:grpSpPr>
            <p:sp>
              <p:nvSpPr>
                <p:cNvPr id="275" name="Freeform 274"/>
                <p:cNvSpPr/>
                <p:nvPr/>
              </p:nvSpPr>
              <p:spPr bwMode="auto">
                <a:xfrm>
                  <a:off x="2502250" y="686189"/>
                  <a:ext cx="377141" cy="254043"/>
                </a:xfrm>
                <a:custGeom>
                  <a:avLst/>
                  <a:gdLst>
                    <a:gd name="connsiteX0" fmla="*/ 0 w 397934"/>
                    <a:gd name="connsiteY0" fmla="*/ 0 h 338667"/>
                    <a:gd name="connsiteX1" fmla="*/ 0 w 397934"/>
                    <a:gd name="connsiteY1" fmla="*/ 338667 h 338667"/>
                    <a:gd name="connsiteX2" fmla="*/ 397934 w 397934"/>
                    <a:gd name="connsiteY2" fmla="*/ 338667 h 338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97934" h="338667">
                      <a:moveTo>
                        <a:pt x="0" y="0"/>
                      </a:moveTo>
                      <a:lnTo>
                        <a:pt x="0" y="338667"/>
                      </a:lnTo>
                      <a:lnTo>
                        <a:pt x="397934" y="338667"/>
                      </a:lnTo>
                    </a:path>
                  </a:pathLst>
                </a:custGeom>
                <a:noFill/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  <p:sp>
              <p:nvSpPr>
                <p:cNvPr id="276" name="Isosceles Triangle 275"/>
                <p:cNvSpPr/>
                <p:nvPr/>
              </p:nvSpPr>
              <p:spPr bwMode="auto">
                <a:xfrm rot="5400000">
                  <a:off x="2600810" y="863482"/>
                  <a:ext cx="229937" cy="134958"/>
                </a:xfrm>
                <a:prstGeom prst="triangl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 dirty="0">
                    <a:solidFill>
                      <a:sysClr val="windowText" lastClr="000000"/>
                    </a:solidFill>
                    <a:latin typeface="Comic Sans MS" pitchFamily="66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72253772"/>
      </p:ext>
    </p:extLst>
  </p:cSld>
  <p:clrMapOvr>
    <a:masterClrMapping/>
  </p:clrMapOvr>
  <p:transition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TextBox 482"/>
          <p:cNvSpPr txBox="1">
            <a:spLocks noChangeArrowheads="1"/>
          </p:cNvSpPr>
          <p:nvPr/>
        </p:nvSpPr>
        <p:spPr bwMode="auto">
          <a:xfrm>
            <a:off x="5181600" y="1295400"/>
            <a:ext cx="3200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erpetua" charset="0"/>
              <a:ea typeface="ＭＳ Ｐゴシック" charset="0"/>
            </a:endParaRPr>
          </a:p>
        </p:txBody>
      </p:sp>
      <p:grpSp>
        <p:nvGrpSpPr>
          <p:cNvPr id="185346" name="Group 223"/>
          <p:cNvGrpSpPr>
            <a:grpSpLocks/>
          </p:cNvGrpSpPr>
          <p:nvPr/>
        </p:nvGrpSpPr>
        <p:grpSpPr bwMode="auto">
          <a:xfrm>
            <a:off x="133350" y="1966913"/>
            <a:ext cx="3505200" cy="3516312"/>
            <a:chOff x="133350" y="1738864"/>
            <a:chExt cx="3505455" cy="3516063"/>
          </a:xfrm>
        </p:grpSpPr>
        <p:grpSp>
          <p:nvGrpSpPr>
            <p:cNvPr id="185350" name="Group 477"/>
            <p:cNvGrpSpPr>
              <a:grpSpLocks/>
            </p:cNvGrpSpPr>
            <p:nvPr/>
          </p:nvGrpSpPr>
          <p:grpSpPr bwMode="auto">
            <a:xfrm>
              <a:off x="457200" y="1738864"/>
              <a:ext cx="3181605" cy="3516063"/>
              <a:chOff x="457200" y="1738864"/>
              <a:chExt cx="3181605" cy="3516063"/>
            </a:xfrm>
          </p:grpSpPr>
          <p:sp>
            <p:nvSpPr>
              <p:cNvPr id="185356" name="Freeform 4"/>
              <p:cNvSpPr>
                <a:spLocks/>
              </p:cNvSpPr>
              <p:nvPr/>
            </p:nvSpPr>
            <p:spPr bwMode="auto">
              <a:xfrm>
                <a:off x="1060518" y="1800772"/>
                <a:ext cx="128597" cy="574634"/>
              </a:xfrm>
              <a:custGeom>
                <a:avLst/>
                <a:gdLst>
                  <a:gd name="T0" fmla="*/ 0 w 127"/>
                  <a:gd name="T1" fmla="*/ 87 h 522"/>
                  <a:gd name="T2" fmla="*/ 0 w 127"/>
                  <a:gd name="T3" fmla="*/ 435 h 522"/>
                  <a:gd name="T4" fmla="*/ 127 w 127"/>
                  <a:gd name="T5" fmla="*/ 522 h 522"/>
                  <a:gd name="T6" fmla="*/ 127 w 127"/>
                  <a:gd name="T7" fmla="*/ 0 h 522"/>
                  <a:gd name="T8" fmla="*/ 0 w 127"/>
                  <a:gd name="T9" fmla="*/ 87 h 5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7" h="522">
                    <a:moveTo>
                      <a:pt x="0" y="87"/>
                    </a:moveTo>
                    <a:lnTo>
                      <a:pt x="0" y="435"/>
                    </a:lnTo>
                    <a:lnTo>
                      <a:pt x="127" y="522"/>
                    </a:lnTo>
                    <a:lnTo>
                      <a:pt x="127" y="0"/>
                    </a:lnTo>
                    <a:lnTo>
                      <a:pt x="0" y="87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357" name="Freeform 5"/>
              <p:cNvSpPr>
                <a:spLocks/>
              </p:cNvSpPr>
              <p:nvPr/>
            </p:nvSpPr>
            <p:spPr bwMode="auto">
              <a:xfrm>
                <a:off x="1060518" y="1800772"/>
                <a:ext cx="128597" cy="574634"/>
              </a:xfrm>
              <a:custGeom>
                <a:avLst/>
                <a:gdLst>
                  <a:gd name="T0" fmla="*/ 0 w 127"/>
                  <a:gd name="T1" fmla="*/ 87 h 522"/>
                  <a:gd name="T2" fmla="*/ 0 w 127"/>
                  <a:gd name="T3" fmla="*/ 435 h 522"/>
                  <a:gd name="T4" fmla="*/ 127 w 127"/>
                  <a:gd name="T5" fmla="*/ 522 h 522"/>
                  <a:gd name="T6" fmla="*/ 127 w 127"/>
                  <a:gd name="T7" fmla="*/ 0 h 522"/>
                  <a:gd name="T8" fmla="*/ 0 w 127"/>
                  <a:gd name="T9" fmla="*/ 87 h 5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7" h="522">
                    <a:moveTo>
                      <a:pt x="0" y="87"/>
                    </a:moveTo>
                    <a:lnTo>
                      <a:pt x="0" y="435"/>
                    </a:lnTo>
                    <a:lnTo>
                      <a:pt x="127" y="522"/>
                    </a:lnTo>
                    <a:lnTo>
                      <a:pt x="127" y="0"/>
                    </a:lnTo>
                    <a:lnTo>
                      <a:pt x="0" y="87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358" name="Freeform 6"/>
              <p:cNvSpPr>
                <a:spLocks/>
              </p:cNvSpPr>
              <p:nvPr/>
            </p:nvSpPr>
            <p:spPr bwMode="auto">
              <a:xfrm>
                <a:off x="1833687" y="1800772"/>
                <a:ext cx="130184" cy="574634"/>
              </a:xfrm>
              <a:custGeom>
                <a:avLst/>
                <a:gdLst>
                  <a:gd name="T0" fmla="*/ 129 w 129"/>
                  <a:gd name="T1" fmla="*/ 87 h 522"/>
                  <a:gd name="T2" fmla="*/ 129 w 129"/>
                  <a:gd name="T3" fmla="*/ 435 h 522"/>
                  <a:gd name="T4" fmla="*/ 0 w 129"/>
                  <a:gd name="T5" fmla="*/ 522 h 522"/>
                  <a:gd name="T6" fmla="*/ 0 w 129"/>
                  <a:gd name="T7" fmla="*/ 0 h 522"/>
                  <a:gd name="T8" fmla="*/ 129 w 129"/>
                  <a:gd name="T9" fmla="*/ 87 h 5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9" h="522">
                    <a:moveTo>
                      <a:pt x="129" y="87"/>
                    </a:moveTo>
                    <a:lnTo>
                      <a:pt x="129" y="435"/>
                    </a:lnTo>
                    <a:lnTo>
                      <a:pt x="0" y="522"/>
                    </a:lnTo>
                    <a:lnTo>
                      <a:pt x="0" y="0"/>
                    </a:lnTo>
                    <a:lnTo>
                      <a:pt x="129" y="87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359" name="Freeform 7"/>
              <p:cNvSpPr>
                <a:spLocks/>
              </p:cNvSpPr>
              <p:nvPr/>
            </p:nvSpPr>
            <p:spPr bwMode="auto">
              <a:xfrm>
                <a:off x="1833687" y="1800772"/>
                <a:ext cx="130184" cy="574634"/>
              </a:xfrm>
              <a:custGeom>
                <a:avLst/>
                <a:gdLst>
                  <a:gd name="T0" fmla="*/ 129 w 129"/>
                  <a:gd name="T1" fmla="*/ 87 h 522"/>
                  <a:gd name="T2" fmla="*/ 129 w 129"/>
                  <a:gd name="T3" fmla="*/ 435 h 522"/>
                  <a:gd name="T4" fmla="*/ 0 w 129"/>
                  <a:gd name="T5" fmla="*/ 522 h 522"/>
                  <a:gd name="T6" fmla="*/ 0 w 129"/>
                  <a:gd name="T7" fmla="*/ 0 h 522"/>
                  <a:gd name="T8" fmla="*/ 129 w 129"/>
                  <a:gd name="T9" fmla="*/ 87 h 5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9" h="522">
                    <a:moveTo>
                      <a:pt x="129" y="87"/>
                    </a:moveTo>
                    <a:lnTo>
                      <a:pt x="129" y="435"/>
                    </a:lnTo>
                    <a:lnTo>
                      <a:pt x="0" y="522"/>
                    </a:lnTo>
                    <a:lnTo>
                      <a:pt x="0" y="0"/>
                    </a:lnTo>
                    <a:lnTo>
                      <a:pt x="129" y="87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360" name="Rectangle 8"/>
              <p:cNvSpPr>
                <a:spLocks noChangeArrowheads="1"/>
              </p:cNvSpPr>
              <p:nvPr/>
            </p:nvSpPr>
            <p:spPr bwMode="auto">
              <a:xfrm>
                <a:off x="1266908" y="1800772"/>
                <a:ext cx="412780" cy="1523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361" name="Rectangle 9"/>
              <p:cNvSpPr>
                <a:spLocks noChangeArrowheads="1"/>
              </p:cNvSpPr>
              <p:nvPr/>
            </p:nvSpPr>
            <p:spPr bwMode="auto">
              <a:xfrm>
                <a:off x="1266908" y="1800772"/>
                <a:ext cx="412780" cy="152389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362" name="Rectangle 10"/>
              <p:cNvSpPr>
                <a:spLocks noChangeArrowheads="1"/>
              </p:cNvSpPr>
              <p:nvPr/>
            </p:nvSpPr>
            <p:spPr bwMode="auto">
              <a:xfrm>
                <a:off x="1352639" y="1803946"/>
                <a:ext cx="204803" cy="169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VC 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5363" name="Rectangle 11"/>
              <p:cNvSpPr>
                <a:spLocks noChangeArrowheads="1"/>
              </p:cNvSpPr>
              <p:nvPr/>
            </p:nvSpPr>
            <p:spPr bwMode="auto">
              <a:xfrm>
                <a:off x="1536802" y="1803946"/>
                <a:ext cx="63505" cy="169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0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5364" name="Rectangle 13"/>
              <p:cNvSpPr>
                <a:spLocks noChangeArrowheads="1"/>
              </p:cNvSpPr>
              <p:nvPr/>
            </p:nvSpPr>
            <p:spPr bwMode="auto">
              <a:xfrm>
                <a:off x="2298858" y="3069095"/>
                <a:ext cx="1031950" cy="1408012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365" name="Rectangle 14"/>
              <p:cNvSpPr>
                <a:spLocks noChangeArrowheads="1"/>
              </p:cNvSpPr>
              <p:nvPr/>
            </p:nvSpPr>
            <p:spPr bwMode="auto">
              <a:xfrm>
                <a:off x="2298858" y="3069095"/>
                <a:ext cx="1031950" cy="1408012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366" name="Freeform 15"/>
              <p:cNvSpPr>
                <a:spLocks/>
              </p:cNvSpPr>
              <p:nvPr/>
            </p:nvSpPr>
            <p:spPr bwMode="auto">
              <a:xfrm>
                <a:off x="2427455" y="3305615"/>
                <a:ext cx="773168" cy="928622"/>
              </a:xfrm>
              <a:custGeom>
                <a:avLst/>
                <a:gdLst>
                  <a:gd name="T0" fmla="*/ 0 w 766"/>
                  <a:gd name="T1" fmla="*/ 0 h 843"/>
                  <a:gd name="T2" fmla="*/ 153 w 766"/>
                  <a:gd name="T3" fmla="*/ 0 h 843"/>
                  <a:gd name="T4" fmla="*/ 613 w 766"/>
                  <a:gd name="T5" fmla="*/ 843 h 843"/>
                  <a:gd name="T6" fmla="*/ 766 w 766"/>
                  <a:gd name="T7" fmla="*/ 843 h 84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66" h="843">
                    <a:moveTo>
                      <a:pt x="0" y="0"/>
                    </a:moveTo>
                    <a:lnTo>
                      <a:pt x="153" y="0"/>
                    </a:lnTo>
                    <a:lnTo>
                      <a:pt x="613" y="843"/>
                    </a:lnTo>
                    <a:lnTo>
                      <a:pt x="766" y="843"/>
                    </a:lnTo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367" name="Freeform 16"/>
              <p:cNvSpPr>
                <a:spLocks/>
              </p:cNvSpPr>
              <p:nvPr/>
            </p:nvSpPr>
            <p:spPr bwMode="auto">
              <a:xfrm>
                <a:off x="2427455" y="3305615"/>
                <a:ext cx="773168" cy="928622"/>
              </a:xfrm>
              <a:custGeom>
                <a:avLst/>
                <a:gdLst>
                  <a:gd name="T0" fmla="*/ 766 w 766"/>
                  <a:gd name="T1" fmla="*/ 0 h 843"/>
                  <a:gd name="T2" fmla="*/ 613 w 766"/>
                  <a:gd name="T3" fmla="*/ 0 h 843"/>
                  <a:gd name="T4" fmla="*/ 153 w 766"/>
                  <a:gd name="T5" fmla="*/ 843 h 843"/>
                  <a:gd name="T6" fmla="*/ 0 w 766"/>
                  <a:gd name="T7" fmla="*/ 843 h 84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66" h="843">
                    <a:moveTo>
                      <a:pt x="766" y="0"/>
                    </a:moveTo>
                    <a:lnTo>
                      <a:pt x="613" y="0"/>
                    </a:lnTo>
                    <a:lnTo>
                      <a:pt x="153" y="843"/>
                    </a:lnTo>
                    <a:lnTo>
                      <a:pt x="0" y="843"/>
                    </a:lnTo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368" name="Line 17"/>
              <p:cNvSpPr>
                <a:spLocks noChangeShapeType="1"/>
              </p:cNvSpPr>
              <p:nvPr/>
            </p:nvSpPr>
            <p:spPr bwMode="auto">
              <a:xfrm>
                <a:off x="3330808" y="3307203"/>
                <a:ext cx="249256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369" name="Freeform 18"/>
              <p:cNvSpPr>
                <a:spLocks/>
              </p:cNvSpPr>
              <p:nvPr/>
            </p:nvSpPr>
            <p:spPr bwMode="auto">
              <a:xfrm>
                <a:off x="3570538" y="3272280"/>
                <a:ext cx="68267" cy="73020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3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370" name="Line 19"/>
              <p:cNvSpPr>
                <a:spLocks noChangeShapeType="1"/>
              </p:cNvSpPr>
              <p:nvPr/>
            </p:nvSpPr>
            <p:spPr bwMode="auto">
              <a:xfrm>
                <a:off x="3330808" y="4237412"/>
                <a:ext cx="249256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371" name="Freeform 20"/>
              <p:cNvSpPr>
                <a:spLocks/>
              </p:cNvSpPr>
              <p:nvPr/>
            </p:nvSpPr>
            <p:spPr bwMode="auto">
              <a:xfrm>
                <a:off x="3570538" y="4200902"/>
                <a:ext cx="68267" cy="74608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3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372" name="Rectangle 27"/>
              <p:cNvSpPr>
                <a:spLocks noChangeArrowheads="1"/>
              </p:cNvSpPr>
              <p:nvPr/>
            </p:nvSpPr>
            <p:spPr bwMode="auto">
              <a:xfrm>
                <a:off x="2375063" y="1872205"/>
                <a:ext cx="1008136" cy="317478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98" name="Rectangle 28"/>
              <p:cNvSpPr>
                <a:spLocks noChangeArrowheads="1"/>
              </p:cNvSpPr>
              <p:nvPr/>
            </p:nvSpPr>
            <p:spPr bwMode="auto">
              <a:xfrm>
                <a:off x="2375063" y="1872205"/>
                <a:ext cx="1008136" cy="31747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7463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374" name="Rectangle 29"/>
              <p:cNvSpPr>
                <a:spLocks noChangeArrowheads="1"/>
              </p:cNvSpPr>
              <p:nvPr/>
            </p:nvSpPr>
            <p:spPr bwMode="auto">
              <a:xfrm>
                <a:off x="2484609" y="1878554"/>
                <a:ext cx="950981" cy="17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Routing Unit 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5375" name="Rectangle 30"/>
              <p:cNvSpPr>
                <a:spLocks noChangeArrowheads="1"/>
              </p:cNvSpPr>
              <p:nvPr/>
            </p:nvSpPr>
            <p:spPr bwMode="auto">
              <a:xfrm>
                <a:off x="2695762" y="2019831"/>
                <a:ext cx="58742" cy="1730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(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5376" name="Rectangle 31"/>
              <p:cNvSpPr>
                <a:spLocks noChangeArrowheads="1"/>
              </p:cNvSpPr>
              <p:nvPr/>
            </p:nvSpPr>
            <p:spPr bwMode="auto">
              <a:xfrm>
                <a:off x="2737040" y="2019831"/>
                <a:ext cx="206390" cy="1730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RC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5377" name="Rectangle 32"/>
              <p:cNvSpPr>
                <a:spLocks noChangeArrowheads="1"/>
              </p:cNvSpPr>
              <p:nvPr/>
            </p:nvSpPr>
            <p:spPr bwMode="auto">
              <a:xfrm>
                <a:off x="2894214" y="2019831"/>
                <a:ext cx="58741" cy="1730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)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5378" name="Rectangle 33"/>
              <p:cNvSpPr>
                <a:spLocks noChangeArrowheads="1"/>
              </p:cNvSpPr>
              <p:nvPr/>
            </p:nvSpPr>
            <p:spPr bwMode="auto">
              <a:xfrm>
                <a:off x="2375063" y="2181745"/>
                <a:ext cx="1008136" cy="317478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379" name="Rectangle 34"/>
              <p:cNvSpPr>
                <a:spLocks noChangeArrowheads="1"/>
              </p:cNvSpPr>
              <p:nvPr/>
            </p:nvSpPr>
            <p:spPr bwMode="auto">
              <a:xfrm>
                <a:off x="2375063" y="2181745"/>
                <a:ext cx="1008136" cy="317478"/>
              </a:xfrm>
              <a:prstGeom prst="rect">
                <a:avLst/>
              </a:prstGeom>
              <a:solidFill>
                <a:srgbClr val="FF0000"/>
              </a:solidFill>
              <a:ln w="17463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380" name="Rectangle 35"/>
              <p:cNvSpPr>
                <a:spLocks noChangeArrowheads="1"/>
              </p:cNvSpPr>
              <p:nvPr/>
            </p:nvSpPr>
            <p:spPr bwMode="auto">
              <a:xfrm>
                <a:off x="2484609" y="2191269"/>
                <a:ext cx="887476" cy="18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VC Allocator</a:t>
                </a:r>
                <a:endParaRPr kumimoji="0" lang="en-US" altLang="ko-KR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5381" name="Rectangle 36"/>
              <p:cNvSpPr>
                <a:spLocks noChangeArrowheads="1"/>
              </p:cNvSpPr>
              <p:nvPr/>
            </p:nvSpPr>
            <p:spPr bwMode="auto">
              <a:xfrm>
                <a:off x="2703700" y="2334134"/>
                <a:ext cx="58741" cy="1730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(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5382" name="Rectangle 37"/>
              <p:cNvSpPr>
                <a:spLocks noChangeArrowheads="1"/>
              </p:cNvSpPr>
              <p:nvPr/>
            </p:nvSpPr>
            <p:spPr bwMode="auto">
              <a:xfrm>
                <a:off x="2737040" y="2334134"/>
                <a:ext cx="207978" cy="1730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VA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5383" name="Rectangle 38"/>
              <p:cNvSpPr>
                <a:spLocks noChangeArrowheads="1"/>
              </p:cNvSpPr>
              <p:nvPr/>
            </p:nvSpPr>
            <p:spPr bwMode="auto">
              <a:xfrm>
                <a:off x="2887863" y="2334134"/>
                <a:ext cx="58741" cy="1730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)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5384" name="Rectangle 39"/>
              <p:cNvSpPr>
                <a:spLocks noChangeArrowheads="1"/>
              </p:cNvSpPr>
              <p:nvPr/>
            </p:nvSpPr>
            <p:spPr bwMode="auto">
              <a:xfrm>
                <a:off x="2375063" y="2491286"/>
                <a:ext cx="1008136" cy="31747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385" name="Rectangle 40"/>
              <p:cNvSpPr>
                <a:spLocks noChangeArrowheads="1"/>
              </p:cNvSpPr>
              <p:nvPr/>
            </p:nvSpPr>
            <p:spPr bwMode="auto">
              <a:xfrm>
                <a:off x="2375063" y="2491286"/>
                <a:ext cx="1008136" cy="317478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386" name="Rectangle 41"/>
              <p:cNvSpPr>
                <a:spLocks noChangeArrowheads="1"/>
              </p:cNvSpPr>
              <p:nvPr/>
            </p:nvSpPr>
            <p:spPr bwMode="auto">
              <a:xfrm>
                <a:off x="2633845" y="2497635"/>
                <a:ext cx="504862" cy="184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Switch</a:t>
                </a: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 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5387" name="Rectangle 42"/>
              <p:cNvSpPr>
                <a:spLocks noChangeArrowheads="1"/>
              </p:cNvSpPr>
              <p:nvPr/>
            </p:nvSpPr>
            <p:spPr bwMode="auto">
              <a:xfrm>
                <a:off x="2465558" y="2591291"/>
                <a:ext cx="689025" cy="184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Allocator </a:t>
                </a:r>
                <a:endParaRPr kumimoji="0" lang="en-US" altLang="ko-KR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5388" name="Rectangle 44"/>
              <p:cNvSpPr>
                <a:spLocks noChangeArrowheads="1"/>
              </p:cNvSpPr>
              <p:nvPr/>
            </p:nvSpPr>
            <p:spPr bwMode="auto">
              <a:xfrm>
                <a:off x="3078377" y="2603990"/>
                <a:ext cx="228617" cy="168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(SA)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5389" name="Freeform 46"/>
              <p:cNvSpPr>
                <a:spLocks/>
              </p:cNvSpPr>
              <p:nvPr/>
            </p:nvSpPr>
            <p:spPr bwMode="auto">
              <a:xfrm>
                <a:off x="1911480" y="1738864"/>
                <a:ext cx="463584" cy="907986"/>
              </a:xfrm>
              <a:custGeom>
                <a:avLst/>
                <a:gdLst>
                  <a:gd name="T0" fmla="*/ 460 w 460"/>
                  <a:gd name="T1" fmla="*/ 824 h 824"/>
                  <a:gd name="T2" fmla="*/ 373 w 460"/>
                  <a:gd name="T3" fmla="*/ 824 h 824"/>
                  <a:gd name="T4" fmla="*/ 373 w 460"/>
                  <a:gd name="T5" fmla="*/ 0 h 824"/>
                  <a:gd name="T6" fmla="*/ 0 w 460"/>
                  <a:gd name="T7" fmla="*/ 0 h 8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60" h="824">
                    <a:moveTo>
                      <a:pt x="460" y="824"/>
                    </a:moveTo>
                    <a:lnTo>
                      <a:pt x="373" y="824"/>
                    </a:lnTo>
                    <a:lnTo>
                      <a:pt x="373" y="0"/>
                    </a:lnTo>
                    <a:lnTo>
                      <a:pt x="0" y="0"/>
                    </a:lnTo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390" name="Line 47"/>
              <p:cNvSpPr>
                <a:spLocks noChangeShapeType="1"/>
              </p:cNvSpPr>
              <p:nvPr/>
            </p:nvSpPr>
            <p:spPr bwMode="auto">
              <a:xfrm>
                <a:off x="1911480" y="1738864"/>
                <a:ext cx="1588" cy="63496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391" name="Freeform 48"/>
              <p:cNvSpPr>
                <a:spLocks/>
              </p:cNvSpPr>
              <p:nvPr/>
            </p:nvSpPr>
            <p:spPr bwMode="auto">
              <a:xfrm>
                <a:off x="1878140" y="1783311"/>
                <a:ext cx="68267" cy="73020"/>
              </a:xfrm>
              <a:custGeom>
                <a:avLst/>
                <a:gdLst>
                  <a:gd name="T0" fmla="*/ 80 w 159"/>
                  <a:gd name="T1" fmla="*/ 159 h 159"/>
                  <a:gd name="T2" fmla="*/ 0 w 159"/>
                  <a:gd name="T3" fmla="*/ 0 h 159"/>
                  <a:gd name="T4" fmla="*/ 159 w 159"/>
                  <a:gd name="T5" fmla="*/ 0 h 159"/>
                  <a:gd name="T6" fmla="*/ 80 w 159"/>
                  <a:gd name="T7" fmla="*/ 159 h 15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59" h="159">
                    <a:moveTo>
                      <a:pt x="80" y="159"/>
                    </a:moveTo>
                    <a:lnTo>
                      <a:pt x="0" y="0"/>
                    </a:lnTo>
                    <a:cubicBezTo>
                      <a:pt x="50" y="25"/>
                      <a:pt x="109" y="25"/>
                      <a:pt x="159" y="0"/>
                    </a:cubicBezTo>
                    <a:lnTo>
                      <a:pt x="80" y="15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392" name="Line 49"/>
              <p:cNvSpPr>
                <a:spLocks noChangeShapeType="1"/>
              </p:cNvSpPr>
              <p:nvPr/>
            </p:nvSpPr>
            <p:spPr bwMode="auto">
              <a:xfrm>
                <a:off x="2813245" y="2800826"/>
                <a:ext cx="1588" cy="203186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393" name="Freeform 50"/>
              <p:cNvSpPr>
                <a:spLocks/>
              </p:cNvSpPr>
              <p:nvPr/>
            </p:nvSpPr>
            <p:spPr bwMode="auto">
              <a:xfrm>
                <a:off x="2779906" y="2994487"/>
                <a:ext cx="68267" cy="74608"/>
              </a:xfrm>
              <a:custGeom>
                <a:avLst/>
                <a:gdLst>
                  <a:gd name="T0" fmla="*/ 67 w 67"/>
                  <a:gd name="T1" fmla="*/ 0 h 67"/>
                  <a:gd name="T2" fmla="*/ 33 w 67"/>
                  <a:gd name="T3" fmla="*/ 67 h 67"/>
                  <a:gd name="T4" fmla="*/ 0 w 67"/>
                  <a:gd name="T5" fmla="*/ 0 h 67"/>
                  <a:gd name="T6" fmla="*/ 67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67" y="0"/>
                    </a:moveTo>
                    <a:lnTo>
                      <a:pt x="33" y="67"/>
                    </a:lnTo>
                    <a:lnTo>
                      <a:pt x="0" y="0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394" name="Line 51"/>
              <p:cNvSpPr>
                <a:spLocks noChangeShapeType="1"/>
              </p:cNvSpPr>
              <p:nvPr/>
            </p:nvSpPr>
            <p:spPr bwMode="auto">
              <a:xfrm>
                <a:off x="466750" y="2088089"/>
                <a:ext cx="535027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395" name="Freeform 52"/>
              <p:cNvSpPr>
                <a:spLocks/>
              </p:cNvSpPr>
              <p:nvPr/>
            </p:nvSpPr>
            <p:spPr bwMode="auto">
              <a:xfrm>
                <a:off x="992251" y="2049992"/>
                <a:ext cx="68267" cy="76195"/>
              </a:xfrm>
              <a:custGeom>
                <a:avLst/>
                <a:gdLst>
                  <a:gd name="T0" fmla="*/ 0 w 68"/>
                  <a:gd name="T1" fmla="*/ 0 h 68"/>
                  <a:gd name="T2" fmla="*/ 68 w 68"/>
                  <a:gd name="T3" fmla="*/ 34 h 68"/>
                  <a:gd name="T4" fmla="*/ 0 w 68"/>
                  <a:gd name="T5" fmla="*/ 68 h 68"/>
                  <a:gd name="T6" fmla="*/ 0 w 68"/>
                  <a:gd name="T7" fmla="*/ 0 h 6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8" h="68">
                    <a:moveTo>
                      <a:pt x="0" y="0"/>
                    </a:moveTo>
                    <a:lnTo>
                      <a:pt x="68" y="34"/>
                    </a:lnTo>
                    <a:lnTo>
                      <a:pt x="0" y="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396" name="Freeform 55"/>
              <p:cNvSpPr>
                <a:spLocks/>
              </p:cNvSpPr>
              <p:nvPr/>
            </p:nvSpPr>
            <p:spPr bwMode="auto">
              <a:xfrm>
                <a:off x="2106757" y="2083327"/>
                <a:ext cx="131772" cy="1223876"/>
              </a:xfrm>
              <a:custGeom>
                <a:avLst/>
                <a:gdLst>
                  <a:gd name="T0" fmla="*/ 0 w 131"/>
                  <a:gd name="T1" fmla="*/ 0 h 1112"/>
                  <a:gd name="T2" fmla="*/ 88 w 131"/>
                  <a:gd name="T3" fmla="*/ 0 h 1112"/>
                  <a:gd name="T4" fmla="*/ 88 w 131"/>
                  <a:gd name="T5" fmla="*/ 1112 h 1112"/>
                  <a:gd name="T6" fmla="*/ 131 w 131"/>
                  <a:gd name="T7" fmla="*/ 1112 h 111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31" h="1112">
                    <a:moveTo>
                      <a:pt x="0" y="0"/>
                    </a:moveTo>
                    <a:lnTo>
                      <a:pt x="88" y="0"/>
                    </a:lnTo>
                    <a:lnTo>
                      <a:pt x="88" y="1112"/>
                    </a:lnTo>
                    <a:lnTo>
                      <a:pt x="131" y="1112"/>
                    </a:lnTo>
                  </a:path>
                </a:pathLst>
              </a:custGeom>
              <a:noFill/>
              <a:ln w="17463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397" name="Freeform 56"/>
              <p:cNvSpPr>
                <a:spLocks/>
              </p:cNvSpPr>
              <p:nvPr/>
            </p:nvSpPr>
            <p:spPr bwMode="auto">
              <a:xfrm>
                <a:off x="2230591" y="3272280"/>
                <a:ext cx="68267" cy="73020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3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398" name="Line 61"/>
              <p:cNvSpPr>
                <a:spLocks noChangeShapeType="1"/>
              </p:cNvSpPr>
              <p:nvPr/>
            </p:nvSpPr>
            <p:spPr bwMode="auto">
              <a:xfrm>
                <a:off x="1189115" y="1876966"/>
                <a:ext cx="77793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399" name="Line 62"/>
              <p:cNvSpPr>
                <a:spLocks noChangeShapeType="1"/>
              </p:cNvSpPr>
              <p:nvPr/>
            </p:nvSpPr>
            <p:spPr bwMode="auto">
              <a:xfrm>
                <a:off x="1679688" y="1876966"/>
                <a:ext cx="95257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00" name="Freeform 63"/>
              <p:cNvSpPr>
                <a:spLocks/>
              </p:cNvSpPr>
              <p:nvPr/>
            </p:nvSpPr>
            <p:spPr bwMode="auto">
              <a:xfrm>
                <a:off x="1767007" y="1840457"/>
                <a:ext cx="66680" cy="73020"/>
              </a:xfrm>
              <a:custGeom>
                <a:avLst/>
                <a:gdLst>
                  <a:gd name="T0" fmla="*/ 0 w 66"/>
                  <a:gd name="T1" fmla="*/ 0 h 67"/>
                  <a:gd name="T2" fmla="*/ 66 w 66"/>
                  <a:gd name="T3" fmla="*/ 33 h 67"/>
                  <a:gd name="T4" fmla="*/ 0 w 66"/>
                  <a:gd name="T5" fmla="*/ 67 h 67"/>
                  <a:gd name="T6" fmla="*/ 0 w 66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6" h="67">
                    <a:moveTo>
                      <a:pt x="0" y="0"/>
                    </a:moveTo>
                    <a:lnTo>
                      <a:pt x="66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01" name="Line 64"/>
              <p:cNvSpPr>
                <a:spLocks noChangeShapeType="1"/>
              </p:cNvSpPr>
              <p:nvPr/>
            </p:nvSpPr>
            <p:spPr bwMode="auto">
              <a:xfrm>
                <a:off x="1189115" y="2302386"/>
                <a:ext cx="77793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02" name="Line 65"/>
              <p:cNvSpPr>
                <a:spLocks noChangeShapeType="1"/>
              </p:cNvSpPr>
              <p:nvPr/>
            </p:nvSpPr>
            <p:spPr bwMode="auto">
              <a:xfrm>
                <a:off x="1679688" y="2302386"/>
                <a:ext cx="95257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03" name="Freeform 66"/>
              <p:cNvSpPr>
                <a:spLocks/>
              </p:cNvSpPr>
              <p:nvPr/>
            </p:nvSpPr>
            <p:spPr bwMode="auto">
              <a:xfrm>
                <a:off x="1767007" y="2265877"/>
                <a:ext cx="66680" cy="73020"/>
              </a:xfrm>
              <a:custGeom>
                <a:avLst/>
                <a:gdLst>
                  <a:gd name="T0" fmla="*/ 0 w 66"/>
                  <a:gd name="T1" fmla="*/ 0 h 67"/>
                  <a:gd name="T2" fmla="*/ 66 w 66"/>
                  <a:gd name="T3" fmla="*/ 33 h 67"/>
                  <a:gd name="T4" fmla="*/ 0 w 66"/>
                  <a:gd name="T5" fmla="*/ 67 h 67"/>
                  <a:gd name="T6" fmla="*/ 0 w 66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6" h="67">
                    <a:moveTo>
                      <a:pt x="0" y="0"/>
                    </a:moveTo>
                    <a:lnTo>
                      <a:pt x="66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04" name="Line 67"/>
              <p:cNvSpPr>
                <a:spLocks noChangeShapeType="1"/>
              </p:cNvSpPr>
              <p:nvPr/>
            </p:nvSpPr>
            <p:spPr bwMode="auto">
              <a:xfrm>
                <a:off x="1190702" y="2088089"/>
                <a:ext cx="77794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05" name="Line 68"/>
              <p:cNvSpPr>
                <a:spLocks noChangeShapeType="1"/>
              </p:cNvSpPr>
              <p:nvPr/>
            </p:nvSpPr>
            <p:spPr bwMode="auto">
              <a:xfrm>
                <a:off x="1681276" y="2088089"/>
                <a:ext cx="95257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06" name="Freeform 69"/>
              <p:cNvSpPr>
                <a:spLocks/>
              </p:cNvSpPr>
              <p:nvPr/>
            </p:nvSpPr>
            <p:spPr bwMode="auto">
              <a:xfrm>
                <a:off x="1768594" y="2049992"/>
                <a:ext cx="68268" cy="76195"/>
              </a:xfrm>
              <a:custGeom>
                <a:avLst/>
                <a:gdLst>
                  <a:gd name="T0" fmla="*/ 0 w 68"/>
                  <a:gd name="T1" fmla="*/ 0 h 68"/>
                  <a:gd name="T2" fmla="*/ 68 w 68"/>
                  <a:gd name="T3" fmla="*/ 34 h 68"/>
                  <a:gd name="T4" fmla="*/ 0 w 68"/>
                  <a:gd name="T5" fmla="*/ 68 h 68"/>
                  <a:gd name="T6" fmla="*/ 0 w 68"/>
                  <a:gd name="T7" fmla="*/ 0 h 6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8" h="68">
                    <a:moveTo>
                      <a:pt x="0" y="0"/>
                    </a:moveTo>
                    <a:lnTo>
                      <a:pt x="68" y="34"/>
                    </a:lnTo>
                    <a:lnTo>
                      <a:pt x="0" y="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07" name="Line 70"/>
              <p:cNvSpPr>
                <a:spLocks noChangeShapeType="1"/>
              </p:cNvSpPr>
              <p:nvPr/>
            </p:nvSpPr>
            <p:spPr bwMode="auto">
              <a:xfrm>
                <a:off x="2092468" y="3772307"/>
                <a:ext cx="146061" cy="1588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08" name="Freeform 71"/>
              <p:cNvSpPr>
                <a:spLocks/>
              </p:cNvSpPr>
              <p:nvPr/>
            </p:nvSpPr>
            <p:spPr bwMode="auto">
              <a:xfrm>
                <a:off x="2230591" y="3735798"/>
                <a:ext cx="68267" cy="73020"/>
              </a:xfrm>
              <a:custGeom>
                <a:avLst/>
                <a:gdLst>
                  <a:gd name="T0" fmla="*/ 0 w 67"/>
                  <a:gd name="T1" fmla="*/ 0 h 66"/>
                  <a:gd name="T2" fmla="*/ 67 w 67"/>
                  <a:gd name="T3" fmla="*/ 33 h 66"/>
                  <a:gd name="T4" fmla="*/ 0 w 67"/>
                  <a:gd name="T5" fmla="*/ 66 h 66"/>
                  <a:gd name="T6" fmla="*/ 0 w 67"/>
                  <a:gd name="T7" fmla="*/ 0 h 6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6">
                    <a:moveTo>
                      <a:pt x="0" y="0"/>
                    </a:moveTo>
                    <a:lnTo>
                      <a:pt x="67" y="33"/>
                    </a:lnTo>
                    <a:lnTo>
                      <a:pt x="0" y="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09" name="Freeform 72"/>
              <p:cNvSpPr>
                <a:spLocks/>
              </p:cNvSpPr>
              <p:nvPr/>
            </p:nvSpPr>
            <p:spPr bwMode="auto">
              <a:xfrm>
                <a:off x="2014675" y="4234237"/>
                <a:ext cx="223853" cy="733373"/>
              </a:xfrm>
              <a:custGeom>
                <a:avLst/>
                <a:gdLst>
                  <a:gd name="T0" fmla="*/ 0 w 222"/>
                  <a:gd name="T1" fmla="*/ 665 h 665"/>
                  <a:gd name="T2" fmla="*/ 129 w 222"/>
                  <a:gd name="T3" fmla="*/ 665 h 665"/>
                  <a:gd name="T4" fmla="*/ 129 w 222"/>
                  <a:gd name="T5" fmla="*/ 0 h 665"/>
                  <a:gd name="T6" fmla="*/ 222 w 222"/>
                  <a:gd name="T7" fmla="*/ 0 h 66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22" h="665">
                    <a:moveTo>
                      <a:pt x="0" y="665"/>
                    </a:moveTo>
                    <a:lnTo>
                      <a:pt x="129" y="665"/>
                    </a:lnTo>
                    <a:lnTo>
                      <a:pt x="129" y="0"/>
                    </a:lnTo>
                    <a:lnTo>
                      <a:pt x="222" y="0"/>
                    </a:lnTo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10" name="Freeform 73"/>
              <p:cNvSpPr>
                <a:spLocks/>
              </p:cNvSpPr>
              <p:nvPr/>
            </p:nvSpPr>
            <p:spPr bwMode="auto">
              <a:xfrm>
                <a:off x="2230591" y="4197727"/>
                <a:ext cx="68267" cy="74608"/>
              </a:xfrm>
              <a:custGeom>
                <a:avLst/>
                <a:gdLst>
                  <a:gd name="T0" fmla="*/ 0 w 67"/>
                  <a:gd name="T1" fmla="*/ 67 h 67"/>
                  <a:gd name="T2" fmla="*/ 67 w 67"/>
                  <a:gd name="T3" fmla="*/ 33 h 67"/>
                  <a:gd name="T4" fmla="*/ 0 w 67"/>
                  <a:gd name="T5" fmla="*/ 0 h 67"/>
                  <a:gd name="T6" fmla="*/ 0 w 67"/>
                  <a:gd name="T7" fmla="*/ 67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67"/>
                    </a:moveTo>
                    <a:lnTo>
                      <a:pt x="67" y="33"/>
                    </a:lnTo>
                    <a:lnTo>
                      <a:pt x="0" y="0"/>
                    </a:lnTo>
                    <a:lnTo>
                      <a:pt x="0" y="6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11" name="Rectangle 74"/>
              <p:cNvSpPr>
                <a:spLocks noChangeArrowheads="1"/>
              </p:cNvSpPr>
              <p:nvPr/>
            </p:nvSpPr>
            <p:spPr bwMode="auto">
              <a:xfrm>
                <a:off x="1266908" y="2008720"/>
                <a:ext cx="412780" cy="15397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12" name="Rectangle 75"/>
              <p:cNvSpPr>
                <a:spLocks noChangeArrowheads="1"/>
              </p:cNvSpPr>
              <p:nvPr/>
            </p:nvSpPr>
            <p:spPr bwMode="auto">
              <a:xfrm>
                <a:off x="1266908" y="2008720"/>
                <a:ext cx="412780" cy="153976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13" name="Rectangle 76"/>
              <p:cNvSpPr>
                <a:spLocks noChangeArrowheads="1"/>
              </p:cNvSpPr>
              <p:nvPr/>
            </p:nvSpPr>
            <p:spPr bwMode="auto">
              <a:xfrm>
                <a:off x="1352639" y="2013482"/>
                <a:ext cx="204803" cy="168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VC 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5414" name="Rectangle 77"/>
              <p:cNvSpPr>
                <a:spLocks noChangeArrowheads="1"/>
              </p:cNvSpPr>
              <p:nvPr/>
            </p:nvSpPr>
            <p:spPr bwMode="auto">
              <a:xfrm>
                <a:off x="1536802" y="2013482"/>
                <a:ext cx="63505" cy="168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1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5415" name="Rectangle 78"/>
              <p:cNvSpPr>
                <a:spLocks noChangeArrowheads="1"/>
              </p:cNvSpPr>
              <p:nvPr/>
            </p:nvSpPr>
            <p:spPr bwMode="auto">
              <a:xfrm>
                <a:off x="1266908" y="2223017"/>
                <a:ext cx="412780" cy="1523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16" name="Rectangle 79"/>
              <p:cNvSpPr>
                <a:spLocks noChangeArrowheads="1"/>
              </p:cNvSpPr>
              <p:nvPr/>
            </p:nvSpPr>
            <p:spPr bwMode="auto">
              <a:xfrm>
                <a:off x="1266908" y="2223017"/>
                <a:ext cx="412780" cy="152389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17" name="Rectangle 80"/>
              <p:cNvSpPr>
                <a:spLocks noChangeArrowheads="1"/>
              </p:cNvSpPr>
              <p:nvPr/>
            </p:nvSpPr>
            <p:spPr bwMode="auto">
              <a:xfrm>
                <a:off x="1352639" y="2221430"/>
                <a:ext cx="204803" cy="169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VC 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5418" name="Rectangle 81"/>
              <p:cNvSpPr>
                <a:spLocks noChangeArrowheads="1"/>
              </p:cNvSpPr>
              <p:nvPr/>
            </p:nvSpPr>
            <p:spPr bwMode="auto">
              <a:xfrm>
                <a:off x="1536802" y="2221430"/>
                <a:ext cx="63505" cy="169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2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5419" name="Freeform 82"/>
              <p:cNvSpPr>
                <a:spLocks/>
              </p:cNvSpPr>
              <p:nvPr/>
            </p:nvSpPr>
            <p:spPr bwMode="auto">
              <a:xfrm>
                <a:off x="1057343" y="2516684"/>
                <a:ext cx="128597" cy="574634"/>
              </a:xfrm>
              <a:custGeom>
                <a:avLst/>
                <a:gdLst>
                  <a:gd name="T0" fmla="*/ 0 w 128"/>
                  <a:gd name="T1" fmla="*/ 87 h 521"/>
                  <a:gd name="T2" fmla="*/ 0 w 128"/>
                  <a:gd name="T3" fmla="*/ 434 h 521"/>
                  <a:gd name="T4" fmla="*/ 128 w 128"/>
                  <a:gd name="T5" fmla="*/ 521 h 521"/>
                  <a:gd name="T6" fmla="*/ 128 w 128"/>
                  <a:gd name="T7" fmla="*/ 0 h 521"/>
                  <a:gd name="T8" fmla="*/ 0 w 128"/>
                  <a:gd name="T9" fmla="*/ 87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0" y="87"/>
                    </a:moveTo>
                    <a:lnTo>
                      <a:pt x="0" y="434"/>
                    </a:lnTo>
                    <a:lnTo>
                      <a:pt x="128" y="521"/>
                    </a:lnTo>
                    <a:lnTo>
                      <a:pt x="128" y="0"/>
                    </a:lnTo>
                    <a:lnTo>
                      <a:pt x="0" y="87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20" name="Freeform 83"/>
              <p:cNvSpPr>
                <a:spLocks/>
              </p:cNvSpPr>
              <p:nvPr/>
            </p:nvSpPr>
            <p:spPr bwMode="auto">
              <a:xfrm>
                <a:off x="1057343" y="2516684"/>
                <a:ext cx="128597" cy="574634"/>
              </a:xfrm>
              <a:custGeom>
                <a:avLst/>
                <a:gdLst>
                  <a:gd name="T0" fmla="*/ 0 w 128"/>
                  <a:gd name="T1" fmla="*/ 87 h 521"/>
                  <a:gd name="T2" fmla="*/ 0 w 128"/>
                  <a:gd name="T3" fmla="*/ 434 h 521"/>
                  <a:gd name="T4" fmla="*/ 128 w 128"/>
                  <a:gd name="T5" fmla="*/ 521 h 521"/>
                  <a:gd name="T6" fmla="*/ 128 w 128"/>
                  <a:gd name="T7" fmla="*/ 0 h 521"/>
                  <a:gd name="T8" fmla="*/ 0 w 128"/>
                  <a:gd name="T9" fmla="*/ 87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0" y="87"/>
                    </a:moveTo>
                    <a:lnTo>
                      <a:pt x="0" y="434"/>
                    </a:lnTo>
                    <a:lnTo>
                      <a:pt x="128" y="521"/>
                    </a:lnTo>
                    <a:lnTo>
                      <a:pt x="128" y="0"/>
                    </a:lnTo>
                    <a:lnTo>
                      <a:pt x="0" y="87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21" name="Freeform 84"/>
              <p:cNvSpPr>
                <a:spLocks/>
              </p:cNvSpPr>
              <p:nvPr/>
            </p:nvSpPr>
            <p:spPr bwMode="auto">
              <a:xfrm>
                <a:off x="1830512" y="2516684"/>
                <a:ext cx="128596" cy="574634"/>
              </a:xfrm>
              <a:custGeom>
                <a:avLst/>
                <a:gdLst>
                  <a:gd name="T0" fmla="*/ 128 w 128"/>
                  <a:gd name="T1" fmla="*/ 87 h 521"/>
                  <a:gd name="T2" fmla="*/ 128 w 128"/>
                  <a:gd name="T3" fmla="*/ 434 h 521"/>
                  <a:gd name="T4" fmla="*/ 0 w 128"/>
                  <a:gd name="T5" fmla="*/ 521 h 521"/>
                  <a:gd name="T6" fmla="*/ 0 w 128"/>
                  <a:gd name="T7" fmla="*/ 0 h 521"/>
                  <a:gd name="T8" fmla="*/ 128 w 128"/>
                  <a:gd name="T9" fmla="*/ 87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128" y="87"/>
                    </a:moveTo>
                    <a:lnTo>
                      <a:pt x="128" y="434"/>
                    </a:lnTo>
                    <a:lnTo>
                      <a:pt x="0" y="521"/>
                    </a:lnTo>
                    <a:lnTo>
                      <a:pt x="0" y="0"/>
                    </a:lnTo>
                    <a:lnTo>
                      <a:pt x="128" y="87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22" name="Freeform 85"/>
              <p:cNvSpPr>
                <a:spLocks/>
              </p:cNvSpPr>
              <p:nvPr/>
            </p:nvSpPr>
            <p:spPr bwMode="auto">
              <a:xfrm>
                <a:off x="1830512" y="2516684"/>
                <a:ext cx="128596" cy="574634"/>
              </a:xfrm>
              <a:custGeom>
                <a:avLst/>
                <a:gdLst>
                  <a:gd name="T0" fmla="*/ 128 w 128"/>
                  <a:gd name="T1" fmla="*/ 87 h 521"/>
                  <a:gd name="T2" fmla="*/ 128 w 128"/>
                  <a:gd name="T3" fmla="*/ 434 h 521"/>
                  <a:gd name="T4" fmla="*/ 0 w 128"/>
                  <a:gd name="T5" fmla="*/ 521 h 521"/>
                  <a:gd name="T6" fmla="*/ 0 w 128"/>
                  <a:gd name="T7" fmla="*/ 0 h 521"/>
                  <a:gd name="T8" fmla="*/ 128 w 128"/>
                  <a:gd name="T9" fmla="*/ 87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128" y="87"/>
                    </a:moveTo>
                    <a:lnTo>
                      <a:pt x="128" y="434"/>
                    </a:lnTo>
                    <a:lnTo>
                      <a:pt x="0" y="521"/>
                    </a:lnTo>
                    <a:lnTo>
                      <a:pt x="0" y="0"/>
                    </a:lnTo>
                    <a:lnTo>
                      <a:pt x="128" y="87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23" name="Rectangle 87"/>
              <p:cNvSpPr>
                <a:spLocks noChangeArrowheads="1"/>
              </p:cNvSpPr>
              <p:nvPr/>
            </p:nvSpPr>
            <p:spPr bwMode="auto">
              <a:xfrm>
                <a:off x="1263733" y="2516684"/>
                <a:ext cx="412780" cy="152389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24" name="Line 91"/>
              <p:cNvSpPr>
                <a:spLocks noChangeShapeType="1"/>
              </p:cNvSpPr>
              <p:nvPr/>
            </p:nvSpPr>
            <p:spPr bwMode="auto">
              <a:xfrm>
                <a:off x="463574" y="2804001"/>
                <a:ext cx="533439" cy="1588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25" name="Freeform 92"/>
              <p:cNvSpPr>
                <a:spLocks/>
              </p:cNvSpPr>
              <p:nvPr/>
            </p:nvSpPr>
            <p:spPr bwMode="auto">
              <a:xfrm>
                <a:off x="989076" y="2767491"/>
                <a:ext cx="68267" cy="73020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26" name="Line 94"/>
              <p:cNvSpPr>
                <a:spLocks noChangeShapeType="1"/>
              </p:cNvSpPr>
              <p:nvPr/>
            </p:nvSpPr>
            <p:spPr bwMode="auto">
              <a:xfrm>
                <a:off x="1185940" y="2592879"/>
                <a:ext cx="77793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27" name="Line 95"/>
              <p:cNvSpPr>
                <a:spLocks noChangeShapeType="1"/>
              </p:cNvSpPr>
              <p:nvPr/>
            </p:nvSpPr>
            <p:spPr bwMode="auto">
              <a:xfrm>
                <a:off x="1676513" y="2592879"/>
                <a:ext cx="95257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28" name="Freeform 96"/>
              <p:cNvSpPr>
                <a:spLocks/>
              </p:cNvSpPr>
              <p:nvPr/>
            </p:nvSpPr>
            <p:spPr bwMode="auto">
              <a:xfrm>
                <a:off x="1763832" y="2554781"/>
                <a:ext cx="66680" cy="74607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29" name="Line 97"/>
              <p:cNvSpPr>
                <a:spLocks noChangeShapeType="1"/>
              </p:cNvSpPr>
              <p:nvPr/>
            </p:nvSpPr>
            <p:spPr bwMode="auto">
              <a:xfrm>
                <a:off x="1185940" y="3018298"/>
                <a:ext cx="77793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30" name="Line 98"/>
              <p:cNvSpPr>
                <a:spLocks noChangeShapeType="1"/>
              </p:cNvSpPr>
              <p:nvPr/>
            </p:nvSpPr>
            <p:spPr bwMode="auto">
              <a:xfrm>
                <a:off x="1676513" y="3018298"/>
                <a:ext cx="95257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31" name="Freeform 99"/>
              <p:cNvSpPr>
                <a:spLocks/>
              </p:cNvSpPr>
              <p:nvPr/>
            </p:nvSpPr>
            <p:spPr bwMode="auto">
              <a:xfrm>
                <a:off x="1763832" y="2980201"/>
                <a:ext cx="66680" cy="74607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32" name="Line 100"/>
              <p:cNvSpPr>
                <a:spLocks noChangeShapeType="1"/>
              </p:cNvSpPr>
              <p:nvPr/>
            </p:nvSpPr>
            <p:spPr bwMode="auto">
              <a:xfrm>
                <a:off x="1189115" y="2804001"/>
                <a:ext cx="76206" cy="1588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33" name="Line 101"/>
              <p:cNvSpPr>
                <a:spLocks noChangeShapeType="1"/>
              </p:cNvSpPr>
              <p:nvPr/>
            </p:nvSpPr>
            <p:spPr bwMode="auto">
              <a:xfrm>
                <a:off x="1678101" y="2804001"/>
                <a:ext cx="95257" cy="1588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34" name="Freeform 102"/>
              <p:cNvSpPr>
                <a:spLocks/>
              </p:cNvSpPr>
              <p:nvPr/>
            </p:nvSpPr>
            <p:spPr bwMode="auto">
              <a:xfrm>
                <a:off x="1765419" y="2767491"/>
                <a:ext cx="66680" cy="73020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35" name="Rectangle 103"/>
              <p:cNvSpPr>
                <a:spLocks noChangeArrowheads="1"/>
              </p:cNvSpPr>
              <p:nvPr/>
            </p:nvSpPr>
            <p:spPr bwMode="auto">
              <a:xfrm>
                <a:off x="1263733" y="2724631"/>
                <a:ext cx="412780" cy="1523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36" name="Rectangle 104"/>
              <p:cNvSpPr>
                <a:spLocks noChangeArrowheads="1"/>
              </p:cNvSpPr>
              <p:nvPr/>
            </p:nvSpPr>
            <p:spPr bwMode="auto">
              <a:xfrm>
                <a:off x="1263733" y="2724631"/>
                <a:ext cx="412780" cy="152389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37" name="Rectangle 107"/>
              <p:cNvSpPr>
                <a:spLocks noChangeArrowheads="1"/>
              </p:cNvSpPr>
              <p:nvPr/>
            </p:nvSpPr>
            <p:spPr bwMode="auto">
              <a:xfrm>
                <a:off x="1263733" y="2938929"/>
                <a:ext cx="412780" cy="1523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38" name="Rectangle 108"/>
              <p:cNvSpPr>
                <a:spLocks noChangeArrowheads="1"/>
              </p:cNvSpPr>
              <p:nvPr/>
            </p:nvSpPr>
            <p:spPr bwMode="auto">
              <a:xfrm>
                <a:off x="1263733" y="2938929"/>
                <a:ext cx="412780" cy="152389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39" name="Freeform 109"/>
              <p:cNvSpPr>
                <a:spLocks/>
              </p:cNvSpPr>
              <p:nvPr/>
            </p:nvSpPr>
            <p:spPr bwMode="auto">
              <a:xfrm>
                <a:off x="1055755" y="3238945"/>
                <a:ext cx="128596" cy="573047"/>
              </a:xfrm>
              <a:custGeom>
                <a:avLst/>
                <a:gdLst>
                  <a:gd name="T0" fmla="*/ 0 w 128"/>
                  <a:gd name="T1" fmla="*/ 86 h 521"/>
                  <a:gd name="T2" fmla="*/ 0 w 128"/>
                  <a:gd name="T3" fmla="*/ 434 h 521"/>
                  <a:gd name="T4" fmla="*/ 128 w 128"/>
                  <a:gd name="T5" fmla="*/ 521 h 521"/>
                  <a:gd name="T6" fmla="*/ 128 w 128"/>
                  <a:gd name="T7" fmla="*/ 0 h 521"/>
                  <a:gd name="T8" fmla="*/ 0 w 128"/>
                  <a:gd name="T9" fmla="*/ 86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0" y="86"/>
                    </a:moveTo>
                    <a:lnTo>
                      <a:pt x="0" y="434"/>
                    </a:lnTo>
                    <a:lnTo>
                      <a:pt x="128" y="521"/>
                    </a:lnTo>
                    <a:lnTo>
                      <a:pt x="128" y="0"/>
                    </a:ln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40" name="Freeform 110"/>
              <p:cNvSpPr>
                <a:spLocks/>
              </p:cNvSpPr>
              <p:nvPr/>
            </p:nvSpPr>
            <p:spPr bwMode="auto">
              <a:xfrm>
                <a:off x="1055755" y="3238945"/>
                <a:ext cx="128596" cy="573047"/>
              </a:xfrm>
              <a:custGeom>
                <a:avLst/>
                <a:gdLst>
                  <a:gd name="T0" fmla="*/ 0 w 128"/>
                  <a:gd name="T1" fmla="*/ 86 h 521"/>
                  <a:gd name="T2" fmla="*/ 0 w 128"/>
                  <a:gd name="T3" fmla="*/ 434 h 521"/>
                  <a:gd name="T4" fmla="*/ 128 w 128"/>
                  <a:gd name="T5" fmla="*/ 521 h 521"/>
                  <a:gd name="T6" fmla="*/ 128 w 128"/>
                  <a:gd name="T7" fmla="*/ 0 h 521"/>
                  <a:gd name="T8" fmla="*/ 0 w 128"/>
                  <a:gd name="T9" fmla="*/ 86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0" y="86"/>
                    </a:moveTo>
                    <a:lnTo>
                      <a:pt x="0" y="434"/>
                    </a:lnTo>
                    <a:lnTo>
                      <a:pt x="128" y="521"/>
                    </a:lnTo>
                    <a:lnTo>
                      <a:pt x="128" y="0"/>
                    </a:lnTo>
                    <a:lnTo>
                      <a:pt x="0" y="86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41" name="Freeform 111"/>
              <p:cNvSpPr>
                <a:spLocks/>
              </p:cNvSpPr>
              <p:nvPr/>
            </p:nvSpPr>
            <p:spPr bwMode="auto">
              <a:xfrm>
                <a:off x="1828924" y="3238945"/>
                <a:ext cx="128597" cy="573047"/>
              </a:xfrm>
              <a:custGeom>
                <a:avLst/>
                <a:gdLst>
                  <a:gd name="T0" fmla="*/ 128 w 128"/>
                  <a:gd name="T1" fmla="*/ 86 h 521"/>
                  <a:gd name="T2" fmla="*/ 128 w 128"/>
                  <a:gd name="T3" fmla="*/ 434 h 521"/>
                  <a:gd name="T4" fmla="*/ 0 w 128"/>
                  <a:gd name="T5" fmla="*/ 521 h 521"/>
                  <a:gd name="T6" fmla="*/ 0 w 128"/>
                  <a:gd name="T7" fmla="*/ 0 h 521"/>
                  <a:gd name="T8" fmla="*/ 128 w 128"/>
                  <a:gd name="T9" fmla="*/ 86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128" y="86"/>
                    </a:moveTo>
                    <a:lnTo>
                      <a:pt x="128" y="434"/>
                    </a:lnTo>
                    <a:lnTo>
                      <a:pt x="0" y="521"/>
                    </a:lnTo>
                    <a:lnTo>
                      <a:pt x="0" y="0"/>
                    </a:lnTo>
                    <a:lnTo>
                      <a:pt x="128" y="86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42" name="Freeform 112"/>
              <p:cNvSpPr>
                <a:spLocks/>
              </p:cNvSpPr>
              <p:nvPr/>
            </p:nvSpPr>
            <p:spPr bwMode="auto">
              <a:xfrm>
                <a:off x="1828924" y="3238945"/>
                <a:ext cx="128597" cy="573047"/>
              </a:xfrm>
              <a:custGeom>
                <a:avLst/>
                <a:gdLst>
                  <a:gd name="T0" fmla="*/ 128 w 128"/>
                  <a:gd name="T1" fmla="*/ 86 h 521"/>
                  <a:gd name="T2" fmla="*/ 128 w 128"/>
                  <a:gd name="T3" fmla="*/ 434 h 521"/>
                  <a:gd name="T4" fmla="*/ 0 w 128"/>
                  <a:gd name="T5" fmla="*/ 521 h 521"/>
                  <a:gd name="T6" fmla="*/ 0 w 128"/>
                  <a:gd name="T7" fmla="*/ 0 h 521"/>
                  <a:gd name="T8" fmla="*/ 128 w 128"/>
                  <a:gd name="T9" fmla="*/ 86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128" y="86"/>
                    </a:moveTo>
                    <a:lnTo>
                      <a:pt x="128" y="434"/>
                    </a:lnTo>
                    <a:lnTo>
                      <a:pt x="0" y="521"/>
                    </a:lnTo>
                    <a:lnTo>
                      <a:pt x="0" y="0"/>
                    </a:lnTo>
                    <a:lnTo>
                      <a:pt x="128" y="86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43" name="Rectangle 113"/>
              <p:cNvSpPr>
                <a:spLocks noChangeArrowheads="1"/>
              </p:cNvSpPr>
              <p:nvPr/>
            </p:nvSpPr>
            <p:spPr bwMode="auto">
              <a:xfrm>
                <a:off x="1262145" y="3237358"/>
                <a:ext cx="412780" cy="1523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44" name="Rectangle 114"/>
              <p:cNvSpPr>
                <a:spLocks noChangeArrowheads="1"/>
              </p:cNvSpPr>
              <p:nvPr/>
            </p:nvSpPr>
            <p:spPr bwMode="auto">
              <a:xfrm>
                <a:off x="1262145" y="3237358"/>
                <a:ext cx="412780" cy="152389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45" name="Line 118"/>
              <p:cNvSpPr>
                <a:spLocks noChangeShapeType="1"/>
              </p:cNvSpPr>
              <p:nvPr/>
            </p:nvSpPr>
            <p:spPr bwMode="auto">
              <a:xfrm>
                <a:off x="461987" y="3524675"/>
                <a:ext cx="535026" cy="1588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46" name="Freeform 119"/>
              <p:cNvSpPr>
                <a:spLocks/>
              </p:cNvSpPr>
              <p:nvPr/>
            </p:nvSpPr>
            <p:spPr bwMode="auto">
              <a:xfrm>
                <a:off x="987488" y="3488165"/>
                <a:ext cx="68268" cy="73020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47" name="Line 121"/>
              <p:cNvSpPr>
                <a:spLocks noChangeShapeType="1"/>
              </p:cNvSpPr>
              <p:nvPr/>
            </p:nvSpPr>
            <p:spPr bwMode="auto">
              <a:xfrm>
                <a:off x="1184352" y="3313552"/>
                <a:ext cx="77794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48" name="Line 122"/>
              <p:cNvSpPr>
                <a:spLocks noChangeShapeType="1"/>
              </p:cNvSpPr>
              <p:nvPr/>
            </p:nvSpPr>
            <p:spPr bwMode="auto">
              <a:xfrm>
                <a:off x="1674925" y="3313552"/>
                <a:ext cx="95257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49" name="Freeform 123"/>
              <p:cNvSpPr>
                <a:spLocks/>
              </p:cNvSpPr>
              <p:nvPr/>
            </p:nvSpPr>
            <p:spPr bwMode="auto">
              <a:xfrm>
                <a:off x="1760657" y="3277042"/>
                <a:ext cx="68267" cy="74608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3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50" name="Line 124"/>
              <p:cNvSpPr>
                <a:spLocks noChangeShapeType="1"/>
              </p:cNvSpPr>
              <p:nvPr/>
            </p:nvSpPr>
            <p:spPr bwMode="auto">
              <a:xfrm>
                <a:off x="1184352" y="3738972"/>
                <a:ext cx="77794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51" name="Line 125"/>
              <p:cNvSpPr>
                <a:spLocks noChangeShapeType="1"/>
              </p:cNvSpPr>
              <p:nvPr/>
            </p:nvSpPr>
            <p:spPr bwMode="auto">
              <a:xfrm>
                <a:off x="1674925" y="3738972"/>
                <a:ext cx="95257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52" name="Freeform 126"/>
              <p:cNvSpPr>
                <a:spLocks/>
              </p:cNvSpPr>
              <p:nvPr/>
            </p:nvSpPr>
            <p:spPr bwMode="auto">
              <a:xfrm>
                <a:off x="1760657" y="3702462"/>
                <a:ext cx="68267" cy="73020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3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53" name="Line 127"/>
              <p:cNvSpPr>
                <a:spLocks noChangeShapeType="1"/>
              </p:cNvSpPr>
              <p:nvPr/>
            </p:nvSpPr>
            <p:spPr bwMode="auto">
              <a:xfrm>
                <a:off x="1185940" y="3524675"/>
                <a:ext cx="77793" cy="1588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54" name="Line 128"/>
              <p:cNvSpPr>
                <a:spLocks noChangeShapeType="1"/>
              </p:cNvSpPr>
              <p:nvPr/>
            </p:nvSpPr>
            <p:spPr bwMode="auto">
              <a:xfrm>
                <a:off x="1676513" y="3524675"/>
                <a:ext cx="95257" cy="1588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55" name="Freeform 129"/>
              <p:cNvSpPr>
                <a:spLocks/>
              </p:cNvSpPr>
              <p:nvPr/>
            </p:nvSpPr>
            <p:spPr bwMode="auto">
              <a:xfrm>
                <a:off x="1763832" y="3488165"/>
                <a:ext cx="66680" cy="73020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56" name="Rectangle 130"/>
              <p:cNvSpPr>
                <a:spLocks noChangeArrowheads="1"/>
              </p:cNvSpPr>
              <p:nvPr/>
            </p:nvSpPr>
            <p:spPr bwMode="auto">
              <a:xfrm>
                <a:off x="1262145" y="3445305"/>
                <a:ext cx="412780" cy="1523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57" name="Rectangle 131"/>
              <p:cNvSpPr>
                <a:spLocks noChangeArrowheads="1"/>
              </p:cNvSpPr>
              <p:nvPr/>
            </p:nvSpPr>
            <p:spPr bwMode="auto">
              <a:xfrm>
                <a:off x="1262145" y="3445305"/>
                <a:ext cx="412780" cy="152389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58" name="Rectangle 134"/>
              <p:cNvSpPr>
                <a:spLocks noChangeArrowheads="1"/>
              </p:cNvSpPr>
              <p:nvPr/>
            </p:nvSpPr>
            <p:spPr bwMode="auto">
              <a:xfrm>
                <a:off x="1262145" y="3661190"/>
                <a:ext cx="412780" cy="15080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59" name="Rectangle 135"/>
              <p:cNvSpPr>
                <a:spLocks noChangeArrowheads="1"/>
              </p:cNvSpPr>
              <p:nvPr/>
            </p:nvSpPr>
            <p:spPr bwMode="auto">
              <a:xfrm>
                <a:off x="1262145" y="3661190"/>
                <a:ext cx="412780" cy="150802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60" name="Freeform 138"/>
              <p:cNvSpPr>
                <a:spLocks/>
              </p:cNvSpPr>
              <p:nvPr/>
            </p:nvSpPr>
            <p:spPr bwMode="auto">
              <a:xfrm>
                <a:off x="1052580" y="3959619"/>
                <a:ext cx="128596" cy="573047"/>
              </a:xfrm>
              <a:custGeom>
                <a:avLst/>
                <a:gdLst>
                  <a:gd name="T0" fmla="*/ 0 w 128"/>
                  <a:gd name="T1" fmla="*/ 87 h 521"/>
                  <a:gd name="T2" fmla="*/ 0 w 128"/>
                  <a:gd name="T3" fmla="*/ 434 h 521"/>
                  <a:gd name="T4" fmla="*/ 128 w 128"/>
                  <a:gd name="T5" fmla="*/ 521 h 521"/>
                  <a:gd name="T6" fmla="*/ 128 w 128"/>
                  <a:gd name="T7" fmla="*/ 0 h 521"/>
                  <a:gd name="T8" fmla="*/ 0 w 128"/>
                  <a:gd name="T9" fmla="*/ 87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0" y="87"/>
                    </a:moveTo>
                    <a:lnTo>
                      <a:pt x="0" y="434"/>
                    </a:lnTo>
                    <a:lnTo>
                      <a:pt x="128" y="521"/>
                    </a:lnTo>
                    <a:lnTo>
                      <a:pt x="128" y="0"/>
                    </a:lnTo>
                    <a:lnTo>
                      <a:pt x="0" y="87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61" name="Freeform 139"/>
              <p:cNvSpPr>
                <a:spLocks/>
              </p:cNvSpPr>
              <p:nvPr/>
            </p:nvSpPr>
            <p:spPr bwMode="auto">
              <a:xfrm>
                <a:off x="1052580" y="3959619"/>
                <a:ext cx="128596" cy="573047"/>
              </a:xfrm>
              <a:custGeom>
                <a:avLst/>
                <a:gdLst>
                  <a:gd name="T0" fmla="*/ 0 w 128"/>
                  <a:gd name="T1" fmla="*/ 87 h 521"/>
                  <a:gd name="T2" fmla="*/ 0 w 128"/>
                  <a:gd name="T3" fmla="*/ 434 h 521"/>
                  <a:gd name="T4" fmla="*/ 128 w 128"/>
                  <a:gd name="T5" fmla="*/ 521 h 521"/>
                  <a:gd name="T6" fmla="*/ 128 w 128"/>
                  <a:gd name="T7" fmla="*/ 0 h 521"/>
                  <a:gd name="T8" fmla="*/ 0 w 128"/>
                  <a:gd name="T9" fmla="*/ 87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0" y="87"/>
                    </a:moveTo>
                    <a:lnTo>
                      <a:pt x="0" y="434"/>
                    </a:lnTo>
                    <a:lnTo>
                      <a:pt x="128" y="521"/>
                    </a:lnTo>
                    <a:lnTo>
                      <a:pt x="128" y="0"/>
                    </a:lnTo>
                    <a:lnTo>
                      <a:pt x="0" y="87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62" name="Freeform 140"/>
              <p:cNvSpPr>
                <a:spLocks/>
              </p:cNvSpPr>
              <p:nvPr/>
            </p:nvSpPr>
            <p:spPr bwMode="auto">
              <a:xfrm>
                <a:off x="1825748" y="3959619"/>
                <a:ext cx="128597" cy="573047"/>
              </a:xfrm>
              <a:custGeom>
                <a:avLst/>
                <a:gdLst>
                  <a:gd name="T0" fmla="*/ 128 w 128"/>
                  <a:gd name="T1" fmla="*/ 87 h 521"/>
                  <a:gd name="T2" fmla="*/ 128 w 128"/>
                  <a:gd name="T3" fmla="*/ 434 h 521"/>
                  <a:gd name="T4" fmla="*/ 0 w 128"/>
                  <a:gd name="T5" fmla="*/ 521 h 521"/>
                  <a:gd name="T6" fmla="*/ 0 w 128"/>
                  <a:gd name="T7" fmla="*/ 0 h 521"/>
                  <a:gd name="T8" fmla="*/ 128 w 128"/>
                  <a:gd name="T9" fmla="*/ 87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128" y="87"/>
                    </a:moveTo>
                    <a:lnTo>
                      <a:pt x="128" y="434"/>
                    </a:lnTo>
                    <a:lnTo>
                      <a:pt x="0" y="521"/>
                    </a:lnTo>
                    <a:lnTo>
                      <a:pt x="0" y="0"/>
                    </a:lnTo>
                    <a:lnTo>
                      <a:pt x="128" y="87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63" name="Freeform 141"/>
              <p:cNvSpPr>
                <a:spLocks/>
              </p:cNvSpPr>
              <p:nvPr/>
            </p:nvSpPr>
            <p:spPr bwMode="auto">
              <a:xfrm>
                <a:off x="1825748" y="3959619"/>
                <a:ext cx="128597" cy="573047"/>
              </a:xfrm>
              <a:custGeom>
                <a:avLst/>
                <a:gdLst>
                  <a:gd name="T0" fmla="*/ 128 w 128"/>
                  <a:gd name="T1" fmla="*/ 87 h 521"/>
                  <a:gd name="T2" fmla="*/ 128 w 128"/>
                  <a:gd name="T3" fmla="*/ 434 h 521"/>
                  <a:gd name="T4" fmla="*/ 0 w 128"/>
                  <a:gd name="T5" fmla="*/ 521 h 521"/>
                  <a:gd name="T6" fmla="*/ 0 w 128"/>
                  <a:gd name="T7" fmla="*/ 0 h 521"/>
                  <a:gd name="T8" fmla="*/ 128 w 128"/>
                  <a:gd name="T9" fmla="*/ 87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128" y="87"/>
                    </a:moveTo>
                    <a:lnTo>
                      <a:pt x="128" y="434"/>
                    </a:lnTo>
                    <a:lnTo>
                      <a:pt x="0" y="521"/>
                    </a:lnTo>
                    <a:lnTo>
                      <a:pt x="0" y="0"/>
                    </a:lnTo>
                    <a:lnTo>
                      <a:pt x="128" y="87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64" name="Rectangle 142"/>
              <p:cNvSpPr>
                <a:spLocks noChangeArrowheads="1"/>
              </p:cNvSpPr>
              <p:nvPr/>
            </p:nvSpPr>
            <p:spPr bwMode="auto">
              <a:xfrm>
                <a:off x="1257382" y="3959619"/>
                <a:ext cx="414368" cy="15080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65" name="Rectangle 143"/>
              <p:cNvSpPr>
                <a:spLocks noChangeArrowheads="1"/>
              </p:cNvSpPr>
              <p:nvPr/>
            </p:nvSpPr>
            <p:spPr bwMode="auto">
              <a:xfrm>
                <a:off x="1257382" y="3959619"/>
                <a:ext cx="414368" cy="150802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66" name="Line 147"/>
              <p:cNvSpPr>
                <a:spLocks noChangeShapeType="1"/>
              </p:cNvSpPr>
              <p:nvPr/>
            </p:nvSpPr>
            <p:spPr bwMode="auto">
              <a:xfrm>
                <a:off x="458812" y="4246936"/>
                <a:ext cx="533439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67" name="Freeform 148"/>
              <p:cNvSpPr>
                <a:spLocks/>
              </p:cNvSpPr>
              <p:nvPr/>
            </p:nvSpPr>
            <p:spPr bwMode="auto">
              <a:xfrm>
                <a:off x="984312" y="4208839"/>
                <a:ext cx="68268" cy="74607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68" name="Line 150"/>
              <p:cNvSpPr>
                <a:spLocks noChangeShapeType="1"/>
              </p:cNvSpPr>
              <p:nvPr/>
            </p:nvSpPr>
            <p:spPr bwMode="auto">
              <a:xfrm>
                <a:off x="1181177" y="4035813"/>
                <a:ext cx="76206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69" name="Line 151"/>
              <p:cNvSpPr>
                <a:spLocks noChangeShapeType="1"/>
              </p:cNvSpPr>
              <p:nvPr/>
            </p:nvSpPr>
            <p:spPr bwMode="auto">
              <a:xfrm>
                <a:off x="1671750" y="4035813"/>
                <a:ext cx="93669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70" name="Freeform 152"/>
              <p:cNvSpPr>
                <a:spLocks/>
              </p:cNvSpPr>
              <p:nvPr/>
            </p:nvSpPr>
            <p:spPr bwMode="auto">
              <a:xfrm>
                <a:off x="1757481" y="3997716"/>
                <a:ext cx="68267" cy="73020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71" name="Line 153"/>
              <p:cNvSpPr>
                <a:spLocks noChangeShapeType="1"/>
              </p:cNvSpPr>
              <p:nvPr/>
            </p:nvSpPr>
            <p:spPr bwMode="auto">
              <a:xfrm>
                <a:off x="1181177" y="4461233"/>
                <a:ext cx="76206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72" name="Line 154"/>
              <p:cNvSpPr>
                <a:spLocks noChangeShapeType="1"/>
              </p:cNvSpPr>
              <p:nvPr/>
            </p:nvSpPr>
            <p:spPr bwMode="auto">
              <a:xfrm>
                <a:off x="1671750" y="4461233"/>
                <a:ext cx="93669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73" name="Freeform 155"/>
              <p:cNvSpPr>
                <a:spLocks/>
              </p:cNvSpPr>
              <p:nvPr/>
            </p:nvSpPr>
            <p:spPr bwMode="auto">
              <a:xfrm>
                <a:off x="1757481" y="4423136"/>
                <a:ext cx="68267" cy="73020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74" name="Line 156"/>
              <p:cNvSpPr>
                <a:spLocks noChangeShapeType="1"/>
              </p:cNvSpPr>
              <p:nvPr/>
            </p:nvSpPr>
            <p:spPr bwMode="auto">
              <a:xfrm>
                <a:off x="1182765" y="4246936"/>
                <a:ext cx="77793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75" name="Line 157"/>
              <p:cNvSpPr>
                <a:spLocks noChangeShapeType="1"/>
              </p:cNvSpPr>
              <p:nvPr/>
            </p:nvSpPr>
            <p:spPr bwMode="auto">
              <a:xfrm>
                <a:off x="1671750" y="4246936"/>
                <a:ext cx="96844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76" name="Freeform 158"/>
              <p:cNvSpPr>
                <a:spLocks/>
              </p:cNvSpPr>
              <p:nvPr/>
            </p:nvSpPr>
            <p:spPr bwMode="auto">
              <a:xfrm>
                <a:off x="1759069" y="4208839"/>
                <a:ext cx="68268" cy="74607"/>
              </a:xfrm>
              <a:custGeom>
                <a:avLst/>
                <a:gdLst>
                  <a:gd name="T0" fmla="*/ 0 w 68"/>
                  <a:gd name="T1" fmla="*/ 0 h 67"/>
                  <a:gd name="T2" fmla="*/ 68 w 68"/>
                  <a:gd name="T3" fmla="*/ 34 h 67"/>
                  <a:gd name="T4" fmla="*/ 0 w 68"/>
                  <a:gd name="T5" fmla="*/ 67 h 67"/>
                  <a:gd name="T6" fmla="*/ 0 w 68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8" h="67">
                    <a:moveTo>
                      <a:pt x="0" y="0"/>
                    </a:moveTo>
                    <a:lnTo>
                      <a:pt x="68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77" name="Rectangle 159"/>
              <p:cNvSpPr>
                <a:spLocks noChangeArrowheads="1"/>
              </p:cNvSpPr>
              <p:nvPr/>
            </p:nvSpPr>
            <p:spPr bwMode="auto">
              <a:xfrm>
                <a:off x="1257382" y="4167567"/>
                <a:ext cx="414368" cy="1523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78" name="Rectangle 160"/>
              <p:cNvSpPr>
                <a:spLocks noChangeArrowheads="1"/>
              </p:cNvSpPr>
              <p:nvPr/>
            </p:nvSpPr>
            <p:spPr bwMode="auto">
              <a:xfrm>
                <a:off x="1257382" y="4167567"/>
                <a:ext cx="414368" cy="152389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79" name="Rectangle 163"/>
              <p:cNvSpPr>
                <a:spLocks noChangeArrowheads="1"/>
              </p:cNvSpPr>
              <p:nvPr/>
            </p:nvSpPr>
            <p:spPr bwMode="auto">
              <a:xfrm>
                <a:off x="1257382" y="4381864"/>
                <a:ext cx="414368" cy="15080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80" name="Rectangle 164"/>
              <p:cNvSpPr>
                <a:spLocks noChangeArrowheads="1"/>
              </p:cNvSpPr>
              <p:nvPr/>
            </p:nvSpPr>
            <p:spPr bwMode="auto">
              <a:xfrm>
                <a:off x="1257382" y="4381864"/>
                <a:ext cx="414368" cy="150802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81" name="Freeform 165"/>
              <p:cNvSpPr>
                <a:spLocks/>
              </p:cNvSpPr>
              <p:nvPr/>
            </p:nvSpPr>
            <p:spPr bwMode="auto">
              <a:xfrm>
                <a:off x="1049405" y="4680293"/>
                <a:ext cx="130184" cy="574634"/>
              </a:xfrm>
              <a:custGeom>
                <a:avLst/>
                <a:gdLst>
                  <a:gd name="T0" fmla="*/ 0 w 128"/>
                  <a:gd name="T1" fmla="*/ 86 h 521"/>
                  <a:gd name="T2" fmla="*/ 0 w 128"/>
                  <a:gd name="T3" fmla="*/ 434 h 521"/>
                  <a:gd name="T4" fmla="*/ 128 w 128"/>
                  <a:gd name="T5" fmla="*/ 521 h 521"/>
                  <a:gd name="T6" fmla="*/ 128 w 128"/>
                  <a:gd name="T7" fmla="*/ 0 h 521"/>
                  <a:gd name="T8" fmla="*/ 0 w 128"/>
                  <a:gd name="T9" fmla="*/ 86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0" y="86"/>
                    </a:moveTo>
                    <a:lnTo>
                      <a:pt x="0" y="434"/>
                    </a:lnTo>
                    <a:lnTo>
                      <a:pt x="128" y="521"/>
                    </a:lnTo>
                    <a:lnTo>
                      <a:pt x="128" y="0"/>
                    </a:ln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82" name="Freeform 166"/>
              <p:cNvSpPr>
                <a:spLocks/>
              </p:cNvSpPr>
              <p:nvPr/>
            </p:nvSpPr>
            <p:spPr bwMode="auto">
              <a:xfrm>
                <a:off x="1049405" y="4680293"/>
                <a:ext cx="130184" cy="574634"/>
              </a:xfrm>
              <a:custGeom>
                <a:avLst/>
                <a:gdLst>
                  <a:gd name="T0" fmla="*/ 0 w 128"/>
                  <a:gd name="T1" fmla="*/ 86 h 521"/>
                  <a:gd name="T2" fmla="*/ 0 w 128"/>
                  <a:gd name="T3" fmla="*/ 434 h 521"/>
                  <a:gd name="T4" fmla="*/ 128 w 128"/>
                  <a:gd name="T5" fmla="*/ 521 h 521"/>
                  <a:gd name="T6" fmla="*/ 128 w 128"/>
                  <a:gd name="T7" fmla="*/ 0 h 521"/>
                  <a:gd name="T8" fmla="*/ 0 w 128"/>
                  <a:gd name="T9" fmla="*/ 86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0" y="86"/>
                    </a:moveTo>
                    <a:lnTo>
                      <a:pt x="0" y="434"/>
                    </a:lnTo>
                    <a:lnTo>
                      <a:pt x="128" y="521"/>
                    </a:lnTo>
                    <a:lnTo>
                      <a:pt x="128" y="0"/>
                    </a:lnTo>
                    <a:lnTo>
                      <a:pt x="0" y="86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83" name="Freeform 167"/>
              <p:cNvSpPr>
                <a:spLocks/>
              </p:cNvSpPr>
              <p:nvPr/>
            </p:nvSpPr>
            <p:spPr bwMode="auto">
              <a:xfrm>
                <a:off x="1824161" y="4680293"/>
                <a:ext cx="128596" cy="574634"/>
              </a:xfrm>
              <a:custGeom>
                <a:avLst/>
                <a:gdLst>
                  <a:gd name="T0" fmla="*/ 128 w 128"/>
                  <a:gd name="T1" fmla="*/ 86 h 521"/>
                  <a:gd name="T2" fmla="*/ 128 w 128"/>
                  <a:gd name="T3" fmla="*/ 434 h 521"/>
                  <a:gd name="T4" fmla="*/ 0 w 128"/>
                  <a:gd name="T5" fmla="*/ 521 h 521"/>
                  <a:gd name="T6" fmla="*/ 0 w 128"/>
                  <a:gd name="T7" fmla="*/ 0 h 521"/>
                  <a:gd name="T8" fmla="*/ 128 w 128"/>
                  <a:gd name="T9" fmla="*/ 86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128" y="86"/>
                    </a:moveTo>
                    <a:lnTo>
                      <a:pt x="128" y="434"/>
                    </a:lnTo>
                    <a:lnTo>
                      <a:pt x="0" y="521"/>
                    </a:lnTo>
                    <a:lnTo>
                      <a:pt x="0" y="0"/>
                    </a:lnTo>
                    <a:lnTo>
                      <a:pt x="128" y="86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84" name="Freeform 168"/>
              <p:cNvSpPr>
                <a:spLocks/>
              </p:cNvSpPr>
              <p:nvPr/>
            </p:nvSpPr>
            <p:spPr bwMode="auto">
              <a:xfrm>
                <a:off x="1824161" y="4680293"/>
                <a:ext cx="128596" cy="574634"/>
              </a:xfrm>
              <a:custGeom>
                <a:avLst/>
                <a:gdLst>
                  <a:gd name="T0" fmla="*/ 128 w 128"/>
                  <a:gd name="T1" fmla="*/ 86 h 521"/>
                  <a:gd name="T2" fmla="*/ 128 w 128"/>
                  <a:gd name="T3" fmla="*/ 434 h 521"/>
                  <a:gd name="T4" fmla="*/ 0 w 128"/>
                  <a:gd name="T5" fmla="*/ 521 h 521"/>
                  <a:gd name="T6" fmla="*/ 0 w 128"/>
                  <a:gd name="T7" fmla="*/ 0 h 521"/>
                  <a:gd name="T8" fmla="*/ 128 w 128"/>
                  <a:gd name="T9" fmla="*/ 86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128" y="86"/>
                    </a:moveTo>
                    <a:lnTo>
                      <a:pt x="128" y="434"/>
                    </a:lnTo>
                    <a:lnTo>
                      <a:pt x="0" y="521"/>
                    </a:lnTo>
                    <a:lnTo>
                      <a:pt x="0" y="0"/>
                    </a:lnTo>
                    <a:lnTo>
                      <a:pt x="128" y="86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85" name="Rectangle 169"/>
              <p:cNvSpPr>
                <a:spLocks noChangeArrowheads="1"/>
              </p:cNvSpPr>
              <p:nvPr/>
            </p:nvSpPr>
            <p:spPr bwMode="auto">
              <a:xfrm>
                <a:off x="1257382" y="4680293"/>
                <a:ext cx="411193" cy="15080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86" name="Rectangle 170"/>
              <p:cNvSpPr>
                <a:spLocks noChangeArrowheads="1"/>
              </p:cNvSpPr>
              <p:nvPr/>
            </p:nvSpPr>
            <p:spPr bwMode="auto">
              <a:xfrm>
                <a:off x="1257382" y="4680293"/>
                <a:ext cx="411193" cy="150802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87" name="Line 174"/>
              <p:cNvSpPr>
                <a:spLocks noChangeShapeType="1"/>
              </p:cNvSpPr>
              <p:nvPr/>
            </p:nvSpPr>
            <p:spPr bwMode="auto">
              <a:xfrm>
                <a:off x="457224" y="4967610"/>
                <a:ext cx="535027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88" name="Freeform 175"/>
              <p:cNvSpPr>
                <a:spLocks/>
              </p:cNvSpPr>
              <p:nvPr/>
            </p:nvSpPr>
            <p:spPr bwMode="auto">
              <a:xfrm>
                <a:off x="982725" y="4931100"/>
                <a:ext cx="66680" cy="73020"/>
              </a:xfrm>
              <a:custGeom>
                <a:avLst/>
                <a:gdLst>
                  <a:gd name="T0" fmla="*/ 0 w 67"/>
                  <a:gd name="T1" fmla="*/ 0 h 66"/>
                  <a:gd name="T2" fmla="*/ 67 w 67"/>
                  <a:gd name="T3" fmla="*/ 33 h 66"/>
                  <a:gd name="T4" fmla="*/ 0 w 67"/>
                  <a:gd name="T5" fmla="*/ 66 h 66"/>
                  <a:gd name="T6" fmla="*/ 0 w 67"/>
                  <a:gd name="T7" fmla="*/ 0 h 6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6">
                    <a:moveTo>
                      <a:pt x="0" y="0"/>
                    </a:moveTo>
                    <a:lnTo>
                      <a:pt x="67" y="33"/>
                    </a:lnTo>
                    <a:lnTo>
                      <a:pt x="0" y="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89" name="Line 177"/>
              <p:cNvSpPr>
                <a:spLocks noChangeShapeType="1"/>
              </p:cNvSpPr>
              <p:nvPr/>
            </p:nvSpPr>
            <p:spPr bwMode="auto">
              <a:xfrm>
                <a:off x="1179589" y="4756487"/>
                <a:ext cx="77793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90" name="Line 178"/>
              <p:cNvSpPr>
                <a:spLocks noChangeShapeType="1"/>
              </p:cNvSpPr>
              <p:nvPr/>
            </p:nvSpPr>
            <p:spPr bwMode="auto">
              <a:xfrm>
                <a:off x="1668575" y="4756487"/>
                <a:ext cx="96844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91" name="Freeform 179"/>
              <p:cNvSpPr>
                <a:spLocks/>
              </p:cNvSpPr>
              <p:nvPr/>
            </p:nvSpPr>
            <p:spPr bwMode="auto">
              <a:xfrm>
                <a:off x="1755893" y="4719978"/>
                <a:ext cx="68268" cy="73020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3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92" name="Line 180"/>
              <p:cNvSpPr>
                <a:spLocks noChangeShapeType="1"/>
              </p:cNvSpPr>
              <p:nvPr/>
            </p:nvSpPr>
            <p:spPr bwMode="auto">
              <a:xfrm>
                <a:off x="1179589" y="5180320"/>
                <a:ext cx="77793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93" name="Line 181"/>
              <p:cNvSpPr>
                <a:spLocks noChangeShapeType="1"/>
              </p:cNvSpPr>
              <p:nvPr/>
            </p:nvSpPr>
            <p:spPr bwMode="auto">
              <a:xfrm>
                <a:off x="1668575" y="5180320"/>
                <a:ext cx="96844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94" name="Freeform 182"/>
              <p:cNvSpPr>
                <a:spLocks/>
              </p:cNvSpPr>
              <p:nvPr/>
            </p:nvSpPr>
            <p:spPr bwMode="auto">
              <a:xfrm>
                <a:off x="1755893" y="5145398"/>
                <a:ext cx="68268" cy="73020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3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95" name="Line 183"/>
              <p:cNvSpPr>
                <a:spLocks noChangeShapeType="1"/>
              </p:cNvSpPr>
              <p:nvPr/>
            </p:nvSpPr>
            <p:spPr bwMode="auto">
              <a:xfrm>
                <a:off x="1181177" y="4967610"/>
                <a:ext cx="77794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96" name="Line 184"/>
              <p:cNvSpPr>
                <a:spLocks noChangeShapeType="1"/>
              </p:cNvSpPr>
              <p:nvPr/>
            </p:nvSpPr>
            <p:spPr bwMode="auto">
              <a:xfrm>
                <a:off x="1671750" y="4967610"/>
                <a:ext cx="95257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97" name="Freeform 185"/>
              <p:cNvSpPr>
                <a:spLocks/>
              </p:cNvSpPr>
              <p:nvPr/>
            </p:nvSpPr>
            <p:spPr bwMode="auto">
              <a:xfrm>
                <a:off x="1757481" y="4931100"/>
                <a:ext cx="68267" cy="73020"/>
              </a:xfrm>
              <a:custGeom>
                <a:avLst/>
                <a:gdLst>
                  <a:gd name="T0" fmla="*/ 0 w 67"/>
                  <a:gd name="T1" fmla="*/ 0 h 66"/>
                  <a:gd name="T2" fmla="*/ 67 w 67"/>
                  <a:gd name="T3" fmla="*/ 33 h 66"/>
                  <a:gd name="T4" fmla="*/ 0 w 67"/>
                  <a:gd name="T5" fmla="*/ 66 h 66"/>
                  <a:gd name="T6" fmla="*/ 0 w 67"/>
                  <a:gd name="T7" fmla="*/ 0 h 6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6">
                    <a:moveTo>
                      <a:pt x="0" y="0"/>
                    </a:moveTo>
                    <a:lnTo>
                      <a:pt x="67" y="33"/>
                    </a:lnTo>
                    <a:lnTo>
                      <a:pt x="0" y="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98" name="Rectangle 186"/>
              <p:cNvSpPr>
                <a:spLocks noChangeArrowheads="1"/>
              </p:cNvSpPr>
              <p:nvPr/>
            </p:nvSpPr>
            <p:spPr bwMode="auto">
              <a:xfrm>
                <a:off x="1257382" y="4889828"/>
                <a:ext cx="411193" cy="15080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499" name="Rectangle 187"/>
              <p:cNvSpPr>
                <a:spLocks noChangeArrowheads="1"/>
              </p:cNvSpPr>
              <p:nvPr/>
            </p:nvSpPr>
            <p:spPr bwMode="auto">
              <a:xfrm>
                <a:off x="1257382" y="4889828"/>
                <a:ext cx="411193" cy="150802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500" name="Rectangle 190"/>
              <p:cNvSpPr>
                <a:spLocks noChangeArrowheads="1"/>
              </p:cNvSpPr>
              <p:nvPr/>
            </p:nvSpPr>
            <p:spPr bwMode="auto">
              <a:xfrm>
                <a:off x="1257382" y="5102538"/>
                <a:ext cx="411193" cy="1523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501" name="Rectangle 191"/>
              <p:cNvSpPr>
                <a:spLocks noChangeArrowheads="1"/>
              </p:cNvSpPr>
              <p:nvPr/>
            </p:nvSpPr>
            <p:spPr bwMode="auto">
              <a:xfrm>
                <a:off x="1257382" y="5102538"/>
                <a:ext cx="411193" cy="152389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502" name="Freeform 194"/>
              <p:cNvSpPr>
                <a:spLocks/>
              </p:cNvSpPr>
              <p:nvPr/>
            </p:nvSpPr>
            <p:spPr bwMode="auto">
              <a:xfrm>
                <a:off x="1959108" y="2797651"/>
                <a:ext cx="184163" cy="760359"/>
              </a:xfrm>
              <a:custGeom>
                <a:avLst/>
                <a:gdLst>
                  <a:gd name="T0" fmla="*/ 0 w 182"/>
                  <a:gd name="T1" fmla="*/ 0 h 690"/>
                  <a:gd name="T2" fmla="*/ 182 w 182"/>
                  <a:gd name="T3" fmla="*/ 0 h 690"/>
                  <a:gd name="T4" fmla="*/ 182 w 182"/>
                  <a:gd name="T5" fmla="*/ 690 h 69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82" h="690">
                    <a:moveTo>
                      <a:pt x="0" y="0"/>
                    </a:moveTo>
                    <a:lnTo>
                      <a:pt x="182" y="0"/>
                    </a:lnTo>
                    <a:lnTo>
                      <a:pt x="182" y="690"/>
                    </a:lnTo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503" name="Line 195"/>
              <p:cNvSpPr>
                <a:spLocks noChangeShapeType="1"/>
              </p:cNvSpPr>
              <p:nvPr/>
            </p:nvSpPr>
            <p:spPr bwMode="auto">
              <a:xfrm>
                <a:off x="2143271" y="3558010"/>
                <a:ext cx="95257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504" name="Freeform 196"/>
              <p:cNvSpPr>
                <a:spLocks/>
              </p:cNvSpPr>
              <p:nvPr/>
            </p:nvSpPr>
            <p:spPr bwMode="auto">
              <a:xfrm>
                <a:off x="2230591" y="3521500"/>
                <a:ext cx="68267" cy="74608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3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505" name="Line 197"/>
              <p:cNvSpPr>
                <a:spLocks noChangeShapeType="1"/>
              </p:cNvSpPr>
              <p:nvPr/>
            </p:nvSpPr>
            <p:spPr bwMode="auto">
              <a:xfrm flipH="1">
                <a:off x="1963871" y="2083327"/>
                <a:ext cx="142885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506" name="Freeform 198"/>
              <p:cNvSpPr>
                <a:spLocks/>
              </p:cNvSpPr>
              <p:nvPr/>
            </p:nvSpPr>
            <p:spPr bwMode="auto">
              <a:xfrm>
                <a:off x="1957521" y="3531024"/>
                <a:ext cx="134947" cy="241283"/>
              </a:xfrm>
              <a:custGeom>
                <a:avLst/>
                <a:gdLst>
                  <a:gd name="T0" fmla="*/ 0 w 133"/>
                  <a:gd name="T1" fmla="*/ 0 h 220"/>
                  <a:gd name="T2" fmla="*/ 133 w 133"/>
                  <a:gd name="T3" fmla="*/ 0 h 220"/>
                  <a:gd name="T4" fmla="*/ 133 w 133"/>
                  <a:gd name="T5" fmla="*/ 220 h 22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33" h="220">
                    <a:moveTo>
                      <a:pt x="0" y="0"/>
                    </a:moveTo>
                    <a:lnTo>
                      <a:pt x="133" y="0"/>
                    </a:lnTo>
                    <a:lnTo>
                      <a:pt x="133" y="220"/>
                    </a:lnTo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507" name="Line 199"/>
              <p:cNvSpPr>
                <a:spLocks noChangeShapeType="1"/>
              </p:cNvSpPr>
              <p:nvPr/>
            </p:nvSpPr>
            <p:spPr bwMode="auto">
              <a:xfrm flipH="1">
                <a:off x="1952758" y="4967610"/>
                <a:ext cx="61917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508" name="Line 200"/>
              <p:cNvSpPr>
                <a:spLocks noChangeShapeType="1"/>
              </p:cNvSpPr>
              <p:nvPr/>
            </p:nvSpPr>
            <p:spPr bwMode="auto">
              <a:xfrm>
                <a:off x="1954346" y="4262810"/>
                <a:ext cx="138122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509" name="Freeform 201"/>
              <p:cNvSpPr>
                <a:spLocks/>
              </p:cNvSpPr>
              <p:nvPr/>
            </p:nvSpPr>
            <p:spPr bwMode="auto">
              <a:xfrm>
                <a:off x="2092468" y="4010415"/>
                <a:ext cx="146061" cy="252395"/>
              </a:xfrm>
              <a:custGeom>
                <a:avLst/>
                <a:gdLst>
                  <a:gd name="T0" fmla="*/ 146 w 146"/>
                  <a:gd name="T1" fmla="*/ 0 h 230"/>
                  <a:gd name="T2" fmla="*/ 0 w 146"/>
                  <a:gd name="T3" fmla="*/ 0 h 230"/>
                  <a:gd name="T4" fmla="*/ 0 w 146"/>
                  <a:gd name="T5" fmla="*/ 230 h 23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46" h="230">
                    <a:moveTo>
                      <a:pt x="146" y="0"/>
                    </a:moveTo>
                    <a:lnTo>
                      <a:pt x="0" y="0"/>
                    </a:lnTo>
                    <a:lnTo>
                      <a:pt x="0" y="230"/>
                    </a:lnTo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510" name="Freeform 202"/>
              <p:cNvSpPr>
                <a:spLocks/>
              </p:cNvSpPr>
              <p:nvPr/>
            </p:nvSpPr>
            <p:spPr bwMode="auto">
              <a:xfrm>
                <a:off x="2230591" y="3972318"/>
                <a:ext cx="68267" cy="74608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511" name="Line 203"/>
              <p:cNvSpPr>
                <a:spLocks noChangeShapeType="1"/>
              </p:cNvSpPr>
              <p:nvPr/>
            </p:nvSpPr>
            <p:spPr bwMode="auto">
              <a:xfrm>
                <a:off x="3330808" y="3558010"/>
                <a:ext cx="249256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512" name="Freeform 204"/>
              <p:cNvSpPr>
                <a:spLocks/>
              </p:cNvSpPr>
              <p:nvPr/>
            </p:nvSpPr>
            <p:spPr bwMode="auto">
              <a:xfrm>
                <a:off x="3570538" y="3521500"/>
                <a:ext cx="68267" cy="74608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3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513" name="Line 205"/>
              <p:cNvSpPr>
                <a:spLocks noChangeShapeType="1"/>
              </p:cNvSpPr>
              <p:nvPr/>
            </p:nvSpPr>
            <p:spPr bwMode="auto">
              <a:xfrm>
                <a:off x="3330808" y="3772307"/>
                <a:ext cx="249256" cy="1588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514" name="Freeform 206"/>
              <p:cNvSpPr>
                <a:spLocks/>
              </p:cNvSpPr>
              <p:nvPr/>
            </p:nvSpPr>
            <p:spPr bwMode="auto">
              <a:xfrm>
                <a:off x="3570538" y="3735798"/>
                <a:ext cx="68267" cy="73020"/>
              </a:xfrm>
              <a:custGeom>
                <a:avLst/>
                <a:gdLst>
                  <a:gd name="T0" fmla="*/ 0 w 67"/>
                  <a:gd name="T1" fmla="*/ 0 h 66"/>
                  <a:gd name="T2" fmla="*/ 67 w 67"/>
                  <a:gd name="T3" fmla="*/ 33 h 66"/>
                  <a:gd name="T4" fmla="*/ 0 w 67"/>
                  <a:gd name="T5" fmla="*/ 66 h 66"/>
                  <a:gd name="T6" fmla="*/ 0 w 67"/>
                  <a:gd name="T7" fmla="*/ 0 h 6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6">
                    <a:moveTo>
                      <a:pt x="0" y="0"/>
                    </a:moveTo>
                    <a:lnTo>
                      <a:pt x="67" y="33"/>
                    </a:lnTo>
                    <a:lnTo>
                      <a:pt x="0" y="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515" name="Line 207"/>
              <p:cNvSpPr>
                <a:spLocks noChangeShapeType="1"/>
              </p:cNvSpPr>
              <p:nvPr/>
            </p:nvSpPr>
            <p:spPr bwMode="auto">
              <a:xfrm>
                <a:off x="3330808" y="4010415"/>
                <a:ext cx="249256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5516" name="Freeform 208"/>
              <p:cNvSpPr>
                <a:spLocks/>
              </p:cNvSpPr>
              <p:nvPr/>
            </p:nvSpPr>
            <p:spPr bwMode="auto">
              <a:xfrm>
                <a:off x="3570538" y="3972318"/>
                <a:ext cx="68267" cy="74608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85351" name="Rectangle 58"/>
            <p:cNvSpPr>
              <a:spLocks noChangeArrowheads="1"/>
            </p:cNvSpPr>
            <p:nvPr/>
          </p:nvSpPr>
          <p:spPr bwMode="auto">
            <a:xfrm>
              <a:off x="228607" y="1905539"/>
              <a:ext cx="741417" cy="214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From East</a:t>
              </a:r>
              <a:endPara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endParaRPr>
            </a:p>
          </p:txBody>
        </p:sp>
        <p:sp>
          <p:nvSpPr>
            <p:cNvPr id="185352" name="Rectangle 93"/>
            <p:cNvSpPr>
              <a:spLocks noChangeArrowheads="1"/>
            </p:cNvSpPr>
            <p:nvPr/>
          </p:nvSpPr>
          <p:spPr bwMode="auto">
            <a:xfrm>
              <a:off x="187329" y="2621451"/>
              <a:ext cx="779520" cy="215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From West</a:t>
              </a:r>
              <a:endPara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endParaRPr>
            </a:p>
          </p:txBody>
        </p:sp>
        <p:sp>
          <p:nvSpPr>
            <p:cNvPr id="185353" name="Rectangle 120"/>
            <p:cNvSpPr>
              <a:spLocks noChangeArrowheads="1"/>
            </p:cNvSpPr>
            <p:nvPr/>
          </p:nvSpPr>
          <p:spPr bwMode="auto">
            <a:xfrm>
              <a:off x="153990" y="3343712"/>
              <a:ext cx="900177" cy="215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From North</a:t>
              </a:r>
              <a:endPara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endParaRPr>
            </a:p>
          </p:txBody>
        </p:sp>
        <p:sp>
          <p:nvSpPr>
            <p:cNvPr id="185354" name="Rectangle 149"/>
            <p:cNvSpPr>
              <a:spLocks noChangeArrowheads="1"/>
            </p:cNvSpPr>
            <p:nvPr/>
          </p:nvSpPr>
          <p:spPr bwMode="auto">
            <a:xfrm>
              <a:off x="133350" y="4067561"/>
              <a:ext cx="884302" cy="214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From South</a:t>
              </a:r>
              <a:endPara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endParaRPr>
            </a:p>
          </p:txBody>
        </p:sp>
        <p:sp>
          <p:nvSpPr>
            <p:cNvPr id="185355" name="Rectangle 176"/>
            <p:cNvSpPr>
              <a:spLocks noChangeArrowheads="1"/>
            </p:cNvSpPr>
            <p:nvPr/>
          </p:nvSpPr>
          <p:spPr bwMode="auto">
            <a:xfrm>
              <a:off x="317513" y="4789823"/>
              <a:ext cx="628696" cy="215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From PE</a:t>
              </a:r>
              <a:endPara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endParaRPr>
            </a:p>
          </p:txBody>
        </p:sp>
      </p:grpSp>
      <p:sp>
        <p:nvSpPr>
          <p:cNvPr id="227" name="Rectangle 216"/>
          <p:cNvSpPr>
            <a:spLocks noChangeArrowheads="1"/>
          </p:cNvSpPr>
          <p:nvPr/>
        </p:nvSpPr>
        <p:spPr bwMode="auto">
          <a:xfrm>
            <a:off x="2254250" y="2362200"/>
            <a:ext cx="1219200" cy="7620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182" name="Rectangle 181"/>
          <p:cNvSpPr/>
          <p:nvPr/>
        </p:nvSpPr>
        <p:spPr>
          <a:xfrm>
            <a:off x="152400" y="1828800"/>
            <a:ext cx="3581400" cy="3810000"/>
          </a:xfrm>
          <a:prstGeom prst="rect">
            <a:avLst/>
          </a:prstGeom>
          <a:noFill/>
          <a:ln w="222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85349" name="Title 1"/>
          <p:cNvSpPr>
            <a:spLocks noGrp="1"/>
          </p:cNvSpPr>
          <p:nvPr>
            <p:ph type="title"/>
          </p:nvPr>
        </p:nvSpPr>
        <p:spPr>
          <a:xfrm>
            <a:off x="9144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The Problem: Packet Scheduling</a:t>
            </a:r>
          </a:p>
        </p:txBody>
      </p:sp>
    </p:spTree>
    <p:extLst>
      <p:ext uri="{BB962C8B-B14F-4D97-AF65-F5344CB8AC3E}">
        <p14:creationId xmlns:p14="http://schemas.microsoft.com/office/powerpoint/2010/main" val="192077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4" name="Straight Connector 463"/>
          <p:cNvCxnSpPr/>
          <p:nvPr/>
        </p:nvCxnSpPr>
        <p:spPr>
          <a:xfrm>
            <a:off x="5494338" y="1822450"/>
            <a:ext cx="124142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394" name="TextBox 482"/>
          <p:cNvSpPr txBox="1">
            <a:spLocks noChangeArrowheads="1"/>
          </p:cNvSpPr>
          <p:nvPr/>
        </p:nvSpPr>
        <p:spPr bwMode="auto">
          <a:xfrm>
            <a:off x="5181600" y="1562100"/>
            <a:ext cx="3200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erpetua" charset="0"/>
              <a:ea typeface="ＭＳ Ｐゴシック" charset="0"/>
            </a:endParaRPr>
          </a:p>
        </p:txBody>
      </p:sp>
      <p:grpSp>
        <p:nvGrpSpPr>
          <p:cNvPr id="187395" name="Group 244"/>
          <p:cNvGrpSpPr>
            <a:grpSpLocks/>
          </p:cNvGrpSpPr>
          <p:nvPr/>
        </p:nvGrpSpPr>
        <p:grpSpPr bwMode="auto">
          <a:xfrm>
            <a:off x="3886200" y="1676400"/>
            <a:ext cx="4419600" cy="4229100"/>
            <a:chOff x="3886200" y="1676400"/>
            <a:chExt cx="4419600" cy="4229100"/>
          </a:xfrm>
        </p:grpSpPr>
        <p:sp>
          <p:nvSpPr>
            <p:cNvPr id="484" name="Rectangle 483"/>
            <p:cNvSpPr/>
            <p:nvPr/>
          </p:nvSpPr>
          <p:spPr>
            <a:xfrm>
              <a:off x="5181600" y="1676400"/>
              <a:ext cx="3124200" cy="4229100"/>
            </a:xfrm>
            <a:prstGeom prst="rect">
              <a:avLst/>
            </a:prstGeom>
            <a:noFill/>
            <a:ln w="222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+mn-ea"/>
                <a:cs typeface="+mn-cs"/>
              </a:endParaRPr>
            </a:p>
          </p:txBody>
        </p:sp>
        <p:grpSp>
          <p:nvGrpSpPr>
            <p:cNvPr id="187630" name="Group 286"/>
            <p:cNvGrpSpPr>
              <a:grpSpLocks/>
            </p:cNvGrpSpPr>
            <p:nvPr/>
          </p:nvGrpSpPr>
          <p:grpSpPr bwMode="auto">
            <a:xfrm>
              <a:off x="3886200" y="3021568"/>
              <a:ext cx="1314784" cy="978932"/>
              <a:chOff x="3886200" y="2831068"/>
              <a:chExt cx="1314784" cy="978932"/>
            </a:xfrm>
          </p:grpSpPr>
          <p:sp>
            <p:nvSpPr>
              <p:cNvPr id="229" name="Right Arrow 228"/>
              <p:cNvSpPr/>
              <p:nvPr/>
            </p:nvSpPr>
            <p:spPr>
              <a:xfrm>
                <a:off x="4038600" y="3124200"/>
                <a:ext cx="990600" cy="3810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endParaRPr>
              </a:p>
            </p:txBody>
          </p:sp>
          <p:sp>
            <p:nvSpPr>
              <p:cNvPr id="187632" name="TextBox 259"/>
              <p:cNvSpPr txBox="1">
                <a:spLocks noChangeArrowheads="1"/>
              </p:cNvSpPr>
              <p:nvPr/>
            </p:nvSpPr>
            <p:spPr bwMode="auto">
              <a:xfrm>
                <a:off x="3886200" y="2830513"/>
                <a:ext cx="1314450" cy="369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 charset="0"/>
                    <a:ea typeface="ＭＳ Ｐゴシック" charset="0"/>
                  </a:rPr>
                  <a:t>Conceptual</a:t>
                </a:r>
              </a:p>
            </p:txBody>
          </p:sp>
          <p:sp>
            <p:nvSpPr>
              <p:cNvPr id="187633" name="TextBox 262"/>
              <p:cNvSpPr txBox="1">
                <a:spLocks noChangeArrowheads="1"/>
              </p:cNvSpPr>
              <p:nvPr/>
            </p:nvSpPr>
            <p:spPr bwMode="auto">
              <a:xfrm>
                <a:off x="4184650" y="3440113"/>
                <a:ext cx="676275" cy="369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 charset="0"/>
                    <a:ea typeface="ＭＳ Ｐゴシック" charset="0"/>
                  </a:rPr>
                  <a:t>View</a:t>
                </a:r>
              </a:p>
            </p:txBody>
          </p:sp>
        </p:grpSp>
      </p:grpSp>
      <p:cxnSp>
        <p:nvCxnSpPr>
          <p:cNvPr id="588" name="Straight Connector 587"/>
          <p:cNvCxnSpPr/>
          <p:nvPr/>
        </p:nvCxnSpPr>
        <p:spPr>
          <a:xfrm>
            <a:off x="5507038" y="2565400"/>
            <a:ext cx="124142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9" name="Straight Connector 588"/>
          <p:cNvCxnSpPr/>
          <p:nvPr/>
        </p:nvCxnSpPr>
        <p:spPr>
          <a:xfrm>
            <a:off x="5508625" y="3403600"/>
            <a:ext cx="1239838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Straight Connector 589"/>
          <p:cNvCxnSpPr/>
          <p:nvPr/>
        </p:nvCxnSpPr>
        <p:spPr>
          <a:xfrm>
            <a:off x="5514975" y="4241800"/>
            <a:ext cx="1239838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" name="Straight Connector 590"/>
          <p:cNvCxnSpPr/>
          <p:nvPr/>
        </p:nvCxnSpPr>
        <p:spPr>
          <a:xfrm>
            <a:off x="5546725" y="5022850"/>
            <a:ext cx="1239838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400" name="Rectangle 58"/>
          <p:cNvSpPr>
            <a:spLocks noChangeArrowheads="1"/>
          </p:cNvSpPr>
          <p:nvPr/>
        </p:nvSpPr>
        <p:spPr bwMode="auto">
          <a:xfrm>
            <a:off x="5429250" y="2074863"/>
            <a:ext cx="74136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rPr>
              <a:t>From East</a:t>
            </a: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erpetua"/>
              <a:ea typeface="굴림" charset="0"/>
              <a:cs typeface="굴림" charset="0"/>
            </a:endParaRPr>
          </a:p>
        </p:txBody>
      </p:sp>
      <p:sp>
        <p:nvSpPr>
          <p:cNvPr id="187401" name="Rectangle 93"/>
          <p:cNvSpPr>
            <a:spLocks noChangeArrowheads="1"/>
          </p:cNvSpPr>
          <p:nvPr/>
        </p:nvSpPr>
        <p:spPr bwMode="auto">
          <a:xfrm>
            <a:off x="5387975" y="2790825"/>
            <a:ext cx="77946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rPr>
              <a:t>From West</a:t>
            </a: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erpetua"/>
              <a:ea typeface="굴림" charset="0"/>
              <a:cs typeface="굴림" charset="0"/>
            </a:endParaRPr>
          </a:p>
        </p:txBody>
      </p:sp>
      <p:sp>
        <p:nvSpPr>
          <p:cNvPr id="187402" name="Rectangle 120"/>
          <p:cNvSpPr>
            <a:spLocks noChangeArrowheads="1"/>
          </p:cNvSpPr>
          <p:nvPr/>
        </p:nvSpPr>
        <p:spPr bwMode="auto">
          <a:xfrm>
            <a:off x="5354638" y="3513138"/>
            <a:ext cx="90011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rPr>
              <a:t>From North</a:t>
            </a: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erpetua"/>
              <a:ea typeface="굴림" charset="0"/>
              <a:cs typeface="굴림" charset="0"/>
            </a:endParaRPr>
          </a:p>
        </p:txBody>
      </p:sp>
      <p:sp>
        <p:nvSpPr>
          <p:cNvPr id="187403" name="Rectangle 149"/>
          <p:cNvSpPr>
            <a:spLocks noChangeArrowheads="1"/>
          </p:cNvSpPr>
          <p:nvPr/>
        </p:nvSpPr>
        <p:spPr bwMode="auto">
          <a:xfrm>
            <a:off x="5413375" y="4425950"/>
            <a:ext cx="88582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rPr>
              <a:t>From South</a:t>
            </a: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erpetua"/>
              <a:ea typeface="굴림" charset="0"/>
              <a:cs typeface="굴림" charset="0"/>
            </a:endParaRPr>
          </a:p>
        </p:txBody>
      </p:sp>
      <p:sp>
        <p:nvSpPr>
          <p:cNvPr id="187404" name="Rectangle 176"/>
          <p:cNvSpPr>
            <a:spLocks noChangeArrowheads="1"/>
          </p:cNvSpPr>
          <p:nvPr/>
        </p:nvSpPr>
        <p:spPr bwMode="auto">
          <a:xfrm>
            <a:off x="5518150" y="5264150"/>
            <a:ext cx="62865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rPr>
              <a:t>From PE</a:t>
            </a: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erpetua"/>
              <a:ea typeface="굴림" charset="0"/>
              <a:cs typeface="굴림" charset="0"/>
            </a:endParaRPr>
          </a:p>
        </p:txBody>
      </p:sp>
      <p:sp>
        <p:nvSpPr>
          <p:cNvPr id="187405" name="Rectangle 10"/>
          <p:cNvSpPr>
            <a:spLocks noChangeArrowheads="1"/>
          </p:cNvSpPr>
          <p:nvPr/>
        </p:nvSpPr>
        <p:spPr bwMode="auto">
          <a:xfrm>
            <a:off x="6781800" y="1828800"/>
            <a:ext cx="30162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rPr>
              <a:t>VC 0 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erpetua"/>
              <a:ea typeface="굴림" charset="0"/>
              <a:cs typeface="굴림" charset="0"/>
            </a:endParaRPr>
          </a:p>
        </p:txBody>
      </p:sp>
      <p:sp>
        <p:nvSpPr>
          <p:cNvPr id="187406" name="Rectangle 10"/>
          <p:cNvSpPr>
            <a:spLocks noChangeArrowheads="1"/>
          </p:cNvSpPr>
          <p:nvPr/>
        </p:nvSpPr>
        <p:spPr bwMode="auto">
          <a:xfrm>
            <a:off x="6794500" y="2078038"/>
            <a:ext cx="301625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rPr>
              <a:t>VC 1 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erpetua"/>
              <a:ea typeface="굴림" charset="0"/>
              <a:cs typeface="굴림" charset="0"/>
            </a:endParaRPr>
          </a:p>
        </p:txBody>
      </p:sp>
      <p:sp>
        <p:nvSpPr>
          <p:cNvPr id="187407" name="Rectangle 10"/>
          <p:cNvSpPr>
            <a:spLocks noChangeArrowheads="1"/>
          </p:cNvSpPr>
          <p:nvPr/>
        </p:nvSpPr>
        <p:spPr bwMode="auto">
          <a:xfrm>
            <a:off x="6810375" y="2306638"/>
            <a:ext cx="301625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rPr>
              <a:t>VC 2 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erpetua"/>
              <a:ea typeface="굴림" charset="0"/>
              <a:cs typeface="굴림" charset="0"/>
            </a:endParaRPr>
          </a:p>
        </p:txBody>
      </p:sp>
      <p:grpSp>
        <p:nvGrpSpPr>
          <p:cNvPr id="4" name="Group 628"/>
          <p:cNvGrpSpPr>
            <a:grpSpLocks/>
          </p:cNvGrpSpPr>
          <p:nvPr/>
        </p:nvGrpSpPr>
        <p:grpSpPr bwMode="auto">
          <a:xfrm>
            <a:off x="5211763" y="5905500"/>
            <a:ext cx="3108325" cy="609600"/>
            <a:chOff x="5211751" y="5715000"/>
            <a:chExt cx="3108348" cy="609600"/>
          </a:xfrm>
        </p:grpSpPr>
        <p:sp>
          <p:nvSpPr>
            <p:cNvPr id="611" name="Rounded Rectangle 610"/>
            <p:cNvSpPr>
              <a:spLocks noChangeArrowheads="1"/>
            </p:cNvSpPr>
            <p:nvPr/>
          </p:nvSpPr>
          <p:spPr bwMode="auto">
            <a:xfrm>
              <a:off x="5211751" y="5797550"/>
              <a:ext cx="198438" cy="18415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7614" name="TextBox 611"/>
            <p:cNvSpPr txBox="1">
              <a:spLocks noChangeArrowheads="1"/>
            </p:cNvSpPr>
            <p:nvPr/>
          </p:nvSpPr>
          <p:spPr bwMode="auto">
            <a:xfrm>
              <a:off x="5410189" y="5715000"/>
              <a:ext cx="582617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 charset="0"/>
                  <a:ea typeface="ＭＳ Ｐゴシック" charset="0"/>
                </a:rPr>
                <a:t>App1</a:t>
              </a:r>
            </a:p>
          </p:txBody>
        </p:sp>
        <p:sp>
          <p:nvSpPr>
            <p:cNvPr id="613" name="Rounded Rectangle 612"/>
            <p:cNvSpPr>
              <a:spLocks noChangeArrowheads="1"/>
            </p:cNvSpPr>
            <p:nvPr/>
          </p:nvSpPr>
          <p:spPr bwMode="auto">
            <a:xfrm>
              <a:off x="5924543" y="5797550"/>
              <a:ext cx="198439" cy="18415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7616" name="TextBox 613"/>
            <p:cNvSpPr txBox="1">
              <a:spLocks noChangeArrowheads="1"/>
            </p:cNvSpPr>
            <p:nvPr/>
          </p:nvSpPr>
          <p:spPr bwMode="auto">
            <a:xfrm>
              <a:off x="6122983" y="5715000"/>
              <a:ext cx="582616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 charset="0"/>
                  <a:ea typeface="ＭＳ Ｐゴシック" charset="0"/>
                </a:rPr>
                <a:t>App2</a:t>
              </a:r>
            </a:p>
          </p:txBody>
        </p:sp>
        <p:sp>
          <p:nvSpPr>
            <p:cNvPr id="615" name="Rounded Rectangle 614"/>
            <p:cNvSpPr>
              <a:spLocks noChangeArrowheads="1"/>
            </p:cNvSpPr>
            <p:nvPr/>
          </p:nvSpPr>
          <p:spPr bwMode="auto">
            <a:xfrm>
              <a:off x="6705599" y="5797550"/>
              <a:ext cx="198439" cy="184150"/>
            </a:xfrm>
            <a:prstGeom prst="roundRect">
              <a:avLst>
                <a:gd name="adj" fmla="val 16667"/>
              </a:avLst>
            </a:prstGeom>
            <a:solidFill>
              <a:srgbClr val="FF99FF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7618" name="TextBox 615"/>
            <p:cNvSpPr txBox="1">
              <a:spLocks noChangeArrowheads="1"/>
            </p:cNvSpPr>
            <p:nvPr/>
          </p:nvSpPr>
          <p:spPr bwMode="auto">
            <a:xfrm>
              <a:off x="6904039" y="5715000"/>
              <a:ext cx="582616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 charset="0"/>
                  <a:ea typeface="ＭＳ Ｐゴシック" charset="0"/>
                </a:rPr>
                <a:t>App3</a:t>
              </a:r>
            </a:p>
          </p:txBody>
        </p:sp>
        <p:sp>
          <p:nvSpPr>
            <p:cNvPr id="617" name="Rounded Rectangle 616"/>
            <p:cNvSpPr>
              <a:spLocks noChangeArrowheads="1"/>
            </p:cNvSpPr>
            <p:nvPr/>
          </p:nvSpPr>
          <p:spPr bwMode="auto">
            <a:xfrm>
              <a:off x="7524755" y="5797550"/>
              <a:ext cx="198439" cy="184150"/>
            </a:xfrm>
            <a:prstGeom prst="roundRect">
              <a:avLst>
                <a:gd name="adj" fmla="val 16667"/>
              </a:avLst>
            </a:prstGeom>
            <a:solidFill>
              <a:srgbClr val="604878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7620" name="TextBox 617"/>
            <p:cNvSpPr txBox="1">
              <a:spLocks noChangeArrowheads="1"/>
            </p:cNvSpPr>
            <p:nvPr/>
          </p:nvSpPr>
          <p:spPr bwMode="auto">
            <a:xfrm>
              <a:off x="7723195" y="5715000"/>
              <a:ext cx="582616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 charset="0"/>
                  <a:ea typeface="ＭＳ Ｐゴシック" charset="0"/>
                </a:rPr>
                <a:t>App4</a:t>
              </a:r>
            </a:p>
          </p:txBody>
        </p:sp>
        <p:sp>
          <p:nvSpPr>
            <p:cNvPr id="619" name="Rounded Rectangle 618"/>
            <p:cNvSpPr>
              <a:spLocks noChangeArrowheads="1"/>
            </p:cNvSpPr>
            <p:nvPr/>
          </p:nvSpPr>
          <p:spPr bwMode="auto">
            <a:xfrm>
              <a:off x="5226038" y="6037263"/>
              <a:ext cx="198439" cy="185737"/>
            </a:xfrm>
            <a:prstGeom prst="roundRect">
              <a:avLst>
                <a:gd name="adj" fmla="val 16667"/>
              </a:avLst>
            </a:prstGeom>
            <a:solidFill>
              <a:srgbClr val="37EE18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7622" name="TextBox 619"/>
            <p:cNvSpPr txBox="1">
              <a:spLocks noChangeArrowheads="1"/>
            </p:cNvSpPr>
            <p:nvPr/>
          </p:nvSpPr>
          <p:spPr bwMode="auto">
            <a:xfrm>
              <a:off x="5424478" y="5954713"/>
              <a:ext cx="582616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 charset="0"/>
                  <a:ea typeface="ＭＳ Ｐゴシック" charset="0"/>
                </a:rPr>
                <a:t>App5</a:t>
              </a:r>
            </a:p>
          </p:txBody>
        </p:sp>
        <p:sp>
          <p:nvSpPr>
            <p:cNvPr id="621" name="Rounded Rectangle 620"/>
            <p:cNvSpPr>
              <a:spLocks noChangeArrowheads="1"/>
            </p:cNvSpPr>
            <p:nvPr/>
          </p:nvSpPr>
          <p:spPr bwMode="auto">
            <a:xfrm>
              <a:off x="5938831" y="6037263"/>
              <a:ext cx="198438" cy="185737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7624" name="TextBox 621"/>
            <p:cNvSpPr txBox="1">
              <a:spLocks noChangeArrowheads="1"/>
            </p:cNvSpPr>
            <p:nvPr/>
          </p:nvSpPr>
          <p:spPr bwMode="auto">
            <a:xfrm>
              <a:off x="6137270" y="5954713"/>
              <a:ext cx="582617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 charset="0"/>
                  <a:ea typeface="ＭＳ Ｐゴシック" charset="0"/>
                </a:rPr>
                <a:t>App6</a:t>
              </a:r>
            </a:p>
          </p:txBody>
        </p:sp>
        <p:sp>
          <p:nvSpPr>
            <p:cNvPr id="623" name="Rounded Rectangle 622"/>
            <p:cNvSpPr>
              <a:spLocks noChangeArrowheads="1"/>
            </p:cNvSpPr>
            <p:nvPr/>
          </p:nvSpPr>
          <p:spPr bwMode="auto">
            <a:xfrm>
              <a:off x="6719887" y="6037263"/>
              <a:ext cx="198438" cy="185737"/>
            </a:xfrm>
            <a:prstGeom prst="roundRect">
              <a:avLst>
                <a:gd name="adj" fmla="val 16667"/>
              </a:avLst>
            </a:prstGeom>
            <a:solidFill>
              <a:srgbClr val="002060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7626" name="TextBox 623"/>
            <p:cNvSpPr txBox="1">
              <a:spLocks noChangeArrowheads="1"/>
            </p:cNvSpPr>
            <p:nvPr/>
          </p:nvSpPr>
          <p:spPr bwMode="auto">
            <a:xfrm>
              <a:off x="6918326" y="5954713"/>
              <a:ext cx="582617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 charset="0"/>
                  <a:ea typeface="ＭＳ Ｐゴシック" charset="0"/>
                </a:rPr>
                <a:t>App7</a:t>
              </a:r>
            </a:p>
          </p:txBody>
        </p:sp>
        <p:sp>
          <p:nvSpPr>
            <p:cNvPr id="625" name="Rounded Rectangle 624"/>
            <p:cNvSpPr>
              <a:spLocks noChangeArrowheads="1"/>
            </p:cNvSpPr>
            <p:nvPr/>
          </p:nvSpPr>
          <p:spPr bwMode="auto">
            <a:xfrm>
              <a:off x="7539043" y="6037263"/>
              <a:ext cx="198438" cy="185737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7628" name="TextBox 625"/>
            <p:cNvSpPr txBox="1">
              <a:spLocks noChangeArrowheads="1"/>
            </p:cNvSpPr>
            <p:nvPr/>
          </p:nvSpPr>
          <p:spPr bwMode="auto">
            <a:xfrm>
              <a:off x="7737482" y="5954713"/>
              <a:ext cx="582617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 charset="0"/>
                  <a:ea typeface="ＭＳ Ｐゴシック" charset="0"/>
                </a:rPr>
                <a:t>App8</a:t>
              </a:r>
            </a:p>
          </p:txBody>
        </p:sp>
      </p:grpSp>
      <p:grpSp>
        <p:nvGrpSpPr>
          <p:cNvPr id="5" name="Group 245"/>
          <p:cNvGrpSpPr>
            <a:grpSpLocks/>
          </p:cNvGrpSpPr>
          <p:nvPr/>
        </p:nvGrpSpPr>
        <p:grpSpPr bwMode="auto">
          <a:xfrm>
            <a:off x="5730875" y="1866900"/>
            <a:ext cx="1016000" cy="3897313"/>
            <a:chOff x="5731521" y="1866900"/>
            <a:chExt cx="1015449" cy="3898054"/>
          </a:xfrm>
        </p:grpSpPr>
        <p:sp>
          <p:nvSpPr>
            <p:cNvPr id="449" name="Rounded Rectangle 448"/>
            <p:cNvSpPr>
              <a:spLocks noChangeArrowheads="1"/>
            </p:cNvSpPr>
            <p:nvPr/>
          </p:nvSpPr>
          <p:spPr bwMode="auto">
            <a:xfrm>
              <a:off x="6497868" y="2317836"/>
              <a:ext cx="198329" cy="184185"/>
            </a:xfrm>
            <a:prstGeom prst="roundRect">
              <a:avLst>
                <a:gd name="adj" fmla="val 16667"/>
              </a:avLst>
            </a:prstGeom>
            <a:solidFill>
              <a:srgbClr val="FF99FF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50" name="Rounded Rectangle 449"/>
            <p:cNvSpPr>
              <a:spLocks noChangeArrowheads="1"/>
            </p:cNvSpPr>
            <p:nvPr/>
          </p:nvSpPr>
          <p:spPr bwMode="auto">
            <a:xfrm>
              <a:off x="6245592" y="2317836"/>
              <a:ext cx="198330" cy="184185"/>
            </a:xfrm>
            <a:prstGeom prst="roundRect">
              <a:avLst>
                <a:gd name="adj" fmla="val 16667"/>
              </a:avLst>
            </a:prstGeom>
            <a:solidFill>
              <a:srgbClr val="FF99FF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51" name="Rounded Rectangle 450"/>
            <p:cNvSpPr>
              <a:spLocks noChangeArrowheads="1"/>
            </p:cNvSpPr>
            <p:nvPr/>
          </p:nvSpPr>
          <p:spPr bwMode="auto">
            <a:xfrm>
              <a:off x="6507388" y="2095543"/>
              <a:ext cx="198329" cy="184185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53" name="Rounded Rectangle 452"/>
            <p:cNvSpPr>
              <a:spLocks noChangeArrowheads="1"/>
            </p:cNvSpPr>
            <p:nvPr/>
          </p:nvSpPr>
          <p:spPr bwMode="auto">
            <a:xfrm>
              <a:off x="6497868" y="2875155"/>
              <a:ext cx="198329" cy="184185"/>
            </a:xfrm>
            <a:prstGeom prst="roundRect">
              <a:avLst>
                <a:gd name="adj" fmla="val 16667"/>
              </a:avLst>
            </a:prstGeom>
            <a:solidFill>
              <a:srgbClr val="37EE18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54" name="Rounded Rectangle 453"/>
            <p:cNvSpPr>
              <a:spLocks noChangeArrowheads="1"/>
            </p:cNvSpPr>
            <p:nvPr/>
          </p:nvSpPr>
          <p:spPr bwMode="auto">
            <a:xfrm>
              <a:off x="6245592" y="2875155"/>
              <a:ext cx="198330" cy="184185"/>
            </a:xfrm>
            <a:prstGeom prst="roundRect">
              <a:avLst>
                <a:gd name="adj" fmla="val 16667"/>
              </a:avLst>
            </a:prstGeom>
            <a:solidFill>
              <a:srgbClr val="37EE18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55" name="Rounded Rectangle 454"/>
            <p:cNvSpPr>
              <a:spLocks noChangeArrowheads="1"/>
            </p:cNvSpPr>
            <p:nvPr/>
          </p:nvSpPr>
          <p:spPr bwMode="auto">
            <a:xfrm>
              <a:off x="6497868" y="2629045"/>
              <a:ext cx="198329" cy="184185"/>
            </a:xfrm>
            <a:prstGeom prst="roundRect">
              <a:avLst>
                <a:gd name="adj" fmla="val 16667"/>
              </a:avLst>
            </a:prstGeom>
            <a:solidFill>
              <a:srgbClr val="604878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57" name="Rounded Rectangle 456"/>
            <p:cNvSpPr>
              <a:spLocks noChangeArrowheads="1"/>
            </p:cNvSpPr>
            <p:nvPr/>
          </p:nvSpPr>
          <p:spPr bwMode="auto">
            <a:xfrm>
              <a:off x="6497868" y="3713514"/>
              <a:ext cx="198329" cy="184185"/>
            </a:xfrm>
            <a:prstGeom prst="roundRect">
              <a:avLst>
                <a:gd name="adj" fmla="val 16667"/>
              </a:avLst>
            </a:prstGeom>
            <a:solidFill>
              <a:srgbClr val="4E8542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58" name="Rounded Rectangle 457"/>
            <p:cNvSpPr>
              <a:spLocks noChangeArrowheads="1"/>
            </p:cNvSpPr>
            <p:nvPr/>
          </p:nvSpPr>
          <p:spPr bwMode="auto">
            <a:xfrm>
              <a:off x="6245592" y="3467404"/>
              <a:ext cx="198330" cy="184185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59" name="Rounded Rectangle 458"/>
            <p:cNvSpPr>
              <a:spLocks noChangeArrowheads="1"/>
            </p:cNvSpPr>
            <p:nvPr/>
          </p:nvSpPr>
          <p:spPr bwMode="auto">
            <a:xfrm>
              <a:off x="6497868" y="3467404"/>
              <a:ext cx="198329" cy="184185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61" name="Rounded Rectangle 460"/>
            <p:cNvSpPr>
              <a:spLocks noChangeArrowheads="1"/>
            </p:cNvSpPr>
            <p:nvPr/>
          </p:nvSpPr>
          <p:spPr bwMode="auto">
            <a:xfrm>
              <a:off x="6497868" y="4558225"/>
              <a:ext cx="198329" cy="184185"/>
            </a:xfrm>
            <a:prstGeom prst="roundRect">
              <a:avLst>
                <a:gd name="adj" fmla="val 16667"/>
              </a:avLst>
            </a:prstGeom>
            <a:solidFill>
              <a:srgbClr val="5EFA26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62" name="Rounded Rectangle 461"/>
            <p:cNvSpPr>
              <a:spLocks noChangeArrowheads="1"/>
            </p:cNvSpPr>
            <p:nvPr/>
          </p:nvSpPr>
          <p:spPr bwMode="auto">
            <a:xfrm>
              <a:off x="6497868" y="4312115"/>
              <a:ext cx="198329" cy="184185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9525">
              <a:solidFill>
                <a:srgbClr val="C00000"/>
              </a:solidFill>
              <a:round/>
              <a:headEnd/>
              <a:tailEnd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65" name="Rounded Rectangle 464"/>
            <p:cNvSpPr>
              <a:spLocks noChangeArrowheads="1"/>
            </p:cNvSpPr>
            <p:nvPr/>
          </p:nvSpPr>
          <p:spPr bwMode="auto">
            <a:xfrm>
              <a:off x="6491522" y="1866900"/>
              <a:ext cx="198329" cy="184185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66" name="Rounded Rectangle 465"/>
            <p:cNvSpPr>
              <a:spLocks noChangeArrowheads="1"/>
            </p:cNvSpPr>
            <p:nvPr/>
          </p:nvSpPr>
          <p:spPr bwMode="auto">
            <a:xfrm>
              <a:off x="6245592" y="1866900"/>
              <a:ext cx="199917" cy="184185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67" name="Rounded Rectangle 466"/>
            <p:cNvSpPr>
              <a:spLocks noChangeArrowheads="1"/>
            </p:cNvSpPr>
            <p:nvPr/>
          </p:nvSpPr>
          <p:spPr bwMode="auto">
            <a:xfrm>
              <a:off x="6261458" y="4769402"/>
              <a:ext cx="198330" cy="184185"/>
            </a:xfrm>
            <a:prstGeom prst="roundRect">
              <a:avLst>
                <a:gd name="adj" fmla="val 16667"/>
              </a:avLst>
            </a:prstGeom>
            <a:solidFill>
              <a:srgbClr val="002060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68" name="Rounded Rectangle 467"/>
            <p:cNvSpPr>
              <a:spLocks noChangeArrowheads="1"/>
            </p:cNvSpPr>
            <p:nvPr/>
          </p:nvSpPr>
          <p:spPr bwMode="auto">
            <a:xfrm>
              <a:off x="6513735" y="4769402"/>
              <a:ext cx="198329" cy="184185"/>
            </a:xfrm>
            <a:prstGeom prst="roundRect">
              <a:avLst>
                <a:gd name="adj" fmla="val 16667"/>
              </a:avLst>
            </a:prstGeom>
            <a:solidFill>
              <a:srgbClr val="002060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69" name="Rounded Rectangle 468"/>
            <p:cNvSpPr>
              <a:spLocks noChangeArrowheads="1"/>
            </p:cNvSpPr>
            <p:nvPr/>
          </p:nvSpPr>
          <p:spPr bwMode="auto">
            <a:xfrm>
              <a:off x="6475655" y="3988203"/>
              <a:ext cx="198329" cy="184185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9525">
              <a:solidFill>
                <a:srgbClr val="C00000"/>
              </a:solidFill>
              <a:round/>
              <a:headEnd/>
              <a:tailEnd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70" name="Rounded Rectangle 469"/>
            <p:cNvSpPr>
              <a:spLocks noChangeArrowheads="1"/>
            </p:cNvSpPr>
            <p:nvPr/>
          </p:nvSpPr>
          <p:spPr bwMode="auto">
            <a:xfrm>
              <a:off x="6486761" y="3141905"/>
              <a:ext cx="198330" cy="184185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71" name="Rounded Rectangle 470"/>
            <p:cNvSpPr>
              <a:spLocks noChangeArrowheads="1"/>
            </p:cNvSpPr>
            <p:nvPr/>
          </p:nvSpPr>
          <p:spPr bwMode="auto">
            <a:xfrm>
              <a:off x="6234486" y="3141905"/>
              <a:ext cx="198329" cy="184185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72" name="Rounded Rectangle 471"/>
            <p:cNvSpPr>
              <a:spLocks noChangeArrowheads="1"/>
            </p:cNvSpPr>
            <p:nvPr/>
          </p:nvSpPr>
          <p:spPr bwMode="auto">
            <a:xfrm>
              <a:off x="5983797" y="3141905"/>
              <a:ext cx="198329" cy="184185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73" name="Rounded Rectangle 472"/>
            <p:cNvSpPr>
              <a:spLocks noChangeArrowheads="1"/>
            </p:cNvSpPr>
            <p:nvPr/>
          </p:nvSpPr>
          <p:spPr bwMode="auto">
            <a:xfrm>
              <a:off x="5731521" y="3141905"/>
              <a:ext cx="198330" cy="184185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74" name="Rounded Rectangle 473"/>
            <p:cNvSpPr>
              <a:spLocks noChangeArrowheads="1"/>
            </p:cNvSpPr>
            <p:nvPr/>
          </p:nvSpPr>
          <p:spPr bwMode="auto">
            <a:xfrm>
              <a:off x="6256699" y="3716690"/>
              <a:ext cx="199917" cy="184185"/>
            </a:xfrm>
            <a:prstGeom prst="roundRect">
              <a:avLst>
                <a:gd name="adj" fmla="val 16667"/>
              </a:avLst>
            </a:prstGeom>
            <a:solidFill>
              <a:srgbClr val="4E8542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75" name="Rounded Rectangle 474"/>
            <p:cNvSpPr>
              <a:spLocks noChangeArrowheads="1"/>
            </p:cNvSpPr>
            <p:nvPr/>
          </p:nvSpPr>
          <p:spPr bwMode="auto">
            <a:xfrm>
              <a:off x="6006010" y="3716690"/>
              <a:ext cx="198329" cy="184185"/>
            </a:xfrm>
            <a:prstGeom prst="roundRect">
              <a:avLst>
                <a:gd name="adj" fmla="val 16667"/>
              </a:avLst>
            </a:prstGeom>
            <a:solidFill>
              <a:srgbClr val="4E8542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76" name="Rounded Rectangle 475"/>
            <p:cNvSpPr>
              <a:spLocks noChangeArrowheads="1"/>
            </p:cNvSpPr>
            <p:nvPr/>
          </p:nvSpPr>
          <p:spPr bwMode="auto">
            <a:xfrm>
              <a:off x="5753734" y="3716690"/>
              <a:ext cx="199917" cy="184185"/>
            </a:xfrm>
            <a:prstGeom prst="roundRect">
              <a:avLst>
                <a:gd name="adj" fmla="val 16667"/>
              </a:avLst>
            </a:prstGeom>
            <a:solidFill>
              <a:srgbClr val="4E8542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92" name="Rounded Rectangle 591"/>
            <p:cNvSpPr>
              <a:spLocks noChangeArrowheads="1"/>
            </p:cNvSpPr>
            <p:nvPr/>
          </p:nvSpPr>
          <p:spPr bwMode="auto">
            <a:xfrm>
              <a:off x="6548641" y="5314018"/>
              <a:ext cx="198329" cy="184185"/>
            </a:xfrm>
            <a:prstGeom prst="roundRect">
              <a:avLst>
                <a:gd name="adj" fmla="val 16667"/>
              </a:avLst>
            </a:prstGeom>
            <a:solidFill>
              <a:srgbClr val="37EE18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93" name="Rounded Rectangle 592"/>
            <p:cNvSpPr>
              <a:spLocks noChangeArrowheads="1"/>
            </p:cNvSpPr>
            <p:nvPr/>
          </p:nvSpPr>
          <p:spPr bwMode="auto">
            <a:xfrm>
              <a:off x="6296365" y="5314018"/>
              <a:ext cx="198330" cy="184185"/>
            </a:xfrm>
            <a:prstGeom prst="roundRect">
              <a:avLst>
                <a:gd name="adj" fmla="val 16667"/>
              </a:avLst>
            </a:prstGeom>
            <a:solidFill>
              <a:srgbClr val="37EE18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94" name="Rounded Rectangle 593"/>
            <p:cNvSpPr>
              <a:spLocks noChangeArrowheads="1"/>
            </p:cNvSpPr>
            <p:nvPr/>
          </p:nvSpPr>
          <p:spPr bwMode="auto">
            <a:xfrm>
              <a:off x="6529601" y="5067908"/>
              <a:ext cx="198329" cy="184185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95" name="Rounded Rectangle 594"/>
            <p:cNvSpPr>
              <a:spLocks noChangeArrowheads="1"/>
            </p:cNvSpPr>
            <p:nvPr/>
          </p:nvSpPr>
          <p:spPr bwMode="auto">
            <a:xfrm>
              <a:off x="6537534" y="5580769"/>
              <a:ext cx="198330" cy="184185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96" name="Rounded Rectangle 595"/>
            <p:cNvSpPr>
              <a:spLocks noChangeArrowheads="1"/>
            </p:cNvSpPr>
            <p:nvPr/>
          </p:nvSpPr>
          <p:spPr bwMode="auto">
            <a:xfrm>
              <a:off x="6285259" y="5580769"/>
              <a:ext cx="198329" cy="184185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97" name="Rounded Rectangle 596"/>
            <p:cNvSpPr>
              <a:spLocks noChangeArrowheads="1"/>
            </p:cNvSpPr>
            <p:nvPr/>
          </p:nvSpPr>
          <p:spPr bwMode="auto">
            <a:xfrm>
              <a:off x="6034570" y="5580769"/>
              <a:ext cx="198329" cy="184185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98" name="Rounded Rectangle 597"/>
            <p:cNvSpPr>
              <a:spLocks noChangeArrowheads="1"/>
            </p:cNvSpPr>
            <p:nvPr/>
          </p:nvSpPr>
          <p:spPr bwMode="auto">
            <a:xfrm>
              <a:off x="5782293" y="5580769"/>
              <a:ext cx="198330" cy="184185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27" name="Rounded Rectangle 626"/>
            <p:cNvSpPr>
              <a:spLocks noChangeArrowheads="1"/>
            </p:cNvSpPr>
            <p:nvPr/>
          </p:nvSpPr>
          <p:spPr bwMode="auto">
            <a:xfrm>
              <a:off x="6280498" y="5067908"/>
              <a:ext cx="198330" cy="184185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</p:grpSp>
      <p:cxnSp>
        <p:nvCxnSpPr>
          <p:cNvPr id="630" name="Straight Connector 629"/>
          <p:cNvCxnSpPr/>
          <p:nvPr/>
        </p:nvCxnSpPr>
        <p:spPr>
          <a:xfrm>
            <a:off x="5559425" y="5842000"/>
            <a:ext cx="124142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411" name="Title 1"/>
          <p:cNvSpPr>
            <a:spLocks noGrp="1"/>
          </p:cNvSpPr>
          <p:nvPr>
            <p:ph type="title"/>
          </p:nvPr>
        </p:nvSpPr>
        <p:spPr>
          <a:xfrm>
            <a:off x="9144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The Problem: Packet Scheduling</a:t>
            </a:r>
          </a:p>
        </p:txBody>
      </p:sp>
      <p:grpSp>
        <p:nvGrpSpPr>
          <p:cNvPr id="187412" name="Group 243"/>
          <p:cNvGrpSpPr>
            <a:grpSpLocks/>
          </p:cNvGrpSpPr>
          <p:nvPr/>
        </p:nvGrpSpPr>
        <p:grpSpPr bwMode="auto">
          <a:xfrm>
            <a:off x="133350" y="1966913"/>
            <a:ext cx="3505200" cy="3516312"/>
            <a:chOff x="133350" y="1738864"/>
            <a:chExt cx="3505455" cy="3516063"/>
          </a:xfrm>
        </p:grpSpPr>
        <p:grpSp>
          <p:nvGrpSpPr>
            <p:cNvPr id="187417" name="Group 477"/>
            <p:cNvGrpSpPr>
              <a:grpSpLocks/>
            </p:cNvGrpSpPr>
            <p:nvPr/>
          </p:nvGrpSpPr>
          <p:grpSpPr bwMode="auto">
            <a:xfrm>
              <a:off x="457200" y="1738864"/>
              <a:ext cx="3181605" cy="3516063"/>
              <a:chOff x="457200" y="1738864"/>
              <a:chExt cx="3181605" cy="3516063"/>
            </a:xfrm>
          </p:grpSpPr>
          <p:sp>
            <p:nvSpPr>
              <p:cNvPr id="187423" name="Freeform 4"/>
              <p:cNvSpPr>
                <a:spLocks/>
              </p:cNvSpPr>
              <p:nvPr/>
            </p:nvSpPr>
            <p:spPr bwMode="auto">
              <a:xfrm>
                <a:off x="1060518" y="1800772"/>
                <a:ext cx="128597" cy="574634"/>
              </a:xfrm>
              <a:custGeom>
                <a:avLst/>
                <a:gdLst>
                  <a:gd name="T0" fmla="*/ 0 w 127"/>
                  <a:gd name="T1" fmla="*/ 87 h 522"/>
                  <a:gd name="T2" fmla="*/ 0 w 127"/>
                  <a:gd name="T3" fmla="*/ 435 h 522"/>
                  <a:gd name="T4" fmla="*/ 127 w 127"/>
                  <a:gd name="T5" fmla="*/ 522 h 522"/>
                  <a:gd name="T6" fmla="*/ 127 w 127"/>
                  <a:gd name="T7" fmla="*/ 0 h 522"/>
                  <a:gd name="T8" fmla="*/ 0 w 127"/>
                  <a:gd name="T9" fmla="*/ 87 h 5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7" h="522">
                    <a:moveTo>
                      <a:pt x="0" y="87"/>
                    </a:moveTo>
                    <a:lnTo>
                      <a:pt x="0" y="435"/>
                    </a:lnTo>
                    <a:lnTo>
                      <a:pt x="127" y="522"/>
                    </a:lnTo>
                    <a:lnTo>
                      <a:pt x="127" y="0"/>
                    </a:lnTo>
                    <a:lnTo>
                      <a:pt x="0" y="87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24" name="Freeform 5"/>
              <p:cNvSpPr>
                <a:spLocks/>
              </p:cNvSpPr>
              <p:nvPr/>
            </p:nvSpPr>
            <p:spPr bwMode="auto">
              <a:xfrm>
                <a:off x="1060518" y="1800772"/>
                <a:ext cx="128597" cy="574634"/>
              </a:xfrm>
              <a:custGeom>
                <a:avLst/>
                <a:gdLst>
                  <a:gd name="T0" fmla="*/ 0 w 127"/>
                  <a:gd name="T1" fmla="*/ 87 h 522"/>
                  <a:gd name="T2" fmla="*/ 0 w 127"/>
                  <a:gd name="T3" fmla="*/ 435 h 522"/>
                  <a:gd name="T4" fmla="*/ 127 w 127"/>
                  <a:gd name="T5" fmla="*/ 522 h 522"/>
                  <a:gd name="T6" fmla="*/ 127 w 127"/>
                  <a:gd name="T7" fmla="*/ 0 h 522"/>
                  <a:gd name="T8" fmla="*/ 0 w 127"/>
                  <a:gd name="T9" fmla="*/ 87 h 5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7" h="522">
                    <a:moveTo>
                      <a:pt x="0" y="87"/>
                    </a:moveTo>
                    <a:lnTo>
                      <a:pt x="0" y="435"/>
                    </a:lnTo>
                    <a:lnTo>
                      <a:pt x="127" y="522"/>
                    </a:lnTo>
                    <a:lnTo>
                      <a:pt x="127" y="0"/>
                    </a:lnTo>
                    <a:lnTo>
                      <a:pt x="0" y="87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25" name="Freeform 6"/>
              <p:cNvSpPr>
                <a:spLocks/>
              </p:cNvSpPr>
              <p:nvPr/>
            </p:nvSpPr>
            <p:spPr bwMode="auto">
              <a:xfrm>
                <a:off x="1833687" y="1800772"/>
                <a:ext cx="130184" cy="574634"/>
              </a:xfrm>
              <a:custGeom>
                <a:avLst/>
                <a:gdLst>
                  <a:gd name="T0" fmla="*/ 129 w 129"/>
                  <a:gd name="T1" fmla="*/ 87 h 522"/>
                  <a:gd name="T2" fmla="*/ 129 w 129"/>
                  <a:gd name="T3" fmla="*/ 435 h 522"/>
                  <a:gd name="T4" fmla="*/ 0 w 129"/>
                  <a:gd name="T5" fmla="*/ 522 h 522"/>
                  <a:gd name="T6" fmla="*/ 0 w 129"/>
                  <a:gd name="T7" fmla="*/ 0 h 522"/>
                  <a:gd name="T8" fmla="*/ 129 w 129"/>
                  <a:gd name="T9" fmla="*/ 87 h 5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9" h="522">
                    <a:moveTo>
                      <a:pt x="129" y="87"/>
                    </a:moveTo>
                    <a:lnTo>
                      <a:pt x="129" y="435"/>
                    </a:lnTo>
                    <a:lnTo>
                      <a:pt x="0" y="522"/>
                    </a:lnTo>
                    <a:lnTo>
                      <a:pt x="0" y="0"/>
                    </a:lnTo>
                    <a:lnTo>
                      <a:pt x="129" y="87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26" name="Freeform 7"/>
              <p:cNvSpPr>
                <a:spLocks/>
              </p:cNvSpPr>
              <p:nvPr/>
            </p:nvSpPr>
            <p:spPr bwMode="auto">
              <a:xfrm>
                <a:off x="1833687" y="1800772"/>
                <a:ext cx="130184" cy="574634"/>
              </a:xfrm>
              <a:custGeom>
                <a:avLst/>
                <a:gdLst>
                  <a:gd name="T0" fmla="*/ 129 w 129"/>
                  <a:gd name="T1" fmla="*/ 87 h 522"/>
                  <a:gd name="T2" fmla="*/ 129 w 129"/>
                  <a:gd name="T3" fmla="*/ 435 h 522"/>
                  <a:gd name="T4" fmla="*/ 0 w 129"/>
                  <a:gd name="T5" fmla="*/ 522 h 522"/>
                  <a:gd name="T6" fmla="*/ 0 w 129"/>
                  <a:gd name="T7" fmla="*/ 0 h 522"/>
                  <a:gd name="T8" fmla="*/ 129 w 129"/>
                  <a:gd name="T9" fmla="*/ 87 h 5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9" h="522">
                    <a:moveTo>
                      <a:pt x="129" y="87"/>
                    </a:moveTo>
                    <a:lnTo>
                      <a:pt x="129" y="435"/>
                    </a:lnTo>
                    <a:lnTo>
                      <a:pt x="0" y="522"/>
                    </a:lnTo>
                    <a:lnTo>
                      <a:pt x="0" y="0"/>
                    </a:lnTo>
                    <a:lnTo>
                      <a:pt x="129" y="87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27" name="Rectangle 8"/>
              <p:cNvSpPr>
                <a:spLocks noChangeArrowheads="1"/>
              </p:cNvSpPr>
              <p:nvPr/>
            </p:nvSpPr>
            <p:spPr bwMode="auto">
              <a:xfrm>
                <a:off x="1266908" y="1800772"/>
                <a:ext cx="412780" cy="1523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28" name="Rectangle 9"/>
              <p:cNvSpPr>
                <a:spLocks noChangeArrowheads="1"/>
              </p:cNvSpPr>
              <p:nvPr/>
            </p:nvSpPr>
            <p:spPr bwMode="auto">
              <a:xfrm>
                <a:off x="1266908" y="1800772"/>
                <a:ext cx="412780" cy="152389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29" name="Rectangle 10"/>
              <p:cNvSpPr>
                <a:spLocks noChangeArrowheads="1"/>
              </p:cNvSpPr>
              <p:nvPr/>
            </p:nvSpPr>
            <p:spPr bwMode="auto">
              <a:xfrm>
                <a:off x="1352639" y="1803946"/>
                <a:ext cx="204803" cy="169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VC 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7430" name="Rectangle 11"/>
              <p:cNvSpPr>
                <a:spLocks noChangeArrowheads="1"/>
              </p:cNvSpPr>
              <p:nvPr/>
            </p:nvSpPr>
            <p:spPr bwMode="auto">
              <a:xfrm>
                <a:off x="1536802" y="1803946"/>
                <a:ext cx="63505" cy="169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0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7431" name="Rectangle 13"/>
              <p:cNvSpPr>
                <a:spLocks noChangeArrowheads="1"/>
              </p:cNvSpPr>
              <p:nvPr/>
            </p:nvSpPr>
            <p:spPr bwMode="auto">
              <a:xfrm>
                <a:off x="2298858" y="3069095"/>
                <a:ext cx="1031950" cy="1408012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32" name="Rectangle 14"/>
              <p:cNvSpPr>
                <a:spLocks noChangeArrowheads="1"/>
              </p:cNvSpPr>
              <p:nvPr/>
            </p:nvSpPr>
            <p:spPr bwMode="auto">
              <a:xfrm>
                <a:off x="2298858" y="3069095"/>
                <a:ext cx="1031950" cy="1408012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33" name="Freeform 15"/>
              <p:cNvSpPr>
                <a:spLocks/>
              </p:cNvSpPr>
              <p:nvPr/>
            </p:nvSpPr>
            <p:spPr bwMode="auto">
              <a:xfrm>
                <a:off x="2427455" y="3305615"/>
                <a:ext cx="773168" cy="928622"/>
              </a:xfrm>
              <a:custGeom>
                <a:avLst/>
                <a:gdLst>
                  <a:gd name="T0" fmla="*/ 0 w 766"/>
                  <a:gd name="T1" fmla="*/ 0 h 843"/>
                  <a:gd name="T2" fmla="*/ 153 w 766"/>
                  <a:gd name="T3" fmla="*/ 0 h 843"/>
                  <a:gd name="T4" fmla="*/ 613 w 766"/>
                  <a:gd name="T5" fmla="*/ 843 h 843"/>
                  <a:gd name="T6" fmla="*/ 766 w 766"/>
                  <a:gd name="T7" fmla="*/ 843 h 84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66" h="843">
                    <a:moveTo>
                      <a:pt x="0" y="0"/>
                    </a:moveTo>
                    <a:lnTo>
                      <a:pt x="153" y="0"/>
                    </a:lnTo>
                    <a:lnTo>
                      <a:pt x="613" y="843"/>
                    </a:lnTo>
                    <a:lnTo>
                      <a:pt x="766" y="843"/>
                    </a:lnTo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34" name="Freeform 16"/>
              <p:cNvSpPr>
                <a:spLocks/>
              </p:cNvSpPr>
              <p:nvPr/>
            </p:nvSpPr>
            <p:spPr bwMode="auto">
              <a:xfrm>
                <a:off x="2427455" y="3305615"/>
                <a:ext cx="773168" cy="928622"/>
              </a:xfrm>
              <a:custGeom>
                <a:avLst/>
                <a:gdLst>
                  <a:gd name="T0" fmla="*/ 766 w 766"/>
                  <a:gd name="T1" fmla="*/ 0 h 843"/>
                  <a:gd name="T2" fmla="*/ 613 w 766"/>
                  <a:gd name="T3" fmla="*/ 0 h 843"/>
                  <a:gd name="T4" fmla="*/ 153 w 766"/>
                  <a:gd name="T5" fmla="*/ 843 h 843"/>
                  <a:gd name="T6" fmla="*/ 0 w 766"/>
                  <a:gd name="T7" fmla="*/ 843 h 84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66" h="843">
                    <a:moveTo>
                      <a:pt x="766" y="0"/>
                    </a:moveTo>
                    <a:lnTo>
                      <a:pt x="613" y="0"/>
                    </a:lnTo>
                    <a:lnTo>
                      <a:pt x="153" y="843"/>
                    </a:lnTo>
                    <a:lnTo>
                      <a:pt x="0" y="843"/>
                    </a:lnTo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35" name="Line 17"/>
              <p:cNvSpPr>
                <a:spLocks noChangeShapeType="1"/>
              </p:cNvSpPr>
              <p:nvPr/>
            </p:nvSpPr>
            <p:spPr bwMode="auto">
              <a:xfrm>
                <a:off x="3330808" y="3307203"/>
                <a:ext cx="249256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36" name="Freeform 18"/>
              <p:cNvSpPr>
                <a:spLocks/>
              </p:cNvSpPr>
              <p:nvPr/>
            </p:nvSpPr>
            <p:spPr bwMode="auto">
              <a:xfrm>
                <a:off x="3570538" y="3272280"/>
                <a:ext cx="68267" cy="73020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3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37" name="Line 19"/>
              <p:cNvSpPr>
                <a:spLocks noChangeShapeType="1"/>
              </p:cNvSpPr>
              <p:nvPr/>
            </p:nvSpPr>
            <p:spPr bwMode="auto">
              <a:xfrm>
                <a:off x="3330808" y="4237412"/>
                <a:ext cx="249256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38" name="Freeform 20"/>
              <p:cNvSpPr>
                <a:spLocks/>
              </p:cNvSpPr>
              <p:nvPr/>
            </p:nvSpPr>
            <p:spPr bwMode="auto">
              <a:xfrm>
                <a:off x="3570538" y="4200902"/>
                <a:ext cx="68267" cy="74608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3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39" name="Rectangle 27"/>
              <p:cNvSpPr>
                <a:spLocks noChangeArrowheads="1"/>
              </p:cNvSpPr>
              <p:nvPr/>
            </p:nvSpPr>
            <p:spPr bwMode="auto">
              <a:xfrm>
                <a:off x="2375063" y="1872205"/>
                <a:ext cx="1008136" cy="317478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73" name="Rectangle 28"/>
              <p:cNvSpPr>
                <a:spLocks noChangeArrowheads="1"/>
              </p:cNvSpPr>
              <p:nvPr/>
            </p:nvSpPr>
            <p:spPr bwMode="auto">
              <a:xfrm>
                <a:off x="2375063" y="1872205"/>
                <a:ext cx="1008136" cy="31747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7463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41" name="Rectangle 29"/>
              <p:cNvSpPr>
                <a:spLocks noChangeArrowheads="1"/>
              </p:cNvSpPr>
              <p:nvPr/>
            </p:nvSpPr>
            <p:spPr bwMode="auto">
              <a:xfrm>
                <a:off x="2484609" y="1878554"/>
                <a:ext cx="950981" cy="17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Routing Unit 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7442" name="Rectangle 30"/>
              <p:cNvSpPr>
                <a:spLocks noChangeArrowheads="1"/>
              </p:cNvSpPr>
              <p:nvPr/>
            </p:nvSpPr>
            <p:spPr bwMode="auto">
              <a:xfrm>
                <a:off x="2695762" y="2019831"/>
                <a:ext cx="58742" cy="1730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(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7443" name="Rectangle 31"/>
              <p:cNvSpPr>
                <a:spLocks noChangeArrowheads="1"/>
              </p:cNvSpPr>
              <p:nvPr/>
            </p:nvSpPr>
            <p:spPr bwMode="auto">
              <a:xfrm>
                <a:off x="2737040" y="2019831"/>
                <a:ext cx="206390" cy="1730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RC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7444" name="Rectangle 32"/>
              <p:cNvSpPr>
                <a:spLocks noChangeArrowheads="1"/>
              </p:cNvSpPr>
              <p:nvPr/>
            </p:nvSpPr>
            <p:spPr bwMode="auto">
              <a:xfrm>
                <a:off x="2894214" y="2019831"/>
                <a:ext cx="58741" cy="1730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)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7445" name="Rectangle 33"/>
              <p:cNvSpPr>
                <a:spLocks noChangeArrowheads="1"/>
              </p:cNvSpPr>
              <p:nvPr/>
            </p:nvSpPr>
            <p:spPr bwMode="auto">
              <a:xfrm>
                <a:off x="2375063" y="2181745"/>
                <a:ext cx="1008136" cy="317478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46" name="Rectangle 34"/>
              <p:cNvSpPr>
                <a:spLocks noChangeArrowheads="1"/>
              </p:cNvSpPr>
              <p:nvPr/>
            </p:nvSpPr>
            <p:spPr bwMode="auto">
              <a:xfrm>
                <a:off x="2375063" y="2181745"/>
                <a:ext cx="1008136" cy="317478"/>
              </a:xfrm>
              <a:prstGeom prst="rect">
                <a:avLst/>
              </a:prstGeom>
              <a:solidFill>
                <a:srgbClr val="FF0000"/>
              </a:solidFill>
              <a:ln w="17463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47" name="Rectangle 35"/>
              <p:cNvSpPr>
                <a:spLocks noChangeArrowheads="1"/>
              </p:cNvSpPr>
              <p:nvPr/>
            </p:nvSpPr>
            <p:spPr bwMode="auto">
              <a:xfrm>
                <a:off x="2484609" y="2191269"/>
                <a:ext cx="887476" cy="185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VC Allocator</a:t>
                </a:r>
                <a:endParaRPr kumimoji="0" lang="en-US" altLang="ko-KR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7448" name="Rectangle 36"/>
              <p:cNvSpPr>
                <a:spLocks noChangeArrowheads="1"/>
              </p:cNvSpPr>
              <p:nvPr/>
            </p:nvSpPr>
            <p:spPr bwMode="auto">
              <a:xfrm>
                <a:off x="2703700" y="2334134"/>
                <a:ext cx="58741" cy="1730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(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7449" name="Rectangle 37"/>
              <p:cNvSpPr>
                <a:spLocks noChangeArrowheads="1"/>
              </p:cNvSpPr>
              <p:nvPr/>
            </p:nvSpPr>
            <p:spPr bwMode="auto">
              <a:xfrm>
                <a:off x="2737040" y="2334134"/>
                <a:ext cx="207978" cy="1730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VA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7450" name="Rectangle 38"/>
              <p:cNvSpPr>
                <a:spLocks noChangeArrowheads="1"/>
              </p:cNvSpPr>
              <p:nvPr/>
            </p:nvSpPr>
            <p:spPr bwMode="auto">
              <a:xfrm>
                <a:off x="2887863" y="2334134"/>
                <a:ext cx="58741" cy="1730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)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7451" name="Rectangle 39"/>
              <p:cNvSpPr>
                <a:spLocks noChangeArrowheads="1"/>
              </p:cNvSpPr>
              <p:nvPr/>
            </p:nvSpPr>
            <p:spPr bwMode="auto">
              <a:xfrm>
                <a:off x="2375063" y="2491286"/>
                <a:ext cx="1008136" cy="31747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52" name="Rectangle 40"/>
              <p:cNvSpPr>
                <a:spLocks noChangeArrowheads="1"/>
              </p:cNvSpPr>
              <p:nvPr/>
            </p:nvSpPr>
            <p:spPr bwMode="auto">
              <a:xfrm>
                <a:off x="2375063" y="2491286"/>
                <a:ext cx="1008136" cy="317478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53" name="Rectangle 41"/>
              <p:cNvSpPr>
                <a:spLocks noChangeArrowheads="1"/>
              </p:cNvSpPr>
              <p:nvPr/>
            </p:nvSpPr>
            <p:spPr bwMode="auto">
              <a:xfrm>
                <a:off x="2633845" y="2497635"/>
                <a:ext cx="504862" cy="184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Switch</a:t>
                </a: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 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7454" name="Freeform 46"/>
              <p:cNvSpPr>
                <a:spLocks/>
              </p:cNvSpPr>
              <p:nvPr/>
            </p:nvSpPr>
            <p:spPr bwMode="auto">
              <a:xfrm>
                <a:off x="1911480" y="1738864"/>
                <a:ext cx="463584" cy="907986"/>
              </a:xfrm>
              <a:custGeom>
                <a:avLst/>
                <a:gdLst>
                  <a:gd name="T0" fmla="*/ 460 w 460"/>
                  <a:gd name="T1" fmla="*/ 824 h 824"/>
                  <a:gd name="T2" fmla="*/ 373 w 460"/>
                  <a:gd name="T3" fmla="*/ 824 h 824"/>
                  <a:gd name="T4" fmla="*/ 373 w 460"/>
                  <a:gd name="T5" fmla="*/ 0 h 824"/>
                  <a:gd name="T6" fmla="*/ 0 w 460"/>
                  <a:gd name="T7" fmla="*/ 0 h 8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60" h="824">
                    <a:moveTo>
                      <a:pt x="460" y="824"/>
                    </a:moveTo>
                    <a:lnTo>
                      <a:pt x="373" y="824"/>
                    </a:lnTo>
                    <a:lnTo>
                      <a:pt x="373" y="0"/>
                    </a:lnTo>
                    <a:lnTo>
                      <a:pt x="0" y="0"/>
                    </a:lnTo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55" name="Line 47"/>
              <p:cNvSpPr>
                <a:spLocks noChangeShapeType="1"/>
              </p:cNvSpPr>
              <p:nvPr/>
            </p:nvSpPr>
            <p:spPr bwMode="auto">
              <a:xfrm>
                <a:off x="1911480" y="1738864"/>
                <a:ext cx="1588" cy="63496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56" name="Freeform 48"/>
              <p:cNvSpPr>
                <a:spLocks/>
              </p:cNvSpPr>
              <p:nvPr/>
            </p:nvSpPr>
            <p:spPr bwMode="auto">
              <a:xfrm>
                <a:off x="1878140" y="1783311"/>
                <a:ext cx="68267" cy="73020"/>
              </a:xfrm>
              <a:custGeom>
                <a:avLst/>
                <a:gdLst>
                  <a:gd name="T0" fmla="*/ 80 w 159"/>
                  <a:gd name="T1" fmla="*/ 159 h 159"/>
                  <a:gd name="T2" fmla="*/ 0 w 159"/>
                  <a:gd name="T3" fmla="*/ 0 h 159"/>
                  <a:gd name="T4" fmla="*/ 159 w 159"/>
                  <a:gd name="T5" fmla="*/ 0 h 159"/>
                  <a:gd name="T6" fmla="*/ 80 w 159"/>
                  <a:gd name="T7" fmla="*/ 159 h 15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59" h="159">
                    <a:moveTo>
                      <a:pt x="80" y="159"/>
                    </a:moveTo>
                    <a:lnTo>
                      <a:pt x="0" y="0"/>
                    </a:lnTo>
                    <a:cubicBezTo>
                      <a:pt x="50" y="25"/>
                      <a:pt x="109" y="25"/>
                      <a:pt x="159" y="0"/>
                    </a:cubicBezTo>
                    <a:lnTo>
                      <a:pt x="80" y="15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57" name="Line 49"/>
              <p:cNvSpPr>
                <a:spLocks noChangeShapeType="1"/>
              </p:cNvSpPr>
              <p:nvPr/>
            </p:nvSpPr>
            <p:spPr bwMode="auto">
              <a:xfrm>
                <a:off x="2813245" y="2800826"/>
                <a:ext cx="1588" cy="203186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58" name="Freeform 50"/>
              <p:cNvSpPr>
                <a:spLocks/>
              </p:cNvSpPr>
              <p:nvPr/>
            </p:nvSpPr>
            <p:spPr bwMode="auto">
              <a:xfrm>
                <a:off x="2779906" y="2994487"/>
                <a:ext cx="68267" cy="74608"/>
              </a:xfrm>
              <a:custGeom>
                <a:avLst/>
                <a:gdLst>
                  <a:gd name="T0" fmla="*/ 67 w 67"/>
                  <a:gd name="T1" fmla="*/ 0 h 67"/>
                  <a:gd name="T2" fmla="*/ 33 w 67"/>
                  <a:gd name="T3" fmla="*/ 67 h 67"/>
                  <a:gd name="T4" fmla="*/ 0 w 67"/>
                  <a:gd name="T5" fmla="*/ 0 h 67"/>
                  <a:gd name="T6" fmla="*/ 67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67" y="0"/>
                    </a:moveTo>
                    <a:lnTo>
                      <a:pt x="33" y="67"/>
                    </a:lnTo>
                    <a:lnTo>
                      <a:pt x="0" y="0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59" name="Line 51"/>
              <p:cNvSpPr>
                <a:spLocks noChangeShapeType="1"/>
              </p:cNvSpPr>
              <p:nvPr/>
            </p:nvSpPr>
            <p:spPr bwMode="auto">
              <a:xfrm>
                <a:off x="466750" y="2088089"/>
                <a:ext cx="535027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60" name="Freeform 52"/>
              <p:cNvSpPr>
                <a:spLocks/>
              </p:cNvSpPr>
              <p:nvPr/>
            </p:nvSpPr>
            <p:spPr bwMode="auto">
              <a:xfrm>
                <a:off x="992251" y="2049992"/>
                <a:ext cx="68267" cy="76195"/>
              </a:xfrm>
              <a:custGeom>
                <a:avLst/>
                <a:gdLst>
                  <a:gd name="T0" fmla="*/ 0 w 68"/>
                  <a:gd name="T1" fmla="*/ 0 h 68"/>
                  <a:gd name="T2" fmla="*/ 68 w 68"/>
                  <a:gd name="T3" fmla="*/ 34 h 68"/>
                  <a:gd name="T4" fmla="*/ 0 w 68"/>
                  <a:gd name="T5" fmla="*/ 68 h 68"/>
                  <a:gd name="T6" fmla="*/ 0 w 68"/>
                  <a:gd name="T7" fmla="*/ 0 h 6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8" h="68">
                    <a:moveTo>
                      <a:pt x="0" y="0"/>
                    </a:moveTo>
                    <a:lnTo>
                      <a:pt x="68" y="34"/>
                    </a:lnTo>
                    <a:lnTo>
                      <a:pt x="0" y="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61" name="Freeform 55"/>
              <p:cNvSpPr>
                <a:spLocks/>
              </p:cNvSpPr>
              <p:nvPr/>
            </p:nvSpPr>
            <p:spPr bwMode="auto">
              <a:xfrm>
                <a:off x="2106757" y="2083327"/>
                <a:ext cx="131772" cy="1223876"/>
              </a:xfrm>
              <a:custGeom>
                <a:avLst/>
                <a:gdLst>
                  <a:gd name="T0" fmla="*/ 0 w 131"/>
                  <a:gd name="T1" fmla="*/ 0 h 1112"/>
                  <a:gd name="T2" fmla="*/ 88 w 131"/>
                  <a:gd name="T3" fmla="*/ 0 h 1112"/>
                  <a:gd name="T4" fmla="*/ 88 w 131"/>
                  <a:gd name="T5" fmla="*/ 1112 h 1112"/>
                  <a:gd name="T6" fmla="*/ 131 w 131"/>
                  <a:gd name="T7" fmla="*/ 1112 h 111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31" h="1112">
                    <a:moveTo>
                      <a:pt x="0" y="0"/>
                    </a:moveTo>
                    <a:lnTo>
                      <a:pt x="88" y="0"/>
                    </a:lnTo>
                    <a:lnTo>
                      <a:pt x="88" y="1112"/>
                    </a:lnTo>
                    <a:lnTo>
                      <a:pt x="131" y="1112"/>
                    </a:lnTo>
                  </a:path>
                </a:pathLst>
              </a:custGeom>
              <a:noFill/>
              <a:ln w="17463" cap="rnd">
                <a:solidFill>
                  <a:schemeClr val="tx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62" name="Freeform 56"/>
              <p:cNvSpPr>
                <a:spLocks/>
              </p:cNvSpPr>
              <p:nvPr/>
            </p:nvSpPr>
            <p:spPr bwMode="auto">
              <a:xfrm>
                <a:off x="2230591" y="3272280"/>
                <a:ext cx="68267" cy="73020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3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63" name="Line 61"/>
              <p:cNvSpPr>
                <a:spLocks noChangeShapeType="1"/>
              </p:cNvSpPr>
              <p:nvPr/>
            </p:nvSpPr>
            <p:spPr bwMode="auto">
              <a:xfrm>
                <a:off x="1189115" y="1876966"/>
                <a:ext cx="77793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64" name="Line 62"/>
              <p:cNvSpPr>
                <a:spLocks noChangeShapeType="1"/>
              </p:cNvSpPr>
              <p:nvPr/>
            </p:nvSpPr>
            <p:spPr bwMode="auto">
              <a:xfrm>
                <a:off x="1679688" y="1876966"/>
                <a:ext cx="95257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65" name="Freeform 63"/>
              <p:cNvSpPr>
                <a:spLocks/>
              </p:cNvSpPr>
              <p:nvPr/>
            </p:nvSpPr>
            <p:spPr bwMode="auto">
              <a:xfrm>
                <a:off x="1767007" y="1840457"/>
                <a:ext cx="66680" cy="73020"/>
              </a:xfrm>
              <a:custGeom>
                <a:avLst/>
                <a:gdLst>
                  <a:gd name="T0" fmla="*/ 0 w 66"/>
                  <a:gd name="T1" fmla="*/ 0 h 67"/>
                  <a:gd name="T2" fmla="*/ 66 w 66"/>
                  <a:gd name="T3" fmla="*/ 33 h 67"/>
                  <a:gd name="T4" fmla="*/ 0 w 66"/>
                  <a:gd name="T5" fmla="*/ 67 h 67"/>
                  <a:gd name="T6" fmla="*/ 0 w 66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6" h="67">
                    <a:moveTo>
                      <a:pt x="0" y="0"/>
                    </a:moveTo>
                    <a:lnTo>
                      <a:pt x="66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66" name="Line 64"/>
              <p:cNvSpPr>
                <a:spLocks noChangeShapeType="1"/>
              </p:cNvSpPr>
              <p:nvPr/>
            </p:nvSpPr>
            <p:spPr bwMode="auto">
              <a:xfrm>
                <a:off x="1189115" y="2302386"/>
                <a:ext cx="77793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67" name="Line 65"/>
              <p:cNvSpPr>
                <a:spLocks noChangeShapeType="1"/>
              </p:cNvSpPr>
              <p:nvPr/>
            </p:nvSpPr>
            <p:spPr bwMode="auto">
              <a:xfrm>
                <a:off x="1679688" y="2302386"/>
                <a:ext cx="95257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68" name="Freeform 66"/>
              <p:cNvSpPr>
                <a:spLocks/>
              </p:cNvSpPr>
              <p:nvPr/>
            </p:nvSpPr>
            <p:spPr bwMode="auto">
              <a:xfrm>
                <a:off x="1767007" y="2265877"/>
                <a:ext cx="66680" cy="73020"/>
              </a:xfrm>
              <a:custGeom>
                <a:avLst/>
                <a:gdLst>
                  <a:gd name="T0" fmla="*/ 0 w 66"/>
                  <a:gd name="T1" fmla="*/ 0 h 67"/>
                  <a:gd name="T2" fmla="*/ 66 w 66"/>
                  <a:gd name="T3" fmla="*/ 33 h 67"/>
                  <a:gd name="T4" fmla="*/ 0 w 66"/>
                  <a:gd name="T5" fmla="*/ 67 h 67"/>
                  <a:gd name="T6" fmla="*/ 0 w 66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6" h="67">
                    <a:moveTo>
                      <a:pt x="0" y="0"/>
                    </a:moveTo>
                    <a:lnTo>
                      <a:pt x="66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69" name="Line 67"/>
              <p:cNvSpPr>
                <a:spLocks noChangeShapeType="1"/>
              </p:cNvSpPr>
              <p:nvPr/>
            </p:nvSpPr>
            <p:spPr bwMode="auto">
              <a:xfrm>
                <a:off x="1190702" y="2088089"/>
                <a:ext cx="77794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70" name="Line 68"/>
              <p:cNvSpPr>
                <a:spLocks noChangeShapeType="1"/>
              </p:cNvSpPr>
              <p:nvPr/>
            </p:nvSpPr>
            <p:spPr bwMode="auto">
              <a:xfrm>
                <a:off x="1681276" y="2088089"/>
                <a:ext cx="95257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71" name="Freeform 69"/>
              <p:cNvSpPr>
                <a:spLocks/>
              </p:cNvSpPr>
              <p:nvPr/>
            </p:nvSpPr>
            <p:spPr bwMode="auto">
              <a:xfrm>
                <a:off x="1768594" y="2049992"/>
                <a:ext cx="68268" cy="76195"/>
              </a:xfrm>
              <a:custGeom>
                <a:avLst/>
                <a:gdLst>
                  <a:gd name="T0" fmla="*/ 0 w 68"/>
                  <a:gd name="T1" fmla="*/ 0 h 68"/>
                  <a:gd name="T2" fmla="*/ 68 w 68"/>
                  <a:gd name="T3" fmla="*/ 34 h 68"/>
                  <a:gd name="T4" fmla="*/ 0 w 68"/>
                  <a:gd name="T5" fmla="*/ 68 h 68"/>
                  <a:gd name="T6" fmla="*/ 0 w 68"/>
                  <a:gd name="T7" fmla="*/ 0 h 6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8" h="68">
                    <a:moveTo>
                      <a:pt x="0" y="0"/>
                    </a:moveTo>
                    <a:lnTo>
                      <a:pt x="68" y="34"/>
                    </a:lnTo>
                    <a:lnTo>
                      <a:pt x="0" y="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72" name="Line 70"/>
              <p:cNvSpPr>
                <a:spLocks noChangeShapeType="1"/>
              </p:cNvSpPr>
              <p:nvPr/>
            </p:nvSpPr>
            <p:spPr bwMode="auto">
              <a:xfrm>
                <a:off x="2092468" y="3772307"/>
                <a:ext cx="146061" cy="1588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73" name="Freeform 71"/>
              <p:cNvSpPr>
                <a:spLocks/>
              </p:cNvSpPr>
              <p:nvPr/>
            </p:nvSpPr>
            <p:spPr bwMode="auto">
              <a:xfrm>
                <a:off x="2230591" y="3735798"/>
                <a:ext cx="68267" cy="73020"/>
              </a:xfrm>
              <a:custGeom>
                <a:avLst/>
                <a:gdLst>
                  <a:gd name="T0" fmla="*/ 0 w 67"/>
                  <a:gd name="T1" fmla="*/ 0 h 66"/>
                  <a:gd name="T2" fmla="*/ 67 w 67"/>
                  <a:gd name="T3" fmla="*/ 33 h 66"/>
                  <a:gd name="T4" fmla="*/ 0 w 67"/>
                  <a:gd name="T5" fmla="*/ 66 h 66"/>
                  <a:gd name="T6" fmla="*/ 0 w 67"/>
                  <a:gd name="T7" fmla="*/ 0 h 6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6">
                    <a:moveTo>
                      <a:pt x="0" y="0"/>
                    </a:moveTo>
                    <a:lnTo>
                      <a:pt x="67" y="33"/>
                    </a:lnTo>
                    <a:lnTo>
                      <a:pt x="0" y="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74" name="Freeform 72"/>
              <p:cNvSpPr>
                <a:spLocks/>
              </p:cNvSpPr>
              <p:nvPr/>
            </p:nvSpPr>
            <p:spPr bwMode="auto">
              <a:xfrm>
                <a:off x="2014675" y="4234237"/>
                <a:ext cx="223853" cy="733373"/>
              </a:xfrm>
              <a:custGeom>
                <a:avLst/>
                <a:gdLst>
                  <a:gd name="T0" fmla="*/ 0 w 222"/>
                  <a:gd name="T1" fmla="*/ 665 h 665"/>
                  <a:gd name="T2" fmla="*/ 129 w 222"/>
                  <a:gd name="T3" fmla="*/ 665 h 665"/>
                  <a:gd name="T4" fmla="*/ 129 w 222"/>
                  <a:gd name="T5" fmla="*/ 0 h 665"/>
                  <a:gd name="T6" fmla="*/ 222 w 222"/>
                  <a:gd name="T7" fmla="*/ 0 h 66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22" h="665">
                    <a:moveTo>
                      <a:pt x="0" y="665"/>
                    </a:moveTo>
                    <a:lnTo>
                      <a:pt x="129" y="665"/>
                    </a:lnTo>
                    <a:lnTo>
                      <a:pt x="129" y="0"/>
                    </a:lnTo>
                    <a:lnTo>
                      <a:pt x="222" y="0"/>
                    </a:lnTo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75" name="Freeform 73"/>
              <p:cNvSpPr>
                <a:spLocks/>
              </p:cNvSpPr>
              <p:nvPr/>
            </p:nvSpPr>
            <p:spPr bwMode="auto">
              <a:xfrm>
                <a:off x="2230591" y="4197727"/>
                <a:ext cx="68267" cy="74608"/>
              </a:xfrm>
              <a:custGeom>
                <a:avLst/>
                <a:gdLst>
                  <a:gd name="T0" fmla="*/ 0 w 67"/>
                  <a:gd name="T1" fmla="*/ 67 h 67"/>
                  <a:gd name="T2" fmla="*/ 67 w 67"/>
                  <a:gd name="T3" fmla="*/ 33 h 67"/>
                  <a:gd name="T4" fmla="*/ 0 w 67"/>
                  <a:gd name="T5" fmla="*/ 0 h 67"/>
                  <a:gd name="T6" fmla="*/ 0 w 67"/>
                  <a:gd name="T7" fmla="*/ 67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67"/>
                    </a:moveTo>
                    <a:lnTo>
                      <a:pt x="67" y="33"/>
                    </a:lnTo>
                    <a:lnTo>
                      <a:pt x="0" y="0"/>
                    </a:lnTo>
                    <a:lnTo>
                      <a:pt x="0" y="6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76" name="Rectangle 74"/>
              <p:cNvSpPr>
                <a:spLocks noChangeArrowheads="1"/>
              </p:cNvSpPr>
              <p:nvPr/>
            </p:nvSpPr>
            <p:spPr bwMode="auto">
              <a:xfrm>
                <a:off x="1266908" y="2008720"/>
                <a:ext cx="412780" cy="15397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77" name="Rectangle 75"/>
              <p:cNvSpPr>
                <a:spLocks noChangeArrowheads="1"/>
              </p:cNvSpPr>
              <p:nvPr/>
            </p:nvSpPr>
            <p:spPr bwMode="auto">
              <a:xfrm>
                <a:off x="1266908" y="2008720"/>
                <a:ext cx="412780" cy="153976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78" name="Rectangle 76"/>
              <p:cNvSpPr>
                <a:spLocks noChangeArrowheads="1"/>
              </p:cNvSpPr>
              <p:nvPr/>
            </p:nvSpPr>
            <p:spPr bwMode="auto">
              <a:xfrm>
                <a:off x="1352639" y="2013482"/>
                <a:ext cx="204803" cy="168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VC 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7479" name="Rectangle 77"/>
              <p:cNvSpPr>
                <a:spLocks noChangeArrowheads="1"/>
              </p:cNvSpPr>
              <p:nvPr/>
            </p:nvSpPr>
            <p:spPr bwMode="auto">
              <a:xfrm>
                <a:off x="1536802" y="2013482"/>
                <a:ext cx="63505" cy="168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1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7480" name="Rectangle 78"/>
              <p:cNvSpPr>
                <a:spLocks noChangeArrowheads="1"/>
              </p:cNvSpPr>
              <p:nvPr/>
            </p:nvSpPr>
            <p:spPr bwMode="auto">
              <a:xfrm>
                <a:off x="1266908" y="2223017"/>
                <a:ext cx="412780" cy="1523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81" name="Rectangle 79"/>
              <p:cNvSpPr>
                <a:spLocks noChangeArrowheads="1"/>
              </p:cNvSpPr>
              <p:nvPr/>
            </p:nvSpPr>
            <p:spPr bwMode="auto">
              <a:xfrm>
                <a:off x="1266908" y="2223017"/>
                <a:ext cx="412780" cy="152389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82" name="Rectangle 80"/>
              <p:cNvSpPr>
                <a:spLocks noChangeArrowheads="1"/>
              </p:cNvSpPr>
              <p:nvPr/>
            </p:nvSpPr>
            <p:spPr bwMode="auto">
              <a:xfrm>
                <a:off x="1352639" y="2221430"/>
                <a:ext cx="204803" cy="169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VC 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7483" name="Rectangle 81"/>
              <p:cNvSpPr>
                <a:spLocks noChangeArrowheads="1"/>
              </p:cNvSpPr>
              <p:nvPr/>
            </p:nvSpPr>
            <p:spPr bwMode="auto">
              <a:xfrm>
                <a:off x="1536802" y="2221430"/>
                <a:ext cx="63505" cy="169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2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7484" name="Freeform 82"/>
              <p:cNvSpPr>
                <a:spLocks/>
              </p:cNvSpPr>
              <p:nvPr/>
            </p:nvSpPr>
            <p:spPr bwMode="auto">
              <a:xfrm>
                <a:off x="1057343" y="2516684"/>
                <a:ext cx="128597" cy="574634"/>
              </a:xfrm>
              <a:custGeom>
                <a:avLst/>
                <a:gdLst>
                  <a:gd name="T0" fmla="*/ 0 w 128"/>
                  <a:gd name="T1" fmla="*/ 87 h 521"/>
                  <a:gd name="T2" fmla="*/ 0 w 128"/>
                  <a:gd name="T3" fmla="*/ 434 h 521"/>
                  <a:gd name="T4" fmla="*/ 128 w 128"/>
                  <a:gd name="T5" fmla="*/ 521 h 521"/>
                  <a:gd name="T6" fmla="*/ 128 w 128"/>
                  <a:gd name="T7" fmla="*/ 0 h 521"/>
                  <a:gd name="T8" fmla="*/ 0 w 128"/>
                  <a:gd name="T9" fmla="*/ 87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0" y="87"/>
                    </a:moveTo>
                    <a:lnTo>
                      <a:pt x="0" y="434"/>
                    </a:lnTo>
                    <a:lnTo>
                      <a:pt x="128" y="521"/>
                    </a:lnTo>
                    <a:lnTo>
                      <a:pt x="128" y="0"/>
                    </a:lnTo>
                    <a:lnTo>
                      <a:pt x="0" y="87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85" name="Freeform 83"/>
              <p:cNvSpPr>
                <a:spLocks/>
              </p:cNvSpPr>
              <p:nvPr/>
            </p:nvSpPr>
            <p:spPr bwMode="auto">
              <a:xfrm>
                <a:off x="1057343" y="2516684"/>
                <a:ext cx="128597" cy="574634"/>
              </a:xfrm>
              <a:custGeom>
                <a:avLst/>
                <a:gdLst>
                  <a:gd name="T0" fmla="*/ 0 w 128"/>
                  <a:gd name="T1" fmla="*/ 87 h 521"/>
                  <a:gd name="T2" fmla="*/ 0 w 128"/>
                  <a:gd name="T3" fmla="*/ 434 h 521"/>
                  <a:gd name="T4" fmla="*/ 128 w 128"/>
                  <a:gd name="T5" fmla="*/ 521 h 521"/>
                  <a:gd name="T6" fmla="*/ 128 w 128"/>
                  <a:gd name="T7" fmla="*/ 0 h 521"/>
                  <a:gd name="T8" fmla="*/ 0 w 128"/>
                  <a:gd name="T9" fmla="*/ 87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0" y="87"/>
                    </a:moveTo>
                    <a:lnTo>
                      <a:pt x="0" y="434"/>
                    </a:lnTo>
                    <a:lnTo>
                      <a:pt x="128" y="521"/>
                    </a:lnTo>
                    <a:lnTo>
                      <a:pt x="128" y="0"/>
                    </a:lnTo>
                    <a:lnTo>
                      <a:pt x="0" y="87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86" name="Freeform 84"/>
              <p:cNvSpPr>
                <a:spLocks/>
              </p:cNvSpPr>
              <p:nvPr/>
            </p:nvSpPr>
            <p:spPr bwMode="auto">
              <a:xfrm>
                <a:off x="1830512" y="2516684"/>
                <a:ext cx="128596" cy="574634"/>
              </a:xfrm>
              <a:custGeom>
                <a:avLst/>
                <a:gdLst>
                  <a:gd name="T0" fmla="*/ 128 w 128"/>
                  <a:gd name="T1" fmla="*/ 87 h 521"/>
                  <a:gd name="T2" fmla="*/ 128 w 128"/>
                  <a:gd name="T3" fmla="*/ 434 h 521"/>
                  <a:gd name="T4" fmla="*/ 0 w 128"/>
                  <a:gd name="T5" fmla="*/ 521 h 521"/>
                  <a:gd name="T6" fmla="*/ 0 w 128"/>
                  <a:gd name="T7" fmla="*/ 0 h 521"/>
                  <a:gd name="T8" fmla="*/ 128 w 128"/>
                  <a:gd name="T9" fmla="*/ 87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128" y="87"/>
                    </a:moveTo>
                    <a:lnTo>
                      <a:pt x="128" y="434"/>
                    </a:lnTo>
                    <a:lnTo>
                      <a:pt x="0" y="521"/>
                    </a:lnTo>
                    <a:lnTo>
                      <a:pt x="0" y="0"/>
                    </a:lnTo>
                    <a:lnTo>
                      <a:pt x="128" y="87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87" name="Freeform 85"/>
              <p:cNvSpPr>
                <a:spLocks/>
              </p:cNvSpPr>
              <p:nvPr/>
            </p:nvSpPr>
            <p:spPr bwMode="auto">
              <a:xfrm>
                <a:off x="1830512" y="2516684"/>
                <a:ext cx="128596" cy="574634"/>
              </a:xfrm>
              <a:custGeom>
                <a:avLst/>
                <a:gdLst>
                  <a:gd name="T0" fmla="*/ 128 w 128"/>
                  <a:gd name="T1" fmla="*/ 87 h 521"/>
                  <a:gd name="T2" fmla="*/ 128 w 128"/>
                  <a:gd name="T3" fmla="*/ 434 h 521"/>
                  <a:gd name="T4" fmla="*/ 0 w 128"/>
                  <a:gd name="T5" fmla="*/ 521 h 521"/>
                  <a:gd name="T6" fmla="*/ 0 w 128"/>
                  <a:gd name="T7" fmla="*/ 0 h 521"/>
                  <a:gd name="T8" fmla="*/ 128 w 128"/>
                  <a:gd name="T9" fmla="*/ 87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128" y="87"/>
                    </a:moveTo>
                    <a:lnTo>
                      <a:pt x="128" y="434"/>
                    </a:lnTo>
                    <a:lnTo>
                      <a:pt x="0" y="521"/>
                    </a:lnTo>
                    <a:lnTo>
                      <a:pt x="0" y="0"/>
                    </a:lnTo>
                    <a:lnTo>
                      <a:pt x="128" y="87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88" name="Rectangle 87"/>
              <p:cNvSpPr>
                <a:spLocks noChangeArrowheads="1"/>
              </p:cNvSpPr>
              <p:nvPr/>
            </p:nvSpPr>
            <p:spPr bwMode="auto">
              <a:xfrm>
                <a:off x="1263733" y="2516684"/>
                <a:ext cx="412780" cy="152389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89" name="Line 91"/>
              <p:cNvSpPr>
                <a:spLocks noChangeShapeType="1"/>
              </p:cNvSpPr>
              <p:nvPr/>
            </p:nvSpPr>
            <p:spPr bwMode="auto">
              <a:xfrm>
                <a:off x="463574" y="2804001"/>
                <a:ext cx="533439" cy="1588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90" name="Freeform 92"/>
              <p:cNvSpPr>
                <a:spLocks/>
              </p:cNvSpPr>
              <p:nvPr/>
            </p:nvSpPr>
            <p:spPr bwMode="auto">
              <a:xfrm>
                <a:off x="989076" y="2767491"/>
                <a:ext cx="68267" cy="73020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91" name="Line 94"/>
              <p:cNvSpPr>
                <a:spLocks noChangeShapeType="1"/>
              </p:cNvSpPr>
              <p:nvPr/>
            </p:nvSpPr>
            <p:spPr bwMode="auto">
              <a:xfrm>
                <a:off x="1185940" y="2592879"/>
                <a:ext cx="77793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92" name="Line 95"/>
              <p:cNvSpPr>
                <a:spLocks noChangeShapeType="1"/>
              </p:cNvSpPr>
              <p:nvPr/>
            </p:nvSpPr>
            <p:spPr bwMode="auto">
              <a:xfrm>
                <a:off x="1676513" y="2592879"/>
                <a:ext cx="95257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93" name="Freeform 96"/>
              <p:cNvSpPr>
                <a:spLocks/>
              </p:cNvSpPr>
              <p:nvPr/>
            </p:nvSpPr>
            <p:spPr bwMode="auto">
              <a:xfrm>
                <a:off x="1763832" y="2554781"/>
                <a:ext cx="66680" cy="74607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94" name="Line 97"/>
              <p:cNvSpPr>
                <a:spLocks noChangeShapeType="1"/>
              </p:cNvSpPr>
              <p:nvPr/>
            </p:nvSpPr>
            <p:spPr bwMode="auto">
              <a:xfrm>
                <a:off x="1185940" y="3018298"/>
                <a:ext cx="77793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95" name="Line 98"/>
              <p:cNvSpPr>
                <a:spLocks noChangeShapeType="1"/>
              </p:cNvSpPr>
              <p:nvPr/>
            </p:nvSpPr>
            <p:spPr bwMode="auto">
              <a:xfrm>
                <a:off x="1676513" y="3018298"/>
                <a:ext cx="95257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96" name="Freeform 99"/>
              <p:cNvSpPr>
                <a:spLocks/>
              </p:cNvSpPr>
              <p:nvPr/>
            </p:nvSpPr>
            <p:spPr bwMode="auto">
              <a:xfrm>
                <a:off x="1763832" y="2980201"/>
                <a:ext cx="66680" cy="74607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97" name="Line 100"/>
              <p:cNvSpPr>
                <a:spLocks noChangeShapeType="1"/>
              </p:cNvSpPr>
              <p:nvPr/>
            </p:nvSpPr>
            <p:spPr bwMode="auto">
              <a:xfrm>
                <a:off x="1189115" y="2804001"/>
                <a:ext cx="76206" cy="1588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98" name="Line 101"/>
              <p:cNvSpPr>
                <a:spLocks noChangeShapeType="1"/>
              </p:cNvSpPr>
              <p:nvPr/>
            </p:nvSpPr>
            <p:spPr bwMode="auto">
              <a:xfrm>
                <a:off x="1678101" y="2804001"/>
                <a:ext cx="95257" cy="1588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499" name="Freeform 102"/>
              <p:cNvSpPr>
                <a:spLocks/>
              </p:cNvSpPr>
              <p:nvPr/>
            </p:nvSpPr>
            <p:spPr bwMode="auto">
              <a:xfrm>
                <a:off x="1765419" y="2767491"/>
                <a:ext cx="66680" cy="73020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00" name="Rectangle 103"/>
              <p:cNvSpPr>
                <a:spLocks noChangeArrowheads="1"/>
              </p:cNvSpPr>
              <p:nvPr/>
            </p:nvSpPr>
            <p:spPr bwMode="auto">
              <a:xfrm>
                <a:off x="1263733" y="2724631"/>
                <a:ext cx="412780" cy="1523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01" name="Rectangle 104"/>
              <p:cNvSpPr>
                <a:spLocks noChangeArrowheads="1"/>
              </p:cNvSpPr>
              <p:nvPr/>
            </p:nvSpPr>
            <p:spPr bwMode="auto">
              <a:xfrm>
                <a:off x="1263733" y="2724631"/>
                <a:ext cx="412780" cy="152389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02" name="Rectangle 107"/>
              <p:cNvSpPr>
                <a:spLocks noChangeArrowheads="1"/>
              </p:cNvSpPr>
              <p:nvPr/>
            </p:nvSpPr>
            <p:spPr bwMode="auto">
              <a:xfrm>
                <a:off x="1263733" y="2938929"/>
                <a:ext cx="412780" cy="1523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03" name="Rectangle 108"/>
              <p:cNvSpPr>
                <a:spLocks noChangeArrowheads="1"/>
              </p:cNvSpPr>
              <p:nvPr/>
            </p:nvSpPr>
            <p:spPr bwMode="auto">
              <a:xfrm>
                <a:off x="1263733" y="2938929"/>
                <a:ext cx="412780" cy="152389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04" name="Freeform 109"/>
              <p:cNvSpPr>
                <a:spLocks/>
              </p:cNvSpPr>
              <p:nvPr/>
            </p:nvSpPr>
            <p:spPr bwMode="auto">
              <a:xfrm>
                <a:off x="1055755" y="3238945"/>
                <a:ext cx="128596" cy="573047"/>
              </a:xfrm>
              <a:custGeom>
                <a:avLst/>
                <a:gdLst>
                  <a:gd name="T0" fmla="*/ 0 w 128"/>
                  <a:gd name="T1" fmla="*/ 86 h 521"/>
                  <a:gd name="T2" fmla="*/ 0 w 128"/>
                  <a:gd name="T3" fmla="*/ 434 h 521"/>
                  <a:gd name="T4" fmla="*/ 128 w 128"/>
                  <a:gd name="T5" fmla="*/ 521 h 521"/>
                  <a:gd name="T6" fmla="*/ 128 w 128"/>
                  <a:gd name="T7" fmla="*/ 0 h 521"/>
                  <a:gd name="T8" fmla="*/ 0 w 128"/>
                  <a:gd name="T9" fmla="*/ 86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0" y="86"/>
                    </a:moveTo>
                    <a:lnTo>
                      <a:pt x="0" y="434"/>
                    </a:lnTo>
                    <a:lnTo>
                      <a:pt x="128" y="521"/>
                    </a:lnTo>
                    <a:lnTo>
                      <a:pt x="128" y="0"/>
                    </a:ln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05" name="Freeform 110"/>
              <p:cNvSpPr>
                <a:spLocks/>
              </p:cNvSpPr>
              <p:nvPr/>
            </p:nvSpPr>
            <p:spPr bwMode="auto">
              <a:xfrm>
                <a:off x="1055755" y="3238945"/>
                <a:ext cx="128596" cy="573047"/>
              </a:xfrm>
              <a:custGeom>
                <a:avLst/>
                <a:gdLst>
                  <a:gd name="T0" fmla="*/ 0 w 128"/>
                  <a:gd name="T1" fmla="*/ 86 h 521"/>
                  <a:gd name="T2" fmla="*/ 0 w 128"/>
                  <a:gd name="T3" fmla="*/ 434 h 521"/>
                  <a:gd name="T4" fmla="*/ 128 w 128"/>
                  <a:gd name="T5" fmla="*/ 521 h 521"/>
                  <a:gd name="T6" fmla="*/ 128 w 128"/>
                  <a:gd name="T7" fmla="*/ 0 h 521"/>
                  <a:gd name="T8" fmla="*/ 0 w 128"/>
                  <a:gd name="T9" fmla="*/ 86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0" y="86"/>
                    </a:moveTo>
                    <a:lnTo>
                      <a:pt x="0" y="434"/>
                    </a:lnTo>
                    <a:lnTo>
                      <a:pt x="128" y="521"/>
                    </a:lnTo>
                    <a:lnTo>
                      <a:pt x="128" y="0"/>
                    </a:lnTo>
                    <a:lnTo>
                      <a:pt x="0" y="86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06" name="Freeform 111"/>
              <p:cNvSpPr>
                <a:spLocks/>
              </p:cNvSpPr>
              <p:nvPr/>
            </p:nvSpPr>
            <p:spPr bwMode="auto">
              <a:xfrm>
                <a:off x="1828924" y="3238945"/>
                <a:ext cx="128597" cy="573047"/>
              </a:xfrm>
              <a:custGeom>
                <a:avLst/>
                <a:gdLst>
                  <a:gd name="T0" fmla="*/ 128 w 128"/>
                  <a:gd name="T1" fmla="*/ 86 h 521"/>
                  <a:gd name="T2" fmla="*/ 128 w 128"/>
                  <a:gd name="T3" fmla="*/ 434 h 521"/>
                  <a:gd name="T4" fmla="*/ 0 w 128"/>
                  <a:gd name="T5" fmla="*/ 521 h 521"/>
                  <a:gd name="T6" fmla="*/ 0 w 128"/>
                  <a:gd name="T7" fmla="*/ 0 h 521"/>
                  <a:gd name="T8" fmla="*/ 128 w 128"/>
                  <a:gd name="T9" fmla="*/ 86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128" y="86"/>
                    </a:moveTo>
                    <a:lnTo>
                      <a:pt x="128" y="434"/>
                    </a:lnTo>
                    <a:lnTo>
                      <a:pt x="0" y="521"/>
                    </a:lnTo>
                    <a:lnTo>
                      <a:pt x="0" y="0"/>
                    </a:lnTo>
                    <a:lnTo>
                      <a:pt x="128" y="86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07" name="Freeform 112"/>
              <p:cNvSpPr>
                <a:spLocks/>
              </p:cNvSpPr>
              <p:nvPr/>
            </p:nvSpPr>
            <p:spPr bwMode="auto">
              <a:xfrm>
                <a:off x="1828924" y="3238945"/>
                <a:ext cx="128597" cy="573047"/>
              </a:xfrm>
              <a:custGeom>
                <a:avLst/>
                <a:gdLst>
                  <a:gd name="T0" fmla="*/ 128 w 128"/>
                  <a:gd name="T1" fmla="*/ 86 h 521"/>
                  <a:gd name="T2" fmla="*/ 128 w 128"/>
                  <a:gd name="T3" fmla="*/ 434 h 521"/>
                  <a:gd name="T4" fmla="*/ 0 w 128"/>
                  <a:gd name="T5" fmla="*/ 521 h 521"/>
                  <a:gd name="T6" fmla="*/ 0 w 128"/>
                  <a:gd name="T7" fmla="*/ 0 h 521"/>
                  <a:gd name="T8" fmla="*/ 128 w 128"/>
                  <a:gd name="T9" fmla="*/ 86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128" y="86"/>
                    </a:moveTo>
                    <a:lnTo>
                      <a:pt x="128" y="434"/>
                    </a:lnTo>
                    <a:lnTo>
                      <a:pt x="0" y="521"/>
                    </a:lnTo>
                    <a:lnTo>
                      <a:pt x="0" y="0"/>
                    </a:lnTo>
                    <a:lnTo>
                      <a:pt x="128" y="86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08" name="Rectangle 113"/>
              <p:cNvSpPr>
                <a:spLocks noChangeArrowheads="1"/>
              </p:cNvSpPr>
              <p:nvPr/>
            </p:nvSpPr>
            <p:spPr bwMode="auto">
              <a:xfrm>
                <a:off x="1262145" y="3237358"/>
                <a:ext cx="412780" cy="1523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09" name="Rectangle 114"/>
              <p:cNvSpPr>
                <a:spLocks noChangeArrowheads="1"/>
              </p:cNvSpPr>
              <p:nvPr/>
            </p:nvSpPr>
            <p:spPr bwMode="auto">
              <a:xfrm>
                <a:off x="1262145" y="3237358"/>
                <a:ext cx="412780" cy="152389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10" name="Line 118"/>
              <p:cNvSpPr>
                <a:spLocks noChangeShapeType="1"/>
              </p:cNvSpPr>
              <p:nvPr/>
            </p:nvSpPr>
            <p:spPr bwMode="auto">
              <a:xfrm>
                <a:off x="461987" y="3524675"/>
                <a:ext cx="535026" cy="1588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11" name="Freeform 119"/>
              <p:cNvSpPr>
                <a:spLocks/>
              </p:cNvSpPr>
              <p:nvPr/>
            </p:nvSpPr>
            <p:spPr bwMode="auto">
              <a:xfrm>
                <a:off x="987488" y="3488165"/>
                <a:ext cx="68268" cy="73020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12" name="Line 121"/>
              <p:cNvSpPr>
                <a:spLocks noChangeShapeType="1"/>
              </p:cNvSpPr>
              <p:nvPr/>
            </p:nvSpPr>
            <p:spPr bwMode="auto">
              <a:xfrm>
                <a:off x="1184352" y="3313552"/>
                <a:ext cx="77794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13" name="Line 122"/>
              <p:cNvSpPr>
                <a:spLocks noChangeShapeType="1"/>
              </p:cNvSpPr>
              <p:nvPr/>
            </p:nvSpPr>
            <p:spPr bwMode="auto">
              <a:xfrm>
                <a:off x="1674925" y="3313552"/>
                <a:ext cx="95257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14" name="Freeform 123"/>
              <p:cNvSpPr>
                <a:spLocks/>
              </p:cNvSpPr>
              <p:nvPr/>
            </p:nvSpPr>
            <p:spPr bwMode="auto">
              <a:xfrm>
                <a:off x="1760657" y="3277042"/>
                <a:ext cx="68267" cy="74608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3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15" name="Line 124"/>
              <p:cNvSpPr>
                <a:spLocks noChangeShapeType="1"/>
              </p:cNvSpPr>
              <p:nvPr/>
            </p:nvSpPr>
            <p:spPr bwMode="auto">
              <a:xfrm>
                <a:off x="1184352" y="3738972"/>
                <a:ext cx="77794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16" name="Line 125"/>
              <p:cNvSpPr>
                <a:spLocks noChangeShapeType="1"/>
              </p:cNvSpPr>
              <p:nvPr/>
            </p:nvSpPr>
            <p:spPr bwMode="auto">
              <a:xfrm>
                <a:off x="1674925" y="3738972"/>
                <a:ext cx="95257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17" name="Freeform 126"/>
              <p:cNvSpPr>
                <a:spLocks/>
              </p:cNvSpPr>
              <p:nvPr/>
            </p:nvSpPr>
            <p:spPr bwMode="auto">
              <a:xfrm>
                <a:off x="1760657" y="3702462"/>
                <a:ext cx="68267" cy="73020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3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18" name="Line 127"/>
              <p:cNvSpPr>
                <a:spLocks noChangeShapeType="1"/>
              </p:cNvSpPr>
              <p:nvPr/>
            </p:nvSpPr>
            <p:spPr bwMode="auto">
              <a:xfrm>
                <a:off x="1185940" y="3524675"/>
                <a:ext cx="77793" cy="1588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19" name="Line 128"/>
              <p:cNvSpPr>
                <a:spLocks noChangeShapeType="1"/>
              </p:cNvSpPr>
              <p:nvPr/>
            </p:nvSpPr>
            <p:spPr bwMode="auto">
              <a:xfrm>
                <a:off x="1676513" y="3524675"/>
                <a:ext cx="95257" cy="1588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20" name="Freeform 129"/>
              <p:cNvSpPr>
                <a:spLocks/>
              </p:cNvSpPr>
              <p:nvPr/>
            </p:nvSpPr>
            <p:spPr bwMode="auto">
              <a:xfrm>
                <a:off x="1763832" y="3488165"/>
                <a:ext cx="66680" cy="73020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21" name="Rectangle 130"/>
              <p:cNvSpPr>
                <a:spLocks noChangeArrowheads="1"/>
              </p:cNvSpPr>
              <p:nvPr/>
            </p:nvSpPr>
            <p:spPr bwMode="auto">
              <a:xfrm>
                <a:off x="1262145" y="3445305"/>
                <a:ext cx="412780" cy="1523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22" name="Rectangle 131"/>
              <p:cNvSpPr>
                <a:spLocks noChangeArrowheads="1"/>
              </p:cNvSpPr>
              <p:nvPr/>
            </p:nvSpPr>
            <p:spPr bwMode="auto">
              <a:xfrm>
                <a:off x="1262145" y="3445305"/>
                <a:ext cx="412780" cy="152389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23" name="Rectangle 134"/>
              <p:cNvSpPr>
                <a:spLocks noChangeArrowheads="1"/>
              </p:cNvSpPr>
              <p:nvPr/>
            </p:nvSpPr>
            <p:spPr bwMode="auto">
              <a:xfrm>
                <a:off x="1262145" y="3661190"/>
                <a:ext cx="412780" cy="15080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24" name="Rectangle 135"/>
              <p:cNvSpPr>
                <a:spLocks noChangeArrowheads="1"/>
              </p:cNvSpPr>
              <p:nvPr/>
            </p:nvSpPr>
            <p:spPr bwMode="auto">
              <a:xfrm>
                <a:off x="1262145" y="3661190"/>
                <a:ext cx="412780" cy="150802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25" name="Freeform 138"/>
              <p:cNvSpPr>
                <a:spLocks/>
              </p:cNvSpPr>
              <p:nvPr/>
            </p:nvSpPr>
            <p:spPr bwMode="auto">
              <a:xfrm>
                <a:off x="1052580" y="3959619"/>
                <a:ext cx="128596" cy="573047"/>
              </a:xfrm>
              <a:custGeom>
                <a:avLst/>
                <a:gdLst>
                  <a:gd name="T0" fmla="*/ 0 w 128"/>
                  <a:gd name="T1" fmla="*/ 87 h 521"/>
                  <a:gd name="T2" fmla="*/ 0 w 128"/>
                  <a:gd name="T3" fmla="*/ 434 h 521"/>
                  <a:gd name="T4" fmla="*/ 128 w 128"/>
                  <a:gd name="T5" fmla="*/ 521 h 521"/>
                  <a:gd name="T6" fmla="*/ 128 w 128"/>
                  <a:gd name="T7" fmla="*/ 0 h 521"/>
                  <a:gd name="T8" fmla="*/ 0 w 128"/>
                  <a:gd name="T9" fmla="*/ 87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0" y="87"/>
                    </a:moveTo>
                    <a:lnTo>
                      <a:pt x="0" y="434"/>
                    </a:lnTo>
                    <a:lnTo>
                      <a:pt x="128" y="521"/>
                    </a:lnTo>
                    <a:lnTo>
                      <a:pt x="128" y="0"/>
                    </a:lnTo>
                    <a:lnTo>
                      <a:pt x="0" y="87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26" name="Freeform 139"/>
              <p:cNvSpPr>
                <a:spLocks/>
              </p:cNvSpPr>
              <p:nvPr/>
            </p:nvSpPr>
            <p:spPr bwMode="auto">
              <a:xfrm>
                <a:off x="1052580" y="3959619"/>
                <a:ext cx="128596" cy="573047"/>
              </a:xfrm>
              <a:custGeom>
                <a:avLst/>
                <a:gdLst>
                  <a:gd name="T0" fmla="*/ 0 w 128"/>
                  <a:gd name="T1" fmla="*/ 87 h 521"/>
                  <a:gd name="T2" fmla="*/ 0 w 128"/>
                  <a:gd name="T3" fmla="*/ 434 h 521"/>
                  <a:gd name="T4" fmla="*/ 128 w 128"/>
                  <a:gd name="T5" fmla="*/ 521 h 521"/>
                  <a:gd name="T6" fmla="*/ 128 w 128"/>
                  <a:gd name="T7" fmla="*/ 0 h 521"/>
                  <a:gd name="T8" fmla="*/ 0 w 128"/>
                  <a:gd name="T9" fmla="*/ 87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0" y="87"/>
                    </a:moveTo>
                    <a:lnTo>
                      <a:pt x="0" y="434"/>
                    </a:lnTo>
                    <a:lnTo>
                      <a:pt x="128" y="521"/>
                    </a:lnTo>
                    <a:lnTo>
                      <a:pt x="128" y="0"/>
                    </a:lnTo>
                    <a:lnTo>
                      <a:pt x="0" y="87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27" name="Freeform 140"/>
              <p:cNvSpPr>
                <a:spLocks/>
              </p:cNvSpPr>
              <p:nvPr/>
            </p:nvSpPr>
            <p:spPr bwMode="auto">
              <a:xfrm>
                <a:off x="1825748" y="3959619"/>
                <a:ext cx="128597" cy="573047"/>
              </a:xfrm>
              <a:custGeom>
                <a:avLst/>
                <a:gdLst>
                  <a:gd name="T0" fmla="*/ 128 w 128"/>
                  <a:gd name="T1" fmla="*/ 87 h 521"/>
                  <a:gd name="T2" fmla="*/ 128 w 128"/>
                  <a:gd name="T3" fmla="*/ 434 h 521"/>
                  <a:gd name="T4" fmla="*/ 0 w 128"/>
                  <a:gd name="T5" fmla="*/ 521 h 521"/>
                  <a:gd name="T6" fmla="*/ 0 w 128"/>
                  <a:gd name="T7" fmla="*/ 0 h 521"/>
                  <a:gd name="T8" fmla="*/ 128 w 128"/>
                  <a:gd name="T9" fmla="*/ 87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128" y="87"/>
                    </a:moveTo>
                    <a:lnTo>
                      <a:pt x="128" y="434"/>
                    </a:lnTo>
                    <a:lnTo>
                      <a:pt x="0" y="521"/>
                    </a:lnTo>
                    <a:lnTo>
                      <a:pt x="0" y="0"/>
                    </a:lnTo>
                    <a:lnTo>
                      <a:pt x="128" y="87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28" name="Freeform 141"/>
              <p:cNvSpPr>
                <a:spLocks/>
              </p:cNvSpPr>
              <p:nvPr/>
            </p:nvSpPr>
            <p:spPr bwMode="auto">
              <a:xfrm>
                <a:off x="1825748" y="3959619"/>
                <a:ext cx="128597" cy="573047"/>
              </a:xfrm>
              <a:custGeom>
                <a:avLst/>
                <a:gdLst>
                  <a:gd name="T0" fmla="*/ 128 w 128"/>
                  <a:gd name="T1" fmla="*/ 87 h 521"/>
                  <a:gd name="T2" fmla="*/ 128 w 128"/>
                  <a:gd name="T3" fmla="*/ 434 h 521"/>
                  <a:gd name="T4" fmla="*/ 0 w 128"/>
                  <a:gd name="T5" fmla="*/ 521 h 521"/>
                  <a:gd name="T6" fmla="*/ 0 w 128"/>
                  <a:gd name="T7" fmla="*/ 0 h 521"/>
                  <a:gd name="T8" fmla="*/ 128 w 128"/>
                  <a:gd name="T9" fmla="*/ 87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128" y="87"/>
                    </a:moveTo>
                    <a:lnTo>
                      <a:pt x="128" y="434"/>
                    </a:lnTo>
                    <a:lnTo>
                      <a:pt x="0" y="521"/>
                    </a:lnTo>
                    <a:lnTo>
                      <a:pt x="0" y="0"/>
                    </a:lnTo>
                    <a:lnTo>
                      <a:pt x="128" y="87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29" name="Rectangle 142"/>
              <p:cNvSpPr>
                <a:spLocks noChangeArrowheads="1"/>
              </p:cNvSpPr>
              <p:nvPr/>
            </p:nvSpPr>
            <p:spPr bwMode="auto">
              <a:xfrm>
                <a:off x="1257382" y="3959619"/>
                <a:ext cx="414368" cy="15080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30" name="Rectangle 143"/>
              <p:cNvSpPr>
                <a:spLocks noChangeArrowheads="1"/>
              </p:cNvSpPr>
              <p:nvPr/>
            </p:nvSpPr>
            <p:spPr bwMode="auto">
              <a:xfrm>
                <a:off x="1257382" y="3959619"/>
                <a:ext cx="414368" cy="150802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31" name="Line 147"/>
              <p:cNvSpPr>
                <a:spLocks noChangeShapeType="1"/>
              </p:cNvSpPr>
              <p:nvPr/>
            </p:nvSpPr>
            <p:spPr bwMode="auto">
              <a:xfrm>
                <a:off x="458812" y="4246936"/>
                <a:ext cx="533439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32" name="Freeform 148"/>
              <p:cNvSpPr>
                <a:spLocks/>
              </p:cNvSpPr>
              <p:nvPr/>
            </p:nvSpPr>
            <p:spPr bwMode="auto">
              <a:xfrm>
                <a:off x="984312" y="4208839"/>
                <a:ext cx="68268" cy="74607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33" name="Line 150"/>
              <p:cNvSpPr>
                <a:spLocks noChangeShapeType="1"/>
              </p:cNvSpPr>
              <p:nvPr/>
            </p:nvSpPr>
            <p:spPr bwMode="auto">
              <a:xfrm>
                <a:off x="1181177" y="4035813"/>
                <a:ext cx="76206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34" name="Line 151"/>
              <p:cNvSpPr>
                <a:spLocks noChangeShapeType="1"/>
              </p:cNvSpPr>
              <p:nvPr/>
            </p:nvSpPr>
            <p:spPr bwMode="auto">
              <a:xfrm>
                <a:off x="1671750" y="4035813"/>
                <a:ext cx="93669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35" name="Freeform 152"/>
              <p:cNvSpPr>
                <a:spLocks/>
              </p:cNvSpPr>
              <p:nvPr/>
            </p:nvSpPr>
            <p:spPr bwMode="auto">
              <a:xfrm>
                <a:off x="1757481" y="3997716"/>
                <a:ext cx="68267" cy="73020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36" name="Line 153"/>
              <p:cNvSpPr>
                <a:spLocks noChangeShapeType="1"/>
              </p:cNvSpPr>
              <p:nvPr/>
            </p:nvSpPr>
            <p:spPr bwMode="auto">
              <a:xfrm>
                <a:off x="1181177" y="4461233"/>
                <a:ext cx="76206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37" name="Line 154"/>
              <p:cNvSpPr>
                <a:spLocks noChangeShapeType="1"/>
              </p:cNvSpPr>
              <p:nvPr/>
            </p:nvSpPr>
            <p:spPr bwMode="auto">
              <a:xfrm>
                <a:off x="1671750" y="4461233"/>
                <a:ext cx="93669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38" name="Freeform 155"/>
              <p:cNvSpPr>
                <a:spLocks/>
              </p:cNvSpPr>
              <p:nvPr/>
            </p:nvSpPr>
            <p:spPr bwMode="auto">
              <a:xfrm>
                <a:off x="1757481" y="4423136"/>
                <a:ext cx="68267" cy="73020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39" name="Line 156"/>
              <p:cNvSpPr>
                <a:spLocks noChangeShapeType="1"/>
              </p:cNvSpPr>
              <p:nvPr/>
            </p:nvSpPr>
            <p:spPr bwMode="auto">
              <a:xfrm>
                <a:off x="1182765" y="4246936"/>
                <a:ext cx="77793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40" name="Line 157"/>
              <p:cNvSpPr>
                <a:spLocks noChangeShapeType="1"/>
              </p:cNvSpPr>
              <p:nvPr/>
            </p:nvSpPr>
            <p:spPr bwMode="auto">
              <a:xfrm>
                <a:off x="1671750" y="4246936"/>
                <a:ext cx="96844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41" name="Freeform 158"/>
              <p:cNvSpPr>
                <a:spLocks/>
              </p:cNvSpPr>
              <p:nvPr/>
            </p:nvSpPr>
            <p:spPr bwMode="auto">
              <a:xfrm>
                <a:off x="1759069" y="4208839"/>
                <a:ext cx="68268" cy="74607"/>
              </a:xfrm>
              <a:custGeom>
                <a:avLst/>
                <a:gdLst>
                  <a:gd name="T0" fmla="*/ 0 w 68"/>
                  <a:gd name="T1" fmla="*/ 0 h 67"/>
                  <a:gd name="T2" fmla="*/ 68 w 68"/>
                  <a:gd name="T3" fmla="*/ 34 h 67"/>
                  <a:gd name="T4" fmla="*/ 0 w 68"/>
                  <a:gd name="T5" fmla="*/ 67 h 67"/>
                  <a:gd name="T6" fmla="*/ 0 w 68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8" h="67">
                    <a:moveTo>
                      <a:pt x="0" y="0"/>
                    </a:moveTo>
                    <a:lnTo>
                      <a:pt x="68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42" name="Rectangle 159"/>
              <p:cNvSpPr>
                <a:spLocks noChangeArrowheads="1"/>
              </p:cNvSpPr>
              <p:nvPr/>
            </p:nvSpPr>
            <p:spPr bwMode="auto">
              <a:xfrm>
                <a:off x="1257382" y="4167567"/>
                <a:ext cx="414368" cy="1523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43" name="Rectangle 160"/>
              <p:cNvSpPr>
                <a:spLocks noChangeArrowheads="1"/>
              </p:cNvSpPr>
              <p:nvPr/>
            </p:nvSpPr>
            <p:spPr bwMode="auto">
              <a:xfrm>
                <a:off x="1257382" y="4167567"/>
                <a:ext cx="414368" cy="152389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44" name="Rectangle 163"/>
              <p:cNvSpPr>
                <a:spLocks noChangeArrowheads="1"/>
              </p:cNvSpPr>
              <p:nvPr/>
            </p:nvSpPr>
            <p:spPr bwMode="auto">
              <a:xfrm>
                <a:off x="1257382" y="4381864"/>
                <a:ext cx="414368" cy="15080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45" name="Rectangle 164"/>
              <p:cNvSpPr>
                <a:spLocks noChangeArrowheads="1"/>
              </p:cNvSpPr>
              <p:nvPr/>
            </p:nvSpPr>
            <p:spPr bwMode="auto">
              <a:xfrm>
                <a:off x="1257382" y="4381864"/>
                <a:ext cx="414368" cy="150802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46" name="Freeform 165"/>
              <p:cNvSpPr>
                <a:spLocks/>
              </p:cNvSpPr>
              <p:nvPr/>
            </p:nvSpPr>
            <p:spPr bwMode="auto">
              <a:xfrm>
                <a:off x="1049405" y="4680293"/>
                <a:ext cx="130184" cy="574634"/>
              </a:xfrm>
              <a:custGeom>
                <a:avLst/>
                <a:gdLst>
                  <a:gd name="T0" fmla="*/ 0 w 128"/>
                  <a:gd name="T1" fmla="*/ 86 h 521"/>
                  <a:gd name="T2" fmla="*/ 0 w 128"/>
                  <a:gd name="T3" fmla="*/ 434 h 521"/>
                  <a:gd name="T4" fmla="*/ 128 w 128"/>
                  <a:gd name="T5" fmla="*/ 521 h 521"/>
                  <a:gd name="T6" fmla="*/ 128 w 128"/>
                  <a:gd name="T7" fmla="*/ 0 h 521"/>
                  <a:gd name="T8" fmla="*/ 0 w 128"/>
                  <a:gd name="T9" fmla="*/ 86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0" y="86"/>
                    </a:moveTo>
                    <a:lnTo>
                      <a:pt x="0" y="434"/>
                    </a:lnTo>
                    <a:lnTo>
                      <a:pt x="128" y="521"/>
                    </a:lnTo>
                    <a:lnTo>
                      <a:pt x="128" y="0"/>
                    </a:ln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47" name="Freeform 166"/>
              <p:cNvSpPr>
                <a:spLocks/>
              </p:cNvSpPr>
              <p:nvPr/>
            </p:nvSpPr>
            <p:spPr bwMode="auto">
              <a:xfrm>
                <a:off x="1049405" y="4680293"/>
                <a:ext cx="130184" cy="574634"/>
              </a:xfrm>
              <a:custGeom>
                <a:avLst/>
                <a:gdLst>
                  <a:gd name="T0" fmla="*/ 0 w 128"/>
                  <a:gd name="T1" fmla="*/ 86 h 521"/>
                  <a:gd name="T2" fmla="*/ 0 w 128"/>
                  <a:gd name="T3" fmla="*/ 434 h 521"/>
                  <a:gd name="T4" fmla="*/ 128 w 128"/>
                  <a:gd name="T5" fmla="*/ 521 h 521"/>
                  <a:gd name="T6" fmla="*/ 128 w 128"/>
                  <a:gd name="T7" fmla="*/ 0 h 521"/>
                  <a:gd name="T8" fmla="*/ 0 w 128"/>
                  <a:gd name="T9" fmla="*/ 86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0" y="86"/>
                    </a:moveTo>
                    <a:lnTo>
                      <a:pt x="0" y="434"/>
                    </a:lnTo>
                    <a:lnTo>
                      <a:pt x="128" y="521"/>
                    </a:lnTo>
                    <a:lnTo>
                      <a:pt x="128" y="0"/>
                    </a:lnTo>
                    <a:lnTo>
                      <a:pt x="0" y="86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48" name="Freeform 167"/>
              <p:cNvSpPr>
                <a:spLocks/>
              </p:cNvSpPr>
              <p:nvPr/>
            </p:nvSpPr>
            <p:spPr bwMode="auto">
              <a:xfrm>
                <a:off x="1824161" y="4680293"/>
                <a:ext cx="128596" cy="574634"/>
              </a:xfrm>
              <a:custGeom>
                <a:avLst/>
                <a:gdLst>
                  <a:gd name="T0" fmla="*/ 128 w 128"/>
                  <a:gd name="T1" fmla="*/ 86 h 521"/>
                  <a:gd name="T2" fmla="*/ 128 w 128"/>
                  <a:gd name="T3" fmla="*/ 434 h 521"/>
                  <a:gd name="T4" fmla="*/ 0 w 128"/>
                  <a:gd name="T5" fmla="*/ 521 h 521"/>
                  <a:gd name="T6" fmla="*/ 0 w 128"/>
                  <a:gd name="T7" fmla="*/ 0 h 521"/>
                  <a:gd name="T8" fmla="*/ 128 w 128"/>
                  <a:gd name="T9" fmla="*/ 86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128" y="86"/>
                    </a:moveTo>
                    <a:lnTo>
                      <a:pt x="128" y="434"/>
                    </a:lnTo>
                    <a:lnTo>
                      <a:pt x="0" y="521"/>
                    </a:lnTo>
                    <a:lnTo>
                      <a:pt x="0" y="0"/>
                    </a:lnTo>
                    <a:lnTo>
                      <a:pt x="128" y="86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49" name="Freeform 168"/>
              <p:cNvSpPr>
                <a:spLocks/>
              </p:cNvSpPr>
              <p:nvPr/>
            </p:nvSpPr>
            <p:spPr bwMode="auto">
              <a:xfrm>
                <a:off x="1824161" y="4680293"/>
                <a:ext cx="128596" cy="574634"/>
              </a:xfrm>
              <a:custGeom>
                <a:avLst/>
                <a:gdLst>
                  <a:gd name="T0" fmla="*/ 128 w 128"/>
                  <a:gd name="T1" fmla="*/ 86 h 521"/>
                  <a:gd name="T2" fmla="*/ 128 w 128"/>
                  <a:gd name="T3" fmla="*/ 434 h 521"/>
                  <a:gd name="T4" fmla="*/ 0 w 128"/>
                  <a:gd name="T5" fmla="*/ 521 h 521"/>
                  <a:gd name="T6" fmla="*/ 0 w 128"/>
                  <a:gd name="T7" fmla="*/ 0 h 521"/>
                  <a:gd name="T8" fmla="*/ 128 w 128"/>
                  <a:gd name="T9" fmla="*/ 86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128" y="86"/>
                    </a:moveTo>
                    <a:lnTo>
                      <a:pt x="128" y="434"/>
                    </a:lnTo>
                    <a:lnTo>
                      <a:pt x="0" y="521"/>
                    </a:lnTo>
                    <a:lnTo>
                      <a:pt x="0" y="0"/>
                    </a:lnTo>
                    <a:lnTo>
                      <a:pt x="128" y="86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50" name="Rectangle 169"/>
              <p:cNvSpPr>
                <a:spLocks noChangeArrowheads="1"/>
              </p:cNvSpPr>
              <p:nvPr/>
            </p:nvSpPr>
            <p:spPr bwMode="auto">
              <a:xfrm>
                <a:off x="1257382" y="4680293"/>
                <a:ext cx="411193" cy="15080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51" name="Rectangle 170"/>
              <p:cNvSpPr>
                <a:spLocks noChangeArrowheads="1"/>
              </p:cNvSpPr>
              <p:nvPr/>
            </p:nvSpPr>
            <p:spPr bwMode="auto">
              <a:xfrm>
                <a:off x="1257382" y="4680293"/>
                <a:ext cx="411193" cy="150802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52" name="Line 174"/>
              <p:cNvSpPr>
                <a:spLocks noChangeShapeType="1"/>
              </p:cNvSpPr>
              <p:nvPr/>
            </p:nvSpPr>
            <p:spPr bwMode="auto">
              <a:xfrm>
                <a:off x="457224" y="4967610"/>
                <a:ext cx="535027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53" name="Freeform 175"/>
              <p:cNvSpPr>
                <a:spLocks/>
              </p:cNvSpPr>
              <p:nvPr/>
            </p:nvSpPr>
            <p:spPr bwMode="auto">
              <a:xfrm>
                <a:off x="982725" y="4931100"/>
                <a:ext cx="66680" cy="73020"/>
              </a:xfrm>
              <a:custGeom>
                <a:avLst/>
                <a:gdLst>
                  <a:gd name="T0" fmla="*/ 0 w 67"/>
                  <a:gd name="T1" fmla="*/ 0 h 66"/>
                  <a:gd name="T2" fmla="*/ 67 w 67"/>
                  <a:gd name="T3" fmla="*/ 33 h 66"/>
                  <a:gd name="T4" fmla="*/ 0 w 67"/>
                  <a:gd name="T5" fmla="*/ 66 h 66"/>
                  <a:gd name="T6" fmla="*/ 0 w 67"/>
                  <a:gd name="T7" fmla="*/ 0 h 6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6">
                    <a:moveTo>
                      <a:pt x="0" y="0"/>
                    </a:moveTo>
                    <a:lnTo>
                      <a:pt x="67" y="33"/>
                    </a:lnTo>
                    <a:lnTo>
                      <a:pt x="0" y="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54" name="Line 177"/>
              <p:cNvSpPr>
                <a:spLocks noChangeShapeType="1"/>
              </p:cNvSpPr>
              <p:nvPr/>
            </p:nvSpPr>
            <p:spPr bwMode="auto">
              <a:xfrm>
                <a:off x="1179589" y="4756487"/>
                <a:ext cx="77793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55" name="Line 178"/>
              <p:cNvSpPr>
                <a:spLocks noChangeShapeType="1"/>
              </p:cNvSpPr>
              <p:nvPr/>
            </p:nvSpPr>
            <p:spPr bwMode="auto">
              <a:xfrm>
                <a:off x="1668575" y="4756487"/>
                <a:ext cx="96844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56" name="Freeform 179"/>
              <p:cNvSpPr>
                <a:spLocks/>
              </p:cNvSpPr>
              <p:nvPr/>
            </p:nvSpPr>
            <p:spPr bwMode="auto">
              <a:xfrm>
                <a:off x="1755893" y="4719978"/>
                <a:ext cx="68268" cy="73020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3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57" name="Line 180"/>
              <p:cNvSpPr>
                <a:spLocks noChangeShapeType="1"/>
              </p:cNvSpPr>
              <p:nvPr/>
            </p:nvSpPr>
            <p:spPr bwMode="auto">
              <a:xfrm>
                <a:off x="1179589" y="5180320"/>
                <a:ext cx="77793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58" name="Line 181"/>
              <p:cNvSpPr>
                <a:spLocks noChangeShapeType="1"/>
              </p:cNvSpPr>
              <p:nvPr/>
            </p:nvSpPr>
            <p:spPr bwMode="auto">
              <a:xfrm>
                <a:off x="1668575" y="5180320"/>
                <a:ext cx="96844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59" name="Freeform 182"/>
              <p:cNvSpPr>
                <a:spLocks/>
              </p:cNvSpPr>
              <p:nvPr/>
            </p:nvSpPr>
            <p:spPr bwMode="auto">
              <a:xfrm>
                <a:off x="1755893" y="5145398"/>
                <a:ext cx="68268" cy="73020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3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60" name="Line 183"/>
              <p:cNvSpPr>
                <a:spLocks noChangeShapeType="1"/>
              </p:cNvSpPr>
              <p:nvPr/>
            </p:nvSpPr>
            <p:spPr bwMode="auto">
              <a:xfrm>
                <a:off x="1181177" y="4967610"/>
                <a:ext cx="77794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61" name="Line 184"/>
              <p:cNvSpPr>
                <a:spLocks noChangeShapeType="1"/>
              </p:cNvSpPr>
              <p:nvPr/>
            </p:nvSpPr>
            <p:spPr bwMode="auto">
              <a:xfrm>
                <a:off x="1671750" y="4967610"/>
                <a:ext cx="95257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62" name="Freeform 185"/>
              <p:cNvSpPr>
                <a:spLocks/>
              </p:cNvSpPr>
              <p:nvPr/>
            </p:nvSpPr>
            <p:spPr bwMode="auto">
              <a:xfrm>
                <a:off x="1757481" y="4931100"/>
                <a:ext cx="68267" cy="73020"/>
              </a:xfrm>
              <a:custGeom>
                <a:avLst/>
                <a:gdLst>
                  <a:gd name="T0" fmla="*/ 0 w 67"/>
                  <a:gd name="T1" fmla="*/ 0 h 66"/>
                  <a:gd name="T2" fmla="*/ 67 w 67"/>
                  <a:gd name="T3" fmla="*/ 33 h 66"/>
                  <a:gd name="T4" fmla="*/ 0 w 67"/>
                  <a:gd name="T5" fmla="*/ 66 h 66"/>
                  <a:gd name="T6" fmla="*/ 0 w 67"/>
                  <a:gd name="T7" fmla="*/ 0 h 6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6">
                    <a:moveTo>
                      <a:pt x="0" y="0"/>
                    </a:moveTo>
                    <a:lnTo>
                      <a:pt x="67" y="33"/>
                    </a:lnTo>
                    <a:lnTo>
                      <a:pt x="0" y="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63" name="Rectangle 186"/>
              <p:cNvSpPr>
                <a:spLocks noChangeArrowheads="1"/>
              </p:cNvSpPr>
              <p:nvPr/>
            </p:nvSpPr>
            <p:spPr bwMode="auto">
              <a:xfrm>
                <a:off x="1257382" y="4889828"/>
                <a:ext cx="411193" cy="15080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64" name="Rectangle 187"/>
              <p:cNvSpPr>
                <a:spLocks noChangeArrowheads="1"/>
              </p:cNvSpPr>
              <p:nvPr/>
            </p:nvSpPr>
            <p:spPr bwMode="auto">
              <a:xfrm>
                <a:off x="1257382" y="4889828"/>
                <a:ext cx="411193" cy="150802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65" name="Rectangle 190"/>
              <p:cNvSpPr>
                <a:spLocks noChangeArrowheads="1"/>
              </p:cNvSpPr>
              <p:nvPr/>
            </p:nvSpPr>
            <p:spPr bwMode="auto">
              <a:xfrm>
                <a:off x="1257382" y="5102538"/>
                <a:ext cx="411193" cy="15238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66" name="Rectangle 191"/>
              <p:cNvSpPr>
                <a:spLocks noChangeArrowheads="1"/>
              </p:cNvSpPr>
              <p:nvPr/>
            </p:nvSpPr>
            <p:spPr bwMode="auto">
              <a:xfrm>
                <a:off x="1257382" y="5102538"/>
                <a:ext cx="411193" cy="152389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67" name="Freeform 194"/>
              <p:cNvSpPr>
                <a:spLocks/>
              </p:cNvSpPr>
              <p:nvPr/>
            </p:nvSpPr>
            <p:spPr bwMode="auto">
              <a:xfrm>
                <a:off x="1959108" y="2797651"/>
                <a:ext cx="184163" cy="760359"/>
              </a:xfrm>
              <a:custGeom>
                <a:avLst/>
                <a:gdLst>
                  <a:gd name="T0" fmla="*/ 0 w 182"/>
                  <a:gd name="T1" fmla="*/ 0 h 690"/>
                  <a:gd name="T2" fmla="*/ 182 w 182"/>
                  <a:gd name="T3" fmla="*/ 0 h 690"/>
                  <a:gd name="T4" fmla="*/ 182 w 182"/>
                  <a:gd name="T5" fmla="*/ 690 h 69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82" h="690">
                    <a:moveTo>
                      <a:pt x="0" y="0"/>
                    </a:moveTo>
                    <a:lnTo>
                      <a:pt x="182" y="0"/>
                    </a:lnTo>
                    <a:lnTo>
                      <a:pt x="182" y="690"/>
                    </a:lnTo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68" name="Line 195"/>
              <p:cNvSpPr>
                <a:spLocks noChangeShapeType="1"/>
              </p:cNvSpPr>
              <p:nvPr/>
            </p:nvSpPr>
            <p:spPr bwMode="auto">
              <a:xfrm>
                <a:off x="2143271" y="3558010"/>
                <a:ext cx="95257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69" name="Freeform 196"/>
              <p:cNvSpPr>
                <a:spLocks/>
              </p:cNvSpPr>
              <p:nvPr/>
            </p:nvSpPr>
            <p:spPr bwMode="auto">
              <a:xfrm>
                <a:off x="2230591" y="3521500"/>
                <a:ext cx="68267" cy="74608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3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70" name="Line 197"/>
              <p:cNvSpPr>
                <a:spLocks noChangeShapeType="1"/>
              </p:cNvSpPr>
              <p:nvPr/>
            </p:nvSpPr>
            <p:spPr bwMode="auto">
              <a:xfrm flipH="1">
                <a:off x="1963871" y="2083327"/>
                <a:ext cx="142885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71" name="Freeform 198"/>
              <p:cNvSpPr>
                <a:spLocks/>
              </p:cNvSpPr>
              <p:nvPr/>
            </p:nvSpPr>
            <p:spPr bwMode="auto">
              <a:xfrm>
                <a:off x="1957521" y="3531024"/>
                <a:ext cx="134947" cy="241283"/>
              </a:xfrm>
              <a:custGeom>
                <a:avLst/>
                <a:gdLst>
                  <a:gd name="T0" fmla="*/ 0 w 133"/>
                  <a:gd name="T1" fmla="*/ 0 h 220"/>
                  <a:gd name="T2" fmla="*/ 133 w 133"/>
                  <a:gd name="T3" fmla="*/ 0 h 220"/>
                  <a:gd name="T4" fmla="*/ 133 w 133"/>
                  <a:gd name="T5" fmla="*/ 220 h 22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33" h="220">
                    <a:moveTo>
                      <a:pt x="0" y="0"/>
                    </a:moveTo>
                    <a:lnTo>
                      <a:pt x="133" y="0"/>
                    </a:lnTo>
                    <a:lnTo>
                      <a:pt x="133" y="220"/>
                    </a:lnTo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72" name="Line 199"/>
              <p:cNvSpPr>
                <a:spLocks noChangeShapeType="1"/>
              </p:cNvSpPr>
              <p:nvPr/>
            </p:nvSpPr>
            <p:spPr bwMode="auto">
              <a:xfrm flipH="1">
                <a:off x="1952758" y="4967610"/>
                <a:ext cx="61917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73" name="Line 200"/>
              <p:cNvSpPr>
                <a:spLocks noChangeShapeType="1"/>
              </p:cNvSpPr>
              <p:nvPr/>
            </p:nvSpPr>
            <p:spPr bwMode="auto">
              <a:xfrm>
                <a:off x="1954346" y="4262810"/>
                <a:ext cx="138122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74" name="Freeform 201"/>
              <p:cNvSpPr>
                <a:spLocks/>
              </p:cNvSpPr>
              <p:nvPr/>
            </p:nvSpPr>
            <p:spPr bwMode="auto">
              <a:xfrm>
                <a:off x="2092468" y="4010415"/>
                <a:ext cx="146061" cy="252395"/>
              </a:xfrm>
              <a:custGeom>
                <a:avLst/>
                <a:gdLst>
                  <a:gd name="T0" fmla="*/ 146 w 146"/>
                  <a:gd name="T1" fmla="*/ 0 h 230"/>
                  <a:gd name="T2" fmla="*/ 0 w 146"/>
                  <a:gd name="T3" fmla="*/ 0 h 230"/>
                  <a:gd name="T4" fmla="*/ 0 w 146"/>
                  <a:gd name="T5" fmla="*/ 230 h 23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46" h="230">
                    <a:moveTo>
                      <a:pt x="146" y="0"/>
                    </a:moveTo>
                    <a:lnTo>
                      <a:pt x="0" y="0"/>
                    </a:lnTo>
                    <a:lnTo>
                      <a:pt x="0" y="230"/>
                    </a:lnTo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75" name="Freeform 202"/>
              <p:cNvSpPr>
                <a:spLocks/>
              </p:cNvSpPr>
              <p:nvPr/>
            </p:nvSpPr>
            <p:spPr bwMode="auto">
              <a:xfrm>
                <a:off x="2230591" y="3972318"/>
                <a:ext cx="68267" cy="74608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76" name="Line 203"/>
              <p:cNvSpPr>
                <a:spLocks noChangeShapeType="1"/>
              </p:cNvSpPr>
              <p:nvPr/>
            </p:nvSpPr>
            <p:spPr bwMode="auto">
              <a:xfrm>
                <a:off x="3330808" y="3558010"/>
                <a:ext cx="249256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77" name="Freeform 204"/>
              <p:cNvSpPr>
                <a:spLocks/>
              </p:cNvSpPr>
              <p:nvPr/>
            </p:nvSpPr>
            <p:spPr bwMode="auto">
              <a:xfrm>
                <a:off x="3570538" y="3521500"/>
                <a:ext cx="68267" cy="74608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3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78" name="Line 205"/>
              <p:cNvSpPr>
                <a:spLocks noChangeShapeType="1"/>
              </p:cNvSpPr>
              <p:nvPr/>
            </p:nvSpPr>
            <p:spPr bwMode="auto">
              <a:xfrm>
                <a:off x="3330808" y="3772307"/>
                <a:ext cx="249256" cy="1588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79" name="Freeform 206"/>
              <p:cNvSpPr>
                <a:spLocks/>
              </p:cNvSpPr>
              <p:nvPr/>
            </p:nvSpPr>
            <p:spPr bwMode="auto">
              <a:xfrm>
                <a:off x="3570538" y="3735798"/>
                <a:ext cx="68267" cy="73020"/>
              </a:xfrm>
              <a:custGeom>
                <a:avLst/>
                <a:gdLst>
                  <a:gd name="T0" fmla="*/ 0 w 67"/>
                  <a:gd name="T1" fmla="*/ 0 h 66"/>
                  <a:gd name="T2" fmla="*/ 67 w 67"/>
                  <a:gd name="T3" fmla="*/ 33 h 66"/>
                  <a:gd name="T4" fmla="*/ 0 w 67"/>
                  <a:gd name="T5" fmla="*/ 66 h 66"/>
                  <a:gd name="T6" fmla="*/ 0 w 67"/>
                  <a:gd name="T7" fmla="*/ 0 h 6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6">
                    <a:moveTo>
                      <a:pt x="0" y="0"/>
                    </a:moveTo>
                    <a:lnTo>
                      <a:pt x="67" y="33"/>
                    </a:lnTo>
                    <a:lnTo>
                      <a:pt x="0" y="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80" name="Line 207"/>
              <p:cNvSpPr>
                <a:spLocks noChangeShapeType="1"/>
              </p:cNvSpPr>
              <p:nvPr/>
            </p:nvSpPr>
            <p:spPr bwMode="auto">
              <a:xfrm>
                <a:off x="3330808" y="4010415"/>
                <a:ext cx="249256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7581" name="Freeform 208"/>
              <p:cNvSpPr>
                <a:spLocks/>
              </p:cNvSpPr>
              <p:nvPr/>
            </p:nvSpPr>
            <p:spPr bwMode="auto">
              <a:xfrm>
                <a:off x="3570538" y="3972318"/>
                <a:ext cx="68267" cy="74608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87418" name="Rectangle 58"/>
            <p:cNvSpPr>
              <a:spLocks noChangeArrowheads="1"/>
            </p:cNvSpPr>
            <p:nvPr/>
          </p:nvSpPr>
          <p:spPr bwMode="auto">
            <a:xfrm>
              <a:off x="228607" y="1905539"/>
              <a:ext cx="741417" cy="214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From East</a:t>
              </a:r>
              <a:endPara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endParaRPr>
            </a:p>
          </p:txBody>
        </p:sp>
        <p:sp>
          <p:nvSpPr>
            <p:cNvPr id="187419" name="Rectangle 93"/>
            <p:cNvSpPr>
              <a:spLocks noChangeArrowheads="1"/>
            </p:cNvSpPr>
            <p:nvPr/>
          </p:nvSpPr>
          <p:spPr bwMode="auto">
            <a:xfrm>
              <a:off x="187329" y="2621451"/>
              <a:ext cx="779520" cy="215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From West</a:t>
              </a:r>
              <a:endPara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endParaRPr>
            </a:p>
          </p:txBody>
        </p:sp>
        <p:sp>
          <p:nvSpPr>
            <p:cNvPr id="187420" name="Rectangle 120"/>
            <p:cNvSpPr>
              <a:spLocks noChangeArrowheads="1"/>
            </p:cNvSpPr>
            <p:nvPr/>
          </p:nvSpPr>
          <p:spPr bwMode="auto">
            <a:xfrm>
              <a:off x="153990" y="3343712"/>
              <a:ext cx="900177" cy="215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From North</a:t>
              </a:r>
              <a:endPara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endParaRPr>
            </a:p>
          </p:txBody>
        </p:sp>
        <p:sp>
          <p:nvSpPr>
            <p:cNvPr id="187421" name="Rectangle 149"/>
            <p:cNvSpPr>
              <a:spLocks noChangeArrowheads="1"/>
            </p:cNvSpPr>
            <p:nvPr/>
          </p:nvSpPr>
          <p:spPr bwMode="auto">
            <a:xfrm>
              <a:off x="133350" y="4067561"/>
              <a:ext cx="884302" cy="214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From South</a:t>
              </a:r>
              <a:endPara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endParaRPr>
            </a:p>
          </p:txBody>
        </p:sp>
        <p:sp>
          <p:nvSpPr>
            <p:cNvPr id="187422" name="Rectangle 176"/>
            <p:cNvSpPr>
              <a:spLocks noChangeArrowheads="1"/>
            </p:cNvSpPr>
            <p:nvPr/>
          </p:nvSpPr>
          <p:spPr bwMode="auto">
            <a:xfrm>
              <a:off x="317513" y="4789823"/>
              <a:ext cx="628696" cy="215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From PE</a:t>
              </a:r>
              <a:endPara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endParaRPr>
            </a:p>
          </p:txBody>
        </p:sp>
      </p:grpSp>
      <p:sp>
        <p:nvSpPr>
          <p:cNvPr id="187413" name="Rectangle 216"/>
          <p:cNvSpPr>
            <a:spLocks noChangeArrowheads="1"/>
          </p:cNvSpPr>
          <p:nvPr/>
        </p:nvSpPr>
        <p:spPr bwMode="auto">
          <a:xfrm>
            <a:off x="2254250" y="2362200"/>
            <a:ext cx="1219200" cy="7620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653" name="Rectangle 652"/>
          <p:cNvSpPr/>
          <p:nvPr/>
        </p:nvSpPr>
        <p:spPr>
          <a:xfrm>
            <a:off x="152400" y="1828800"/>
            <a:ext cx="3581400" cy="3810000"/>
          </a:xfrm>
          <a:prstGeom prst="rect">
            <a:avLst/>
          </a:prstGeom>
          <a:noFill/>
          <a:ln w="222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187415" name="Rectangle 42"/>
          <p:cNvSpPr>
            <a:spLocks noChangeArrowheads="1"/>
          </p:cNvSpPr>
          <p:nvPr/>
        </p:nvSpPr>
        <p:spPr bwMode="auto">
          <a:xfrm>
            <a:off x="2465388" y="2819400"/>
            <a:ext cx="6889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rPr>
              <a:t>Allocator </a:t>
            </a: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erpetua"/>
              <a:ea typeface="굴림" charset="0"/>
              <a:cs typeface="굴림" charset="0"/>
            </a:endParaRPr>
          </a:p>
        </p:txBody>
      </p:sp>
      <p:sp>
        <p:nvSpPr>
          <p:cNvPr id="187416" name="Rectangle 44"/>
          <p:cNvSpPr>
            <a:spLocks noChangeArrowheads="1"/>
          </p:cNvSpPr>
          <p:nvPr/>
        </p:nvSpPr>
        <p:spPr bwMode="auto">
          <a:xfrm>
            <a:off x="3078163" y="2832100"/>
            <a:ext cx="274637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rPr>
              <a:t>(SA)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erpetua"/>
              <a:ea typeface="굴림" charset="0"/>
              <a:cs typeface="굴림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01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Oval 422"/>
          <p:cNvSpPr/>
          <p:nvPr/>
        </p:nvSpPr>
        <p:spPr>
          <a:xfrm>
            <a:off x="7315200" y="1790700"/>
            <a:ext cx="533400" cy="3733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481" name="TextBox 480"/>
          <p:cNvSpPr txBox="1"/>
          <p:nvPr/>
        </p:nvSpPr>
        <p:spPr>
          <a:xfrm>
            <a:off x="7315200" y="2825511"/>
            <a:ext cx="553998" cy="1403589"/>
          </a:xfrm>
          <a:prstGeom prst="rect">
            <a:avLst/>
          </a:prstGeom>
          <a:noFill/>
        </p:spPr>
        <p:txBody>
          <a:bodyPr vert="vert270"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Scheduler</a:t>
            </a:r>
          </a:p>
        </p:txBody>
      </p:sp>
      <p:cxnSp>
        <p:nvCxnSpPr>
          <p:cNvPr id="425" name="Straight Arrow Connector 424"/>
          <p:cNvCxnSpPr>
            <a:endCxn id="423" idx="2"/>
          </p:cNvCxnSpPr>
          <p:nvPr/>
        </p:nvCxnSpPr>
        <p:spPr>
          <a:xfrm rot="5400000">
            <a:off x="7258051" y="3600450"/>
            <a:ext cx="114300" cy="317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9" name="Rounded Rectangle 448"/>
          <p:cNvSpPr>
            <a:spLocks noChangeArrowheads="1"/>
          </p:cNvSpPr>
          <p:nvPr/>
        </p:nvSpPr>
        <p:spPr bwMode="auto">
          <a:xfrm>
            <a:off x="6497638" y="2317750"/>
            <a:ext cx="198437" cy="184150"/>
          </a:xfrm>
          <a:prstGeom prst="roundRect">
            <a:avLst>
              <a:gd name="adj" fmla="val 16667"/>
            </a:avLst>
          </a:prstGeom>
          <a:solidFill>
            <a:srgbClr val="FF99FF"/>
          </a:solidFill>
          <a:ln>
            <a:noFill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450" name="Rounded Rectangle 449"/>
          <p:cNvSpPr>
            <a:spLocks noChangeArrowheads="1"/>
          </p:cNvSpPr>
          <p:nvPr/>
        </p:nvSpPr>
        <p:spPr bwMode="auto">
          <a:xfrm>
            <a:off x="6246813" y="2317750"/>
            <a:ext cx="198437" cy="184150"/>
          </a:xfrm>
          <a:prstGeom prst="roundRect">
            <a:avLst>
              <a:gd name="adj" fmla="val 16667"/>
            </a:avLst>
          </a:prstGeom>
          <a:solidFill>
            <a:srgbClr val="FF99FF"/>
          </a:solidFill>
          <a:ln>
            <a:noFill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451" name="Rounded Rectangle 450"/>
          <p:cNvSpPr>
            <a:spLocks noChangeArrowheads="1"/>
          </p:cNvSpPr>
          <p:nvPr/>
        </p:nvSpPr>
        <p:spPr bwMode="auto">
          <a:xfrm>
            <a:off x="6507163" y="2095500"/>
            <a:ext cx="198437" cy="18415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453" name="Rounded Rectangle 452"/>
          <p:cNvSpPr>
            <a:spLocks noChangeArrowheads="1"/>
          </p:cNvSpPr>
          <p:nvPr/>
        </p:nvSpPr>
        <p:spPr bwMode="auto">
          <a:xfrm>
            <a:off x="6497638" y="2874963"/>
            <a:ext cx="198437" cy="185737"/>
          </a:xfrm>
          <a:prstGeom prst="roundRect">
            <a:avLst>
              <a:gd name="adj" fmla="val 16667"/>
            </a:avLst>
          </a:prstGeom>
          <a:solidFill>
            <a:srgbClr val="37EE18"/>
          </a:solidFill>
          <a:ln>
            <a:noFill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454" name="Rounded Rectangle 453"/>
          <p:cNvSpPr>
            <a:spLocks noChangeArrowheads="1"/>
          </p:cNvSpPr>
          <p:nvPr/>
        </p:nvSpPr>
        <p:spPr bwMode="auto">
          <a:xfrm>
            <a:off x="6246813" y="2874963"/>
            <a:ext cx="198437" cy="185737"/>
          </a:xfrm>
          <a:prstGeom prst="roundRect">
            <a:avLst>
              <a:gd name="adj" fmla="val 16667"/>
            </a:avLst>
          </a:prstGeom>
          <a:solidFill>
            <a:srgbClr val="37EE18"/>
          </a:solidFill>
          <a:ln>
            <a:noFill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455" name="Rounded Rectangle 454"/>
          <p:cNvSpPr>
            <a:spLocks noChangeArrowheads="1"/>
          </p:cNvSpPr>
          <p:nvPr/>
        </p:nvSpPr>
        <p:spPr bwMode="auto">
          <a:xfrm>
            <a:off x="6497638" y="2628900"/>
            <a:ext cx="198437" cy="184150"/>
          </a:xfrm>
          <a:prstGeom prst="roundRect">
            <a:avLst>
              <a:gd name="adj" fmla="val 16667"/>
            </a:avLst>
          </a:prstGeom>
          <a:solidFill>
            <a:srgbClr val="604878"/>
          </a:solidFill>
          <a:ln>
            <a:noFill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457" name="Rounded Rectangle 456"/>
          <p:cNvSpPr>
            <a:spLocks noChangeArrowheads="1"/>
          </p:cNvSpPr>
          <p:nvPr/>
        </p:nvSpPr>
        <p:spPr bwMode="auto">
          <a:xfrm>
            <a:off x="6497638" y="3713163"/>
            <a:ext cx="198437" cy="185737"/>
          </a:xfrm>
          <a:prstGeom prst="roundRect">
            <a:avLst>
              <a:gd name="adj" fmla="val 16667"/>
            </a:avLst>
          </a:prstGeom>
          <a:solidFill>
            <a:srgbClr val="4E8542"/>
          </a:solidFill>
          <a:ln>
            <a:noFill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458" name="Rounded Rectangle 457"/>
          <p:cNvSpPr>
            <a:spLocks noChangeArrowheads="1"/>
          </p:cNvSpPr>
          <p:nvPr/>
        </p:nvSpPr>
        <p:spPr bwMode="auto">
          <a:xfrm>
            <a:off x="6246813" y="3467100"/>
            <a:ext cx="198437" cy="18415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459" name="Rounded Rectangle 458"/>
          <p:cNvSpPr>
            <a:spLocks noChangeArrowheads="1"/>
          </p:cNvSpPr>
          <p:nvPr/>
        </p:nvSpPr>
        <p:spPr bwMode="auto">
          <a:xfrm>
            <a:off x="6497638" y="3467100"/>
            <a:ext cx="198437" cy="18415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461" name="Rounded Rectangle 460"/>
          <p:cNvSpPr>
            <a:spLocks noChangeArrowheads="1"/>
          </p:cNvSpPr>
          <p:nvPr/>
        </p:nvSpPr>
        <p:spPr bwMode="auto">
          <a:xfrm>
            <a:off x="6497638" y="4557713"/>
            <a:ext cx="198437" cy="185737"/>
          </a:xfrm>
          <a:prstGeom prst="roundRect">
            <a:avLst>
              <a:gd name="adj" fmla="val 16667"/>
            </a:avLst>
          </a:prstGeom>
          <a:solidFill>
            <a:srgbClr val="5EFA26"/>
          </a:solidFill>
          <a:ln>
            <a:noFill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462" name="Rounded Rectangle 461"/>
          <p:cNvSpPr>
            <a:spLocks noChangeArrowheads="1"/>
          </p:cNvSpPr>
          <p:nvPr/>
        </p:nvSpPr>
        <p:spPr bwMode="auto">
          <a:xfrm>
            <a:off x="6497638" y="4311650"/>
            <a:ext cx="198437" cy="18415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>
            <a:solidFill>
              <a:srgbClr val="C0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464" name="Straight Connector 463"/>
          <p:cNvCxnSpPr/>
          <p:nvPr/>
        </p:nvCxnSpPr>
        <p:spPr>
          <a:xfrm>
            <a:off x="5494338" y="1822450"/>
            <a:ext cx="124142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5" name="Rounded Rectangle 464"/>
          <p:cNvSpPr>
            <a:spLocks noChangeArrowheads="1"/>
          </p:cNvSpPr>
          <p:nvPr/>
        </p:nvSpPr>
        <p:spPr bwMode="auto">
          <a:xfrm>
            <a:off x="6491288" y="1866900"/>
            <a:ext cx="198437" cy="184150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>
            <a:noFill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466" name="Rounded Rectangle 465"/>
          <p:cNvSpPr>
            <a:spLocks noChangeArrowheads="1"/>
          </p:cNvSpPr>
          <p:nvPr/>
        </p:nvSpPr>
        <p:spPr bwMode="auto">
          <a:xfrm>
            <a:off x="6246813" y="1866900"/>
            <a:ext cx="198437" cy="184150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>
            <a:noFill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467" name="Rounded Rectangle 466"/>
          <p:cNvSpPr>
            <a:spLocks noChangeArrowheads="1"/>
          </p:cNvSpPr>
          <p:nvPr/>
        </p:nvSpPr>
        <p:spPr bwMode="auto">
          <a:xfrm>
            <a:off x="6261100" y="4768850"/>
            <a:ext cx="198438" cy="18415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468" name="Rounded Rectangle 467"/>
          <p:cNvSpPr>
            <a:spLocks noChangeArrowheads="1"/>
          </p:cNvSpPr>
          <p:nvPr/>
        </p:nvSpPr>
        <p:spPr bwMode="auto">
          <a:xfrm>
            <a:off x="6513513" y="4768850"/>
            <a:ext cx="198437" cy="18415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469" name="Rounded Rectangle 468"/>
          <p:cNvSpPr>
            <a:spLocks noChangeArrowheads="1"/>
          </p:cNvSpPr>
          <p:nvPr/>
        </p:nvSpPr>
        <p:spPr bwMode="auto">
          <a:xfrm>
            <a:off x="6475413" y="3987800"/>
            <a:ext cx="198437" cy="185738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>
            <a:solidFill>
              <a:srgbClr val="C0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470" name="Rounded Rectangle 469"/>
          <p:cNvSpPr>
            <a:spLocks noChangeArrowheads="1"/>
          </p:cNvSpPr>
          <p:nvPr/>
        </p:nvSpPr>
        <p:spPr bwMode="auto">
          <a:xfrm>
            <a:off x="6486525" y="3141663"/>
            <a:ext cx="198438" cy="18415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>
            <a:noFill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471" name="Rounded Rectangle 470"/>
          <p:cNvSpPr>
            <a:spLocks noChangeArrowheads="1"/>
          </p:cNvSpPr>
          <p:nvPr/>
        </p:nvSpPr>
        <p:spPr bwMode="auto">
          <a:xfrm>
            <a:off x="6234113" y="3141663"/>
            <a:ext cx="198437" cy="18415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>
            <a:noFill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472" name="Rounded Rectangle 471"/>
          <p:cNvSpPr>
            <a:spLocks noChangeArrowheads="1"/>
          </p:cNvSpPr>
          <p:nvPr/>
        </p:nvSpPr>
        <p:spPr bwMode="auto">
          <a:xfrm>
            <a:off x="5983288" y="3141663"/>
            <a:ext cx="198437" cy="18415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>
            <a:noFill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473" name="Rounded Rectangle 472"/>
          <p:cNvSpPr>
            <a:spLocks noChangeArrowheads="1"/>
          </p:cNvSpPr>
          <p:nvPr/>
        </p:nvSpPr>
        <p:spPr bwMode="auto">
          <a:xfrm>
            <a:off x="5730875" y="3141663"/>
            <a:ext cx="198438" cy="18415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>
            <a:noFill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474" name="Rounded Rectangle 473"/>
          <p:cNvSpPr>
            <a:spLocks noChangeArrowheads="1"/>
          </p:cNvSpPr>
          <p:nvPr/>
        </p:nvSpPr>
        <p:spPr bwMode="auto">
          <a:xfrm>
            <a:off x="6257925" y="3716338"/>
            <a:ext cx="198438" cy="184150"/>
          </a:xfrm>
          <a:prstGeom prst="roundRect">
            <a:avLst>
              <a:gd name="adj" fmla="val 16667"/>
            </a:avLst>
          </a:prstGeom>
          <a:solidFill>
            <a:srgbClr val="4E8542"/>
          </a:solidFill>
          <a:ln>
            <a:noFill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475" name="Rounded Rectangle 474"/>
          <p:cNvSpPr>
            <a:spLocks noChangeArrowheads="1"/>
          </p:cNvSpPr>
          <p:nvPr/>
        </p:nvSpPr>
        <p:spPr bwMode="auto">
          <a:xfrm>
            <a:off x="6005513" y="3716338"/>
            <a:ext cx="198437" cy="184150"/>
          </a:xfrm>
          <a:prstGeom prst="roundRect">
            <a:avLst>
              <a:gd name="adj" fmla="val 16667"/>
            </a:avLst>
          </a:prstGeom>
          <a:solidFill>
            <a:srgbClr val="4E8542"/>
          </a:solidFill>
          <a:ln>
            <a:noFill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476" name="Rounded Rectangle 475"/>
          <p:cNvSpPr>
            <a:spLocks noChangeArrowheads="1"/>
          </p:cNvSpPr>
          <p:nvPr/>
        </p:nvSpPr>
        <p:spPr bwMode="auto">
          <a:xfrm>
            <a:off x="5754688" y="3716338"/>
            <a:ext cx="198437" cy="184150"/>
          </a:xfrm>
          <a:prstGeom prst="roundRect">
            <a:avLst>
              <a:gd name="adj" fmla="val 16667"/>
            </a:avLst>
          </a:prstGeom>
          <a:solidFill>
            <a:srgbClr val="4E8542"/>
          </a:solidFill>
          <a:ln>
            <a:noFill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189468" name="TextBox 482"/>
          <p:cNvSpPr txBox="1">
            <a:spLocks noChangeArrowheads="1"/>
          </p:cNvSpPr>
          <p:nvPr/>
        </p:nvSpPr>
        <p:spPr bwMode="auto">
          <a:xfrm>
            <a:off x="5181600" y="1562100"/>
            <a:ext cx="3200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erpetua" charset="0"/>
              <a:ea typeface="ＭＳ Ｐゴシック" charset="0"/>
            </a:endParaRPr>
          </a:p>
        </p:txBody>
      </p:sp>
      <p:grpSp>
        <p:nvGrpSpPr>
          <p:cNvPr id="189469" name="Group 244"/>
          <p:cNvGrpSpPr>
            <a:grpSpLocks/>
          </p:cNvGrpSpPr>
          <p:nvPr/>
        </p:nvGrpSpPr>
        <p:grpSpPr bwMode="auto">
          <a:xfrm>
            <a:off x="3886200" y="1676400"/>
            <a:ext cx="4419600" cy="4229100"/>
            <a:chOff x="3886200" y="1676400"/>
            <a:chExt cx="4419600" cy="4229100"/>
          </a:xfrm>
        </p:grpSpPr>
        <p:sp>
          <p:nvSpPr>
            <p:cNvPr id="484" name="Rectangle 483"/>
            <p:cNvSpPr/>
            <p:nvPr/>
          </p:nvSpPr>
          <p:spPr>
            <a:xfrm>
              <a:off x="5181600" y="1676400"/>
              <a:ext cx="3124200" cy="4229100"/>
            </a:xfrm>
            <a:prstGeom prst="rect">
              <a:avLst/>
            </a:prstGeom>
            <a:noFill/>
            <a:ln w="222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+mn-ea"/>
                <a:cs typeface="+mn-cs"/>
              </a:endParaRPr>
            </a:p>
          </p:txBody>
        </p:sp>
        <p:grpSp>
          <p:nvGrpSpPr>
            <p:cNvPr id="189681" name="Group 286"/>
            <p:cNvGrpSpPr>
              <a:grpSpLocks/>
            </p:cNvGrpSpPr>
            <p:nvPr/>
          </p:nvGrpSpPr>
          <p:grpSpPr bwMode="auto">
            <a:xfrm>
              <a:off x="3886200" y="3021568"/>
              <a:ext cx="1314784" cy="978932"/>
              <a:chOff x="3886200" y="2831068"/>
              <a:chExt cx="1314784" cy="978932"/>
            </a:xfrm>
          </p:grpSpPr>
          <p:sp>
            <p:nvSpPr>
              <p:cNvPr id="229" name="Right Arrow 228"/>
              <p:cNvSpPr/>
              <p:nvPr/>
            </p:nvSpPr>
            <p:spPr>
              <a:xfrm>
                <a:off x="4038600" y="3124200"/>
                <a:ext cx="990600" cy="38100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endParaRPr>
              </a:p>
            </p:txBody>
          </p:sp>
          <p:sp>
            <p:nvSpPr>
              <p:cNvPr id="189683" name="TextBox 259"/>
              <p:cNvSpPr txBox="1">
                <a:spLocks noChangeArrowheads="1"/>
              </p:cNvSpPr>
              <p:nvPr/>
            </p:nvSpPr>
            <p:spPr bwMode="auto">
              <a:xfrm>
                <a:off x="3886200" y="2830513"/>
                <a:ext cx="1314450" cy="369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 charset="0"/>
                    <a:ea typeface="ＭＳ Ｐゴシック" charset="0"/>
                  </a:rPr>
                  <a:t>Conceptual</a:t>
                </a:r>
              </a:p>
            </p:txBody>
          </p:sp>
          <p:sp>
            <p:nvSpPr>
              <p:cNvPr id="189684" name="TextBox 262"/>
              <p:cNvSpPr txBox="1">
                <a:spLocks noChangeArrowheads="1"/>
              </p:cNvSpPr>
              <p:nvPr/>
            </p:nvSpPr>
            <p:spPr bwMode="auto">
              <a:xfrm>
                <a:off x="4184650" y="3440113"/>
                <a:ext cx="676275" cy="369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 charset="0"/>
                    <a:ea typeface="ＭＳ Ｐゴシック" charset="0"/>
                  </a:rPr>
                  <a:t>View</a:t>
                </a:r>
              </a:p>
            </p:txBody>
          </p:sp>
        </p:grpSp>
      </p:grpSp>
      <p:grpSp>
        <p:nvGrpSpPr>
          <p:cNvPr id="189470" name="Group 315"/>
          <p:cNvGrpSpPr>
            <a:grpSpLocks/>
          </p:cNvGrpSpPr>
          <p:nvPr/>
        </p:nvGrpSpPr>
        <p:grpSpPr bwMode="auto">
          <a:xfrm>
            <a:off x="152400" y="1828800"/>
            <a:ext cx="3581400" cy="3810000"/>
            <a:chOff x="152400" y="1638300"/>
            <a:chExt cx="3581400" cy="3810000"/>
          </a:xfrm>
        </p:grpSpPr>
        <p:grpSp>
          <p:nvGrpSpPr>
            <p:cNvPr id="189512" name="Group 477"/>
            <p:cNvGrpSpPr>
              <a:grpSpLocks/>
            </p:cNvGrpSpPr>
            <p:nvPr/>
          </p:nvGrpSpPr>
          <p:grpSpPr bwMode="auto">
            <a:xfrm>
              <a:off x="457200" y="1738864"/>
              <a:ext cx="3181605" cy="3516063"/>
              <a:chOff x="457200" y="1738864"/>
              <a:chExt cx="3181605" cy="3516063"/>
            </a:xfrm>
          </p:grpSpPr>
          <p:sp>
            <p:nvSpPr>
              <p:cNvPr id="189519" name="Freeform 4"/>
              <p:cNvSpPr>
                <a:spLocks/>
              </p:cNvSpPr>
              <p:nvPr/>
            </p:nvSpPr>
            <p:spPr bwMode="auto">
              <a:xfrm>
                <a:off x="1060450" y="1800225"/>
                <a:ext cx="128588" cy="574675"/>
              </a:xfrm>
              <a:custGeom>
                <a:avLst/>
                <a:gdLst>
                  <a:gd name="T0" fmla="*/ 0 w 127"/>
                  <a:gd name="T1" fmla="*/ 87 h 522"/>
                  <a:gd name="T2" fmla="*/ 0 w 127"/>
                  <a:gd name="T3" fmla="*/ 435 h 522"/>
                  <a:gd name="T4" fmla="*/ 127 w 127"/>
                  <a:gd name="T5" fmla="*/ 522 h 522"/>
                  <a:gd name="T6" fmla="*/ 127 w 127"/>
                  <a:gd name="T7" fmla="*/ 0 h 522"/>
                  <a:gd name="T8" fmla="*/ 0 w 127"/>
                  <a:gd name="T9" fmla="*/ 87 h 5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7" h="522">
                    <a:moveTo>
                      <a:pt x="0" y="87"/>
                    </a:moveTo>
                    <a:lnTo>
                      <a:pt x="0" y="435"/>
                    </a:lnTo>
                    <a:lnTo>
                      <a:pt x="127" y="522"/>
                    </a:lnTo>
                    <a:lnTo>
                      <a:pt x="127" y="0"/>
                    </a:lnTo>
                    <a:lnTo>
                      <a:pt x="0" y="87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20" name="Freeform 5"/>
              <p:cNvSpPr>
                <a:spLocks/>
              </p:cNvSpPr>
              <p:nvPr/>
            </p:nvSpPr>
            <p:spPr bwMode="auto">
              <a:xfrm>
                <a:off x="1060450" y="1800225"/>
                <a:ext cx="128588" cy="574675"/>
              </a:xfrm>
              <a:custGeom>
                <a:avLst/>
                <a:gdLst>
                  <a:gd name="T0" fmla="*/ 0 w 127"/>
                  <a:gd name="T1" fmla="*/ 87 h 522"/>
                  <a:gd name="T2" fmla="*/ 0 w 127"/>
                  <a:gd name="T3" fmla="*/ 435 h 522"/>
                  <a:gd name="T4" fmla="*/ 127 w 127"/>
                  <a:gd name="T5" fmla="*/ 522 h 522"/>
                  <a:gd name="T6" fmla="*/ 127 w 127"/>
                  <a:gd name="T7" fmla="*/ 0 h 522"/>
                  <a:gd name="T8" fmla="*/ 0 w 127"/>
                  <a:gd name="T9" fmla="*/ 87 h 5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7" h="522">
                    <a:moveTo>
                      <a:pt x="0" y="87"/>
                    </a:moveTo>
                    <a:lnTo>
                      <a:pt x="0" y="435"/>
                    </a:lnTo>
                    <a:lnTo>
                      <a:pt x="127" y="522"/>
                    </a:lnTo>
                    <a:lnTo>
                      <a:pt x="127" y="0"/>
                    </a:lnTo>
                    <a:lnTo>
                      <a:pt x="0" y="87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21" name="Freeform 6"/>
              <p:cNvSpPr>
                <a:spLocks/>
              </p:cNvSpPr>
              <p:nvPr/>
            </p:nvSpPr>
            <p:spPr bwMode="auto">
              <a:xfrm>
                <a:off x="1833563" y="1800225"/>
                <a:ext cx="130175" cy="574675"/>
              </a:xfrm>
              <a:custGeom>
                <a:avLst/>
                <a:gdLst>
                  <a:gd name="T0" fmla="*/ 129 w 129"/>
                  <a:gd name="T1" fmla="*/ 87 h 522"/>
                  <a:gd name="T2" fmla="*/ 129 w 129"/>
                  <a:gd name="T3" fmla="*/ 435 h 522"/>
                  <a:gd name="T4" fmla="*/ 0 w 129"/>
                  <a:gd name="T5" fmla="*/ 522 h 522"/>
                  <a:gd name="T6" fmla="*/ 0 w 129"/>
                  <a:gd name="T7" fmla="*/ 0 h 522"/>
                  <a:gd name="T8" fmla="*/ 129 w 129"/>
                  <a:gd name="T9" fmla="*/ 87 h 5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9" h="522">
                    <a:moveTo>
                      <a:pt x="129" y="87"/>
                    </a:moveTo>
                    <a:lnTo>
                      <a:pt x="129" y="435"/>
                    </a:lnTo>
                    <a:lnTo>
                      <a:pt x="0" y="522"/>
                    </a:lnTo>
                    <a:lnTo>
                      <a:pt x="0" y="0"/>
                    </a:lnTo>
                    <a:lnTo>
                      <a:pt x="129" y="87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22" name="Freeform 7"/>
              <p:cNvSpPr>
                <a:spLocks/>
              </p:cNvSpPr>
              <p:nvPr/>
            </p:nvSpPr>
            <p:spPr bwMode="auto">
              <a:xfrm>
                <a:off x="1833563" y="1800225"/>
                <a:ext cx="130175" cy="574675"/>
              </a:xfrm>
              <a:custGeom>
                <a:avLst/>
                <a:gdLst>
                  <a:gd name="T0" fmla="*/ 129 w 129"/>
                  <a:gd name="T1" fmla="*/ 87 h 522"/>
                  <a:gd name="T2" fmla="*/ 129 w 129"/>
                  <a:gd name="T3" fmla="*/ 435 h 522"/>
                  <a:gd name="T4" fmla="*/ 0 w 129"/>
                  <a:gd name="T5" fmla="*/ 522 h 522"/>
                  <a:gd name="T6" fmla="*/ 0 w 129"/>
                  <a:gd name="T7" fmla="*/ 0 h 522"/>
                  <a:gd name="T8" fmla="*/ 129 w 129"/>
                  <a:gd name="T9" fmla="*/ 87 h 5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9" h="522">
                    <a:moveTo>
                      <a:pt x="129" y="87"/>
                    </a:moveTo>
                    <a:lnTo>
                      <a:pt x="129" y="435"/>
                    </a:lnTo>
                    <a:lnTo>
                      <a:pt x="0" y="522"/>
                    </a:lnTo>
                    <a:lnTo>
                      <a:pt x="0" y="0"/>
                    </a:lnTo>
                    <a:lnTo>
                      <a:pt x="129" y="87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23" name="Rectangle 8"/>
              <p:cNvSpPr>
                <a:spLocks noChangeArrowheads="1"/>
              </p:cNvSpPr>
              <p:nvPr/>
            </p:nvSpPr>
            <p:spPr bwMode="auto">
              <a:xfrm>
                <a:off x="1266825" y="1800225"/>
                <a:ext cx="412750" cy="1524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24" name="Rectangle 9"/>
              <p:cNvSpPr>
                <a:spLocks noChangeArrowheads="1"/>
              </p:cNvSpPr>
              <p:nvPr/>
            </p:nvSpPr>
            <p:spPr bwMode="auto">
              <a:xfrm>
                <a:off x="1266825" y="1800225"/>
                <a:ext cx="412750" cy="152400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25" name="Rectangle 10"/>
              <p:cNvSpPr>
                <a:spLocks noChangeArrowheads="1"/>
              </p:cNvSpPr>
              <p:nvPr/>
            </p:nvSpPr>
            <p:spPr bwMode="auto">
              <a:xfrm>
                <a:off x="1352550" y="1803400"/>
                <a:ext cx="204788" cy="1698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VC 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9526" name="Rectangle 11"/>
              <p:cNvSpPr>
                <a:spLocks noChangeArrowheads="1"/>
              </p:cNvSpPr>
              <p:nvPr/>
            </p:nvSpPr>
            <p:spPr bwMode="auto">
              <a:xfrm>
                <a:off x="1536700" y="1803400"/>
                <a:ext cx="63500" cy="1698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0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9527" name="Rectangle 13"/>
              <p:cNvSpPr>
                <a:spLocks noChangeArrowheads="1"/>
              </p:cNvSpPr>
              <p:nvPr/>
            </p:nvSpPr>
            <p:spPr bwMode="auto">
              <a:xfrm>
                <a:off x="2298700" y="3068638"/>
                <a:ext cx="1031875" cy="1408112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28" name="Rectangle 14"/>
              <p:cNvSpPr>
                <a:spLocks noChangeArrowheads="1"/>
              </p:cNvSpPr>
              <p:nvPr/>
            </p:nvSpPr>
            <p:spPr bwMode="auto">
              <a:xfrm>
                <a:off x="2298700" y="3068638"/>
                <a:ext cx="1031875" cy="1408112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29" name="Freeform 15"/>
              <p:cNvSpPr>
                <a:spLocks/>
              </p:cNvSpPr>
              <p:nvPr/>
            </p:nvSpPr>
            <p:spPr bwMode="auto">
              <a:xfrm>
                <a:off x="2427288" y="3305175"/>
                <a:ext cx="773112" cy="928688"/>
              </a:xfrm>
              <a:custGeom>
                <a:avLst/>
                <a:gdLst>
                  <a:gd name="T0" fmla="*/ 0 w 766"/>
                  <a:gd name="T1" fmla="*/ 0 h 843"/>
                  <a:gd name="T2" fmla="*/ 153 w 766"/>
                  <a:gd name="T3" fmla="*/ 0 h 843"/>
                  <a:gd name="T4" fmla="*/ 613 w 766"/>
                  <a:gd name="T5" fmla="*/ 843 h 843"/>
                  <a:gd name="T6" fmla="*/ 766 w 766"/>
                  <a:gd name="T7" fmla="*/ 843 h 84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66" h="843">
                    <a:moveTo>
                      <a:pt x="0" y="0"/>
                    </a:moveTo>
                    <a:lnTo>
                      <a:pt x="153" y="0"/>
                    </a:lnTo>
                    <a:lnTo>
                      <a:pt x="613" y="843"/>
                    </a:lnTo>
                    <a:lnTo>
                      <a:pt x="766" y="843"/>
                    </a:lnTo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30" name="Freeform 16"/>
              <p:cNvSpPr>
                <a:spLocks/>
              </p:cNvSpPr>
              <p:nvPr/>
            </p:nvSpPr>
            <p:spPr bwMode="auto">
              <a:xfrm>
                <a:off x="2427288" y="3305175"/>
                <a:ext cx="773112" cy="928688"/>
              </a:xfrm>
              <a:custGeom>
                <a:avLst/>
                <a:gdLst>
                  <a:gd name="T0" fmla="*/ 766 w 766"/>
                  <a:gd name="T1" fmla="*/ 0 h 843"/>
                  <a:gd name="T2" fmla="*/ 613 w 766"/>
                  <a:gd name="T3" fmla="*/ 0 h 843"/>
                  <a:gd name="T4" fmla="*/ 153 w 766"/>
                  <a:gd name="T5" fmla="*/ 843 h 843"/>
                  <a:gd name="T6" fmla="*/ 0 w 766"/>
                  <a:gd name="T7" fmla="*/ 843 h 84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66" h="843">
                    <a:moveTo>
                      <a:pt x="766" y="0"/>
                    </a:moveTo>
                    <a:lnTo>
                      <a:pt x="613" y="0"/>
                    </a:lnTo>
                    <a:lnTo>
                      <a:pt x="153" y="843"/>
                    </a:lnTo>
                    <a:lnTo>
                      <a:pt x="0" y="843"/>
                    </a:lnTo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31" name="Line 17"/>
              <p:cNvSpPr>
                <a:spLocks noChangeShapeType="1"/>
              </p:cNvSpPr>
              <p:nvPr/>
            </p:nvSpPr>
            <p:spPr bwMode="auto">
              <a:xfrm>
                <a:off x="3330575" y="3306763"/>
                <a:ext cx="249238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32" name="Freeform 18"/>
              <p:cNvSpPr>
                <a:spLocks/>
              </p:cNvSpPr>
              <p:nvPr/>
            </p:nvSpPr>
            <p:spPr bwMode="auto">
              <a:xfrm>
                <a:off x="3570288" y="3271838"/>
                <a:ext cx="68262" cy="73025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3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33" name="Line 19"/>
              <p:cNvSpPr>
                <a:spLocks noChangeShapeType="1"/>
              </p:cNvSpPr>
              <p:nvPr/>
            </p:nvSpPr>
            <p:spPr bwMode="auto">
              <a:xfrm>
                <a:off x="3330575" y="4237038"/>
                <a:ext cx="249238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34" name="Freeform 20"/>
              <p:cNvSpPr>
                <a:spLocks/>
              </p:cNvSpPr>
              <p:nvPr/>
            </p:nvSpPr>
            <p:spPr bwMode="auto">
              <a:xfrm>
                <a:off x="3570288" y="4200525"/>
                <a:ext cx="68262" cy="74613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3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406" name="Rectangle 27"/>
              <p:cNvSpPr>
                <a:spLocks noChangeArrowheads="1"/>
              </p:cNvSpPr>
              <p:nvPr/>
            </p:nvSpPr>
            <p:spPr bwMode="auto">
              <a:xfrm>
                <a:off x="2374900" y="1871663"/>
                <a:ext cx="1008063" cy="3175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36" name="Rectangle 28"/>
              <p:cNvSpPr>
                <a:spLocks noChangeArrowheads="1"/>
              </p:cNvSpPr>
              <p:nvPr/>
            </p:nvSpPr>
            <p:spPr bwMode="auto">
              <a:xfrm>
                <a:off x="2374900" y="1871663"/>
                <a:ext cx="1008063" cy="317500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37" name="Rectangle 29"/>
              <p:cNvSpPr>
                <a:spLocks noChangeArrowheads="1"/>
              </p:cNvSpPr>
              <p:nvPr/>
            </p:nvSpPr>
            <p:spPr bwMode="auto">
              <a:xfrm>
                <a:off x="2484438" y="1878013"/>
                <a:ext cx="950912" cy="1730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Routing Unit 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9538" name="Rectangle 30"/>
              <p:cNvSpPr>
                <a:spLocks noChangeArrowheads="1"/>
              </p:cNvSpPr>
              <p:nvPr/>
            </p:nvSpPr>
            <p:spPr bwMode="auto">
              <a:xfrm>
                <a:off x="2695575" y="2019300"/>
                <a:ext cx="58738" cy="1730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(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9539" name="Rectangle 31"/>
              <p:cNvSpPr>
                <a:spLocks noChangeArrowheads="1"/>
              </p:cNvSpPr>
              <p:nvPr/>
            </p:nvSpPr>
            <p:spPr bwMode="auto">
              <a:xfrm>
                <a:off x="2736850" y="2019300"/>
                <a:ext cx="206375" cy="1730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RC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9540" name="Rectangle 32"/>
              <p:cNvSpPr>
                <a:spLocks noChangeArrowheads="1"/>
              </p:cNvSpPr>
              <p:nvPr/>
            </p:nvSpPr>
            <p:spPr bwMode="auto">
              <a:xfrm>
                <a:off x="2894013" y="2019300"/>
                <a:ext cx="58737" cy="1730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)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9541" name="Rectangle 33"/>
              <p:cNvSpPr>
                <a:spLocks noChangeArrowheads="1"/>
              </p:cNvSpPr>
              <p:nvPr/>
            </p:nvSpPr>
            <p:spPr bwMode="auto">
              <a:xfrm>
                <a:off x="2374900" y="2181225"/>
                <a:ext cx="1008063" cy="317500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42" name="Rectangle 34"/>
              <p:cNvSpPr>
                <a:spLocks noChangeArrowheads="1"/>
              </p:cNvSpPr>
              <p:nvPr/>
            </p:nvSpPr>
            <p:spPr bwMode="auto">
              <a:xfrm>
                <a:off x="2374900" y="2181225"/>
                <a:ext cx="1008063" cy="317500"/>
              </a:xfrm>
              <a:prstGeom prst="rect">
                <a:avLst/>
              </a:prstGeom>
              <a:solidFill>
                <a:srgbClr val="FF0000"/>
              </a:solidFill>
              <a:ln w="17463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43" name="Rectangle 35"/>
              <p:cNvSpPr>
                <a:spLocks noChangeArrowheads="1"/>
              </p:cNvSpPr>
              <p:nvPr/>
            </p:nvSpPr>
            <p:spPr bwMode="auto">
              <a:xfrm>
                <a:off x="2484438" y="2190750"/>
                <a:ext cx="887412" cy="1857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VC Allocator</a:t>
                </a:r>
                <a:endParaRPr kumimoji="0" lang="en-US" altLang="ko-KR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9544" name="Rectangle 36"/>
              <p:cNvSpPr>
                <a:spLocks noChangeArrowheads="1"/>
              </p:cNvSpPr>
              <p:nvPr/>
            </p:nvSpPr>
            <p:spPr bwMode="auto">
              <a:xfrm>
                <a:off x="2703513" y="2333625"/>
                <a:ext cx="58737" cy="1730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(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9545" name="Rectangle 37"/>
              <p:cNvSpPr>
                <a:spLocks noChangeArrowheads="1"/>
              </p:cNvSpPr>
              <p:nvPr/>
            </p:nvSpPr>
            <p:spPr bwMode="auto">
              <a:xfrm>
                <a:off x="2736850" y="2333625"/>
                <a:ext cx="207963" cy="1730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VA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9546" name="Rectangle 38"/>
              <p:cNvSpPr>
                <a:spLocks noChangeArrowheads="1"/>
              </p:cNvSpPr>
              <p:nvPr/>
            </p:nvSpPr>
            <p:spPr bwMode="auto">
              <a:xfrm>
                <a:off x="2887663" y="2333625"/>
                <a:ext cx="58737" cy="1730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)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9547" name="Rectangle 39"/>
              <p:cNvSpPr>
                <a:spLocks noChangeArrowheads="1"/>
              </p:cNvSpPr>
              <p:nvPr/>
            </p:nvSpPr>
            <p:spPr bwMode="auto">
              <a:xfrm>
                <a:off x="2374900" y="2490788"/>
                <a:ext cx="1008063" cy="3175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48" name="Rectangle 40"/>
              <p:cNvSpPr>
                <a:spLocks noChangeArrowheads="1"/>
              </p:cNvSpPr>
              <p:nvPr/>
            </p:nvSpPr>
            <p:spPr bwMode="auto">
              <a:xfrm>
                <a:off x="2374900" y="2490788"/>
                <a:ext cx="1008063" cy="317500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49" name="Rectangle 41"/>
              <p:cNvSpPr>
                <a:spLocks noChangeArrowheads="1"/>
              </p:cNvSpPr>
              <p:nvPr/>
            </p:nvSpPr>
            <p:spPr bwMode="auto">
              <a:xfrm>
                <a:off x="2633663" y="2497138"/>
                <a:ext cx="504825" cy="184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Switch </a:t>
                </a:r>
                <a:endParaRPr kumimoji="0" lang="en-US" altLang="ko-KR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9550" name="Rectangle 42"/>
              <p:cNvSpPr>
                <a:spLocks noChangeArrowheads="1"/>
              </p:cNvSpPr>
              <p:nvPr/>
            </p:nvSpPr>
            <p:spPr bwMode="auto">
              <a:xfrm>
                <a:off x="2465388" y="2590800"/>
                <a:ext cx="688975" cy="184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Allocator </a:t>
                </a:r>
                <a:endParaRPr kumimoji="0" lang="en-US" altLang="ko-KR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9551" name="Rectangle 44"/>
              <p:cNvSpPr>
                <a:spLocks noChangeArrowheads="1"/>
              </p:cNvSpPr>
              <p:nvPr/>
            </p:nvSpPr>
            <p:spPr bwMode="auto">
              <a:xfrm>
                <a:off x="3078163" y="2603500"/>
                <a:ext cx="274637" cy="168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(SA)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9552" name="Freeform 46"/>
              <p:cNvSpPr>
                <a:spLocks/>
              </p:cNvSpPr>
              <p:nvPr/>
            </p:nvSpPr>
            <p:spPr bwMode="auto">
              <a:xfrm>
                <a:off x="1911350" y="1738313"/>
                <a:ext cx="463550" cy="908050"/>
              </a:xfrm>
              <a:custGeom>
                <a:avLst/>
                <a:gdLst>
                  <a:gd name="T0" fmla="*/ 460 w 460"/>
                  <a:gd name="T1" fmla="*/ 824 h 824"/>
                  <a:gd name="T2" fmla="*/ 373 w 460"/>
                  <a:gd name="T3" fmla="*/ 824 h 824"/>
                  <a:gd name="T4" fmla="*/ 373 w 460"/>
                  <a:gd name="T5" fmla="*/ 0 h 824"/>
                  <a:gd name="T6" fmla="*/ 0 w 460"/>
                  <a:gd name="T7" fmla="*/ 0 h 8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60" h="824">
                    <a:moveTo>
                      <a:pt x="460" y="824"/>
                    </a:moveTo>
                    <a:lnTo>
                      <a:pt x="373" y="824"/>
                    </a:lnTo>
                    <a:lnTo>
                      <a:pt x="373" y="0"/>
                    </a:lnTo>
                    <a:lnTo>
                      <a:pt x="0" y="0"/>
                    </a:lnTo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53" name="Line 47"/>
              <p:cNvSpPr>
                <a:spLocks noChangeShapeType="1"/>
              </p:cNvSpPr>
              <p:nvPr/>
            </p:nvSpPr>
            <p:spPr bwMode="auto">
              <a:xfrm>
                <a:off x="1911350" y="1738313"/>
                <a:ext cx="1588" cy="6350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54" name="Freeform 48"/>
              <p:cNvSpPr>
                <a:spLocks/>
              </p:cNvSpPr>
              <p:nvPr/>
            </p:nvSpPr>
            <p:spPr bwMode="auto">
              <a:xfrm>
                <a:off x="1878013" y="1782763"/>
                <a:ext cx="68262" cy="73025"/>
              </a:xfrm>
              <a:custGeom>
                <a:avLst/>
                <a:gdLst>
                  <a:gd name="T0" fmla="*/ 80 w 159"/>
                  <a:gd name="T1" fmla="*/ 159 h 159"/>
                  <a:gd name="T2" fmla="*/ 0 w 159"/>
                  <a:gd name="T3" fmla="*/ 0 h 159"/>
                  <a:gd name="T4" fmla="*/ 159 w 159"/>
                  <a:gd name="T5" fmla="*/ 0 h 159"/>
                  <a:gd name="T6" fmla="*/ 80 w 159"/>
                  <a:gd name="T7" fmla="*/ 159 h 15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59" h="159">
                    <a:moveTo>
                      <a:pt x="80" y="159"/>
                    </a:moveTo>
                    <a:lnTo>
                      <a:pt x="0" y="0"/>
                    </a:lnTo>
                    <a:cubicBezTo>
                      <a:pt x="50" y="25"/>
                      <a:pt x="109" y="25"/>
                      <a:pt x="159" y="0"/>
                    </a:cubicBezTo>
                    <a:lnTo>
                      <a:pt x="80" y="15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55" name="Line 49"/>
              <p:cNvSpPr>
                <a:spLocks noChangeShapeType="1"/>
              </p:cNvSpPr>
              <p:nvPr/>
            </p:nvSpPr>
            <p:spPr bwMode="auto">
              <a:xfrm>
                <a:off x="2813050" y="2800350"/>
                <a:ext cx="1588" cy="20320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56" name="Freeform 50"/>
              <p:cNvSpPr>
                <a:spLocks/>
              </p:cNvSpPr>
              <p:nvPr/>
            </p:nvSpPr>
            <p:spPr bwMode="auto">
              <a:xfrm>
                <a:off x="2779713" y="2994025"/>
                <a:ext cx="68262" cy="74613"/>
              </a:xfrm>
              <a:custGeom>
                <a:avLst/>
                <a:gdLst>
                  <a:gd name="T0" fmla="*/ 67 w 67"/>
                  <a:gd name="T1" fmla="*/ 0 h 67"/>
                  <a:gd name="T2" fmla="*/ 33 w 67"/>
                  <a:gd name="T3" fmla="*/ 67 h 67"/>
                  <a:gd name="T4" fmla="*/ 0 w 67"/>
                  <a:gd name="T5" fmla="*/ 0 h 67"/>
                  <a:gd name="T6" fmla="*/ 67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67" y="0"/>
                    </a:moveTo>
                    <a:lnTo>
                      <a:pt x="33" y="67"/>
                    </a:lnTo>
                    <a:lnTo>
                      <a:pt x="0" y="0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57" name="Line 51"/>
              <p:cNvSpPr>
                <a:spLocks noChangeShapeType="1"/>
              </p:cNvSpPr>
              <p:nvPr/>
            </p:nvSpPr>
            <p:spPr bwMode="auto">
              <a:xfrm>
                <a:off x="466725" y="2087563"/>
                <a:ext cx="534988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58" name="Freeform 52"/>
              <p:cNvSpPr>
                <a:spLocks/>
              </p:cNvSpPr>
              <p:nvPr/>
            </p:nvSpPr>
            <p:spPr bwMode="auto">
              <a:xfrm>
                <a:off x="992188" y="2049463"/>
                <a:ext cx="68262" cy="76200"/>
              </a:xfrm>
              <a:custGeom>
                <a:avLst/>
                <a:gdLst>
                  <a:gd name="T0" fmla="*/ 0 w 68"/>
                  <a:gd name="T1" fmla="*/ 0 h 68"/>
                  <a:gd name="T2" fmla="*/ 68 w 68"/>
                  <a:gd name="T3" fmla="*/ 34 h 68"/>
                  <a:gd name="T4" fmla="*/ 0 w 68"/>
                  <a:gd name="T5" fmla="*/ 68 h 68"/>
                  <a:gd name="T6" fmla="*/ 0 w 68"/>
                  <a:gd name="T7" fmla="*/ 0 h 6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8" h="68">
                    <a:moveTo>
                      <a:pt x="0" y="0"/>
                    </a:moveTo>
                    <a:lnTo>
                      <a:pt x="68" y="34"/>
                    </a:lnTo>
                    <a:lnTo>
                      <a:pt x="0" y="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59" name="Freeform 55"/>
              <p:cNvSpPr>
                <a:spLocks/>
              </p:cNvSpPr>
              <p:nvPr/>
            </p:nvSpPr>
            <p:spPr bwMode="auto">
              <a:xfrm>
                <a:off x="2106613" y="2082800"/>
                <a:ext cx="131762" cy="1223963"/>
              </a:xfrm>
              <a:custGeom>
                <a:avLst/>
                <a:gdLst>
                  <a:gd name="T0" fmla="*/ 0 w 131"/>
                  <a:gd name="T1" fmla="*/ 0 h 1112"/>
                  <a:gd name="T2" fmla="*/ 88 w 131"/>
                  <a:gd name="T3" fmla="*/ 0 h 1112"/>
                  <a:gd name="T4" fmla="*/ 88 w 131"/>
                  <a:gd name="T5" fmla="*/ 1112 h 1112"/>
                  <a:gd name="T6" fmla="*/ 131 w 131"/>
                  <a:gd name="T7" fmla="*/ 1112 h 111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31" h="1112">
                    <a:moveTo>
                      <a:pt x="0" y="0"/>
                    </a:moveTo>
                    <a:lnTo>
                      <a:pt x="88" y="0"/>
                    </a:lnTo>
                    <a:lnTo>
                      <a:pt x="88" y="1112"/>
                    </a:lnTo>
                    <a:lnTo>
                      <a:pt x="131" y="1112"/>
                    </a:lnTo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60" name="Freeform 56"/>
              <p:cNvSpPr>
                <a:spLocks/>
              </p:cNvSpPr>
              <p:nvPr/>
            </p:nvSpPr>
            <p:spPr bwMode="auto">
              <a:xfrm>
                <a:off x="2230438" y="3271838"/>
                <a:ext cx="68262" cy="73025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3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61" name="Line 61"/>
              <p:cNvSpPr>
                <a:spLocks noChangeShapeType="1"/>
              </p:cNvSpPr>
              <p:nvPr/>
            </p:nvSpPr>
            <p:spPr bwMode="auto">
              <a:xfrm>
                <a:off x="1189038" y="1876425"/>
                <a:ext cx="77787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62" name="Line 62"/>
              <p:cNvSpPr>
                <a:spLocks noChangeShapeType="1"/>
              </p:cNvSpPr>
              <p:nvPr/>
            </p:nvSpPr>
            <p:spPr bwMode="auto">
              <a:xfrm>
                <a:off x="1679575" y="1876425"/>
                <a:ext cx="95250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63" name="Freeform 63"/>
              <p:cNvSpPr>
                <a:spLocks/>
              </p:cNvSpPr>
              <p:nvPr/>
            </p:nvSpPr>
            <p:spPr bwMode="auto">
              <a:xfrm>
                <a:off x="1766888" y="1839913"/>
                <a:ext cx="66675" cy="73025"/>
              </a:xfrm>
              <a:custGeom>
                <a:avLst/>
                <a:gdLst>
                  <a:gd name="T0" fmla="*/ 0 w 66"/>
                  <a:gd name="T1" fmla="*/ 0 h 67"/>
                  <a:gd name="T2" fmla="*/ 66 w 66"/>
                  <a:gd name="T3" fmla="*/ 33 h 67"/>
                  <a:gd name="T4" fmla="*/ 0 w 66"/>
                  <a:gd name="T5" fmla="*/ 67 h 67"/>
                  <a:gd name="T6" fmla="*/ 0 w 66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6" h="67">
                    <a:moveTo>
                      <a:pt x="0" y="0"/>
                    </a:moveTo>
                    <a:lnTo>
                      <a:pt x="66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64" name="Line 64"/>
              <p:cNvSpPr>
                <a:spLocks noChangeShapeType="1"/>
              </p:cNvSpPr>
              <p:nvPr/>
            </p:nvSpPr>
            <p:spPr bwMode="auto">
              <a:xfrm>
                <a:off x="1189038" y="2301875"/>
                <a:ext cx="77787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65" name="Line 65"/>
              <p:cNvSpPr>
                <a:spLocks noChangeShapeType="1"/>
              </p:cNvSpPr>
              <p:nvPr/>
            </p:nvSpPr>
            <p:spPr bwMode="auto">
              <a:xfrm>
                <a:off x="1679575" y="2301875"/>
                <a:ext cx="95250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66" name="Freeform 66"/>
              <p:cNvSpPr>
                <a:spLocks/>
              </p:cNvSpPr>
              <p:nvPr/>
            </p:nvSpPr>
            <p:spPr bwMode="auto">
              <a:xfrm>
                <a:off x="1766888" y="2265363"/>
                <a:ext cx="66675" cy="73025"/>
              </a:xfrm>
              <a:custGeom>
                <a:avLst/>
                <a:gdLst>
                  <a:gd name="T0" fmla="*/ 0 w 66"/>
                  <a:gd name="T1" fmla="*/ 0 h 67"/>
                  <a:gd name="T2" fmla="*/ 66 w 66"/>
                  <a:gd name="T3" fmla="*/ 33 h 67"/>
                  <a:gd name="T4" fmla="*/ 0 w 66"/>
                  <a:gd name="T5" fmla="*/ 67 h 67"/>
                  <a:gd name="T6" fmla="*/ 0 w 66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6" h="67">
                    <a:moveTo>
                      <a:pt x="0" y="0"/>
                    </a:moveTo>
                    <a:lnTo>
                      <a:pt x="66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67" name="Line 67"/>
              <p:cNvSpPr>
                <a:spLocks noChangeShapeType="1"/>
              </p:cNvSpPr>
              <p:nvPr/>
            </p:nvSpPr>
            <p:spPr bwMode="auto">
              <a:xfrm>
                <a:off x="1190625" y="2087563"/>
                <a:ext cx="77788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68" name="Line 68"/>
              <p:cNvSpPr>
                <a:spLocks noChangeShapeType="1"/>
              </p:cNvSpPr>
              <p:nvPr/>
            </p:nvSpPr>
            <p:spPr bwMode="auto">
              <a:xfrm>
                <a:off x="1681163" y="2087563"/>
                <a:ext cx="95250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69" name="Freeform 69"/>
              <p:cNvSpPr>
                <a:spLocks/>
              </p:cNvSpPr>
              <p:nvPr/>
            </p:nvSpPr>
            <p:spPr bwMode="auto">
              <a:xfrm>
                <a:off x="1768475" y="2049463"/>
                <a:ext cx="68263" cy="76200"/>
              </a:xfrm>
              <a:custGeom>
                <a:avLst/>
                <a:gdLst>
                  <a:gd name="T0" fmla="*/ 0 w 68"/>
                  <a:gd name="T1" fmla="*/ 0 h 68"/>
                  <a:gd name="T2" fmla="*/ 68 w 68"/>
                  <a:gd name="T3" fmla="*/ 34 h 68"/>
                  <a:gd name="T4" fmla="*/ 0 w 68"/>
                  <a:gd name="T5" fmla="*/ 68 h 68"/>
                  <a:gd name="T6" fmla="*/ 0 w 68"/>
                  <a:gd name="T7" fmla="*/ 0 h 6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8" h="68">
                    <a:moveTo>
                      <a:pt x="0" y="0"/>
                    </a:moveTo>
                    <a:lnTo>
                      <a:pt x="68" y="34"/>
                    </a:lnTo>
                    <a:lnTo>
                      <a:pt x="0" y="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70" name="Line 70"/>
              <p:cNvSpPr>
                <a:spLocks noChangeShapeType="1"/>
              </p:cNvSpPr>
              <p:nvPr/>
            </p:nvSpPr>
            <p:spPr bwMode="auto">
              <a:xfrm>
                <a:off x="2092325" y="3771900"/>
                <a:ext cx="146050" cy="1588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71" name="Freeform 71"/>
              <p:cNvSpPr>
                <a:spLocks/>
              </p:cNvSpPr>
              <p:nvPr/>
            </p:nvSpPr>
            <p:spPr bwMode="auto">
              <a:xfrm>
                <a:off x="2230438" y="3735388"/>
                <a:ext cx="68262" cy="73025"/>
              </a:xfrm>
              <a:custGeom>
                <a:avLst/>
                <a:gdLst>
                  <a:gd name="T0" fmla="*/ 0 w 67"/>
                  <a:gd name="T1" fmla="*/ 0 h 66"/>
                  <a:gd name="T2" fmla="*/ 67 w 67"/>
                  <a:gd name="T3" fmla="*/ 33 h 66"/>
                  <a:gd name="T4" fmla="*/ 0 w 67"/>
                  <a:gd name="T5" fmla="*/ 66 h 66"/>
                  <a:gd name="T6" fmla="*/ 0 w 67"/>
                  <a:gd name="T7" fmla="*/ 0 h 6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6">
                    <a:moveTo>
                      <a:pt x="0" y="0"/>
                    </a:moveTo>
                    <a:lnTo>
                      <a:pt x="67" y="33"/>
                    </a:lnTo>
                    <a:lnTo>
                      <a:pt x="0" y="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72" name="Freeform 72"/>
              <p:cNvSpPr>
                <a:spLocks/>
              </p:cNvSpPr>
              <p:nvPr/>
            </p:nvSpPr>
            <p:spPr bwMode="auto">
              <a:xfrm>
                <a:off x="2014538" y="4233863"/>
                <a:ext cx="223837" cy="733425"/>
              </a:xfrm>
              <a:custGeom>
                <a:avLst/>
                <a:gdLst>
                  <a:gd name="T0" fmla="*/ 0 w 222"/>
                  <a:gd name="T1" fmla="*/ 665 h 665"/>
                  <a:gd name="T2" fmla="*/ 129 w 222"/>
                  <a:gd name="T3" fmla="*/ 665 h 665"/>
                  <a:gd name="T4" fmla="*/ 129 w 222"/>
                  <a:gd name="T5" fmla="*/ 0 h 665"/>
                  <a:gd name="T6" fmla="*/ 222 w 222"/>
                  <a:gd name="T7" fmla="*/ 0 h 66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22" h="665">
                    <a:moveTo>
                      <a:pt x="0" y="665"/>
                    </a:moveTo>
                    <a:lnTo>
                      <a:pt x="129" y="665"/>
                    </a:lnTo>
                    <a:lnTo>
                      <a:pt x="129" y="0"/>
                    </a:lnTo>
                    <a:lnTo>
                      <a:pt x="222" y="0"/>
                    </a:lnTo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73" name="Freeform 73"/>
              <p:cNvSpPr>
                <a:spLocks/>
              </p:cNvSpPr>
              <p:nvPr/>
            </p:nvSpPr>
            <p:spPr bwMode="auto">
              <a:xfrm>
                <a:off x="2230438" y="4197350"/>
                <a:ext cx="68262" cy="74613"/>
              </a:xfrm>
              <a:custGeom>
                <a:avLst/>
                <a:gdLst>
                  <a:gd name="T0" fmla="*/ 0 w 67"/>
                  <a:gd name="T1" fmla="*/ 67 h 67"/>
                  <a:gd name="T2" fmla="*/ 67 w 67"/>
                  <a:gd name="T3" fmla="*/ 33 h 67"/>
                  <a:gd name="T4" fmla="*/ 0 w 67"/>
                  <a:gd name="T5" fmla="*/ 0 h 67"/>
                  <a:gd name="T6" fmla="*/ 0 w 67"/>
                  <a:gd name="T7" fmla="*/ 67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67"/>
                    </a:moveTo>
                    <a:lnTo>
                      <a:pt x="67" y="33"/>
                    </a:lnTo>
                    <a:lnTo>
                      <a:pt x="0" y="0"/>
                    </a:lnTo>
                    <a:lnTo>
                      <a:pt x="0" y="6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74" name="Rectangle 74"/>
              <p:cNvSpPr>
                <a:spLocks noChangeArrowheads="1"/>
              </p:cNvSpPr>
              <p:nvPr/>
            </p:nvSpPr>
            <p:spPr bwMode="auto">
              <a:xfrm>
                <a:off x="1266825" y="2008188"/>
                <a:ext cx="412750" cy="1539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75" name="Rectangle 75"/>
              <p:cNvSpPr>
                <a:spLocks noChangeArrowheads="1"/>
              </p:cNvSpPr>
              <p:nvPr/>
            </p:nvSpPr>
            <p:spPr bwMode="auto">
              <a:xfrm>
                <a:off x="1266825" y="2008188"/>
                <a:ext cx="412750" cy="153987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76" name="Rectangle 76"/>
              <p:cNvSpPr>
                <a:spLocks noChangeArrowheads="1"/>
              </p:cNvSpPr>
              <p:nvPr/>
            </p:nvSpPr>
            <p:spPr bwMode="auto">
              <a:xfrm>
                <a:off x="1352550" y="2012950"/>
                <a:ext cx="204788" cy="168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VC 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9577" name="Rectangle 77"/>
              <p:cNvSpPr>
                <a:spLocks noChangeArrowheads="1"/>
              </p:cNvSpPr>
              <p:nvPr/>
            </p:nvSpPr>
            <p:spPr bwMode="auto">
              <a:xfrm>
                <a:off x="1536700" y="2012950"/>
                <a:ext cx="63500" cy="168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1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9578" name="Rectangle 78"/>
              <p:cNvSpPr>
                <a:spLocks noChangeArrowheads="1"/>
              </p:cNvSpPr>
              <p:nvPr/>
            </p:nvSpPr>
            <p:spPr bwMode="auto">
              <a:xfrm>
                <a:off x="1266825" y="2222500"/>
                <a:ext cx="412750" cy="1524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79" name="Rectangle 79"/>
              <p:cNvSpPr>
                <a:spLocks noChangeArrowheads="1"/>
              </p:cNvSpPr>
              <p:nvPr/>
            </p:nvSpPr>
            <p:spPr bwMode="auto">
              <a:xfrm>
                <a:off x="1266825" y="2222500"/>
                <a:ext cx="412750" cy="152400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80" name="Rectangle 80"/>
              <p:cNvSpPr>
                <a:spLocks noChangeArrowheads="1"/>
              </p:cNvSpPr>
              <p:nvPr/>
            </p:nvSpPr>
            <p:spPr bwMode="auto">
              <a:xfrm>
                <a:off x="1352550" y="2220913"/>
                <a:ext cx="204788" cy="1698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VC 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9581" name="Rectangle 81"/>
              <p:cNvSpPr>
                <a:spLocks noChangeArrowheads="1"/>
              </p:cNvSpPr>
              <p:nvPr/>
            </p:nvSpPr>
            <p:spPr bwMode="auto">
              <a:xfrm>
                <a:off x="1536700" y="2220913"/>
                <a:ext cx="63500" cy="1698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erpetua"/>
                    <a:ea typeface="굴림" charset="0"/>
                    <a:cs typeface="굴림" charset="0"/>
                  </a:rPr>
                  <a:t>2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endParaRPr>
              </a:p>
            </p:txBody>
          </p:sp>
          <p:sp>
            <p:nvSpPr>
              <p:cNvPr id="189582" name="Freeform 82"/>
              <p:cNvSpPr>
                <a:spLocks/>
              </p:cNvSpPr>
              <p:nvPr/>
            </p:nvSpPr>
            <p:spPr bwMode="auto">
              <a:xfrm>
                <a:off x="1057275" y="2516188"/>
                <a:ext cx="128588" cy="574675"/>
              </a:xfrm>
              <a:custGeom>
                <a:avLst/>
                <a:gdLst>
                  <a:gd name="T0" fmla="*/ 0 w 128"/>
                  <a:gd name="T1" fmla="*/ 87 h 521"/>
                  <a:gd name="T2" fmla="*/ 0 w 128"/>
                  <a:gd name="T3" fmla="*/ 434 h 521"/>
                  <a:gd name="T4" fmla="*/ 128 w 128"/>
                  <a:gd name="T5" fmla="*/ 521 h 521"/>
                  <a:gd name="T6" fmla="*/ 128 w 128"/>
                  <a:gd name="T7" fmla="*/ 0 h 521"/>
                  <a:gd name="T8" fmla="*/ 0 w 128"/>
                  <a:gd name="T9" fmla="*/ 87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0" y="87"/>
                    </a:moveTo>
                    <a:lnTo>
                      <a:pt x="0" y="434"/>
                    </a:lnTo>
                    <a:lnTo>
                      <a:pt x="128" y="521"/>
                    </a:lnTo>
                    <a:lnTo>
                      <a:pt x="128" y="0"/>
                    </a:lnTo>
                    <a:lnTo>
                      <a:pt x="0" y="87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83" name="Freeform 83"/>
              <p:cNvSpPr>
                <a:spLocks/>
              </p:cNvSpPr>
              <p:nvPr/>
            </p:nvSpPr>
            <p:spPr bwMode="auto">
              <a:xfrm>
                <a:off x="1057275" y="2516188"/>
                <a:ext cx="128588" cy="574675"/>
              </a:xfrm>
              <a:custGeom>
                <a:avLst/>
                <a:gdLst>
                  <a:gd name="T0" fmla="*/ 0 w 128"/>
                  <a:gd name="T1" fmla="*/ 87 h 521"/>
                  <a:gd name="T2" fmla="*/ 0 w 128"/>
                  <a:gd name="T3" fmla="*/ 434 h 521"/>
                  <a:gd name="T4" fmla="*/ 128 w 128"/>
                  <a:gd name="T5" fmla="*/ 521 h 521"/>
                  <a:gd name="T6" fmla="*/ 128 w 128"/>
                  <a:gd name="T7" fmla="*/ 0 h 521"/>
                  <a:gd name="T8" fmla="*/ 0 w 128"/>
                  <a:gd name="T9" fmla="*/ 87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0" y="87"/>
                    </a:moveTo>
                    <a:lnTo>
                      <a:pt x="0" y="434"/>
                    </a:lnTo>
                    <a:lnTo>
                      <a:pt x="128" y="521"/>
                    </a:lnTo>
                    <a:lnTo>
                      <a:pt x="128" y="0"/>
                    </a:lnTo>
                    <a:lnTo>
                      <a:pt x="0" y="87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84" name="Freeform 84"/>
              <p:cNvSpPr>
                <a:spLocks/>
              </p:cNvSpPr>
              <p:nvPr/>
            </p:nvSpPr>
            <p:spPr bwMode="auto">
              <a:xfrm>
                <a:off x="1830388" y="2516188"/>
                <a:ext cx="128587" cy="574675"/>
              </a:xfrm>
              <a:custGeom>
                <a:avLst/>
                <a:gdLst>
                  <a:gd name="T0" fmla="*/ 128 w 128"/>
                  <a:gd name="T1" fmla="*/ 87 h 521"/>
                  <a:gd name="T2" fmla="*/ 128 w 128"/>
                  <a:gd name="T3" fmla="*/ 434 h 521"/>
                  <a:gd name="T4" fmla="*/ 0 w 128"/>
                  <a:gd name="T5" fmla="*/ 521 h 521"/>
                  <a:gd name="T6" fmla="*/ 0 w 128"/>
                  <a:gd name="T7" fmla="*/ 0 h 521"/>
                  <a:gd name="T8" fmla="*/ 128 w 128"/>
                  <a:gd name="T9" fmla="*/ 87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128" y="87"/>
                    </a:moveTo>
                    <a:lnTo>
                      <a:pt x="128" y="434"/>
                    </a:lnTo>
                    <a:lnTo>
                      <a:pt x="0" y="521"/>
                    </a:lnTo>
                    <a:lnTo>
                      <a:pt x="0" y="0"/>
                    </a:lnTo>
                    <a:lnTo>
                      <a:pt x="128" y="87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85" name="Freeform 85"/>
              <p:cNvSpPr>
                <a:spLocks/>
              </p:cNvSpPr>
              <p:nvPr/>
            </p:nvSpPr>
            <p:spPr bwMode="auto">
              <a:xfrm>
                <a:off x="1830388" y="2516188"/>
                <a:ext cx="128587" cy="574675"/>
              </a:xfrm>
              <a:custGeom>
                <a:avLst/>
                <a:gdLst>
                  <a:gd name="T0" fmla="*/ 128 w 128"/>
                  <a:gd name="T1" fmla="*/ 87 h 521"/>
                  <a:gd name="T2" fmla="*/ 128 w 128"/>
                  <a:gd name="T3" fmla="*/ 434 h 521"/>
                  <a:gd name="T4" fmla="*/ 0 w 128"/>
                  <a:gd name="T5" fmla="*/ 521 h 521"/>
                  <a:gd name="T6" fmla="*/ 0 w 128"/>
                  <a:gd name="T7" fmla="*/ 0 h 521"/>
                  <a:gd name="T8" fmla="*/ 128 w 128"/>
                  <a:gd name="T9" fmla="*/ 87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128" y="87"/>
                    </a:moveTo>
                    <a:lnTo>
                      <a:pt x="128" y="434"/>
                    </a:lnTo>
                    <a:lnTo>
                      <a:pt x="0" y="521"/>
                    </a:lnTo>
                    <a:lnTo>
                      <a:pt x="0" y="0"/>
                    </a:lnTo>
                    <a:lnTo>
                      <a:pt x="128" y="87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86" name="Rectangle 87"/>
              <p:cNvSpPr>
                <a:spLocks noChangeArrowheads="1"/>
              </p:cNvSpPr>
              <p:nvPr/>
            </p:nvSpPr>
            <p:spPr bwMode="auto">
              <a:xfrm>
                <a:off x="1263650" y="2516188"/>
                <a:ext cx="412750" cy="152400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87" name="Line 91"/>
              <p:cNvSpPr>
                <a:spLocks noChangeShapeType="1"/>
              </p:cNvSpPr>
              <p:nvPr/>
            </p:nvSpPr>
            <p:spPr bwMode="auto">
              <a:xfrm>
                <a:off x="463550" y="2803525"/>
                <a:ext cx="533400" cy="1588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88" name="Freeform 92"/>
              <p:cNvSpPr>
                <a:spLocks/>
              </p:cNvSpPr>
              <p:nvPr/>
            </p:nvSpPr>
            <p:spPr bwMode="auto">
              <a:xfrm>
                <a:off x="989013" y="2767013"/>
                <a:ext cx="68262" cy="73025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89" name="Line 94"/>
              <p:cNvSpPr>
                <a:spLocks noChangeShapeType="1"/>
              </p:cNvSpPr>
              <p:nvPr/>
            </p:nvSpPr>
            <p:spPr bwMode="auto">
              <a:xfrm>
                <a:off x="1185863" y="2592388"/>
                <a:ext cx="77787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90" name="Line 95"/>
              <p:cNvSpPr>
                <a:spLocks noChangeShapeType="1"/>
              </p:cNvSpPr>
              <p:nvPr/>
            </p:nvSpPr>
            <p:spPr bwMode="auto">
              <a:xfrm>
                <a:off x="1676400" y="2592388"/>
                <a:ext cx="95250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91" name="Freeform 96"/>
              <p:cNvSpPr>
                <a:spLocks/>
              </p:cNvSpPr>
              <p:nvPr/>
            </p:nvSpPr>
            <p:spPr bwMode="auto">
              <a:xfrm>
                <a:off x="1763713" y="2554288"/>
                <a:ext cx="66675" cy="74612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92" name="Line 97"/>
              <p:cNvSpPr>
                <a:spLocks noChangeShapeType="1"/>
              </p:cNvSpPr>
              <p:nvPr/>
            </p:nvSpPr>
            <p:spPr bwMode="auto">
              <a:xfrm>
                <a:off x="1185863" y="3017838"/>
                <a:ext cx="77787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93" name="Line 98"/>
              <p:cNvSpPr>
                <a:spLocks noChangeShapeType="1"/>
              </p:cNvSpPr>
              <p:nvPr/>
            </p:nvSpPr>
            <p:spPr bwMode="auto">
              <a:xfrm>
                <a:off x="1676400" y="3017838"/>
                <a:ext cx="95250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94" name="Freeform 99"/>
              <p:cNvSpPr>
                <a:spLocks/>
              </p:cNvSpPr>
              <p:nvPr/>
            </p:nvSpPr>
            <p:spPr bwMode="auto">
              <a:xfrm>
                <a:off x="1763713" y="2979738"/>
                <a:ext cx="66675" cy="74612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95" name="Line 100"/>
              <p:cNvSpPr>
                <a:spLocks noChangeShapeType="1"/>
              </p:cNvSpPr>
              <p:nvPr/>
            </p:nvSpPr>
            <p:spPr bwMode="auto">
              <a:xfrm>
                <a:off x="1189038" y="2803525"/>
                <a:ext cx="76200" cy="1588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96" name="Line 101"/>
              <p:cNvSpPr>
                <a:spLocks noChangeShapeType="1"/>
              </p:cNvSpPr>
              <p:nvPr/>
            </p:nvSpPr>
            <p:spPr bwMode="auto">
              <a:xfrm>
                <a:off x="1677988" y="2803525"/>
                <a:ext cx="95250" cy="1588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97" name="Freeform 102"/>
              <p:cNvSpPr>
                <a:spLocks/>
              </p:cNvSpPr>
              <p:nvPr/>
            </p:nvSpPr>
            <p:spPr bwMode="auto">
              <a:xfrm>
                <a:off x="1765300" y="2767013"/>
                <a:ext cx="66675" cy="73025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98" name="Rectangle 103"/>
              <p:cNvSpPr>
                <a:spLocks noChangeArrowheads="1"/>
              </p:cNvSpPr>
              <p:nvPr/>
            </p:nvSpPr>
            <p:spPr bwMode="auto">
              <a:xfrm>
                <a:off x="1263650" y="2724150"/>
                <a:ext cx="412750" cy="1524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599" name="Rectangle 104"/>
              <p:cNvSpPr>
                <a:spLocks noChangeArrowheads="1"/>
              </p:cNvSpPr>
              <p:nvPr/>
            </p:nvSpPr>
            <p:spPr bwMode="auto">
              <a:xfrm>
                <a:off x="1263650" y="2724150"/>
                <a:ext cx="412750" cy="152400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00" name="Rectangle 107"/>
              <p:cNvSpPr>
                <a:spLocks noChangeArrowheads="1"/>
              </p:cNvSpPr>
              <p:nvPr/>
            </p:nvSpPr>
            <p:spPr bwMode="auto">
              <a:xfrm>
                <a:off x="1263650" y="2938463"/>
                <a:ext cx="412750" cy="1524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01" name="Rectangle 108"/>
              <p:cNvSpPr>
                <a:spLocks noChangeArrowheads="1"/>
              </p:cNvSpPr>
              <p:nvPr/>
            </p:nvSpPr>
            <p:spPr bwMode="auto">
              <a:xfrm>
                <a:off x="1263650" y="2938463"/>
                <a:ext cx="412750" cy="152400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02" name="Freeform 109"/>
              <p:cNvSpPr>
                <a:spLocks/>
              </p:cNvSpPr>
              <p:nvPr/>
            </p:nvSpPr>
            <p:spPr bwMode="auto">
              <a:xfrm>
                <a:off x="1055688" y="3238500"/>
                <a:ext cx="128587" cy="573088"/>
              </a:xfrm>
              <a:custGeom>
                <a:avLst/>
                <a:gdLst>
                  <a:gd name="T0" fmla="*/ 0 w 128"/>
                  <a:gd name="T1" fmla="*/ 86 h 521"/>
                  <a:gd name="T2" fmla="*/ 0 w 128"/>
                  <a:gd name="T3" fmla="*/ 434 h 521"/>
                  <a:gd name="T4" fmla="*/ 128 w 128"/>
                  <a:gd name="T5" fmla="*/ 521 h 521"/>
                  <a:gd name="T6" fmla="*/ 128 w 128"/>
                  <a:gd name="T7" fmla="*/ 0 h 521"/>
                  <a:gd name="T8" fmla="*/ 0 w 128"/>
                  <a:gd name="T9" fmla="*/ 86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0" y="86"/>
                    </a:moveTo>
                    <a:lnTo>
                      <a:pt x="0" y="434"/>
                    </a:lnTo>
                    <a:lnTo>
                      <a:pt x="128" y="521"/>
                    </a:lnTo>
                    <a:lnTo>
                      <a:pt x="128" y="0"/>
                    </a:ln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03" name="Freeform 110"/>
              <p:cNvSpPr>
                <a:spLocks/>
              </p:cNvSpPr>
              <p:nvPr/>
            </p:nvSpPr>
            <p:spPr bwMode="auto">
              <a:xfrm>
                <a:off x="1055688" y="3238500"/>
                <a:ext cx="128587" cy="573088"/>
              </a:xfrm>
              <a:custGeom>
                <a:avLst/>
                <a:gdLst>
                  <a:gd name="T0" fmla="*/ 0 w 128"/>
                  <a:gd name="T1" fmla="*/ 86 h 521"/>
                  <a:gd name="T2" fmla="*/ 0 w 128"/>
                  <a:gd name="T3" fmla="*/ 434 h 521"/>
                  <a:gd name="T4" fmla="*/ 128 w 128"/>
                  <a:gd name="T5" fmla="*/ 521 h 521"/>
                  <a:gd name="T6" fmla="*/ 128 w 128"/>
                  <a:gd name="T7" fmla="*/ 0 h 521"/>
                  <a:gd name="T8" fmla="*/ 0 w 128"/>
                  <a:gd name="T9" fmla="*/ 86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0" y="86"/>
                    </a:moveTo>
                    <a:lnTo>
                      <a:pt x="0" y="434"/>
                    </a:lnTo>
                    <a:lnTo>
                      <a:pt x="128" y="521"/>
                    </a:lnTo>
                    <a:lnTo>
                      <a:pt x="128" y="0"/>
                    </a:lnTo>
                    <a:lnTo>
                      <a:pt x="0" y="86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04" name="Freeform 111"/>
              <p:cNvSpPr>
                <a:spLocks/>
              </p:cNvSpPr>
              <p:nvPr/>
            </p:nvSpPr>
            <p:spPr bwMode="auto">
              <a:xfrm>
                <a:off x="1828800" y="3238500"/>
                <a:ext cx="128588" cy="573088"/>
              </a:xfrm>
              <a:custGeom>
                <a:avLst/>
                <a:gdLst>
                  <a:gd name="T0" fmla="*/ 128 w 128"/>
                  <a:gd name="T1" fmla="*/ 86 h 521"/>
                  <a:gd name="T2" fmla="*/ 128 w 128"/>
                  <a:gd name="T3" fmla="*/ 434 h 521"/>
                  <a:gd name="T4" fmla="*/ 0 w 128"/>
                  <a:gd name="T5" fmla="*/ 521 h 521"/>
                  <a:gd name="T6" fmla="*/ 0 w 128"/>
                  <a:gd name="T7" fmla="*/ 0 h 521"/>
                  <a:gd name="T8" fmla="*/ 128 w 128"/>
                  <a:gd name="T9" fmla="*/ 86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128" y="86"/>
                    </a:moveTo>
                    <a:lnTo>
                      <a:pt x="128" y="434"/>
                    </a:lnTo>
                    <a:lnTo>
                      <a:pt x="0" y="521"/>
                    </a:lnTo>
                    <a:lnTo>
                      <a:pt x="0" y="0"/>
                    </a:lnTo>
                    <a:lnTo>
                      <a:pt x="128" y="86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05" name="Freeform 112"/>
              <p:cNvSpPr>
                <a:spLocks/>
              </p:cNvSpPr>
              <p:nvPr/>
            </p:nvSpPr>
            <p:spPr bwMode="auto">
              <a:xfrm>
                <a:off x="1828800" y="3238500"/>
                <a:ext cx="128588" cy="573088"/>
              </a:xfrm>
              <a:custGeom>
                <a:avLst/>
                <a:gdLst>
                  <a:gd name="T0" fmla="*/ 128 w 128"/>
                  <a:gd name="T1" fmla="*/ 86 h 521"/>
                  <a:gd name="T2" fmla="*/ 128 w 128"/>
                  <a:gd name="T3" fmla="*/ 434 h 521"/>
                  <a:gd name="T4" fmla="*/ 0 w 128"/>
                  <a:gd name="T5" fmla="*/ 521 h 521"/>
                  <a:gd name="T6" fmla="*/ 0 w 128"/>
                  <a:gd name="T7" fmla="*/ 0 h 521"/>
                  <a:gd name="T8" fmla="*/ 128 w 128"/>
                  <a:gd name="T9" fmla="*/ 86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128" y="86"/>
                    </a:moveTo>
                    <a:lnTo>
                      <a:pt x="128" y="434"/>
                    </a:lnTo>
                    <a:lnTo>
                      <a:pt x="0" y="521"/>
                    </a:lnTo>
                    <a:lnTo>
                      <a:pt x="0" y="0"/>
                    </a:lnTo>
                    <a:lnTo>
                      <a:pt x="128" y="86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06" name="Rectangle 113"/>
              <p:cNvSpPr>
                <a:spLocks noChangeArrowheads="1"/>
              </p:cNvSpPr>
              <p:nvPr/>
            </p:nvSpPr>
            <p:spPr bwMode="auto">
              <a:xfrm>
                <a:off x="1262063" y="3236913"/>
                <a:ext cx="412750" cy="1524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07" name="Rectangle 114"/>
              <p:cNvSpPr>
                <a:spLocks noChangeArrowheads="1"/>
              </p:cNvSpPr>
              <p:nvPr/>
            </p:nvSpPr>
            <p:spPr bwMode="auto">
              <a:xfrm>
                <a:off x="1262063" y="3236913"/>
                <a:ext cx="412750" cy="152400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08" name="Line 118"/>
              <p:cNvSpPr>
                <a:spLocks noChangeShapeType="1"/>
              </p:cNvSpPr>
              <p:nvPr/>
            </p:nvSpPr>
            <p:spPr bwMode="auto">
              <a:xfrm>
                <a:off x="461963" y="3524250"/>
                <a:ext cx="534987" cy="1588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09" name="Freeform 119"/>
              <p:cNvSpPr>
                <a:spLocks/>
              </p:cNvSpPr>
              <p:nvPr/>
            </p:nvSpPr>
            <p:spPr bwMode="auto">
              <a:xfrm>
                <a:off x="987425" y="3487738"/>
                <a:ext cx="68263" cy="73025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10" name="Line 121"/>
              <p:cNvSpPr>
                <a:spLocks noChangeShapeType="1"/>
              </p:cNvSpPr>
              <p:nvPr/>
            </p:nvSpPr>
            <p:spPr bwMode="auto">
              <a:xfrm>
                <a:off x="1184275" y="3313113"/>
                <a:ext cx="77788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11" name="Line 122"/>
              <p:cNvSpPr>
                <a:spLocks noChangeShapeType="1"/>
              </p:cNvSpPr>
              <p:nvPr/>
            </p:nvSpPr>
            <p:spPr bwMode="auto">
              <a:xfrm>
                <a:off x="1674813" y="3313113"/>
                <a:ext cx="95250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12" name="Freeform 123"/>
              <p:cNvSpPr>
                <a:spLocks/>
              </p:cNvSpPr>
              <p:nvPr/>
            </p:nvSpPr>
            <p:spPr bwMode="auto">
              <a:xfrm>
                <a:off x="1760538" y="3276600"/>
                <a:ext cx="68262" cy="74613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3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13" name="Line 124"/>
              <p:cNvSpPr>
                <a:spLocks noChangeShapeType="1"/>
              </p:cNvSpPr>
              <p:nvPr/>
            </p:nvSpPr>
            <p:spPr bwMode="auto">
              <a:xfrm>
                <a:off x="1184275" y="3738563"/>
                <a:ext cx="77788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14" name="Line 125"/>
              <p:cNvSpPr>
                <a:spLocks noChangeShapeType="1"/>
              </p:cNvSpPr>
              <p:nvPr/>
            </p:nvSpPr>
            <p:spPr bwMode="auto">
              <a:xfrm>
                <a:off x="1674813" y="3738563"/>
                <a:ext cx="95250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15" name="Freeform 126"/>
              <p:cNvSpPr>
                <a:spLocks/>
              </p:cNvSpPr>
              <p:nvPr/>
            </p:nvSpPr>
            <p:spPr bwMode="auto">
              <a:xfrm>
                <a:off x="1760538" y="3702050"/>
                <a:ext cx="68262" cy="73025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3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16" name="Line 127"/>
              <p:cNvSpPr>
                <a:spLocks noChangeShapeType="1"/>
              </p:cNvSpPr>
              <p:nvPr/>
            </p:nvSpPr>
            <p:spPr bwMode="auto">
              <a:xfrm>
                <a:off x="1185863" y="3524250"/>
                <a:ext cx="77787" cy="1588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17" name="Line 128"/>
              <p:cNvSpPr>
                <a:spLocks noChangeShapeType="1"/>
              </p:cNvSpPr>
              <p:nvPr/>
            </p:nvSpPr>
            <p:spPr bwMode="auto">
              <a:xfrm>
                <a:off x="1676400" y="3524250"/>
                <a:ext cx="95250" cy="1588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18" name="Freeform 129"/>
              <p:cNvSpPr>
                <a:spLocks/>
              </p:cNvSpPr>
              <p:nvPr/>
            </p:nvSpPr>
            <p:spPr bwMode="auto">
              <a:xfrm>
                <a:off x="1763713" y="3487738"/>
                <a:ext cx="66675" cy="73025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19" name="Rectangle 130"/>
              <p:cNvSpPr>
                <a:spLocks noChangeArrowheads="1"/>
              </p:cNvSpPr>
              <p:nvPr/>
            </p:nvSpPr>
            <p:spPr bwMode="auto">
              <a:xfrm>
                <a:off x="1262063" y="3444875"/>
                <a:ext cx="412750" cy="1524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20" name="Rectangle 131"/>
              <p:cNvSpPr>
                <a:spLocks noChangeArrowheads="1"/>
              </p:cNvSpPr>
              <p:nvPr/>
            </p:nvSpPr>
            <p:spPr bwMode="auto">
              <a:xfrm>
                <a:off x="1262063" y="3444875"/>
                <a:ext cx="412750" cy="152400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21" name="Rectangle 134"/>
              <p:cNvSpPr>
                <a:spLocks noChangeArrowheads="1"/>
              </p:cNvSpPr>
              <p:nvPr/>
            </p:nvSpPr>
            <p:spPr bwMode="auto">
              <a:xfrm>
                <a:off x="1262063" y="3660775"/>
                <a:ext cx="412750" cy="1508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22" name="Rectangle 135"/>
              <p:cNvSpPr>
                <a:spLocks noChangeArrowheads="1"/>
              </p:cNvSpPr>
              <p:nvPr/>
            </p:nvSpPr>
            <p:spPr bwMode="auto">
              <a:xfrm>
                <a:off x="1262063" y="3660775"/>
                <a:ext cx="412750" cy="150813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23" name="Freeform 138"/>
              <p:cNvSpPr>
                <a:spLocks/>
              </p:cNvSpPr>
              <p:nvPr/>
            </p:nvSpPr>
            <p:spPr bwMode="auto">
              <a:xfrm>
                <a:off x="1052513" y="3959225"/>
                <a:ext cx="128587" cy="573088"/>
              </a:xfrm>
              <a:custGeom>
                <a:avLst/>
                <a:gdLst>
                  <a:gd name="T0" fmla="*/ 0 w 128"/>
                  <a:gd name="T1" fmla="*/ 87 h 521"/>
                  <a:gd name="T2" fmla="*/ 0 w 128"/>
                  <a:gd name="T3" fmla="*/ 434 h 521"/>
                  <a:gd name="T4" fmla="*/ 128 w 128"/>
                  <a:gd name="T5" fmla="*/ 521 h 521"/>
                  <a:gd name="T6" fmla="*/ 128 w 128"/>
                  <a:gd name="T7" fmla="*/ 0 h 521"/>
                  <a:gd name="T8" fmla="*/ 0 w 128"/>
                  <a:gd name="T9" fmla="*/ 87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0" y="87"/>
                    </a:moveTo>
                    <a:lnTo>
                      <a:pt x="0" y="434"/>
                    </a:lnTo>
                    <a:lnTo>
                      <a:pt x="128" y="521"/>
                    </a:lnTo>
                    <a:lnTo>
                      <a:pt x="128" y="0"/>
                    </a:lnTo>
                    <a:lnTo>
                      <a:pt x="0" y="87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24" name="Freeform 139"/>
              <p:cNvSpPr>
                <a:spLocks/>
              </p:cNvSpPr>
              <p:nvPr/>
            </p:nvSpPr>
            <p:spPr bwMode="auto">
              <a:xfrm>
                <a:off x="1052513" y="3959225"/>
                <a:ext cx="128587" cy="573088"/>
              </a:xfrm>
              <a:custGeom>
                <a:avLst/>
                <a:gdLst>
                  <a:gd name="T0" fmla="*/ 0 w 128"/>
                  <a:gd name="T1" fmla="*/ 87 h 521"/>
                  <a:gd name="T2" fmla="*/ 0 w 128"/>
                  <a:gd name="T3" fmla="*/ 434 h 521"/>
                  <a:gd name="T4" fmla="*/ 128 w 128"/>
                  <a:gd name="T5" fmla="*/ 521 h 521"/>
                  <a:gd name="T6" fmla="*/ 128 w 128"/>
                  <a:gd name="T7" fmla="*/ 0 h 521"/>
                  <a:gd name="T8" fmla="*/ 0 w 128"/>
                  <a:gd name="T9" fmla="*/ 87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0" y="87"/>
                    </a:moveTo>
                    <a:lnTo>
                      <a:pt x="0" y="434"/>
                    </a:lnTo>
                    <a:lnTo>
                      <a:pt x="128" y="521"/>
                    </a:lnTo>
                    <a:lnTo>
                      <a:pt x="128" y="0"/>
                    </a:lnTo>
                    <a:lnTo>
                      <a:pt x="0" y="87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25" name="Freeform 140"/>
              <p:cNvSpPr>
                <a:spLocks/>
              </p:cNvSpPr>
              <p:nvPr/>
            </p:nvSpPr>
            <p:spPr bwMode="auto">
              <a:xfrm>
                <a:off x="1825625" y="3959225"/>
                <a:ext cx="128588" cy="573088"/>
              </a:xfrm>
              <a:custGeom>
                <a:avLst/>
                <a:gdLst>
                  <a:gd name="T0" fmla="*/ 128 w 128"/>
                  <a:gd name="T1" fmla="*/ 87 h 521"/>
                  <a:gd name="T2" fmla="*/ 128 w 128"/>
                  <a:gd name="T3" fmla="*/ 434 h 521"/>
                  <a:gd name="T4" fmla="*/ 0 w 128"/>
                  <a:gd name="T5" fmla="*/ 521 h 521"/>
                  <a:gd name="T6" fmla="*/ 0 w 128"/>
                  <a:gd name="T7" fmla="*/ 0 h 521"/>
                  <a:gd name="T8" fmla="*/ 128 w 128"/>
                  <a:gd name="T9" fmla="*/ 87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128" y="87"/>
                    </a:moveTo>
                    <a:lnTo>
                      <a:pt x="128" y="434"/>
                    </a:lnTo>
                    <a:lnTo>
                      <a:pt x="0" y="521"/>
                    </a:lnTo>
                    <a:lnTo>
                      <a:pt x="0" y="0"/>
                    </a:lnTo>
                    <a:lnTo>
                      <a:pt x="128" y="87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26" name="Freeform 141"/>
              <p:cNvSpPr>
                <a:spLocks/>
              </p:cNvSpPr>
              <p:nvPr/>
            </p:nvSpPr>
            <p:spPr bwMode="auto">
              <a:xfrm>
                <a:off x="1825625" y="3959225"/>
                <a:ext cx="128588" cy="573088"/>
              </a:xfrm>
              <a:custGeom>
                <a:avLst/>
                <a:gdLst>
                  <a:gd name="T0" fmla="*/ 128 w 128"/>
                  <a:gd name="T1" fmla="*/ 87 h 521"/>
                  <a:gd name="T2" fmla="*/ 128 w 128"/>
                  <a:gd name="T3" fmla="*/ 434 h 521"/>
                  <a:gd name="T4" fmla="*/ 0 w 128"/>
                  <a:gd name="T5" fmla="*/ 521 h 521"/>
                  <a:gd name="T6" fmla="*/ 0 w 128"/>
                  <a:gd name="T7" fmla="*/ 0 h 521"/>
                  <a:gd name="T8" fmla="*/ 128 w 128"/>
                  <a:gd name="T9" fmla="*/ 87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128" y="87"/>
                    </a:moveTo>
                    <a:lnTo>
                      <a:pt x="128" y="434"/>
                    </a:lnTo>
                    <a:lnTo>
                      <a:pt x="0" y="521"/>
                    </a:lnTo>
                    <a:lnTo>
                      <a:pt x="0" y="0"/>
                    </a:lnTo>
                    <a:lnTo>
                      <a:pt x="128" y="87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27" name="Rectangle 142"/>
              <p:cNvSpPr>
                <a:spLocks noChangeArrowheads="1"/>
              </p:cNvSpPr>
              <p:nvPr/>
            </p:nvSpPr>
            <p:spPr bwMode="auto">
              <a:xfrm>
                <a:off x="1257300" y="3959225"/>
                <a:ext cx="414338" cy="1508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28" name="Rectangle 143"/>
              <p:cNvSpPr>
                <a:spLocks noChangeArrowheads="1"/>
              </p:cNvSpPr>
              <p:nvPr/>
            </p:nvSpPr>
            <p:spPr bwMode="auto">
              <a:xfrm>
                <a:off x="1257300" y="3959225"/>
                <a:ext cx="414338" cy="150813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29" name="Line 147"/>
              <p:cNvSpPr>
                <a:spLocks noChangeShapeType="1"/>
              </p:cNvSpPr>
              <p:nvPr/>
            </p:nvSpPr>
            <p:spPr bwMode="auto">
              <a:xfrm>
                <a:off x="458788" y="4246563"/>
                <a:ext cx="533400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30" name="Freeform 148"/>
              <p:cNvSpPr>
                <a:spLocks/>
              </p:cNvSpPr>
              <p:nvPr/>
            </p:nvSpPr>
            <p:spPr bwMode="auto">
              <a:xfrm>
                <a:off x="984250" y="4208463"/>
                <a:ext cx="68263" cy="74612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31" name="Line 150"/>
              <p:cNvSpPr>
                <a:spLocks noChangeShapeType="1"/>
              </p:cNvSpPr>
              <p:nvPr/>
            </p:nvSpPr>
            <p:spPr bwMode="auto">
              <a:xfrm>
                <a:off x="1181100" y="4035425"/>
                <a:ext cx="76200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32" name="Line 151"/>
              <p:cNvSpPr>
                <a:spLocks noChangeShapeType="1"/>
              </p:cNvSpPr>
              <p:nvPr/>
            </p:nvSpPr>
            <p:spPr bwMode="auto">
              <a:xfrm>
                <a:off x="1671638" y="4035425"/>
                <a:ext cx="93662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33" name="Freeform 152"/>
              <p:cNvSpPr>
                <a:spLocks/>
              </p:cNvSpPr>
              <p:nvPr/>
            </p:nvSpPr>
            <p:spPr bwMode="auto">
              <a:xfrm>
                <a:off x="1757363" y="3997325"/>
                <a:ext cx="68262" cy="73025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34" name="Line 153"/>
              <p:cNvSpPr>
                <a:spLocks noChangeShapeType="1"/>
              </p:cNvSpPr>
              <p:nvPr/>
            </p:nvSpPr>
            <p:spPr bwMode="auto">
              <a:xfrm>
                <a:off x="1181100" y="4460875"/>
                <a:ext cx="76200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35" name="Line 154"/>
              <p:cNvSpPr>
                <a:spLocks noChangeShapeType="1"/>
              </p:cNvSpPr>
              <p:nvPr/>
            </p:nvSpPr>
            <p:spPr bwMode="auto">
              <a:xfrm>
                <a:off x="1671638" y="4460875"/>
                <a:ext cx="93662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36" name="Freeform 155"/>
              <p:cNvSpPr>
                <a:spLocks/>
              </p:cNvSpPr>
              <p:nvPr/>
            </p:nvSpPr>
            <p:spPr bwMode="auto">
              <a:xfrm>
                <a:off x="1757363" y="4422775"/>
                <a:ext cx="68262" cy="73025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37" name="Line 156"/>
              <p:cNvSpPr>
                <a:spLocks noChangeShapeType="1"/>
              </p:cNvSpPr>
              <p:nvPr/>
            </p:nvSpPr>
            <p:spPr bwMode="auto">
              <a:xfrm>
                <a:off x="1182688" y="4246563"/>
                <a:ext cx="77787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38" name="Line 157"/>
              <p:cNvSpPr>
                <a:spLocks noChangeShapeType="1"/>
              </p:cNvSpPr>
              <p:nvPr/>
            </p:nvSpPr>
            <p:spPr bwMode="auto">
              <a:xfrm>
                <a:off x="1671638" y="4246563"/>
                <a:ext cx="96837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39" name="Freeform 158"/>
              <p:cNvSpPr>
                <a:spLocks/>
              </p:cNvSpPr>
              <p:nvPr/>
            </p:nvSpPr>
            <p:spPr bwMode="auto">
              <a:xfrm>
                <a:off x="1758950" y="4208463"/>
                <a:ext cx="68263" cy="74612"/>
              </a:xfrm>
              <a:custGeom>
                <a:avLst/>
                <a:gdLst>
                  <a:gd name="T0" fmla="*/ 0 w 68"/>
                  <a:gd name="T1" fmla="*/ 0 h 67"/>
                  <a:gd name="T2" fmla="*/ 68 w 68"/>
                  <a:gd name="T3" fmla="*/ 34 h 67"/>
                  <a:gd name="T4" fmla="*/ 0 w 68"/>
                  <a:gd name="T5" fmla="*/ 67 h 67"/>
                  <a:gd name="T6" fmla="*/ 0 w 68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8" h="67">
                    <a:moveTo>
                      <a:pt x="0" y="0"/>
                    </a:moveTo>
                    <a:lnTo>
                      <a:pt x="68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40" name="Rectangle 159"/>
              <p:cNvSpPr>
                <a:spLocks noChangeArrowheads="1"/>
              </p:cNvSpPr>
              <p:nvPr/>
            </p:nvSpPr>
            <p:spPr bwMode="auto">
              <a:xfrm>
                <a:off x="1257300" y="4167188"/>
                <a:ext cx="414338" cy="1524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41" name="Rectangle 160"/>
              <p:cNvSpPr>
                <a:spLocks noChangeArrowheads="1"/>
              </p:cNvSpPr>
              <p:nvPr/>
            </p:nvSpPr>
            <p:spPr bwMode="auto">
              <a:xfrm>
                <a:off x="1257300" y="4167188"/>
                <a:ext cx="414338" cy="152400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42" name="Rectangle 163"/>
              <p:cNvSpPr>
                <a:spLocks noChangeArrowheads="1"/>
              </p:cNvSpPr>
              <p:nvPr/>
            </p:nvSpPr>
            <p:spPr bwMode="auto">
              <a:xfrm>
                <a:off x="1257300" y="4381500"/>
                <a:ext cx="414338" cy="1508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43" name="Rectangle 164"/>
              <p:cNvSpPr>
                <a:spLocks noChangeArrowheads="1"/>
              </p:cNvSpPr>
              <p:nvPr/>
            </p:nvSpPr>
            <p:spPr bwMode="auto">
              <a:xfrm>
                <a:off x="1257300" y="4381500"/>
                <a:ext cx="414338" cy="150813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44" name="Freeform 165"/>
              <p:cNvSpPr>
                <a:spLocks/>
              </p:cNvSpPr>
              <p:nvPr/>
            </p:nvSpPr>
            <p:spPr bwMode="auto">
              <a:xfrm>
                <a:off x="1049338" y="4679950"/>
                <a:ext cx="130175" cy="574675"/>
              </a:xfrm>
              <a:custGeom>
                <a:avLst/>
                <a:gdLst>
                  <a:gd name="T0" fmla="*/ 0 w 128"/>
                  <a:gd name="T1" fmla="*/ 86 h 521"/>
                  <a:gd name="T2" fmla="*/ 0 w 128"/>
                  <a:gd name="T3" fmla="*/ 434 h 521"/>
                  <a:gd name="T4" fmla="*/ 128 w 128"/>
                  <a:gd name="T5" fmla="*/ 521 h 521"/>
                  <a:gd name="T6" fmla="*/ 128 w 128"/>
                  <a:gd name="T7" fmla="*/ 0 h 521"/>
                  <a:gd name="T8" fmla="*/ 0 w 128"/>
                  <a:gd name="T9" fmla="*/ 86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0" y="86"/>
                    </a:moveTo>
                    <a:lnTo>
                      <a:pt x="0" y="434"/>
                    </a:lnTo>
                    <a:lnTo>
                      <a:pt x="128" y="521"/>
                    </a:lnTo>
                    <a:lnTo>
                      <a:pt x="128" y="0"/>
                    </a:ln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45" name="Freeform 166"/>
              <p:cNvSpPr>
                <a:spLocks/>
              </p:cNvSpPr>
              <p:nvPr/>
            </p:nvSpPr>
            <p:spPr bwMode="auto">
              <a:xfrm>
                <a:off x="1049338" y="4679950"/>
                <a:ext cx="130175" cy="574675"/>
              </a:xfrm>
              <a:custGeom>
                <a:avLst/>
                <a:gdLst>
                  <a:gd name="T0" fmla="*/ 0 w 128"/>
                  <a:gd name="T1" fmla="*/ 86 h 521"/>
                  <a:gd name="T2" fmla="*/ 0 w 128"/>
                  <a:gd name="T3" fmla="*/ 434 h 521"/>
                  <a:gd name="T4" fmla="*/ 128 w 128"/>
                  <a:gd name="T5" fmla="*/ 521 h 521"/>
                  <a:gd name="T6" fmla="*/ 128 w 128"/>
                  <a:gd name="T7" fmla="*/ 0 h 521"/>
                  <a:gd name="T8" fmla="*/ 0 w 128"/>
                  <a:gd name="T9" fmla="*/ 86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0" y="86"/>
                    </a:moveTo>
                    <a:lnTo>
                      <a:pt x="0" y="434"/>
                    </a:lnTo>
                    <a:lnTo>
                      <a:pt x="128" y="521"/>
                    </a:lnTo>
                    <a:lnTo>
                      <a:pt x="128" y="0"/>
                    </a:lnTo>
                    <a:lnTo>
                      <a:pt x="0" y="86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46" name="Freeform 167"/>
              <p:cNvSpPr>
                <a:spLocks/>
              </p:cNvSpPr>
              <p:nvPr/>
            </p:nvSpPr>
            <p:spPr bwMode="auto">
              <a:xfrm>
                <a:off x="1824038" y="4679950"/>
                <a:ext cx="128587" cy="574675"/>
              </a:xfrm>
              <a:custGeom>
                <a:avLst/>
                <a:gdLst>
                  <a:gd name="T0" fmla="*/ 128 w 128"/>
                  <a:gd name="T1" fmla="*/ 86 h 521"/>
                  <a:gd name="T2" fmla="*/ 128 w 128"/>
                  <a:gd name="T3" fmla="*/ 434 h 521"/>
                  <a:gd name="T4" fmla="*/ 0 w 128"/>
                  <a:gd name="T5" fmla="*/ 521 h 521"/>
                  <a:gd name="T6" fmla="*/ 0 w 128"/>
                  <a:gd name="T7" fmla="*/ 0 h 521"/>
                  <a:gd name="T8" fmla="*/ 128 w 128"/>
                  <a:gd name="T9" fmla="*/ 86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128" y="86"/>
                    </a:moveTo>
                    <a:lnTo>
                      <a:pt x="128" y="434"/>
                    </a:lnTo>
                    <a:lnTo>
                      <a:pt x="0" y="521"/>
                    </a:lnTo>
                    <a:lnTo>
                      <a:pt x="0" y="0"/>
                    </a:lnTo>
                    <a:lnTo>
                      <a:pt x="128" y="86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47" name="Freeform 168"/>
              <p:cNvSpPr>
                <a:spLocks/>
              </p:cNvSpPr>
              <p:nvPr/>
            </p:nvSpPr>
            <p:spPr bwMode="auto">
              <a:xfrm>
                <a:off x="1824038" y="4679950"/>
                <a:ext cx="128587" cy="574675"/>
              </a:xfrm>
              <a:custGeom>
                <a:avLst/>
                <a:gdLst>
                  <a:gd name="T0" fmla="*/ 128 w 128"/>
                  <a:gd name="T1" fmla="*/ 86 h 521"/>
                  <a:gd name="T2" fmla="*/ 128 w 128"/>
                  <a:gd name="T3" fmla="*/ 434 h 521"/>
                  <a:gd name="T4" fmla="*/ 0 w 128"/>
                  <a:gd name="T5" fmla="*/ 521 h 521"/>
                  <a:gd name="T6" fmla="*/ 0 w 128"/>
                  <a:gd name="T7" fmla="*/ 0 h 521"/>
                  <a:gd name="T8" fmla="*/ 128 w 128"/>
                  <a:gd name="T9" fmla="*/ 86 h 5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8" h="521">
                    <a:moveTo>
                      <a:pt x="128" y="86"/>
                    </a:moveTo>
                    <a:lnTo>
                      <a:pt x="128" y="434"/>
                    </a:lnTo>
                    <a:lnTo>
                      <a:pt x="0" y="521"/>
                    </a:lnTo>
                    <a:lnTo>
                      <a:pt x="0" y="0"/>
                    </a:lnTo>
                    <a:lnTo>
                      <a:pt x="128" y="86"/>
                    </a:lnTo>
                    <a:close/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48" name="Rectangle 169"/>
              <p:cNvSpPr>
                <a:spLocks noChangeArrowheads="1"/>
              </p:cNvSpPr>
              <p:nvPr/>
            </p:nvSpPr>
            <p:spPr bwMode="auto">
              <a:xfrm>
                <a:off x="1257300" y="4679950"/>
                <a:ext cx="411163" cy="1508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49" name="Rectangle 170"/>
              <p:cNvSpPr>
                <a:spLocks noChangeArrowheads="1"/>
              </p:cNvSpPr>
              <p:nvPr/>
            </p:nvSpPr>
            <p:spPr bwMode="auto">
              <a:xfrm>
                <a:off x="1257300" y="4679950"/>
                <a:ext cx="411163" cy="150813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50" name="Line 174"/>
              <p:cNvSpPr>
                <a:spLocks noChangeShapeType="1"/>
              </p:cNvSpPr>
              <p:nvPr/>
            </p:nvSpPr>
            <p:spPr bwMode="auto">
              <a:xfrm>
                <a:off x="457200" y="4967288"/>
                <a:ext cx="534988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51" name="Freeform 175"/>
              <p:cNvSpPr>
                <a:spLocks/>
              </p:cNvSpPr>
              <p:nvPr/>
            </p:nvSpPr>
            <p:spPr bwMode="auto">
              <a:xfrm>
                <a:off x="982663" y="4930775"/>
                <a:ext cx="66675" cy="73025"/>
              </a:xfrm>
              <a:custGeom>
                <a:avLst/>
                <a:gdLst>
                  <a:gd name="T0" fmla="*/ 0 w 67"/>
                  <a:gd name="T1" fmla="*/ 0 h 66"/>
                  <a:gd name="T2" fmla="*/ 67 w 67"/>
                  <a:gd name="T3" fmla="*/ 33 h 66"/>
                  <a:gd name="T4" fmla="*/ 0 w 67"/>
                  <a:gd name="T5" fmla="*/ 66 h 66"/>
                  <a:gd name="T6" fmla="*/ 0 w 67"/>
                  <a:gd name="T7" fmla="*/ 0 h 6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6">
                    <a:moveTo>
                      <a:pt x="0" y="0"/>
                    </a:moveTo>
                    <a:lnTo>
                      <a:pt x="67" y="33"/>
                    </a:lnTo>
                    <a:lnTo>
                      <a:pt x="0" y="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52" name="Line 177"/>
              <p:cNvSpPr>
                <a:spLocks noChangeShapeType="1"/>
              </p:cNvSpPr>
              <p:nvPr/>
            </p:nvSpPr>
            <p:spPr bwMode="auto">
              <a:xfrm>
                <a:off x="1179513" y="4756150"/>
                <a:ext cx="77787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53" name="Line 178"/>
              <p:cNvSpPr>
                <a:spLocks noChangeShapeType="1"/>
              </p:cNvSpPr>
              <p:nvPr/>
            </p:nvSpPr>
            <p:spPr bwMode="auto">
              <a:xfrm>
                <a:off x="1668463" y="4756150"/>
                <a:ext cx="96837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54" name="Freeform 179"/>
              <p:cNvSpPr>
                <a:spLocks/>
              </p:cNvSpPr>
              <p:nvPr/>
            </p:nvSpPr>
            <p:spPr bwMode="auto">
              <a:xfrm>
                <a:off x="1755775" y="4719638"/>
                <a:ext cx="68263" cy="73025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3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55" name="Line 180"/>
              <p:cNvSpPr>
                <a:spLocks noChangeShapeType="1"/>
              </p:cNvSpPr>
              <p:nvPr/>
            </p:nvSpPr>
            <p:spPr bwMode="auto">
              <a:xfrm>
                <a:off x="1179513" y="5180013"/>
                <a:ext cx="77787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56" name="Line 181"/>
              <p:cNvSpPr>
                <a:spLocks noChangeShapeType="1"/>
              </p:cNvSpPr>
              <p:nvPr/>
            </p:nvSpPr>
            <p:spPr bwMode="auto">
              <a:xfrm>
                <a:off x="1668463" y="5180013"/>
                <a:ext cx="96837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57" name="Freeform 182"/>
              <p:cNvSpPr>
                <a:spLocks/>
              </p:cNvSpPr>
              <p:nvPr/>
            </p:nvSpPr>
            <p:spPr bwMode="auto">
              <a:xfrm>
                <a:off x="1755775" y="5145088"/>
                <a:ext cx="68263" cy="73025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3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58" name="Line 183"/>
              <p:cNvSpPr>
                <a:spLocks noChangeShapeType="1"/>
              </p:cNvSpPr>
              <p:nvPr/>
            </p:nvSpPr>
            <p:spPr bwMode="auto">
              <a:xfrm>
                <a:off x="1181100" y="4967288"/>
                <a:ext cx="77788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59" name="Line 184"/>
              <p:cNvSpPr>
                <a:spLocks noChangeShapeType="1"/>
              </p:cNvSpPr>
              <p:nvPr/>
            </p:nvSpPr>
            <p:spPr bwMode="auto">
              <a:xfrm>
                <a:off x="1671638" y="4967288"/>
                <a:ext cx="95250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60" name="Freeform 185"/>
              <p:cNvSpPr>
                <a:spLocks/>
              </p:cNvSpPr>
              <p:nvPr/>
            </p:nvSpPr>
            <p:spPr bwMode="auto">
              <a:xfrm>
                <a:off x="1757363" y="4930775"/>
                <a:ext cx="68262" cy="73025"/>
              </a:xfrm>
              <a:custGeom>
                <a:avLst/>
                <a:gdLst>
                  <a:gd name="T0" fmla="*/ 0 w 67"/>
                  <a:gd name="T1" fmla="*/ 0 h 66"/>
                  <a:gd name="T2" fmla="*/ 67 w 67"/>
                  <a:gd name="T3" fmla="*/ 33 h 66"/>
                  <a:gd name="T4" fmla="*/ 0 w 67"/>
                  <a:gd name="T5" fmla="*/ 66 h 66"/>
                  <a:gd name="T6" fmla="*/ 0 w 67"/>
                  <a:gd name="T7" fmla="*/ 0 h 6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6">
                    <a:moveTo>
                      <a:pt x="0" y="0"/>
                    </a:moveTo>
                    <a:lnTo>
                      <a:pt x="67" y="33"/>
                    </a:lnTo>
                    <a:lnTo>
                      <a:pt x="0" y="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61" name="Rectangle 186"/>
              <p:cNvSpPr>
                <a:spLocks noChangeArrowheads="1"/>
              </p:cNvSpPr>
              <p:nvPr/>
            </p:nvSpPr>
            <p:spPr bwMode="auto">
              <a:xfrm>
                <a:off x="1257300" y="4889500"/>
                <a:ext cx="411163" cy="1508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62" name="Rectangle 187"/>
              <p:cNvSpPr>
                <a:spLocks noChangeArrowheads="1"/>
              </p:cNvSpPr>
              <p:nvPr/>
            </p:nvSpPr>
            <p:spPr bwMode="auto">
              <a:xfrm>
                <a:off x="1257300" y="4889500"/>
                <a:ext cx="411163" cy="150813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63" name="Rectangle 190"/>
              <p:cNvSpPr>
                <a:spLocks noChangeArrowheads="1"/>
              </p:cNvSpPr>
              <p:nvPr/>
            </p:nvSpPr>
            <p:spPr bwMode="auto">
              <a:xfrm>
                <a:off x="1257300" y="5102225"/>
                <a:ext cx="411163" cy="1524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64" name="Rectangle 191"/>
              <p:cNvSpPr>
                <a:spLocks noChangeArrowheads="1"/>
              </p:cNvSpPr>
              <p:nvPr/>
            </p:nvSpPr>
            <p:spPr bwMode="auto">
              <a:xfrm>
                <a:off x="1257300" y="5102225"/>
                <a:ext cx="411163" cy="152400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65" name="Freeform 194"/>
              <p:cNvSpPr>
                <a:spLocks/>
              </p:cNvSpPr>
              <p:nvPr/>
            </p:nvSpPr>
            <p:spPr bwMode="auto">
              <a:xfrm>
                <a:off x="1958975" y="2797175"/>
                <a:ext cx="184150" cy="760413"/>
              </a:xfrm>
              <a:custGeom>
                <a:avLst/>
                <a:gdLst>
                  <a:gd name="T0" fmla="*/ 0 w 182"/>
                  <a:gd name="T1" fmla="*/ 0 h 690"/>
                  <a:gd name="T2" fmla="*/ 182 w 182"/>
                  <a:gd name="T3" fmla="*/ 0 h 690"/>
                  <a:gd name="T4" fmla="*/ 182 w 182"/>
                  <a:gd name="T5" fmla="*/ 690 h 69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82" h="690">
                    <a:moveTo>
                      <a:pt x="0" y="0"/>
                    </a:moveTo>
                    <a:lnTo>
                      <a:pt x="182" y="0"/>
                    </a:lnTo>
                    <a:lnTo>
                      <a:pt x="182" y="690"/>
                    </a:lnTo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66" name="Line 195"/>
              <p:cNvSpPr>
                <a:spLocks noChangeShapeType="1"/>
              </p:cNvSpPr>
              <p:nvPr/>
            </p:nvSpPr>
            <p:spPr bwMode="auto">
              <a:xfrm>
                <a:off x="2143125" y="3557588"/>
                <a:ext cx="95250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67" name="Freeform 196"/>
              <p:cNvSpPr>
                <a:spLocks/>
              </p:cNvSpPr>
              <p:nvPr/>
            </p:nvSpPr>
            <p:spPr bwMode="auto">
              <a:xfrm>
                <a:off x="2230438" y="3521075"/>
                <a:ext cx="68262" cy="74613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3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68" name="Line 197"/>
              <p:cNvSpPr>
                <a:spLocks noChangeShapeType="1"/>
              </p:cNvSpPr>
              <p:nvPr/>
            </p:nvSpPr>
            <p:spPr bwMode="auto">
              <a:xfrm flipH="1">
                <a:off x="1963738" y="2082800"/>
                <a:ext cx="142875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69" name="Freeform 198"/>
              <p:cNvSpPr>
                <a:spLocks/>
              </p:cNvSpPr>
              <p:nvPr/>
            </p:nvSpPr>
            <p:spPr bwMode="auto">
              <a:xfrm>
                <a:off x="1957388" y="3530600"/>
                <a:ext cx="134937" cy="241300"/>
              </a:xfrm>
              <a:custGeom>
                <a:avLst/>
                <a:gdLst>
                  <a:gd name="T0" fmla="*/ 0 w 133"/>
                  <a:gd name="T1" fmla="*/ 0 h 220"/>
                  <a:gd name="T2" fmla="*/ 133 w 133"/>
                  <a:gd name="T3" fmla="*/ 0 h 220"/>
                  <a:gd name="T4" fmla="*/ 133 w 133"/>
                  <a:gd name="T5" fmla="*/ 220 h 22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33" h="220">
                    <a:moveTo>
                      <a:pt x="0" y="0"/>
                    </a:moveTo>
                    <a:lnTo>
                      <a:pt x="133" y="0"/>
                    </a:lnTo>
                    <a:lnTo>
                      <a:pt x="133" y="220"/>
                    </a:lnTo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70" name="Line 199"/>
              <p:cNvSpPr>
                <a:spLocks noChangeShapeType="1"/>
              </p:cNvSpPr>
              <p:nvPr/>
            </p:nvSpPr>
            <p:spPr bwMode="auto">
              <a:xfrm flipH="1">
                <a:off x="1952625" y="4967288"/>
                <a:ext cx="61913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71" name="Line 200"/>
              <p:cNvSpPr>
                <a:spLocks noChangeShapeType="1"/>
              </p:cNvSpPr>
              <p:nvPr/>
            </p:nvSpPr>
            <p:spPr bwMode="auto">
              <a:xfrm>
                <a:off x="1954213" y="4262438"/>
                <a:ext cx="138112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72" name="Freeform 201"/>
              <p:cNvSpPr>
                <a:spLocks/>
              </p:cNvSpPr>
              <p:nvPr/>
            </p:nvSpPr>
            <p:spPr bwMode="auto">
              <a:xfrm>
                <a:off x="2092325" y="4010025"/>
                <a:ext cx="146050" cy="252413"/>
              </a:xfrm>
              <a:custGeom>
                <a:avLst/>
                <a:gdLst>
                  <a:gd name="T0" fmla="*/ 146 w 146"/>
                  <a:gd name="T1" fmla="*/ 0 h 230"/>
                  <a:gd name="T2" fmla="*/ 0 w 146"/>
                  <a:gd name="T3" fmla="*/ 0 h 230"/>
                  <a:gd name="T4" fmla="*/ 0 w 146"/>
                  <a:gd name="T5" fmla="*/ 230 h 23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46" h="230">
                    <a:moveTo>
                      <a:pt x="146" y="0"/>
                    </a:moveTo>
                    <a:lnTo>
                      <a:pt x="0" y="0"/>
                    </a:lnTo>
                    <a:lnTo>
                      <a:pt x="0" y="230"/>
                    </a:lnTo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73" name="Freeform 202"/>
              <p:cNvSpPr>
                <a:spLocks/>
              </p:cNvSpPr>
              <p:nvPr/>
            </p:nvSpPr>
            <p:spPr bwMode="auto">
              <a:xfrm>
                <a:off x="2230438" y="3971925"/>
                <a:ext cx="68262" cy="74613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74" name="Line 203"/>
              <p:cNvSpPr>
                <a:spLocks noChangeShapeType="1"/>
              </p:cNvSpPr>
              <p:nvPr/>
            </p:nvSpPr>
            <p:spPr bwMode="auto">
              <a:xfrm>
                <a:off x="3330575" y="3557588"/>
                <a:ext cx="249238" cy="1587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75" name="Freeform 204"/>
              <p:cNvSpPr>
                <a:spLocks/>
              </p:cNvSpPr>
              <p:nvPr/>
            </p:nvSpPr>
            <p:spPr bwMode="auto">
              <a:xfrm>
                <a:off x="3570288" y="3521075"/>
                <a:ext cx="68262" cy="74613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3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3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76" name="Line 205"/>
              <p:cNvSpPr>
                <a:spLocks noChangeShapeType="1"/>
              </p:cNvSpPr>
              <p:nvPr/>
            </p:nvSpPr>
            <p:spPr bwMode="auto">
              <a:xfrm>
                <a:off x="3330575" y="3771900"/>
                <a:ext cx="249238" cy="1588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77" name="Freeform 206"/>
              <p:cNvSpPr>
                <a:spLocks/>
              </p:cNvSpPr>
              <p:nvPr/>
            </p:nvSpPr>
            <p:spPr bwMode="auto">
              <a:xfrm>
                <a:off x="3570288" y="3735388"/>
                <a:ext cx="68262" cy="73025"/>
              </a:xfrm>
              <a:custGeom>
                <a:avLst/>
                <a:gdLst>
                  <a:gd name="T0" fmla="*/ 0 w 67"/>
                  <a:gd name="T1" fmla="*/ 0 h 66"/>
                  <a:gd name="T2" fmla="*/ 67 w 67"/>
                  <a:gd name="T3" fmla="*/ 33 h 66"/>
                  <a:gd name="T4" fmla="*/ 0 w 67"/>
                  <a:gd name="T5" fmla="*/ 66 h 66"/>
                  <a:gd name="T6" fmla="*/ 0 w 67"/>
                  <a:gd name="T7" fmla="*/ 0 h 6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6">
                    <a:moveTo>
                      <a:pt x="0" y="0"/>
                    </a:moveTo>
                    <a:lnTo>
                      <a:pt x="67" y="33"/>
                    </a:lnTo>
                    <a:lnTo>
                      <a:pt x="0" y="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78" name="Line 207"/>
              <p:cNvSpPr>
                <a:spLocks noChangeShapeType="1"/>
              </p:cNvSpPr>
              <p:nvPr/>
            </p:nvSpPr>
            <p:spPr bwMode="auto">
              <a:xfrm>
                <a:off x="3330575" y="4010025"/>
                <a:ext cx="249238" cy="0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9679" name="Freeform 208"/>
              <p:cNvSpPr>
                <a:spLocks/>
              </p:cNvSpPr>
              <p:nvPr/>
            </p:nvSpPr>
            <p:spPr bwMode="auto">
              <a:xfrm>
                <a:off x="3570288" y="3971925"/>
                <a:ext cx="68262" cy="74613"/>
              </a:xfrm>
              <a:custGeom>
                <a:avLst/>
                <a:gdLst>
                  <a:gd name="T0" fmla="*/ 0 w 67"/>
                  <a:gd name="T1" fmla="*/ 0 h 67"/>
                  <a:gd name="T2" fmla="*/ 67 w 67"/>
                  <a:gd name="T3" fmla="*/ 34 h 67"/>
                  <a:gd name="T4" fmla="*/ 0 w 67"/>
                  <a:gd name="T5" fmla="*/ 67 h 67"/>
                  <a:gd name="T6" fmla="*/ 0 w 67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7" h="67">
                    <a:moveTo>
                      <a:pt x="0" y="0"/>
                    </a:moveTo>
                    <a:lnTo>
                      <a:pt x="67" y="34"/>
                    </a:lnTo>
                    <a:lnTo>
                      <a:pt x="0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346" name="Rectangle 345"/>
            <p:cNvSpPr/>
            <p:nvPr/>
          </p:nvSpPr>
          <p:spPr>
            <a:xfrm>
              <a:off x="152400" y="1638300"/>
              <a:ext cx="3581400" cy="3810000"/>
            </a:xfrm>
            <a:prstGeom prst="rect">
              <a:avLst/>
            </a:prstGeom>
            <a:noFill/>
            <a:ln w="222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+mn-ea"/>
                <a:cs typeface="+mn-cs"/>
              </a:endParaRPr>
            </a:p>
          </p:txBody>
        </p:sp>
        <p:sp>
          <p:nvSpPr>
            <p:cNvPr id="189514" name="Rectangle 58"/>
            <p:cNvSpPr>
              <a:spLocks noChangeArrowheads="1"/>
            </p:cNvSpPr>
            <p:nvPr/>
          </p:nvSpPr>
          <p:spPr bwMode="auto">
            <a:xfrm>
              <a:off x="190500" y="1905000"/>
              <a:ext cx="74295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From East</a:t>
              </a:r>
              <a:endPara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endParaRPr>
            </a:p>
          </p:txBody>
        </p:sp>
        <p:sp>
          <p:nvSpPr>
            <p:cNvPr id="189515" name="Rectangle 93"/>
            <p:cNvSpPr>
              <a:spLocks noChangeArrowheads="1"/>
            </p:cNvSpPr>
            <p:nvPr/>
          </p:nvSpPr>
          <p:spPr bwMode="auto">
            <a:xfrm>
              <a:off x="212725" y="2620963"/>
              <a:ext cx="779463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From West</a:t>
              </a:r>
              <a:endPara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endParaRPr>
            </a:p>
          </p:txBody>
        </p:sp>
        <p:sp>
          <p:nvSpPr>
            <p:cNvPr id="189516" name="Rectangle 120"/>
            <p:cNvSpPr>
              <a:spLocks noChangeArrowheads="1"/>
            </p:cNvSpPr>
            <p:nvPr/>
          </p:nvSpPr>
          <p:spPr bwMode="auto">
            <a:xfrm>
              <a:off x="179388" y="3343275"/>
              <a:ext cx="900112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From North</a:t>
              </a:r>
              <a:endPara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endParaRPr>
            </a:p>
          </p:txBody>
        </p:sp>
        <p:sp>
          <p:nvSpPr>
            <p:cNvPr id="189517" name="Rectangle 149"/>
            <p:cNvSpPr>
              <a:spLocks noChangeArrowheads="1"/>
            </p:cNvSpPr>
            <p:nvPr/>
          </p:nvSpPr>
          <p:spPr bwMode="auto">
            <a:xfrm>
              <a:off x="158750" y="4067175"/>
              <a:ext cx="884238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From South</a:t>
              </a:r>
              <a:endPara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endParaRPr>
            </a:p>
          </p:txBody>
        </p:sp>
        <p:sp>
          <p:nvSpPr>
            <p:cNvPr id="189518" name="Rectangle 176"/>
            <p:cNvSpPr>
              <a:spLocks noChangeArrowheads="1"/>
            </p:cNvSpPr>
            <p:nvPr/>
          </p:nvSpPr>
          <p:spPr bwMode="auto">
            <a:xfrm>
              <a:off x="342900" y="4789488"/>
              <a:ext cx="62865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/>
                  <a:ea typeface="굴림" charset="0"/>
                  <a:cs typeface="굴림" charset="0"/>
                </a:rPr>
                <a:t>From PE</a:t>
              </a:r>
              <a:endPara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endParaRPr>
            </a:p>
          </p:txBody>
        </p:sp>
      </p:grpSp>
      <p:cxnSp>
        <p:nvCxnSpPr>
          <p:cNvPr id="588" name="Straight Connector 587"/>
          <p:cNvCxnSpPr/>
          <p:nvPr/>
        </p:nvCxnSpPr>
        <p:spPr>
          <a:xfrm>
            <a:off x="5507038" y="2565400"/>
            <a:ext cx="124142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9" name="Straight Connector 588"/>
          <p:cNvCxnSpPr/>
          <p:nvPr/>
        </p:nvCxnSpPr>
        <p:spPr>
          <a:xfrm>
            <a:off x="5508625" y="3403600"/>
            <a:ext cx="1239838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0" name="Straight Connector 589"/>
          <p:cNvCxnSpPr/>
          <p:nvPr/>
        </p:nvCxnSpPr>
        <p:spPr>
          <a:xfrm>
            <a:off x="5514975" y="4241800"/>
            <a:ext cx="1239838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" name="Straight Connector 590"/>
          <p:cNvCxnSpPr/>
          <p:nvPr/>
        </p:nvCxnSpPr>
        <p:spPr>
          <a:xfrm>
            <a:off x="5546725" y="5022850"/>
            <a:ext cx="1239838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2" name="Rounded Rectangle 591"/>
          <p:cNvSpPr>
            <a:spLocks noChangeArrowheads="1"/>
          </p:cNvSpPr>
          <p:nvPr/>
        </p:nvSpPr>
        <p:spPr bwMode="auto">
          <a:xfrm>
            <a:off x="6548438" y="5313363"/>
            <a:ext cx="198437" cy="185737"/>
          </a:xfrm>
          <a:prstGeom prst="roundRect">
            <a:avLst>
              <a:gd name="adj" fmla="val 16667"/>
            </a:avLst>
          </a:prstGeom>
          <a:solidFill>
            <a:srgbClr val="37EE18"/>
          </a:solidFill>
          <a:ln>
            <a:noFill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593" name="Rounded Rectangle 592"/>
          <p:cNvSpPr>
            <a:spLocks noChangeArrowheads="1"/>
          </p:cNvSpPr>
          <p:nvPr/>
        </p:nvSpPr>
        <p:spPr bwMode="auto">
          <a:xfrm>
            <a:off x="6297613" y="5313363"/>
            <a:ext cx="198437" cy="185737"/>
          </a:xfrm>
          <a:prstGeom prst="roundRect">
            <a:avLst>
              <a:gd name="adj" fmla="val 16667"/>
            </a:avLst>
          </a:prstGeom>
          <a:solidFill>
            <a:srgbClr val="37EE18"/>
          </a:solidFill>
          <a:ln>
            <a:noFill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594" name="Rounded Rectangle 593"/>
          <p:cNvSpPr>
            <a:spLocks noChangeArrowheads="1"/>
          </p:cNvSpPr>
          <p:nvPr/>
        </p:nvSpPr>
        <p:spPr bwMode="auto">
          <a:xfrm>
            <a:off x="6529388" y="5067300"/>
            <a:ext cx="198437" cy="18415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>
            <a:noFill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595" name="Rounded Rectangle 594"/>
          <p:cNvSpPr>
            <a:spLocks noChangeArrowheads="1"/>
          </p:cNvSpPr>
          <p:nvPr/>
        </p:nvSpPr>
        <p:spPr bwMode="auto">
          <a:xfrm>
            <a:off x="6537325" y="5580063"/>
            <a:ext cx="198438" cy="18415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>
            <a:noFill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596" name="Rounded Rectangle 595"/>
          <p:cNvSpPr>
            <a:spLocks noChangeArrowheads="1"/>
          </p:cNvSpPr>
          <p:nvPr/>
        </p:nvSpPr>
        <p:spPr bwMode="auto">
          <a:xfrm>
            <a:off x="6284913" y="5580063"/>
            <a:ext cx="198437" cy="18415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>
            <a:noFill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597" name="Rounded Rectangle 596"/>
          <p:cNvSpPr>
            <a:spLocks noChangeArrowheads="1"/>
          </p:cNvSpPr>
          <p:nvPr/>
        </p:nvSpPr>
        <p:spPr bwMode="auto">
          <a:xfrm>
            <a:off x="6034088" y="5580063"/>
            <a:ext cx="198437" cy="18415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>
            <a:noFill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598" name="Rounded Rectangle 597"/>
          <p:cNvSpPr>
            <a:spLocks noChangeArrowheads="1"/>
          </p:cNvSpPr>
          <p:nvPr/>
        </p:nvSpPr>
        <p:spPr bwMode="auto">
          <a:xfrm>
            <a:off x="5781675" y="5580063"/>
            <a:ext cx="198438" cy="18415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>
            <a:noFill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189482" name="Rectangle 58"/>
          <p:cNvSpPr>
            <a:spLocks noChangeArrowheads="1"/>
          </p:cNvSpPr>
          <p:nvPr/>
        </p:nvSpPr>
        <p:spPr bwMode="auto">
          <a:xfrm>
            <a:off x="5429250" y="2074863"/>
            <a:ext cx="74136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rPr>
              <a:t>From East</a:t>
            </a: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erpetua"/>
              <a:ea typeface="굴림" charset="0"/>
              <a:cs typeface="굴림" charset="0"/>
            </a:endParaRPr>
          </a:p>
        </p:txBody>
      </p:sp>
      <p:sp>
        <p:nvSpPr>
          <p:cNvPr id="189483" name="Rectangle 93"/>
          <p:cNvSpPr>
            <a:spLocks noChangeArrowheads="1"/>
          </p:cNvSpPr>
          <p:nvPr/>
        </p:nvSpPr>
        <p:spPr bwMode="auto">
          <a:xfrm>
            <a:off x="5387975" y="2790825"/>
            <a:ext cx="77946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rPr>
              <a:t>From West</a:t>
            </a: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erpetua"/>
              <a:ea typeface="굴림" charset="0"/>
              <a:cs typeface="굴림" charset="0"/>
            </a:endParaRPr>
          </a:p>
        </p:txBody>
      </p:sp>
      <p:sp>
        <p:nvSpPr>
          <p:cNvPr id="189484" name="Rectangle 120"/>
          <p:cNvSpPr>
            <a:spLocks noChangeArrowheads="1"/>
          </p:cNvSpPr>
          <p:nvPr/>
        </p:nvSpPr>
        <p:spPr bwMode="auto">
          <a:xfrm>
            <a:off x="5354638" y="3513138"/>
            <a:ext cx="90011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rPr>
              <a:t>From North</a:t>
            </a: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erpetua"/>
              <a:ea typeface="굴림" charset="0"/>
              <a:cs typeface="굴림" charset="0"/>
            </a:endParaRPr>
          </a:p>
        </p:txBody>
      </p:sp>
      <p:sp>
        <p:nvSpPr>
          <p:cNvPr id="189485" name="Rectangle 149"/>
          <p:cNvSpPr>
            <a:spLocks noChangeArrowheads="1"/>
          </p:cNvSpPr>
          <p:nvPr/>
        </p:nvSpPr>
        <p:spPr bwMode="auto">
          <a:xfrm>
            <a:off x="5413375" y="4425950"/>
            <a:ext cx="88582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rPr>
              <a:t>From South</a:t>
            </a: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erpetua"/>
              <a:ea typeface="굴림" charset="0"/>
              <a:cs typeface="굴림" charset="0"/>
            </a:endParaRPr>
          </a:p>
        </p:txBody>
      </p:sp>
      <p:sp>
        <p:nvSpPr>
          <p:cNvPr id="189486" name="Rectangle 176"/>
          <p:cNvSpPr>
            <a:spLocks noChangeArrowheads="1"/>
          </p:cNvSpPr>
          <p:nvPr/>
        </p:nvSpPr>
        <p:spPr bwMode="auto">
          <a:xfrm>
            <a:off x="5518150" y="5264150"/>
            <a:ext cx="62865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rPr>
              <a:t>From PE</a:t>
            </a: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erpetua"/>
              <a:ea typeface="굴림" charset="0"/>
              <a:cs typeface="굴림" charset="0"/>
            </a:endParaRPr>
          </a:p>
        </p:txBody>
      </p:sp>
      <p:sp>
        <p:nvSpPr>
          <p:cNvPr id="189487" name="Rectangle 10"/>
          <p:cNvSpPr>
            <a:spLocks noChangeArrowheads="1"/>
          </p:cNvSpPr>
          <p:nvPr/>
        </p:nvSpPr>
        <p:spPr bwMode="auto">
          <a:xfrm>
            <a:off x="6781800" y="1828800"/>
            <a:ext cx="30162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rPr>
              <a:t>VC 0 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erpetua"/>
              <a:ea typeface="굴림" charset="0"/>
              <a:cs typeface="굴림" charset="0"/>
            </a:endParaRPr>
          </a:p>
        </p:txBody>
      </p:sp>
      <p:sp>
        <p:nvSpPr>
          <p:cNvPr id="189488" name="Rectangle 10"/>
          <p:cNvSpPr>
            <a:spLocks noChangeArrowheads="1"/>
          </p:cNvSpPr>
          <p:nvPr/>
        </p:nvSpPr>
        <p:spPr bwMode="auto">
          <a:xfrm>
            <a:off x="6794500" y="2078038"/>
            <a:ext cx="301625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rPr>
              <a:t>VC 1 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erpetua"/>
              <a:ea typeface="굴림" charset="0"/>
              <a:cs typeface="굴림" charset="0"/>
            </a:endParaRPr>
          </a:p>
        </p:txBody>
      </p:sp>
      <p:sp>
        <p:nvSpPr>
          <p:cNvPr id="189489" name="Rectangle 10"/>
          <p:cNvSpPr>
            <a:spLocks noChangeArrowheads="1"/>
          </p:cNvSpPr>
          <p:nvPr/>
        </p:nvSpPr>
        <p:spPr bwMode="auto">
          <a:xfrm>
            <a:off x="6810375" y="2306638"/>
            <a:ext cx="301625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굴림" charset="0"/>
                <a:cs typeface="굴림" charset="0"/>
              </a:rPr>
              <a:t>VC 2 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erpetua"/>
              <a:ea typeface="굴림" charset="0"/>
              <a:cs typeface="굴림" charset="0"/>
            </a:endParaRPr>
          </a:p>
        </p:txBody>
      </p:sp>
      <p:grpSp>
        <p:nvGrpSpPr>
          <p:cNvPr id="189490" name="Group 628"/>
          <p:cNvGrpSpPr>
            <a:grpSpLocks/>
          </p:cNvGrpSpPr>
          <p:nvPr/>
        </p:nvGrpSpPr>
        <p:grpSpPr bwMode="auto">
          <a:xfrm>
            <a:off x="5211763" y="5905500"/>
            <a:ext cx="3108325" cy="609600"/>
            <a:chOff x="5211751" y="5715000"/>
            <a:chExt cx="3108348" cy="609600"/>
          </a:xfrm>
        </p:grpSpPr>
        <p:sp>
          <p:nvSpPr>
            <p:cNvPr id="611" name="Rounded Rectangle 610"/>
            <p:cNvSpPr>
              <a:spLocks noChangeArrowheads="1"/>
            </p:cNvSpPr>
            <p:nvPr/>
          </p:nvSpPr>
          <p:spPr bwMode="auto">
            <a:xfrm>
              <a:off x="5211751" y="5797550"/>
              <a:ext cx="198438" cy="18415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9497" name="TextBox 611"/>
            <p:cNvSpPr txBox="1">
              <a:spLocks noChangeArrowheads="1"/>
            </p:cNvSpPr>
            <p:nvPr/>
          </p:nvSpPr>
          <p:spPr bwMode="auto">
            <a:xfrm>
              <a:off x="5410189" y="5715000"/>
              <a:ext cx="582617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 charset="0"/>
                  <a:ea typeface="ＭＳ Ｐゴシック" charset="0"/>
                </a:rPr>
                <a:t>App1</a:t>
              </a:r>
            </a:p>
          </p:txBody>
        </p:sp>
        <p:sp>
          <p:nvSpPr>
            <p:cNvPr id="613" name="Rounded Rectangle 612"/>
            <p:cNvSpPr>
              <a:spLocks noChangeArrowheads="1"/>
            </p:cNvSpPr>
            <p:nvPr/>
          </p:nvSpPr>
          <p:spPr bwMode="auto">
            <a:xfrm>
              <a:off x="5924543" y="5797550"/>
              <a:ext cx="198439" cy="18415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9499" name="TextBox 613"/>
            <p:cNvSpPr txBox="1">
              <a:spLocks noChangeArrowheads="1"/>
            </p:cNvSpPr>
            <p:nvPr/>
          </p:nvSpPr>
          <p:spPr bwMode="auto">
            <a:xfrm>
              <a:off x="6122983" y="5715000"/>
              <a:ext cx="582616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 charset="0"/>
                  <a:ea typeface="ＭＳ Ｐゴシック" charset="0"/>
                </a:rPr>
                <a:t>App2</a:t>
              </a:r>
            </a:p>
          </p:txBody>
        </p:sp>
        <p:sp>
          <p:nvSpPr>
            <p:cNvPr id="615" name="Rounded Rectangle 614"/>
            <p:cNvSpPr>
              <a:spLocks noChangeArrowheads="1"/>
            </p:cNvSpPr>
            <p:nvPr/>
          </p:nvSpPr>
          <p:spPr bwMode="auto">
            <a:xfrm>
              <a:off x="6705599" y="5797550"/>
              <a:ext cx="198439" cy="184150"/>
            </a:xfrm>
            <a:prstGeom prst="roundRect">
              <a:avLst>
                <a:gd name="adj" fmla="val 16667"/>
              </a:avLst>
            </a:prstGeom>
            <a:solidFill>
              <a:srgbClr val="FF99FF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9501" name="TextBox 615"/>
            <p:cNvSpPr txBox="1">
              <a:spLocks noChangeArrowheads="1"/>
            </p:cNvSpPr>
            <p:nvPr/>
          </p:nvSpPr>
          <p:spPr bwMode="auto">
            <a:xfrm>
              <a:off x="6904039" y="5715000"/>
              <a:ext cx="582616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 charset="0"/>
                  <a:ea typeface="ＭＳ Ｐゴシック" charset="0"/>
                </a:rPr>
                <a:t>App3</a:t>
              </a:r>
            </a:p>
          </p:txBody>
        </p:sp>
        <p:sp>
          <p:nvSpPr>
            <p:cNvPr id="617" name="Rounded Rectangle 616"/>
            <p:cNvSpPr>
              <a:spLocks noChangeArrowheads="1"/>
            </p:cNvSpPr>
            <p:nvPr/>
          </p:nvSpPr>
          <p:spPr bwMode="auto">
            <a:xfrm>
              <a:off x="7524755" y="5797550"/>
              <a:ext cx="198439" cy="184150"/>
            </a:xfrm>
            <a:prstGeom prst="roundRect">
              <a:avLst>
                <a:gd name="adj" fmla="val 16667"/>
              </a:avLst>
            </a:prstGeom>
            <a:solidFill>
              <a:srgbClr val="604878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9503" name="TextBox 617"/>
            <p:cNvSpPr txBox="1">
              <a:spLocks noChangeArrowheads="1"/>
            </p:cNvSpPr>
            <p:nvPr/>
          </p:nvSpPr>
          <p:spPr bwMode="auto">
            <a:xfrm>
              <a:off x="7723195" y="5715000"/>
              <a:ext cx="582616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 charset="0"/>
                  <a:ea typeface="ＭＳ Ｐゴシック" charset="0"/>
                </a:rPr>
                <a:t>App4</a:t>
              </a:r>
            </a:p>
          </p:txBody>
        </p:sp>
        <p:sp>
          <p:nvSpPr>
            <p:cNvPr id="619" name="Rounded Rectangle 618"/>
            <p:cNvSpPr>
              <a:spLocks noChangeArrowheads="1"/>
            </p:cNvSpPr>
            <p:nvPr/>
          </p:nvSpPr>
          <p:spPr bwMode="auto">
            <a:xfrm>
              <a:off x="5226038" y="6037263"/>
              <a:ext cx="198439" cy="185737"/>
            </a:xfrm>
            <a:prstGeom prst="roundRect">
              <a:avLst>
                <a:gd name="adj" fmla="val 16667"/>
              </a:avLst>
            </a:prstGeom>
            <a:solidFill>
              <a:srgbClr val="37EE18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9505" name="TextBox 619"/>
            <p:cNvSpPr txBox="1">
              <a:spLocks noChangeArrowheads="1"/>
            </p:cNvSpPr>
            <p:nvPr/>
          </p:nvSpPr>
          <p:spPr bwMode="auto">
            <a:xfrm>
              <a:off x="5424478" y="5954713"/>
              <a:ext cx="582616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 charset="0"/>
                  <a:ea typeface="ＭＳ Ｐゴシック" charset="0"/>
                </a:rPr>
                <a:t>App5</a:t>
              </a:r>
            </a:p>
          </p:txBody>
        </p:sp>
        <p:sp>
          <p:nvSpPr>
            <p:cNvPr id="621" name="Rounded Rectangle 620"/>
            <p:cNvSpPr>
              <a:spLocks noChangeArrowheads="1"/>
            </p:cNvSpPr>
            <p:nvPr/>
          </p:nvSpPr>
          <p:spPr bwMode="auto">
            <a:xfrm>
              <a:off x="5938831" y="6037263"/>
              <a:ext cx="198438" cy="185737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9507" name="TextBox 621"/>
            <p:cNvSpPr txBox="1">
              <a:spLocks noChangeArrowheads="1"/>
            </p:cNvSpPr>
            <p:nvPr/>
          </p:nvSpPr>
          <p:spPr bwMode="auto">
            <a:xfrm>
              <a:off x="6137270" y="5954713"/>
              <a:ext cx="582617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 charset="0"/>
                  <a:ea typeface="ＭＳ Ｐゴシック" charset="0"/>
                </a:rPr>
                <a:t>App6</a:t>
              </a:r>
            </a:p>
          </p:txBody>
        </p:sp>
        <p:sp>
          <p:nvSpPr>
            <p:cNvPr id="623" name="Rounded Rectangle 622"/>
            <p:cNvSpPr>
              <a:spLocks noChangeArrowheads="1"/>
            </p:cNvSpPr>
            <p:nvPr/>
          </p:nvSpPr>
          <p:spPr bwMode="auto">
            <a:xfrm>
              <a:off x="6719887" y="6037263"/>
              <a:ext cx="198438" cy="185737"/>
            </a:xfrm>
            <a:prstGeom prst="roundRect">
              <a:avLst>
                <a:gd name="adj" fmla="val 16667"/>
              </a:avLst>
            </a:prstGeom>
            <a:solidFill>
              <a:srgbClr val="002060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9509" name="TextBox 623"/>
            <p:cNvSpPr txBox="1">
              <a:spLocks noChangeArrowheads="1"/>
            </p:cNvSpPr>
            <p:nvPr/>
          </p:nvSpPr>
          <p:spPr bwMode="auto">
            <a:xfrm>
              <a:off x="6918326" y="5954713"/>
              <a:ext cx="582617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 charset="0"/>
                  <a:ea typeface="ＭＳ Ｐゴシック" charset="0"/>
                </a:rPr>
                <a:t>App7</a:t>
              </a:r>
            </a:p>
          </p:txBody>
        </p:sp>
        <p:sp>
          <p:nvSpPr>
            <p:cNvPr id="625" name="Rounded Rectangle 624"/>
            <p:cNvSpPr>
              <a:spLocks noChangeArrowheads="1"/>
            </p:cNvSpPr>
            <p:nvPr/>
          </p:nvSpPr>
          <p:spPr bwMode="auto">
            <a:xfrm>
              <a:off x="7539043" y="6037263"/>
              <a:ext cx="198438" cy="185737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>
              <a:noFill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9511" name="TextBox 625"/>
            <p:cNvSpPr txBox="1">
              <a:spLocks noChangeArrowheads="1"/>
            </p:cNvSpPr>
            <p:nvPr/>
          </p:nvSpPr>
          <p:spPr bwMode="auto">
            <a:xfrm>
              <a:off x="7737482" y="5954713"/>
              <a:ext cx="582617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 charset="0"/>
                  <a:ea typeface="ＭＳ Ｐゴシック" charset="0"/>
                </a:rPr>
                <a:t>App8</a:t>
              </a:r>
            </a:p>
          </p:txBody>
        </p:sp>
      </p:grpSp>
      <p:sp>
        <p:nvSpPr>
          <p:cNvPr id="627" name="Rounded Rectangle 626"/>
          <p:cNvSpPr>
            <a:spLocks noChangeArrowheads="1"/>
          </p:cNvSpPr>
          <p:nvPr/>
        </p:nvSpPr>
        <p:spPr bwMode="auto">
          <a:xfrm>
            <a:off x="6280150" y="5067300"/>
            <a:ext cx="198438" cy="18415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>
            <a:noFill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189492" name="Rectangle 216"/>
          <p:cNvSpPr>
            <a:spLocks noChangeArrowheads="1"/>
          </p:cNvSpPr>
          <p:nvPr/>
        </p:nvSpPr>
        <p:spPr bwMode="auto">
          <a:xfrm>
            <a:off x="2254250" y="2324100"/>
            <a:ext cx="1219200" cy="7620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630" name="Straight Connector 629"/>
          <p:cNvCxnSpPr/>
          <p:nvPr/>
        </p:nvCxnSpPr>
        <p:spPr>
          <a:xfrm>
            <a:off x="5559425" y="5842000"/>
            <a:ext cx="124142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>
            <a:spLocks noChangeArrowheads="1"/>
          </p:cNvSpPr>
          <p:nvPr/>
        </p:nvSpPr>
        <p:spPr bwMode="auto">
          <a:xfrm>
            <a:off x="53975" y="4495800"/>
            <a:ext cx="5051425" cy="646113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sng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 charset="0"/>
                <a:ea typeface="ＭＳ Ｐゴシック" charset="0"/>
              </a:rPr>
              <a:t>Which packet to choose?</a:t>
            </a:r>
          </a:p>
        </p:txBody>
      </p:sp>
      <p:sp>
        <p:nvSpPr>
          <p:cNvPr id="189495" name="Title 1"/>
          <p:cNvSpPr txBox="1">
            <a:spLocks/>
          </p:cNvSpPr>
          <p:nvPr/>
        </p:nvSpPr>
        <p:spPr bwMode="auto"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91440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Franklin Gothic Book" charset="0"/>
                <a:ea typeface="ＭＳ Ｐゴシック" charset="0"/>
              </a:rPr>
              <a:t>The Problem: Packet Scheduling</a:t>
            </a:r>
          </a:p>
        </p:txBody>
      </p:sp>
    </p:spTree>
    <p:extLst>
      <p:ext uri="{BB962C8B-B14F-4D97-AF65-F5344CB8AC3E}">
        <p14:creationId xmlns:p14="http://schemas.microsoft.com/office/powerpoint/2010/main" val="232580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accel="50000" decel="5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17 -0.26389 C 0.04514 -0.26389 0.05833 -0.14213 0.05833 0.00833 C 0.05833 0.15833 0.04514 0.28055 0.02917 0.28055 C 0.01302 0.28055 0 0.15833 0 0.00833 C 0 -0.14213 0.01302 -0.26389 0.02917 -0.26389 Z " pathEditMode="relative" rAng="0" ptsTypes="fffff">
                                      <p:cBhvr>
                                        <p:cTn id="6" dur="2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The Problem: Packet Scheduling</a:t>
            </a:r>
          </a:p>
        </p:txBody>
      </p:sp>
      <p:sp>
        <p:nvSpPr>
          <p:cNvPr id="287" name="Content Placeholder 28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Existing scheduling policies </a:t>
            </a:r>
          </a:p>
          <a:p>
            <a:pPr lvl="1"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Round Robin</a:t>
            </a:r>
          </a:p>
          <a:p>
            <a:pPr lvl="1"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Age</a:t>
            </a:r>
          </a:p>
          <a:p>
            <a:pPr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Problem 1: </a:t>
            </a:r>
            <a:r>
              <a:rPr lang="en-US">
                <a:solidFill>
                  <a:srgbClr val="FF0000"/>
                </a:solidFill>
                <a:latin typeface="Perpetua" charset="0"/>
              </a:rPr>
              <a:t>Local </a:t>
            </a:r>
            <a:r>
              <a:rPr lang="en-US">
                <a:latin typeface="Perpetua" charset="0"/>
              </a:rPr>
              <a:t>to a router</a:t>
            </a:r>
          </a:p>
          <a:p>
            <a:pPr lvl="1"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Lead to contradictory decision making between routers: packets from one application may be prioritized at one router, to be delayed at next. </a:t>
            </a:r>
          </a:p>
          <a:p>
            <a:pPr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Problem 2: </a:t>
            </a:r>
            <a:r>
              <a:rPr lang="en-US">
                <a:solidFill>
                  <a:srgbClr val="FF0000"/>
                </a:solidFill>
                <a:latin typeface="Perpetua" charset="0"/>
              </a:rPr>
              <a:t>Application oblivious</a:t>
            </a:r>
          </a:p>
          <a:p>
            <a:pPr lvl="1"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Treat all applications packets equally</a:t>
            </a:r>
          </a:p>
          <a:p>
            <a:pPr lvl="1"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But applications are heterogeneous</a:t>
            </a:r>
          </a:p>
          <a:p>
            <a:pPr eaLnBrk="1" hangingPunct="1">
              <a:buFont typeface="Wingdings" charset="0"/>
              <a:buChar char="§"/>
            </a:pPr>
            <a:r>
              <a:rPr lang="en-US">
                <a:solidFill>
                  <a:srgbClr val="FF0000"/>
                </a:solidFill>
                <a:latin typeface="Perpetua" charset="0"/>
              </a:rPr>
              <a:t>Solution </a:t>
            </a:r>
            <a:r>
              <a:rPr lang="en-US">
                <a:latin typeface="Perpetua" charset="0"/>
              </a:rPr>
              <a:t>: Application-aware global scheduling policies.</a:t>
            </a:r>
            <a:endParaRPr lang="en-US">
              <a:solidFill>
                <a:srgbClr val="FF0000"/>
              </a:solidFill>
              <a:latin typeface="Perpetua" charset="0"/>
            </a:endParaRPr>
          </a:p>
          <a:p>
            <a:pPr eaLnBrk="1" hangingPunct="1">
              <a:buFont typeface="Wingdings" charset="0"/>
              <a:buChar char="§"/>
            </a:pPr>
            <a:endParaRPr lang="en-US" sz="2800">
              <a:solidFill>
                <a:srgbClr val="FF0000"/>
              </a:solidFill>
              <a:latin typeface="Perpetua" charset="0"/>
            </a:endParaRPr>
          </a:p>
          <a:p>
            <a:pPr eaLnBrk="1" hangingPunct="1">
              <a:buFont typeface="Wingdings" charset="0"/>
              <a:buChar char="§"/>
            </a:pPr>
            <a:endParaRPr lang="en-US" sz="2800">
              <a:solidFill>
                <a:srgbClr val="FF0000"/>
              </a:solidFill>
              <a:latin typeface="Perpetua" charset="0"/>
            </a:endParaRPr>
          </a:p>
          <a:p>
            <a:pPr eaLnBrk="1" hangingPunct="1">
              <a:buFont typeface="Wingdings" charset="0"/>
              <a:buChar char="§"/>
            </a:pPr>
            <a:endParaRPr lang="en-US" sz="2800">
              <a:latin typeface="Perpetua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10000" y="4876800"/>
            <a:ext cx="1828800" cy="381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682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73 1.11111E-6 L -0.00973 0.06111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0" build="p"/>
      <p:bldP spid="4" grpId="0" animBg="1"/>
      <p:bldP spid="4" grpId="1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STC Scheduling Example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28600" y="2852433"/>
            <a:ext cx="553998" cy="1870064"/>
          </a:xfrm>
          <a:prstGeom prst="rect">
            <a:avLst/>
          </a:prstGeom>
          <a:noFill/>
        </p:spPr>
        <p:txBody>
          <a:bodyPr vert="vert270"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Injection Cycles</a:t>
            </a:r>
          </a:p>
        </p:txBody>
      </p:sp>
      <p:cxnSp>
        <p:nvCxnSpPr>
          <p:cNvPr id="49" name="Elbow Connector 48"/>
          <p:cNvCxnSpPr/>
          <p:nvPr/>
        </p:nvCxnSpPr>
        <p:spPr>
          <a:xfrm>
            <a:off x="717550" y="6018213"/>
            <a:ext cx="3168650" cy="158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/>
          <p:nvPr/>
        </p:nvCxnSpPr>
        <p:spPr>
          <a:xfrm rot="5400000" flipH="1" flipV="1">
            <a:off x="-1384300" y="3916363"/>
            <a:ext cx="4205287" cy="1588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>
            <a:spLocks noChangeArrowheads="1"/>
          </p:cNvSpPr>
          <p:nvPr/>
        </p:nvSpPr>
        <p:spPr bwMode="auto">
          <a:xfrm>
            <a:off x="1019175" y="5494338"/>
            <a:ext cx="365125" cy="29368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1</a:t>
            </a:r>
          </a:p>
        </p:txBody>
      </p:sp>
      <p:sp>
        <p:nvSpPr>
          <p:cNvPr id="52" name="Rounded Rectangle 51"/>
          <p:cNvSpPr>
            <a:spLocks noChangeArrowheads="1"/>
          </p:cNvSpPr>
          <p:nvPr/>
        </p:nvSpPr>
        <p:spPr bwMode="auto">
          <a:xfrm>
            <a:off x="1011238" y="5083175"/>
            <a:ext cx="365125" cy="293688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53" name="Rounded Rectangle 52"/>
          <p:cNvSpPr>
            <a:spLocks noChangeArrowheads="1"/>
          </p:cNvSpPr>
          <p:nvPr/>
        </p:nvSpPr>
        <p:spPr bwMode="auto">
          <a:xfrm>
            <a:off x="1011238" y="4618038"/>
            <a:ext cx="365125" cy="29368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3</a:t>
            </a:r>
          </a:p>
        </p:txBody>
      </p:sp>
      <p:sp>
        <p:nvSpPr>
          <p:cNvPr id="54" name="Rounded Rectangle 53"/>
          <p:cNvSpPr>
            <a:spLocks noChangeArrowheads="1"/>
          </p:cNvSpPr>
          <p:nvPr/>
        </p:nvSpPr>
        <p:spPr bwMode="auto">
          <a:xfrm>
            <a:off x="1003300" y="3973513"/>
            <a:ext cx="365125" cy="29368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4</a:t>
            </a:r>
          </a:p>
        </p:txBody>
      </p:sp>
      <p:sp>
        <p:nvSpPr>
          <p:cNvPr id="55" name="Rounded Rectangle 54"/>
          <p:cNvSpPr>
            <a:spLocks noChangeArrowheads="1"/>
          </p:cNvSpPr>
          <p:nvPr/>
        </p:nvSpPr>
        <p:spPr bwMode="auto">
          <a:xfrm>
            <a:off x="979488" y="3563938"/>
            <a:ext cx="365125" cy="29368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5</a:t>
            </a:r>
          </a:p>
        </p:txBody>
      </p:sp>
      <p:sp>
        <p:nvSpPr>
          <p:cNvPr id="56" name="Rounded Rectangle 55"/>
          <p:cNvSpPr>
            <a:spLocks noChangeArrowheads="1"/>
          </p:cNvSpPr>
          <p:nvPr/>
        </p:nvSpPr>
        <p:spPr bwMode="auto">
          <a:xfrm>
            <a:off x="987425" y="3098800"/>
            <a:ext cx="365125" cy="293688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6</a:t>
            </a:r>
          </a:p>
        </p:txBody>
      </p:sp>
      <p:sp>
        <p:nvSpPr>
          <p:cNvPr id="57" name="Rounded Rectangle 56"/>
          <p:cNvSpPr>
            <a:spLocks noChangeArrowheads="1"/>
          </p:cNvSpPr>
          <p:nvPr/>
        </p:nvSpPr>
        <p:spPr bwMode="auto">
          <a:xfrm>
            <a:off x="971550" y="2528888"/>
            <a:ext cx="365125" cy="29368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7</a:t>
            </a:r>
          </a:p>
        </p:txBody>
      </p:sp>
      <p:sp>
        <p:nvSpPr>
          <p:cNvPr id="58" name="Rounded Rectangle 57"/>
          <p:cNvSpPr>
            <a:spLocks noChangeArrowheads="1"/>
          </p:cNvSpPr>
          <p:nvPr/>
        </p:nvSpPr>
        <p:spPr bwMode="auto">
          <a:xfrm>
            <a:off x="971550" y="2103438"/>
            <a:ext cx="365125" cy="29368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8</a:t>
            </a:r>
          </a:p>
        </p:txBody>
      </p:sp>
      <p:sp>
        <p:nvSpPr>
          <p:cNvPr id="59" name="Rounded Rectangle 58"/>
          <p:cNvSpPr>
            <a:spLocks noChangeArrowheads="1"/>
          </p:cNvSpPr>
          <p:nvPr/>
        </p:nvSpPr>
        <p:spPr bwMode="auto">
          <a:xfrm>
            <a:off x="1731963" y="5083175"/>
            <a:ext cx="365125" cy="293688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>
            <a:solidFill>
              <a:srgbClr val="00B0F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60" name="Rounded Rectangle 59"/>
          <p:cNvSpPr>
            <a:spLocks noChangeArrowheads="1"/>
          </p:cNvSpPr>
          <p:nvPr/>
        </p:nvSpPr>
        <p:spPr bwMode="auto">
          <a:xfrm>
            <a:off x="2428875" y="5084763"/>
            <a:ext cx="365125" cy="293687"/>
          </a:xfrm>
          <a:prstGeom prst="roundRect">
            <a:avLst>
              <a:gd name="adj" fmla="val 16667"/>
            </a:avLst>
          </a:prstGeom>
          <a:solidFill>
            <a:srgbClr val="5EFA26"/>
          </a:solidFill>
          <a:ln w="9525">
            <a:solidFill>
              <a:srgbClr val="5EFA26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61" name="Rounded Rectangle 60"/>
          <p:cNvSpPr>
            <a:spLocks noChangeArrowheads="1"/>
          </p:cNvSpPr>
          <p:nvPr/>
        </p:nvSpPr>
        <p:spPr bwMode="auto">
          <a:xfrm>
            <a:off x="1716088" y="4635500"/>
            <a:ext cx="365125" cy="293688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>
            <a:solidFill>
              <a:srgbClr val="00B0F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3</a:t>
            </a: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2667000" y="5410200"/>
            <a:ext cx="779463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304" tIns="73152" rIns="146304" bIns="73152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Batch 0</a:t>
            </a:r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152400" y="6400800"/>
            <a:ext cx="4819650" cy="4619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 charset="0"/>
                <a:ea typeface="ＭＳ Ｐゴシック" charset="0"/>
              </a:rPr>
              <a:t>Packet Injection Order at Processor</a:t>
            </a:r>
          </a:p>
        </p:txBody>
      </p:sp>
      <p:sp>
        <p:nvSpPr>
          <p:cNvPr id="214034" name="TextBox 67"/>
          <p:cNvSpPr txBox="1">
            <a:spLocks noChangeArrowheads="1"/>
          </p:cNvSpPr>
          <p:nvPr/>
        </p:nvSpPr>
        <p:spPr bwMode="auto">
          <a:xfrm>
            <a:off x="762000" y="6015038"/>
            <a:ext cx="2444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 charset="0"/>
                <a:ea typeface="ＭＳ Ｐゴシック" charset="0"/>
              </a:rPr>
              <a:t>Core1   Core2   Core3</a:t>
            </a:r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4572000" y="3581400"/>
            <a:ext cx="4041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 charset="0"/>
                <a:ea typeface="ＭＳ Ｐゴシック" charset="0"/>
              </a:rPr>
              <a:t>Batching interval length = 3 cycles</a:t>
            </a:r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4572000" y="4262438"/>
            <a:ext cx="4114800" cy="461962"/>
            <a:chOff x="4572000" y="4262735"/>
            <a:chExt cx="4114800" cy="461665"/>
          </a:xfrm>
        </p:grpSpPr>
        <p:sp>
          <p:nvSpPr>
            <p:cNvPr id="46" name="Rounded Rectangle 45"/>
            <p:cNvSpPr>
              <a:spLocks noChangeArrowheads="1"/>
            </p:cNvSpPr>
            <p:nvPr/>
          </p:nvSpPr>
          <p:spPr bwMode="auto">
            <a:xfrm>
              <a:off x="6553200" y="4281773"/>
              <a:ext cx="365125" cy="293498"/>
            </a:xfrm>
            <a:prstGeom prst="roundRect">
              <a:avLst>
                <a:gd name="adj" fmla="val 16667"/>
              </a:avLst>
            </a:prstGeom>
            <a:solidFill>
              <a:srgbClr val="5EFA26"/>
            </a:solidFill>
            <a:ln w="9525">
              <a:solidFill>
                <a:srgbClr val="5EFA26"/>
              </a:solidFill>
              <a:round/>
              <a:headEnd/>
              <a:tailEnd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8" name="Half Frame 47"/>
            <p:cNvSpPr/>
            <p:nvPr/>
          </p:nvSpPr>
          <p:spPr>
            <a:xfrm rot="7721387">
              <a:off x="6866056" y="4261021"/>
              <a:ext cx="368063" cy="393700"/>
            </a:xfrm>
            <a:prstGeom prst="halfFrame">
              <a:avLst>
                <a:gd name="adj1" fmla="val 19517"/>
                <a:gd name="adj2" fmla="val 1754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endParaRPr>
            </a:p>
          </p:txBody>
        </p:sp>
        <p:sp>
          <p:nvSpPr>
            <p:cNvPr id="69" name="Rounded Rectangle 68"/>
            <p:cNvSpPr>
              <a:spLocks noChangeArrowheads="1"/>
            </p:cNvSpPr>
            <p:nvPr/>
          </p:nvSpPr>
          <p:spPr bwMode="auto">
            <a:xfrm>
              <a:off x="7446963" y="4299224"/>
              <a:ext cx="365125" cy="293499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9525">
              <a:solidFill>
                <a:srgbClr val="00B0F0"/>
              </a:solidFill>
              <a:round/>
              <a:headEnd/>
              <a:tailEnd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0" name="Half Frame 69"/>
            <p:cNvSpPr/>
            <p:nvPr/>
          </p:nvSpPr>
          <p:spPr>
            <a:xfrm rot="7721387">
              <a:off x="7777281" y="4268954"/>
              <a:ext cx="368063" cy="393700"/>
            </a:xfrm>
            <a:prstGeom prst="halfFrame">
              <a:avLst>
                <a:gd name="adj1" fmla="val 19517"/>
                <a:gd name="adj2" fmla="val 1754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endParaRPr>
            </a:p>
          </p:txBody>
        </p:sp>
        <p:sp>
          <p:nvSpPr>
            <p:cNvPr id="71" name="Rounded Rectangle 70"/>
            <p:cNvSpPr>
              <a:spLocks noChangeArrowheads="1"/>
            </p:cNvSpPr>
            <p:nvPr/>
          </p:nvSpPr>
          <p:spPr bwMode="auto">
            <a:xfrm>
              <a:off x="8321675" y="4283359"/>
              <a:ext cx="365125" cy="293499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14045" name="TextBox 29"/>
            <p:cNvSpPr txBox="1">
              <a:spLocks noChangeArrowheads="1"/>
            </p:cNvSpPr>
            <p:nvPr/>
          </p:nvSpPr>
          <p:spPr bwMode="auto">
            <a:xfrm>
              <a:off x="4572000" y="4262735"/>
              <a:ext cx="20574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 charset="0"/>
                  <a:ea typeface="ＭＳ Ｐゴシック" charset="0"/>
                </a:rPr>
                <a:t>Ranking order =</a:t>
              </a:r>
            </a:p>
          </p:txBody>
        </p:sp>
      </p:grpSp>
      <p:sp>
        <p:nvSpPr>
          <p:cNvPr id="32" name="Rounded Rectangle 31"/>
          <p:cNvSpPr>
            <a:spLocks noChangeArrowheads="1"/>
          </p:cNvSpPr>
          <p:nvPr/>
        </p:nvSpPr>
        <p:spPr bwMode="auto">
          <a:xfrm>
            <a:off x="838200" y="4573588"/>
            <a:ext cx="2590800" cy="1293812"/>
          </a:xfrm>
          <a:prstGeom prst="roundRect">
            <a:avLst>
              <a:gd name="adj" fmla="val 16667"/>
            </a:avLst>
          </a:prstGeom>
          <a:noFill/>
          <a:ln w="25400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2511425" y="3962400"/>
            <a:ext cx="938213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304" tIns="73152" rIns="146304" bIns="73152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Batch 1</a:t>
            </a:r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2590800" y="2514600"/>
            <a:ext cx="938213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304" tIns="73152" rIns="146304" bIns="73152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Batch 2</a:t>
            </a:r>
          </a:p>
        </p:txBody>
      </p:sp>
    </p:spTree>
    <p:extLst>
      <p:ext uri="{BB962C8B-B14F-4D97-AF65-F5344CB8AC3E}">
        <p14:creationId xmlns:p14="http://schemas.microsoft.com/office/powerpoint/2010/main" val="6869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3.7037E-6 L 0.00035 -0.2254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0.22546 L -3.33333E-6 -0.42778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72" grpId="0"/>
      <p:bldP spid="32" grpId="0" animBg="1"/>
      <p:bldP spid="33" grpId="0"/>
      <p:bldP spid="34" grpId="0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STC Scheduling Example</a:t>
            </a:r>
          </a:p>
        </p:txBody>
      </p:sp>
      <p:sp>
        <p:nvSpPr>
          <p:cNvPr id="193" name="Rounded Rectangle 192"/>
          <p:cNvSpPr>
            <a:spLocks noChangeArrowheads="1"/>
          </p:cNvSpPr>
          <p:nvPr/>
        </p:nvSpPr>
        <p:spPr bwMode="auto">
          <a:xfrm>
            <a:off x="6548438" y="2624138"/>
            <a:ext cx="341312" cy="28733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4</a:t>
            </a:r>
          </a:p>
        </p:txBody>
      </p:sp>
      <p:sp>
        <p:nvSpPr>
          <p:cNvPr id="194" name="Rounded Rectangle 193"/>
          <p:cNvSpPr>
            <a:spLocks noChangeArrowheads="1"/>
          </p:cNvSpPr>
          <p:nvPr/>
        </p:nvSpPr>
        <p:spPr bwMode="auto">
          <a:xfrm>
            <a:off x="6115050" y="2624138"/>
            <a:ext cx="341313" cy="28733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8</a:t>
            </a:r>
          </a:p>
        </p:txBody>
      </p:sp>
      <p:sp>
        <p:nvSpPr>
          <p:cNvPr id="195" name="Rounded Rectangle 194"/>
          <p:cNvSpPr>
            <a:spLocks noChangeArrowheads="1"/>
          </p:cNvSpPr>
          <p:nvPr/>
        </p:nvSpPr>
        <p:spPr bwMode="auto">
          <a:xfrm>
            <a:off x="6548438" y="2238375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5</a:t>
            </a:r>
          </a:p>
        </p:txBody>
      </p:sp>
      <p:cxnSp>
        <p:nvCxnSpPr>
          <p:cNvPr id="196" name="Straight Connector 195"/>
          <p:cNvCxnSpPr/>
          <p:nvPr/>
        </p:nvCxnSpPr>
        <p:spPr>
          <a:xfrm>
            <a:off x="5032375" y="3103563"/>
            <a:ext cx="213518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ounded Rectangle 196"/>
          <p:cNvSpPr>
            <a:spLocks noChangeArrowheads="1"/>
          </p:cNvSpPr>
          <p:nvPr/>
        </p:nvSpPr>
        <p:spPr bwMode="auto">
          <a:xfrm>
            <a:off x="6548438" y="3681413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1</a:t>
            </a:r>
          </a:p>
        </p:txBody>
      </p:sp>
      <p:sp>
        <p:nvSpPr>
          <p:cNvPr id="198" name="Rounded Rectangle 197"/>
          <p:cNvSpPr>
            <a:spLocks noChangeArrowheads="1"/>
          </p:cNvSpPr>
          <p:nvPr/>
        </p:nvSpPr>
        <p:spPr bwMode="auto">
          <a:xfrm>
            <a:off x="6115050" y="3681413"/>
            <a:ext cx="341313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7</a:t>
            </a:r>
          </a:p>
        </p:txBody>
      </p:sp>
      <p:sp>
        <p:nvSpPr>
          <p:cNvPr id="199" name="Rounded Rectangle 198"/>
          <p:cNvSpPr>
            <a:spLocks noChangeArrowheads="1"/>
          </p:cNvSpPr>
          <p:nvPr/>
        </p:nvSpPr>
        <p:spPr bwMode="auto">
          <a:xfrm>
            <a:off x="6548438" y="3297238"/>
            <a:ext cx="341312" cy="287337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>
            <a:solidFill>
              <a:srgbClr val="00B0F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2</a:t>
            </a:r>
          </a:p>
        </p:txBody>
      </p:sp>
      <p:cxnSp>
        <p:nvCxnSpPr>
          <p:cNvPr id="200" name="Straight Connector 199"/>
          <p:cNvCxnSpPr/>
          <p:nvPr/>
        </p:nvCxnSpPr>
        <p:spPr>
          <a:xfrm>
            <a:off x="5032375" y="4162425"/>
            <a:ext cx="213518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Rounded Rectangle 200"/>
          <p:cNvSpPr>
            <a:spLocks noChangeArrowheads="1"/>
          </p:cNvSpPr>
          <p:nvPr/>
        </p:nvSpPr>
        <p:spPr bwMode="auto">
          <a:xfrm>
            <a:off x="6548438" y="4738688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>
            <a:solidFill>
              <a:srgbClr val="00B0F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1</a:t>
            </a:r>
          </a:p>
        </p:txBody>
      </p:sp>
      <p:sp>
        <p:nvSpPr>
          <p:cNvPr id="202" name="Rounded Rectangle 201"/>
          <p:cNvSpPr>
            <a:spLocks noChangeArrowheads="1"/>
          </p:cNvSpPr>
          <p:nvPr/>
        </p:nvSpPr>
        <p:spPr bwMode="auto">
          <a:xfrm>
            <a:off x="6115050" y="4354513"/>
            <a:ext cx="341313" cy="28733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6</a:t>
            </a:r>
          </a:p>
        </p:txBody>
      </p:sp>
      <p:sp>
        <p:nvSpPr>
          <p:cNvPr id="203" name="Rounded Rectangle 202"/>
          <p:cNvSpPr>
            <a:spLocks noChangeArrowheads="1"/>
          </p:cNvSpPr>
          <p:nvPr/>
        </p:nvSpPr>
        <p:spPr bwMode="auto">
          <a:xfrm>
            <a:off x="6548438" y="4354513"/>
            <a:ext cx="341312" cy="28733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2</a:t>
            </a:r>
          </a:p>
        </p:txBody>
      </p:sp>
      <p:cxnSp>
        <p:nvCxnSpPr>
          <p:cNvPr id="204" name="Straight Connector 203"/>
          <p:cNvCxnSpPr/>
          <p:nvPr/>
        </p:nvCxnSpPr>
        <p:spPr>
          <a:xfrm>
            <a:off x="5032375" y="5219700"/>
            <a:ext cx="213518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Rounded Rectangle 204"/>
          <p:cNvSpPr>
            <a:spLocks noChangeArrowheads="1"/>
          </p:cNvSpPr>
          <p:nvPr/>
        </p:nvSpPr>
        <p:spPr bwMode="auto">
          <a:xfrm>
            <a:off x="6548438" y="5795963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5EFA26"/>
          </a:solidFill>
          <a:ln w="9525">
            <a:solidFill>
              <a:srgbClr val="5EFA26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1</a:t>
            </a:r>
          </a:p>
        </p:txBody>
      </p:sp>
      <p:sp>
        <p:nvSpPr>
          <p:cNvPr id="206" name="Rounded Rectangle 205"/>
          <p:cNvSpPr>
            <a:spLocks noChangeArrowheads="1"/>
          </p:cNvSpPr>
          <p:nvPr/>
        </p:nvSpPr>
        <p:spPr bwMode="auto">
          <a:xfrm>
            <a:off x="6548438" y="5411788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3</a:t>
            </a:r>
          </a:p>
        </p:txBody>
      </p:sp>
      <p:cxnSp>
        <p:nvCxnSpPr>
          <p:cNvPr id="207" name="Straight Connector 206"/>
          <p:cNvCxnSpPr/>
          <p:nvPr/>
        </p:nvCxnSpPr>
        <p:spPr>
          <a:xfrm>
            <a:off x="5032375" y="6276975"/>
            <a:ext cx="213518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>
            <a:off x="5114925" y="2125663"/>
            <a:ext cx="213518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082" name="Rectangle 213"/>
          <p:cNvSpPr>
            <a:spLocks noChangeArrowheads="1"/>
          </p:cNvSpPr>
          <p:nvPr/>
        </p:nvSpPr>
        <p:spPr bwMode="auto">
          <a:xfrm>
            <a:off x="6159500" y="1524000"/>
            <a:ext cx="8255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304" tIns="73152" rIns="146304" bIns="73152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Router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4953000" y="1905000"/>
            <a:ext cx="3124200" cy="4495800"/>
          </a:xfrm>
          <a:prstGeom prst="rect">
            <a:avLst/>
          </a:prstGeom>
          <a:noFill/>
          <a:ln w="222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33" name="Oval 232"/>
          <p:cNvSpPr/>
          <p:nvPr/>
        </p:nvSpPr>
        <p:spPr>
          <a:xfrm>
            <a:off x="7391400" y="2133600"/>
            <a:ext cx="533400" cy="3733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7391400" y="3048000"/>
            <a:ext cx="553998" cy="1403589"/>
          </a:xfrm>
          <a:prstGeom prst="rect">
            <a:avLst/>
          </a:prstGeom>
          <a:noFill/>
          <a:ln>
            <a:noFill/>
          </a:ln>
        </p:spPr>
        <p:txBody>
          <a:bodyPr vert="vert270"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Scheduler</a:t>
            </a:r>
          </a:p>
        </p:txBody>
      </p:sp>
      <p:cxnSp>
        <p:nvCxnSpPr>
          <p:cNvPr id="237" name="Straight Arrow Connector 236"/>
          <p:cNvCxnSpPr/>
          <p:nvPr/>
        </p:nvCxnSpPr>
        <p:spPr>
          <a:xfrm rot="5400000">
            <a:off x="7334251" y="3752850"/>
            <a:ext cx="114300" cy="317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28600" y="2852433"/>
            <a:ext cx="553998" cy="1870064"/>
          </a:xfrm>
          <a:prstGeom prst="rect">
            <a:avLst/>
          </a:prstGeom>
          <a:noFill/>
        </p:spPr>
        <p:txBody>
          <a:bodyPr vert="vert270"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Injection Cycles</a:t>
            </a:r>
          </a:p>
        </p:txBody>
      </p:sp>
      <p:cxnSp>
        <p:nvCxnSpPr>
          <p:cNvPr id="48" name="Elbow Connector 47"/>
          <p:cNvCxnSpPr/>
          <p:nvPr/>
        </p:nvCxnSpPr>
        <p:spPr>
          <a:xfrm>
            <a:off x="717550" y="6018213"/>
            <a:ext cx="3168650" cy="158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/>
          <p:nvPr/>
        </p:nvCxnSpPr>
        <p:spPr>
          <a:xfrm rot="5400000" flipH="1" flipV="1">
            <a:off x="-1384300" y="3916363"/>
            <a:ext cx="4205287" cy="1588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ounded Rectangle 69"/>
          <p:cNvSpPr>
            <a:spLocks noChangeArrowheads="1"/>
          </p:cNvSpPr>
          <p:nvPr/>
        </p:nvSpPr>
        <p:spPr bwMode="auto">
          <a:xfrm>
            <a:off x="1019175" y="5494338"/>
            <a:ext cx="365125" cy="29368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1</a:t>
            </a:r>
          </a:p>
        </p:txBody>
      </p:sp>
      <p:sp>
        <p:nvSpPr>
          <p:cNvPr id="71" name="Rounded Rectangle 70"/>
          <p:cNvSpPr>
            <a:spLocks noChangeArrowheads="1"/>
          </p:cNvSpPr>
          <p:nvPr/>
        </p:nvSpPr>
        <p:spPr bwMode="auto">
          <a:xfrm>
            <a:off x="1011238" y="5083175"/>
            <a:ext cx="365125" cy="293688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72" name="Rounded Rectangle 71"/>
          <p:cNvSpPr>
            <a:spLocks noChangeArrowheads="1"/>
          </p:cNvSpPr>
          <p:nvPr/>
        </p:nvSpPr>
        <p:spPr bwMode="auto">
          <a:xfrm>
            <a:off x="1011238" y="4618038"/>
            <a:ext cx="365125" cy="29368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3</a:t>
            </a:r>
          </a:p>
        </p:txBody>
      </p:sp>
      <p:sp>
        <p:nvSpPr>
          <p:cNvPr id="73" name="Rounded Rectangle 72"/>
          <p:cNvSpPr>
            <a:spLocks noChangeArrowheads="1"/>
          </p:cNvSpPr>
          <p:nvPr/>
        </p:nvSpPr>
        <p:spPr bwMode="auto">
          <a:xfrm>
            <a:off x="1003300" y="3973513"/>
            <a:ext cx="365125" cy="29368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4</a:t>
            </a:r>
          </a:p>
        </p:txBody>
      </p:sp>
      <p:sp>
        <p:nvSpPr>
          <p:cNvPr id="74" name="Rounded Rectangle 73"/>
          <p:cNvSpPr>
            <a:spLocks noChangeArrowheads="1"/>
          </p:cNvSpPr>
          <p:nvPr/>
        </p:nvSpPr>
        <p:spPr bwMode="auto">
          <a:xfrm>
            <a:off x="979488" y="3563938"/>
            <a:ext cx="365125" cy="29368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5</a:t>
            </a:r>
          </a:p>
        </p:txBody>
      </p:sp>
      <p:sp>
        <p:nvSpPr>
          <p:cNvPr id="75" name="Rounded Rectangle 74"/>
          <p:cNvSpPr>
            <a:spLocks noChangeArrowheads="1"/>
          </p:cNvSpPr>
          <p:nvPr/>
        </p:nvSpPr>
        <p:spPr bwMode="auto">
          <a:xfrm>
            <a:off x="987425" y="3098800"/>
            <a:ext cx="365125" cy="293688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6</a:t>
            </a:r>
          </a:p>
        </p:txBody>
      </p:sp>
      <p:sp>
        <p:nvSpPr>
          <p:cNvPr id="76" name="Rounded Rectangle 75"/>
          <p:cNvSpPr>
            <a:spLocks noChangeArrowheads="1"/>
          </p:cNvSpPr>
          <p:nvPr/>
        </p:nvSpPr>
        <p:spPr bwMode="auto">
          <a:xfrm>
            <a:off x="971550" y="2528888"/>
            <a:ext cx="365125" cy="29368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7</a:t>
            </a:r>
          </a:p>
        </p:txBody>
      </p:sp>
      <p:sp>
        <p:nvSpPr>
          <p:cNvPr id="77" name="Rounded Rectangle 76"/>
          <p:cNvSpPr>
            <a:spLocks noChangeArrowheads="1"/>
          </p:cNvSpPr>
          <p:nvPr/>
        </p:nvSpPr>
        <p:spPr bwMode="auto">
          <a:xfrm>
            <a:off x="971550" y="2103438"/>
            <a:ext cx="365125" cy="29368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8</a:t>
            </a:r>
          </a:p>
        </p:txBody>
      </p:sp>
      <p:sp>
        <p:nvSpPr>
          <p:cNvPr id="78" name="Rounded Rectangle 77"/>
          <p:cNvSpPr>
            <a:spLocks noChangeArrowheads="1"/>
          </p:cNvSpPr>
          <p:nvPr/>
        </p:nvSpPr>
        <p:spPr bwMode="auto">
          <a:xfrm>
            <a:off x="1731963" y="5083175"/>
            <a:ext cx="365125" cy="293688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>
            <a:solidFill>
              <a:srgbClr val="00B0F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79" name="Rounded Rectangle 78"/>
          <p:cNvSpPr>
            <a:spLocks noChangeArrowheads="1"/>
          </p:cNvSpPr>
          <p:nvPr/>
        </p:nvSpPr>
        <p:spPr bwMode="auto">
          <a:xfrm>
            <a:off x="2428875" y="5084763"/>
            <a:ext cx="365125" cy="293687"/>
          </a:xfrm>
          <a:prstGeom prst="roundRect">
            <a:avLst>
              <a:gd name="adj" fmla="val 16667"/>
            </a:avLst>
          </a:prstGeom>
          <a:solidFill>
            <a:srgbClr val="5EFA26"/>
          </a:solidFill>
          <a:ln w="9525">
            <a:solidFill>
              <a:srgbClr val="5EFA26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80" name="Rounded Rectangle 79"/>
          <p:cNvSpPr>
            <a:spLocks noChangeArrowheads="1"/>
          </p:cNvSpPr>
          <p:nvPr/>
        </p:nvSpPr>
        <p:spPr bwMode="auto">
          <a:xfrm>
            <a:off x="1716088" y="4635500"/>
            <a:ext cx="365125" cy="293688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>
            <a:solidFill>
              <a:srgbClr val="00B0F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3</a:t>
            </a:r>
          </a:p>
        </p:txBody>
      </p:sp>
      <p:cxnSp>
        <p:nvCxnSpPr>
          <p:cNvPr id="81" name="Straight Connector 80"/>
          <p:cNvCxnSpPr/>
          <p:nvPr/>
        </p:nvCxnSpPr>
        <p:spPr>
          <a:xfrm>
            <a:off x="908050" y="4441825"/>
            <a:ext cx="273843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908050" y="2924175"/>
            <a:ext cx="273685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103" name="Rectangle 82"/>
          <p:cNvSpPr>
            <a:spLocks noChangeArrowheads="1"/>
          </p:cNvSpPr>
          <p:nvPr/>
        </p:nvSpPr>
        <p:spPr bwMode="auto">
          <a:xfrm>
            <a:off x="2617788" y="2397125"/>
            <a:ext cx="779462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304" tIns="73152" rIns="146304" bIns="73152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Batch 2</a:t>
            </a:r>
          </a:p>
        </p:txBody>
      </p:sp>
      <p:sp>
        <p:nvSpPr>
          <p:cNvPr id="216104" name="Rectangle 83"/>
          <p:cNvSpPr>
            <a:spLocks noChangeArrowheads="1"/>
          </p:cNvSpPr>
          <p:nvPr/>
        </p:nvSpPr>
        <p:spPr bwMode="auto">
          <a:xfrm>
            <a:off x="2617788" y="3975100"/>
            <a:ext cx="779462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304" tIns="73152" rIns="146304" bIns="73152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Batch 1</a:t>
            </a:r>
          </a:p>
        </p:txBody>
      </p:sp>
      <p:sp>
        <p:nvSpPr>
          <p:cNvPr id="216105" name="Rectangle 84"/>
          <p:cNvSpPr>
            <a:spLocks noChangeArrowheads="1"/>
          </p:cNvSpPr>
          <p:nvPr/>
        </p:nvSpPr>
        <p:spPr bwMode="auto">
          <a:xfrm>
            <a:off x="2663825" y="5448300"/>
            <a:ext cx="779463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304" tIns="73152" rIns="146304" bIns="73152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Batch 0</a:t>
            </a:r>
          </a:p>
        </p:txBody>
      </p:sp>
      <p:sp>
        <p:nvSpPr>
          <p:cNvPr id="216106" name="TextBox 86"/>
          <p:cNvSpPr txBox="1">
            <a:spLocks noChangeArrowheads="1"/>
          </p:cNvSpPr>
          <p:nvPr/>
        </p:nvSpPr>
        <p:spPr bwMode="auto">
          <a:xfrm>
            <a:off x="1525588" y="6019800"/>
            <a:ext cx="15605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 charset="0"/>
                <a:ea typeface="ＭＳ Ｐゴシック" charset="0"/>
              </a:rPr>
              <a:t>Applications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erpetu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6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accel="50000" decel="5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17 -0.23611 C 0.04514 -0.23611 0.05833 -0.11435 0.05833 0.03611 C 0.05833 0.18611 0.04514 0.30833 0.02917 0.30833 C 0.01302 0.30833 0 0.18611 0 0.03611 C 0 -0.11435 0.01302 -0.23611 0.02917 -0.23611 Z " pathEditMode="relative" rAng="0" ptsTypes="fffff">
                                      <p:cBhvr>
                                        <p:cTn id="6" dur="2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Down Arrow 37"/>
          <p:cNvSpPr/>
          <p:nvPr/>
        </p:nvSpPr>
        <p:spPr>
          <a:xfrm rot="16200000" flipH="1">
            <a:off x="6577013" y="-50800"/>
            <a:ext cx="46038" cy="4662487"/>
          </a:xfrm>
          <a:prstGeom prst="down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5348" tIns="62675" rIns="125348" bIns="62675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181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STC Scheduling Example</a:t>
            </a:r>
          </a:p>
        </p:txBody>
      </p:sp>
      <p:sp>
        <p:nvSpPr>
          <p:cNvPr id="193" name="Rounded Rectangle 192"/>
          <p:cNvSpPr>
            <a:spLocks noChangeArrowheads="1"/>
          </p:cNvSpPr>
          <p:nvPr/>
        </p:nvSpPr>
        <p:spPr bwMode="auto">
          <a:xfrm>
            <a:off x="2205038" y="2700338"/>
            <a:ext cx="341312" cy="28733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4</a:t>
            </a:r>
          </a:p>
        </p:txBody>
      </p:sp>
      <p:sp>
        <p:nvSpPr>
          <p:cNvPr id="194" name="Rounded Rectangle 193"/>
          <p:cNvSpPr>
            <a:spLocks noChangeArrowheads="1"/>
          </p:cNvSpPr>
          <p:nvPr/>
        </p:nvSpPr>
        <p:spPr bwMode="auto">
          <a:xfrm>
            <a:off x="1771650" y="2700338"/>
            <a:ext cx="341313" cy="28733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8</a:t>
            </a:r>
          </a:p>
        </p:txBody>
      </p:sp>
      <p:sp>
        <p:nvSpPr>
          <p:cNvPr id="195" name="Rounded Rectangle 194"/>
          <p:cNvSpPr>
            <a:spLocks noChangeArrowheads="1"/>
          </p:cNvSpPr>
          <p:nvPr/>
        </p:nvSpPr>
        <p:spPr bwMode="auto">
          <a:xfrm>
            <a:off x="2205038" y="2314575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5</a:t>
            </a:r>
          </a:p>
        </p:txBody>
      </p:sp>
      <p:cxnSp>
        <p:nvCxnSpPr>
          <p:cNvPr id="196" name="Straight Connector 195"/>
          <p:cNvCxnSpPr/>
          <p:nvPr/>
        </p:nvCxnSpPr>
        <p:spPr>
          <a:xfrm>
            <a:off x="688975" y="3179763"/>
            <a:ext cx="213518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ounded Rectangle 196"/>
          <p:cNvSpPr>
            <a:spLocks noChangeArrowheads="1"/>
          </p:cNvSpPr>
          <p:nvPr/>
        </p:nvSpPr>
        <p:spPr bwMode="auto">
          <a:xfrm>
            <a:off x="2205038" y="3757613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1</a:t>
            </a:r>
          </a:p>
        </p:txBody>
      </p:sp>
      <p:sp>
        <p:nvSpPr>
          <p:cNvPr id="198" name="Rounded Rectangle 197"/>
          <p:cNvSpPr>
            <a:spLocks noChangeArrowheads="1"/>
          </p:cNvSpPr>
          <p:nvPr/>
        </p:nvSpPr>
        <p:spPr bwMode="auto">
          <a:xfrm>
            <a:off x="1771650" y="3757613"/>
            <a:ext cx="341313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7</a:t>
            </a:r>
          </a:p>
        </p:txBody>
      </p:sp>
      <p:sp>
        <p:nvSpPr>
          <p:cNvPr id="199" name="Rounded Rectangle 198"/>
          <p:cNvSpPr>
            <a:spLocks noChangeArrowheads="1"/>
          </p:cNvSpPr>
          <p:nvPr/>
        </p:nvSpPr>
        <p:spPr bwMode="auto">
          <a:xfrm>
            <a:off x="2205038" y="3373438"/>
            <a:ext cx="341312" cy="287337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>
            <a:solidFill>
              <a:srgbClr val="00B0F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3</a:t>
            </a:r>
          </a:p>
        </p:txBody>
      </p:sp>
      <p:cxnSp>
        <p:nvCxnSpPr>
          <p:cNvPr id="200" name="Straight Connector 199"/>
          <p:cNvCxnSpPr/>
          <p:nvPr/>
        </p:nvCxnSpPr>
        <p:spPr>
          <a:xfrm>
            <a:off x="688975" y="4238625"/>
            <a:ext cx="213518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Rounded Rectangle 200"/>
          <p:cNvSpPr>
            <a:spLocks noChangeArrowheads="1"/>
          </p:cNvSpPr>
          <p:nvPr/>
        </p:nvSpPr>
        <p:spPr bwMode="auto">
          <a:xfrm>
            <a:off x="2205038" y="4814888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>
            <a:solidFill>
              <a:srgbClr val="00B0F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202" name="Rounded Rectangle 201"/>
          <p:cNvSpPr>
            <a:spLocks noChangeArrowheads="1"/>
          </p:cNvSpPr>
          <p:nvPr/>
        </p:nvSpPr>
        <p:spPr bwMode="auto">
          <a:xfrm>
            <a:off x="1771650" y="4430713"/>
            <a:ext cx="341313" cy="28733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6</a:t>
            </a:r>
          </a:p>
        </p:txBody>
      </p:sp>
      <p:sp>
        <p:nvSpPr>
          <p:cNvPr id="203" name="Rounded Rectangle 202"/>
          <p:cNvSpPr>
            <a:spLocks noChangeArrowheads="1"/>
          </p:cNvSpPr>
          <p:nvPr/>
        </p:nvSpPr>
        <p:spPr bwMode="auto">
          <a:xfrm>
            <a:off x="2205038" y="4430713"/>
            <a:ext cx="341312" cy="28733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2</a:t>
            </a:r>
          </a:p>
        </p:txBody>
      </p:sp>
      <p:cxnSp>
        <p:nvCxnSpPr>
          <p:cNvPr id="204" name="Straight Connector 203"/>
          <p:cNvCxnSpPr/>
          <p:nvPr/>
        </p:nvCxnSpPr>
        <p:spPr>
          <a:xfrm>
            <a:off x="688975" y="5295900"/>
            <a:ext cx="213518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Rounded Rectangle 204"/>
          <p:cNvSpPr>
            <a:spLocks noChangeArrowheads="1"/>
          </p:cNvSpPr>
          <p:nvPr/>
        </p:nvSpPr>
        <p:spPr bwMode="auto">
          <a:xfrm>
            <a:off x="2205038" y="5872163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5EFA26"/>
          </a:solidFill>
          <a:ln w="9525">
            <a:solidFill>
              <a:srgbClr val="5EFA26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206" name="Rounded Rectangle 205"/>
          <p:cNvSpPr>
            <a:spLocks noChangeArrowheads="1"/>
          </p:cNvSpPr>
          <p:nvPr/>
        </p:nvSpPr>
        <p:spPr bwMode="auto">
          <a:xfrm>
            <a:off x="2205038" y="5487988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3</a:t>
            </a:r>
          </a:p>
        </p:txBody>
      </p:sp>
      <p:cxnSp>
        <p:nvCxnSpPr>
          <p:cNvPr id="207" name="Straight Connector 206"/>
          <p:cNvCxnSpPr/>
          <p:nvPr/>
        </p:nvCxnSpPr>
        <p:spPr>
          <a:xfrm>
            <a:off x="688975" y="6353175"/>
            <a:ext cx="213518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>
            <a:off x="771525" y="2201863"/>
            <a:ext cx="213518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131" name="Rectangle 213"/>
          <p:cNvSpPr>
            <a:spLocks noChangeArrowheads="1"/>
          </p:cNvSpPr>
          <p:nvPr/>
        </p:nvSpPr>
        <p:spPr bwMode="auto">
          <a:xfrm>
            <a:off x="1816100" y="1600200"/>
            <a:ext cx="8255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304" tIns="73152" rIns="146304" bIns="73152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Router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609600" y="1981200"/>
            <a:ext cx="3124200" cy="4495800"/>
          </a:xfrm>
          <a:prstGeom prst="rect">
            <a:avLst/>
          </a:prstGeom>
          <a:noFill/>
          <a:ln w="222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33" name="Oval 232"/>
          <p:cNvSpPr/>
          <p:nvPr/>
        </p:nvSpPr>
        <p:spPr>
          <a:xfrm>
            <a:off x="3048000" y="2209800"/>
            <a:ext cx="533400" cy="3733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3048000" y="3124200"/>
            <a:ext cx="553998" cy="1403589"/>
          </a:xfrm>
          <a:prstGeom prst="rect">
            <a:avLst/>
          </a:prstGeom>
          <a:noFill/>
          <a:ln>
            <a:noFill/>
          </a:ln>
        </p:spPr>
        <p:txBody>
          <a:bodyPr vert="vert270"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Scheduler</a:t>
            </a:r>
          </a:p>
        </p:txBody>
      </p:sp>
      <p:cxnSp>
        <p:nvCxnSpPr>
          <p:cNvPr id="237" name="Straight Arrow Connector 236"/>
          <p:cNvCxnSpPr/>
          <p:nvPr/>
        </p:nvCxnSpPr>
        <p:spPr>
          <a:xfrm rot="5400000">
            <a:off x="2990851" y="3829050"/>
            <a:ext cx="114300" cy="317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136" name="Rectangle 25"/>
          <p:cNvSpPr>
            <a:spLocks noChangeArrowheads="1"/>
          </p:cNvSpPr>
          <p:nvPr/>
        </p:nvSpPr>
        <p:spPr bwMode="auto">
          <a:xfrm>
            <a:off x="5549900" y="1714500"/>
            <a:ext cx="176530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304" tIns="73152" rIns="146304" bIns="73152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Round Robin</a:t>
            </a:r>
          </a:p>
        </p:txBody>
      </p:sp>
      <p:sp>
        <p:nvSpPr>
          <p:cNvPr id="32" name="Rounded Rectangle 31"/>
          <p:cNvSpPr>
            <a:spLocks noChangeArrowheads="1"/>
          </p:cNvSpPr>
          <p:nvPr/>
        </p:nvSpPr>
        <p:spPr bwMode="auto">
          <a:xfrm>
            <a:off x="6837363" y="2141538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3</a:t>
            </a:r>
          </a:p>
        </p:txBody>
      </p:sp>
      <p:sp>
        <p:nvSpPr>
          <p:cNvPr id="33" name="Rounded Rectangle 32"/>
          <p:cNvSpPr>
            <a:spLocks noChangeArrowheads="1"/>
          </p:cNvSpPr>
          <p:nvPr/>
        </p:nvSpPr>
        <p:spPr bwMode="auto">
          <a:xfrm>
            <a:off x="7254875" y="2141538"/>
            <a:ext cx="341313" cy="288925"/>
          </a:xfrm>
          <a:prstGeom prst="roundRect">
            <a:avLst>
              <a:gd name="adj" fmla="val 16667"/>
            </a:avLst>
          </a:prstGeom>
          <a:solidFill>
            <a:srgbClr val="5EFA26"/>
          </a:solidFill>
          <a:ln w="9525">
            <a:solidFill>
              <a:srgbClr val="5EFA26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34" name="Rounded Rectangle 33"/>
          <p:cNvSpPr>
            <a:spLocks noChangeArrowheads="1"/>
          </p:cNvSpPr>
          <p:nvPr/>
        </p:nvSpPr>
        <p:spPr bwMode="auto">
          <a:xfrm>
            <a:off x="7659688" y="2141538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8</a:t>
            </a:r>
          </a:p>
        </p:txBody>
      </p:sp>
      <p:sp>
        <p:nvSpPr>
          <p:cNvPr id="35" name="Rounded Rectangle 34"/>
          <p:cNvSpPr>
            <a:spLocks noChangeArrowheads="1"/>
          </p:cNvSpPr>
          <p:nvPr/>
        </p:nvSpPr>
        <p:spPr bwMode="auto">
          <a:xfrm>
            <a:off x="8053388" y="2141538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7</a:t>
            </a:r>
          </a:p>
        </p:txBody>
      </p:sp>
      <p:sp>
        <p:nvSpPr>
          <p:cNvPr id="36" name="Rounded Rectangle 35"/>
          <p:cNvSpPr>
            <a:spLocks noChangeArrowheads="1"/>
          </p:cNvSpPr>
          <p:nvPr/>
        </p:nvSpPr>
        <p:spPr bwMode="auto">
          <a:xfrm>
            <a:off x="8470900" y="2141538"/>
            <a:ext cx="341313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6</a:t>
            </a:r>
          </a:p>
        </p:txBody>
      </p:sp>
      <p:graphicFrame>
        <p:nvGraphicFramePr>
          <p:cNvPr id="37" name="Table 36"/>
          <p:cNvGraphicFramePr>
            <a:graphicFrameLocks noGrp="1"/>
          </p:cNvGraphicFramePr>
          <p:nvPr/>
        </p:nvGraphicFramePr>
        <p:xfrm>
          <a:off x="4267200" y="4724400"/>
          <a:ext cx="4724400" cy="18528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3153"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STALL</a:t>
                      </a:r>
                      <a:r>
                        <a:rPr lang="en-US" sz="2400" b="1" baseline="0" dirty="0"/>
                        <a:t> CYCLES</a:t>
                      </a:r>
                      <a:endParaRPr lang="en-US" sz="2400" b="1" dirty="0"/>
                    </a:p>
                  </a:txBody>
                  <a:tcPr marL="109728" marR="109728" marT="48732" marB="48732"/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Avg</a:t>
                      </a:r>
                      <a:endParaRPr lang="en-US" sz="2400" b="1" dirty="0"/>
                    </a:p>
                  </a:txBody>
                  <a:tcPr marL="109728" marR="109728" marT="48732" marB="4873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1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RR</a:t>
                      </a:r>
                    </a:p>
                  </a:txBody>
                  <a:tcPr marL="109728" marR="109728" marT="48732" marB="487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8</a:t>
                      </a:r>
                    </a:p>
                  </a:txBody>
                  <a:tcPr marL="109728" marR="109728" marT="48732" marB="48732">
                    <a:solidFill>
                      <a:srgbClr val="5EF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6</a:t>
                      </a:r>
                    </a:p>
                  </a:txBody>
                  <a:tcPr marL="109728" marR="109728" marT="48732" marB="4873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11</a:t>
                      </a:r>
                    </a:p>
                  </a:txBody>
                  <a:tcPr marL="109728" marR="109728" marT="48732" marB="48732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8.3</a:t>
                      </a:r>
                    </a:p>
                  </a:txBody>
                  <a:tcPr marL="109728" marR="109728" marT="48732" marB="48732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1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Age</a:t>
                      </a:r>
                    </a:p>
                  </a:txBody>
                  <a:tcPr marL="109728" marR="109728" marT="48732" marB="48732"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marL="109728" marR="109728" marT="48732" marB="48732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marL="109728" marR="109728" marT="48732" marB="48732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marL="109728" marR="109728" marT="48732" marB="48732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marL="109728" marR="109728" marT="48732" marB="48732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1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STC</a:t>
                      </a:r>
                    </a:p>
                  </a:txBody>
                  <a:tcPr marL="109728" marR="109728" marT="48732" marB="48732"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marL="109728" marR="109728" marT="48732" marB="48732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marL="109728" marR="109728" marT="48732" marB="48732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marL="109728" marR="109728" marT="48732" marB="48732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marL="109728" marR="109728" marT="48732" marB="48732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8171" name="TextBox 38"/>
          <p:cNvSpPr txBox="1">
            <a:spLocks noChangeArrowheads="1"/>
          </p:cNvSpPr>
          <p:nvPr/>
        </p:nvSpPr>
        <p:spPr bwMode="auto">
          <a:xfrm>
            <a:off x="8229600" y="1828800"/>
            <a:ext cx="762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 charset="0"/>
                <a:ea typeface="ＭＳ Ｐゴシック" charset="0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30395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accel="50000" decel="5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17 -0.23611 C 0.04514 -0.23611 0.05833 -0.11435 0.05833 0.03611 C 0.05833 0.18611 0.04514 0.30833 0.02917 0.30833 C 0.01302 0.30833 0 0.18611 0 0.03611 C 0 -0.11435 0.01302 -0.23611 0.02917 -0.23611 Z " pathEditMode="relative" rAng="0" ptsTypes="fffff">
                                      <p:cBhvr>
                                        <p:cTn id="6" dur="2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81481E-6 L 0.24028 -0.02523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00" y="-1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-0.00347 L 0.28594 -0.08125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00" y="-39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-3.33333E-6 L 0.05017 -0.00347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-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1.48148E-6 L 0.33091 -0.1794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00" y="-9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48148E-6 L 0.37361 -0.23565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00" y="-1180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0.00231 L 0.04739 3.33333E-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-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L 0.41667 -0.33357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00" y="-1670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33 0.00023 L 0.046 1.85185E-6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51 -0.00093 L 0.46077 -0.39074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00" y="-19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 animBg="1"/>
      <p:bldP spid="194" grpId="0" animBg="1"/>
      <p:bldP spid="194" grpId="1" animBg="1"/>
      <p:bldP spid="195" grpId="0" animBg="1"/>
      <p:bldP spid="197" grpId="0" animBg="1"/>
      <p:bldP spid="198" grpId="0" animBg="1"/>
      <p:bldP spid="198" grpId="1" animBg="1"/>
      <p:bldP spid="199" grpId="0" animBg="1"/>
      <p:bldP spid="201" grpId="0" animBg="1"/>
      <p:bldP spid="202" grpId="0" animBg="1"/>
      <p:bldP spid="202" grpId="1" animBg="1"/>
      <p:bldP spid="203" grpId="0" animBg="1"/>
      <p:bldP spid="205" grpId="0" animBg="1"/>
      <p:bldP spid="206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Down Arrow 46"/>
          <p:cNvSpPr/>
          <p:nvPr/>
        </p:nvSpPr>
        <p:spPr>
          <a:xfrm rot="16200000" flipH="1">
            <a:off x="6646069" y="935831"/>
            <a:ext cx="46038" cy="4664075"/>
          </a:xfrm>
          <a:prstGeom prst="down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5348" tIns="62675" rIns="125348" bIns="62675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6" name="Down Arrow 45"/>
          <p:cNvSpPr/>
          <p:nvPr/>
        </p:nvSpPr>
        <p:spPr>
          <a:xfrm rot="16200000" flipH="1">
            <a:off x="6596063" y="-50800"/>
            <a:ext cx="46038" cy="4662487"/>
          </a:xfrm>
          <a:prstGeom prst="down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5348" tIns="62675" rIns="125348" bIns="62675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2016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STC Scheduling Example</a:t>
            </a:r>
          </a:p>
        </p:txBody>
      </p:sp>
      <p:sp>
        <p:nvSpPr>
          <p:cNvPr id="193" name="Rounded Rectangle 192"/>
          <p:cNvSpPr>
            <a:spLocks noChangeArrowheads="1"/>
          </p:cNvSpPr>
          <p:nvPr/>
        </p:nvSpPr>
        <p:spPr bwMode="auto">
          <a:xfrm>
            <a:off x="2205038" y="2700338"/>
            <a:ext cx="341312" cy="28733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4</a:t>
            </a:r>
          </a:p>
        </p:txBody>
      </p:sp>
      <p:sp>
        <p:nvSpPr>
          <p:cNvPr id="194" name="Rounded Rectangle 193"/>
          <p:cNvSpPr>
            <a:spLocks noChangeArrowheads="1"/>
          </p:cNvSpPr>
          <p:nvPr/>
        </p:nvSpPr>
        <p:spPr bwMode="auto">
          <a:xfrm>
            <a:off x="1771650" y="2700338"/>
            <a:ext cx="341313" cy="28733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8</a:t>
            </a:r>
          </a:p>
        </p:txBody>
      </p:sp>
      <p:sp>
        <p:nvSpPr>
          <p:cNvPr id="195" name="Rounded Rectangle 194"/>
          <p:cNvSpPr>
            <a:spLocks noChangeArrowheads="1"/>
          </p:cNvSpPr>
          <p:nvPr/>
        </p:nvSpPr>
        <p:spPr bwMode="auto">
          <a:xfrm>
            <a:off x="2205038" y="2314575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5</a:t>
            </a:r>
          </a:p>
        </p:txBody>
      </p:sp>
      <p:cxnSp>
        <p:nvCxnSpPr>
          <p:cNvPr id="196" name="Straight Connector 195"/>
          <p:cNvCxnSpPr/>
          <p:nvPr/>
        </p:nvCxnSpPr>
        <p:spPr>
          <a:xfrm>
            <a:off x="688975" y="3179763"/>
            <a:ext cx="213518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ounded Rectangle 196"/>
          <p:cNvSpPr>
            <a:spLocks noChangeArrowheads="1"/>
          </p:cNvSpPr>
          <p:nvPr/>
        </p:nvSpPr>
        <p:spPr bwMode="auto">
          <a:xfrm>
            <a:off x="2205038" y="3757613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1</a:t>
            </a:r>
          </a:p>
        </p:txBody>
      </p:sp>
      <p:sp>
        <p:nvSpPr>
          <p:cNvPr id="198" name="Rounded Rectangle 197"/>
          <p:cNvSpPr>
            <a:spLocks noChangeArrowheads="1"/>
          </p:cNvSpPr>
          <p:nvPr/>
        </p:nvSpPr>
        <p:spPr bwMode="auto">
          <a:xfrm>
            <a:off x="1771650" y="3757613"/>
            <a:ext cx="341313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7</a:t>
            </a:r>
          </a:p>
        </p:txBody>
      </p:sp>
      <p:sp>
        <p:nvSpPr>
          <p:cNvPr id="199" name="Rounded Rectangle 198"/>
          <p:cNvSpPr>
            <a:spLocks noChangeArrowheads="1"/>
          </p:cNvSpPr>
          <p:nvPr/>
        </p:nvSpPr>
        <p:spPr bwMode="auto">
          <a:xfrm>
            <a:off x="2205038" y="3373438"/>
            <a:ext cx="341312" cy="287337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>
            <a:solidFill>
              <a:srgbClr val="00B0F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3</a:t>
            </a:r>
          </a:p>
        </p:txBody>
      </p:sp>
      <p:cxnSp>
        <p:nvCxnSpPr>
          <p:cNvPr id="200" name="Straight Connector 199"/>
          <p:cNvCxnSpPr/>
          <p:nvPr/>
        </p:nvCxnSpPr>
        <p:spPr>
          <a:xfrm>
            <a:off x="688975" y="4238625"/>
            <a:ext cx="213518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Rounded Rectangle 200"/>
          <p:cNvSpPr>
            <a:spLocks noChangeArrowheads="1"/>
          </p:cNvSpPr>
          <p:nvPr/>
        </p:nvSpPr>
        <p:spPr bwMode="auto">
          <a:xfrm>
            <a:off x="2205038" y="4814888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>
            <a:solidFill>
              <a:srgbClr val="00B0F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202" name="Rounded Rectangle 201"/>
          <p:cNvSpPr>
            <a:spLocks noChangeArrowheads="1"/>
          </p:cNvSpPr>
          <p:nvPr/>
        </p:nvSpPr>
        <p:spPr bwMode="auto">
          <a:xfrm>
            <a:off x="1771650" y="4430713"/>
            <a:ext cx="341313" cy="28733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6</a:t>
            </a:r>
          </a:p>
        </p:txBody>
      </p:sp>
      <p:sp>
        <p:nvSpPr>
          <p:cNvPr id="203" name="Rounded Rectangle 202"/>
          <p:cNvSpPr>
            <a:spLocks noChangeArrowheads="1"/>
          </p:cNvSpPr>
          <p:nvPr/>
        </p:nvSpPr>
        <p:spPr bwMode="auto">
          <a:xfrm>
            <a:off x="2205038" y="4430713"/>
            <a:ext cx="341312" cy="28733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2</a:t>
            </a:r>
          </a:p>
        </p:txBody>
      </p:sp>
      <p:cxnSp>
        <p:nvCxnSpPr>
          <p:cNvPr id="204" name="Straight Connector 203"/>
          <p:cNvCxnSpPr/>
          <p:nvPr/>
        </p:nvCxnSpPr>
        <p:spPr>
          <a:xfrm>
            <a:off x="688975" y="5295900"/>
            <a:ext cx="213518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Rounded Rectangle 204"/>
          <p:cNvSpPr>
            <a:spLocks noChangeArrowheads="1"/>
          </p:cNvSpPr>
          <p:nvPr/>
        </p:nvSpPr>
        <p:spPr bwMode="auto">
          <a:xfrm>
            <a:off x="2205038" y="5872163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5EFA26"/>
          </a:solidFill>
          <a:ln w="9525">
            <a:solidFill>
              <a:srgbClr val="5EFA26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206" name="Rounded Rectangle 205"/>
          <p:cNvSpPr>
            <a:spLocks noChangeArrowheads="1"/>
          </p:cNvSpPr>
          <p:nvPr/>
        </p:nvSpPr>
        <p:spPr bwMode="auto">
          <a:xfrm>
            <a:off x="2205038" y="5487988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3</a:t>
            </a:r>
          </a:p>
        </p:txBody>
      </p:sp>
      <p:cxnSp>
        <p:nvCxnSpPr>
          <p:cNvPr id="207" name="Straight Connector 206"/>
          <p:cNvCxnSpPr/>
          <p:nvPr/>
        </p:nvCxnSpPr>
        <p:spPr>
          <a:xfrm>
            <a:off x="688975" y="6353175"/>
            <a:ext cx="213518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>
            <a:off x="771525" y="2201863"/>
            <a:ext cx="213518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180" name="Rectangle 213"/>
          <p:cNvSpPr>
            <a:spLocks noChangeArrowheads="1"/>
          </p:cNvSpPr>
          <p:nvPr/>
        </p:nvSpPr>
        <p:spPr bwMode="auto">
          <a:xfrm>
            <a:off x="1816100" y="1600200"/>
            <a:ext cx="8255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304" tIns="73152" rIns="146304" bIns="73152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Router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609600" y="1981200"/>
            <a:ext cx="3124200" cy="4495800"/>
          </a:xfrm>
          <a:prstGeom prst="rect">
            <a:avLst/>
          </a:prstGeom>
          <a:noFill/>
          <a:ln w="222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33" name="Oval 232"/>
          <p:cNvSpPr/>
          <p:nvPr/>
        </p:nvSpPr>
        <p:spPr>
          <a:xfrm>
            <a:off x="3048000" y="2209800"/>
            <a:ext cx="533400" cy="3733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3048000" y="3124200"/>
            <a:ext cx="553998" cy="1403589"/>
          </a:xfrm>
          <a:prstGeom prst="rect">
            <a:avLst/>
          </a:prstGeom>
          <a:noFill/>
          <a:ln>
            <a:noFill/>
          </a:ln>
        </p:spPr>
        <p:txBody>
          <a:bodyPr vert="vert270"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Scheduler</a:t>
            </a:r>
          </a:p>
        </p:txBody>
      </p:sp>
      <p:cxnSp>
        <p:nvCxnSpPr>
          <p:cNvPr id="237" name="Straight Arrow Connector 236"/>
          <p:cNvCxnSpPr/>
          <p:nvPr/>
        </p:nvCxnSpPr>
        <p:spPr>
          <a:xfrm rot="5400000">
            <a:off x="2990851" y="3829050"/>
            <a:ext cx="114300" cy="317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Down Arrow 49"/>
          <p:cNvSpPr/>
          <p:nvPr/>
        </p:nvSpPr>
        <p:spPr>
          <a:xfrm>
            <a:off x="2743200" y="2286000"/>
            <a:ext cx="76200" cy="3810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20186" name="Rectangle 50"/>
          <p:cNvSpPr>
            <a:spLocks noChangeArrowheads="1"/>
          </p:cNvSpPr>
          <p:nvPr/>
        </p:nvSpPr>
        <p:spPr bwMode="auto">
          <a:xfrm>
            <a:off x="5549900" y="1714500"/>
            <a:ext cx="176530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304" tIns="73152" rIns="146304" bIns="73152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Round Robin</a:t>
            </a:r>
          </a:p>
        </p:txBody>
      </p:sp>
      <p:sp>
        <p:nvSpPr>
          <p:cNvPr id="52" name="Rounded Rectangle 51"/>
          <p:cNvSpPr>
            <a:spLocks noChangeArrowheads="1"/>
          </p:cNvSpPr>
          <p:nvPr/>
        </p:nvSpPr>
        <p:spPr bwMode="auto">
          <a:xfrm>
            <a:off x="4383088" y="2146300"/>
            <a:ext cx="341312" cy="287338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5</a:t>
            </a:r>
          </a:p>
        </p:txBody>
      </p:sp>
      <p:sp>
        <p:nvSpPr>
          <p:cNvPr id="53" name="Rounded Rectangle 52"/>
          <p:cNvSpPr>
            <a:spLocks noChangeArrowheads="1"/>
          </p:cNvSpPr>
          <p:nvPr/>
        </p:nvSpPr>
        <p:spPr bwMode="auto">
          <a:xfrm>
            <a:off x="4800600" y="2146300"/>
            <a:ext cx="341313" cy="287338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4</a:t>
            </a:r>
          </a:p>
        </p:txBody>
      </p:sp>
      <p:sp>
        <p:nvSpPr>
          <p:cNvPr id="54" name="Rounded Rectangle 53"/>
          <p:cNvSpPr>
            <a:spLocks noChangeArrowheads="1"/>
          </p:cNvSpPr>
          <p:nvPr/>
        </p:nvSpPr>
        <p:spPr bwMode="auto">
          <a:xfrm>
            <a:off x="5221288" y="2146300"/>
            <a:ext cx="341312" cy="287338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>
            <a:solidFill>
              <a:srgbClr val="00B0F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3</a:t>
            </a:r>
          </a:p>
        </p:txBody>
      </p:sp>
      <p:sp>
        <p:nvSpPr>
          <p:cNvPr id="55" name="Rounded Rectangle 54"/>
          <p:cNvSpPr>
            <a:spLocks noChangeArrowheads="1"/>
          </p:cNvSpPr>
          <p:nvPr/>
        </p:nvSpPr>
        <p:spPr bwMode="auto">
          <a:xfrm>
            <a:off x="5629275" y="2146300"/>
            <a:ext cx="342900" cy="287338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1</a:t>
            </a:r>
          </a:p>
        </p:txBody>
      </p:sp>
      <p:sp>
        <p:nvSpPr>
          <p:cNvPr id="56" name="Rounded Rectangle 55"/>
          <p:cNvSpPr>
            <a:spLocks noChangeArrowheads="1"/>
          </p:cNvSpPr>
          <p:nvPr/>
        </p:nvSpPr>
        <p:spPr bwMode="auto">
          <a:xfrm>
            <a:off x="6019800" y="2146300"/>
            <a:ext cx="341313" cy="287338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57" name="Rounded Rectangle 56"/>
          <p:cNvSpPr>
            <a:spLocks noChangeArrowheads="1"/>
          </p:cNvSpPr>
          <p:nvPr/>
        </p:nvSpPr>
        <p:spPr bwMode="auto">
          <a:xfrm>
            <a:off x="6427788" y="2133600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>
            <a:solidFill>
              <a:srgbClr val="00B0F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58" name="Rounded Rectangle 57"/>
          <p:cNvSpPr>
            <a:spLocks noChangeArrowheads="1"/>
          </p:cNvSpPr>
          <p:nvPr/>
        </p:nvSpPr>
        <p:spPr bwMode="auto">
          <a:xfrm>
            <a:off x="6837363" y="2141538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3</a:t>
            </a:r>
          </a:p>
        </p:txBody>
      </p:sp>
      <p:sp>
        <p:nvSpPr>
          <p:cNvPr id="59" name="Rounded Rectangle 58"/>
          <p:cNvSpPr>
            <a:spLocks noChangeArrowheads="1"/>
          </p:cNvSpPr>
          <p:nvPr/>
        </p:nvSpPr>
        <p:spPr bwMode="auto">
          <a:xfrm>
            <a:off x="7254875" y="2141538"/>
            <a:ext cx="341313" cy="288925"/>
          </a:xfrm>
          <a:prstGeom prst="roundRect">
            <a:avLst>
              <a:gd name="adj" fmla="val 16667"/>
            </a:avLst>
          </a:prstGeom>
          <a:solidFill>
            <a:srgbClr val="5EFA26"/>
          </a:solidFill>
          <a:ln w="9525">
            <a:solidFill>
              <a:srgbClr val="5EFA26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60" name="Rounded Rectangle 59"/>
          <p:cNvSpPr>
            <a:spLocks noChangeArrowheads="1"/>
          </p:cNvSpPr>
          <p:nvPr/>
        </p:nvSpPr>
        <p:spPr bwMode="auto">
          <a:xfrm>
            <a:off x="7659688" y="2141538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8</a:t>
            </a:r>
          </a:p>
        </p:txBody>
      </p:sp>
      <p:sp>
        <p:nvSpPr>
          <p:cNvPr id="61" name="Rounded Rectangle 60"/>
          <p:cNvSpPr>
            <a:spLocks noChangeArrowheads="1"/>
          </p:cNvSpPr>
          <p:nvPr/>
        </p:nvSpPr>
        <p:spPr bwMode="auto">
          <a:xfrm>
            <a:off x="8053388" y="2141538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7</a:t>
            </a:r>
          </a:p>
        </p:txBody>
      </p:sp>
      <p:sp>
        <p:nvSpPr>
          <p:cNvPr id="62" name="Rounded Rectangle 61"/>
          <p:cNvSpPr>
            <a:spLocks noChangeArrowheads="1"/>
          </p:cNvSpPr>
          <p:nvPr/>
        </p:nvSpPr>
        <p:spPr bwMode="auto">
          <a:xfrm>
            <a:off x="8470900" y="2141538"/>
            <a:ext cx="341313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6</a:t>
            </a:r>
          </a:p>
        </p:txBody>
      </p:sp>
      <p:sp>
        <p:nvSpPr>
          <p:cNvPr id="220198" name="Rectangle 62"/>
          <p:cNvSpPr>
            <a:spLocks noChangeArrowheads="1"/>
          </p:cNvSpPr>
          <p:nvPr/>
        </p:nvSpPr>
        <p:spPr bwMode="auto">
          <a:xfrm>
            <a:off x="6226175" y="2590800"/>
            <a:ext cx="71755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304" tIns="73152" rIns="146304" bIns="73152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Age</a:t>
            </a:r>
          </a:p>
        </p:txBody>
      </p:sp>
      <p:sp>
        <p:nvSpPr>
          <p:cNvPr id="65" name="Rounded Rectangle 64"/>
          <p:cNvSpPr>
            <a:spLocks noChangeArrowheads="1"/>
          </p:cNvSpPr>
          <p:nvPr/>
        </p:nvSpPr>
        <p:spPr bwMode="auto">
          <a:xfrm>
            <a:off x="6122988" y="3136900"/>
            <a:ext cx="341312" cy="287338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3</a:t>
            </a:r>
          </a:p>
        </p:txBody>
      </p:sp>
      <p:sp>
        <p:nvSpPr>
          <p:cNvPr id="66" name="Rounded Rectangle 65"/>
          <p:cNvSpPr>
            <a:spLocks noChangeArrowheads="1"/>
          </p:cNvSpPr>
          <p:nvPr/>
        </p:nvSpPr>
        <p:spPr bwMode="auto">
          <a:xfrm>
            <a:off x="6530975" y="3124200"/>
            <a:ext cx="342900" cy="288925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>
            <a:solidFill>
              <a:srgbClr val="00B0F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3</a:t>
            </a:r>
          </a:p>
        </p:txBody>
      </p:sp>
      <p:sp>
        <p:nvSpPr>
          <p:cNvPr id="67" name="Rounded Rectangle 66"/>
          <p:cNvSpPr>
            <a:spLocks noChangeArrowheads="1"/>
          </p:cNvSpPr>
          <p:nvPr/>
        </p:nvSpPr>
        <p:spPr bwMode="auto">
          <a:xfrm>
            <a:off x="6940550" y="3132138"/>
            <a:ext cx="341313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5</a:t>
            </a:r>
          </a:p>
        </p:txBody>
      </p:sp>
      <p:sp>
        <p:nvSpPr>
          <p:cNvPr id="68" name="Rounded Rectangle 67"/>
          <p:cNvSpPr>
            <a:spLocks noChangeArrowheads="1"/>
          </p:cNvSpPr>
          <p:nvPr/>
        </p:nvSpPr>
        <p:spPr bwMode="auto">
          <a:xfrm>
            <a:off x="7358063" y="3132138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4</a:t>
            </a:r>
          </a:p>
        </p:txBody>
      </p:sp>
      <p:sp>
        <p:nvSpPr>
          <p:cNvPr id="69" name="Rounded Rectangle 68"/>
          <p:cNvSpPr>
            <a:spLocks noChangeArrowheads="1"/>
          </p:cNvSpPr>
          <p:nvPr/>
        </p:nvSpPr>
        <p:spPr bwMode="auto">
          <a:xfrm>
            <a:off x="7762875" y="3132138"/>
            <a:ext cx="341313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6</a:t>
            </a:r>
          </a:p>
        </p:txBody>
      </p:sp>
      <p:sp>
        <p:nvSpPr>
          <p:cNvPr id="70" name="Rounded Rectangle 69"/>
          <p:cNvSpPr>
            <a:spLocks noChangeArrowheads="1"/>
          </p:cNvSpPr>
          <p:nvPr/>
        </p:nvSpPr>
        <p:spPr bwMode="auto">
          <a:xfrm>
            <a:off x="8156575" y="3132138"/>
            <a:ext cx="341313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7</a:t>
            </a:r>
          </a:p>
        </p:txBody>
      </p:sp>
      <p:sp>
        <p:nvSpPr>
          <p:cNvPr id="71" name="Rounded Rectangle 70"/>
          <p:cNvSpPr>
            <a:spLocks noChangeArrowheads="1"/>
          </p:cNvSpPr>
          <p:nvPr/>
        </p:nvSpPr>
        <p:spPr bwMode="auto">
          <a:xfrm>
            <a:off x="8574088" y="3132138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8</a:t>
            </a:r>
          </a:p>
        </p:txBody>
      </p:sp>
      <p:graphicFrame>
        <p:nvGraphicFramePr>
          <p:cNvPr id="79" name="Table 78"/>
          <p:cNvGraphicFramePr>
            <a:graphicFrameLocks noGrp="1"/>
          </p:cNvGraphicFramePr>
          <p:nvPr/>
        </p:nvGraphicFramePr>
        <p:xfrm>
          <a:off x="4267200" y="4724400"/>
          <a:ext cx="4724400" cy="18528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3153"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STALL</a:t>
                      </a:r>
                      <a:r>
                        <a:rPr lang="en-US" sz="2400" b="1" baseline="0" dirty="0"/>
                        <a:t> CYCLES</a:t>
                      </a:r>
                      <a:endParaRPr lang="en-US" sz="2400" b="1" dirty="0"/>
                    </a:p>
                  </a:txBody>
                  <a:tcPr marL="109728" marR="109728" marT="48732" marB="48732"/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Avg</a:t>
                      </a:r>
                      <a:endParaRPr lang="en-US" sz="2400" b="1" dirty="0"/>
                    </a:p>
                  </a:txBody>
                  <a:tcPr marL="109728" marR="109728" marT="48732" marB="4873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1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RR</a:t>
                      </a:r>
                    </a:p>
                  </a:txBody>
                  <a:tcPr marL="109728" marR="109728" marT="48732" marB="487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8</a:t>
                      </a:r>
                    </a:p>
                  </a:txBody>
                  <a:tcPr marL="109728" marR="109728" marT="48732" marB="48732">
                    <a:solidFill>
                      <a:srgbClr val="5EF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6</a:t>
                      </a:r>
                    </a:p>
                  </a:txBody>
                  <a:tcPr marL="109728" marR="109728" marT="48732" marB="4873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11</a:t>
                      </a:r>
                    </a:p>
                  </a:txBody>
                  <a:tcPr marL="109728" marR="109728" marT="48732" marB="48732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8.3</a:t>
                      </a:r>
                    </a:p>
                  </a:txBody>
                  <a:tcPr marL="109728" marR="109728" marT="48732" marB="48732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1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Age</a:t>
                      </a:r>
                    </a:p>
                  </a:txBody>
                  <a:tcPr marL="109728" marR="109728" marT="48732" marB="487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4</a:t>
                      </a:r>
                    </a:p>
                  </a:txBody>
                  <a:tcPr marL="109728" marR="109728" marT="48732" marB="48732">
                    <a:solidFill>
                      <a:srgbClr val="5EF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6</a:t>
                      </a:r>
                    </a:p>
                  </a:txBody>
                  <a:tcPr marL="109728" marR="109728" marT="48732" marB="4873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11</a:t>
                      </a:r>
                    </a:p>
                  </a:txBody>
                  <a:tcPr marL="109728" marR="109728" marT="48732" marB="48732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7.0</a:t>
                      </a:r>
                    </a:p>
                  </a:txBody>
                  <a:tcPr marL="109728" marR="109728" marT="48732" marB="48732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1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STC</a:t>
                      </a:r>
                    </a:p>
                  </a:txBody>
                  <a:tcPr marL="109728" marR="109728" marT="48732" marB="48732"/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marL="109728" marR="109728" marT="48732" marB="48732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marL="109728" marR="109728" marT="48732" marB="48732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marL="109728" marR="109728" marT="48732" marB="48732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/>
                    </a:p>
                  </a:txBody>
                  <a:tcPr marL="109728" marR="109728" marT="48732" marB="48732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0235" name="TextBox 63"/>
          <p:cNvSpPr txBox="1">
            <a:spLocks noChangeArrowheads="1"/>
          </p:cNvSpPr>
          <p:nvPr/>
        </p:nvSpPr>
        <p:spPr bwMode="auto">
          <a:xfrm>
            <a:off x="8229600" y="1828800"/>
            <a:ext cx="762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 charset="0"/>
                <a:ea typeface="ＭＳ Ｐゴシック" charset="0"/>
              </a:rPr>
              <a:t>Time</a:t>
            </a:r>
          </a:p>
        </p:txBody>
      </p:sp>
      <p:sp>
        <p:nvSpPr>
          <p:cNvPr id="220236" name="TextBox 71"/>
          <p:cNvSpPr txBox="1">
            <a:spLocks noChangeArrowheads="1"/>
          </p:cNvSpPr>
          <p:nvPr/>
        </p:nvSpPr>
        <p:spPr bwMode="auto">
          <a:xfrm>
            <a:off x="8382000" y="2830513"/>
            <a:ext cx="76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 charset="0"/>
                <a:ea typeface="ＭＳ Ｐゴシック" charset="0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71337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48148E-6 L 0.24861 -0.0912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00" y="-46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0.00231 L 0.04739 3.33333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-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6 1.85185E-6 L 0.29445 -0.18912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00" y="-9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77 1.85185E-6 L 0.34184 -0.24537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00" y="-1230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0.00023 L 0.04739 3.33333E-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69 -4.81481E-6 L 0.38559 -0.39953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00" y="-2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 animBg="1"/>
      <p:bldP spid="194" grpId="0" animBg="1"/>
      <p:bldP spid="195" grpId="0" animBg="1"/>
      <p:bldP spid="197" grpId="0" animBg="1"/>
      <p:bldP spid="198" grpId="0" animBg="1"/>
      <p:bldP spid="198" grpId="1" animBg="1"/>
      <p:bldP spid="199" grpId="0" animBg="1"/>
      <p:bldP spid="201" grpId="0" animBg="1"/>
      <p:bldP spid="202" grpId="0" animBg="1"/>
      <p:bldP spid="202" grpId="1" animBg="1"/>
      <p:bldP spid="203" grpId="0" animBg="1"/>
      <p:bldP spid="205" grpId="0" animBg="1"/>
      <p:bldP spid="206" grpId="0" animBg="1"/>
      <p:bldP spid="50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wn Arrow 65"/>
          <p:cNvSpPr/>
          <p:nvPr/>
        </p:nvSpPr>
        <p:spPr>
          <a:xfrm rot="16200000" flipH="1">
            <a:off x="6728619" y="1854994"/>
            <a:ext cx="46037" cy="4664075"/>
          </a:xfrm>
          <a:prstGeom prst="down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5348" tIns="62675" rIns="125348" bIns="62675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5" name="Down Arrow 64"/>
          <p:cNvSpPr/>
          <p:nvPr/>
        </p:nvSpPr>
        <p:spPr>
          <a:xfrm rot="16200000" flipH="1">
            <a:off x="6693694" y="950119"/>
            <a:ext cx="46037" cy="4664075"/>
          </a:xfrm>
          <a:prstGeom prst="down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5348" tIns="62675" rIns="125348" bIns="62675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4" name="Down Arrow 63"/>
          <p:cNvSpPr/>
          <p:nvPr/>
        </p:nvSpPr>
        <p:spPr>
          <a:xfrm rot="16200000" flipH="1">
            <a:off x="6596063" y="-50800"/>
            <a:ext cx="46038" cy="4662487"/>
          </a:xfrm>
          <a:prstGeom prst="downArrow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5348" tIns="62675" rIns="125348" bIns="62675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2221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STC Scheduling Example</a:t>
            </a:r>
          </a:p>
        </p:txBody>
      </p:sp>
      <p:sp>
        <p:nvSpPr>
          <p:cNvPr id="193" name="Rounded Rectangle 192"/>
          <p:cNvSpPr>
            <a:spLocks noChangeArrowheads="1"/>
          </p:cNvSpPr>
          <p:nvPr/>
        </p:nvSpPr>
        <p:spPr bwMode="auto">
          <a:xfrm>
            <a:off x="2205038" y="2700338"/>
            <a:ext cx="341312" cy="28733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4</a:t>
            </a:r>
          </a:p>
        </p:txBody>
      </p:sp>
      <p:sp>
        <p:nvSpPr>
          <p:cNvPr id="194" name="Rounded Rectangle 193"/>
          <p:cNvSpPr>
            <a:spLocks noChangeArrowheads="1"/>
          </p:cNvSpPr>
          <p:nvPr/>
        </p:nvSpPr>
        <p:spPr bwMode="auto">
          <a:xfrm>
            <a:off x="1771650" y="2700338"/>
            <a:ext cx="341313" cy="28733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8</a:t>
            </a:r>
          </a:p>
        </p:txBody>
      </p:sp>
      <p:sp>
        <p:nvSpPr>
          <p:cNvPr id="195" name="Rounded Rectangle 194"/>
          <p:cNvSpPr>
            <a:spLocks noChangeArrowheads="1"/>
          </p:cNvSpPr>
          <p:nvPr/>
        </p:nvSpPr>
        <p:spPr bwMode="auto">
          <a:xfrm>
            <a:off x="2205038" y="2314575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5</a:t>
            </a:r>
          </a:p>
        </p:txBody>
      </p:sp>
      <p:cxnSp>
        <p:nvCxnSpPr>
          <p:cNvPr id="196" name="Straight Connector 195"/>
          <p:cNvCxnSpPr/>
          <p:nvPr/>
        </p:nvCxnSpPr>
        <p:spPr>
          <a:xfrm>
            <a:off x="688975" y="3179763"/>
            <a:ext cx="213518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ounded Rectangle 196"/>
          <p:cNvSpPr>
            <a:spLocks noChangeArrowheads="1"/>
          </p:cNvSpPr>
          <p:nvPr/>
        </p:nvSpPr>
        <p:spPr bwMode="auto">
          <a:xfrm>
            <a:off x="2205038" y="3757613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1</a:t>
            </a:r>
          </a:p>
        </p:txBody>
      </p:sp>
      <p:sp>
        <p:nvSpPr>
          <p:cNvPr id="198" name="Rounded Rectangle 197"/>
          <p:cNvSpPr>
            <a:spLocks noChangeArrowheads="1"/>
          </p:cNvSpPr>
          <p:nvPr/>
        </p:nvSpPr>
        <p:spPr bwMode="auto">
          <a:xfrm>
            <a:off x="1771650" y="3757613"/>
            <a:ext cx="341313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7</a:t>
            </a:r>
          </a:p>
        </p:txBody>
      </p:sp>
      <p:sp>
        <p:nvSpPr>
          <p:cNvPr id="199" name="Rounded Rectangle 198"/>
          <p:cNvSpPr>
            <a:spLocks noChangeArrowheads="1"/>
          </p:cNvSpPr>
          <p:nvPr/>
        </p:nvSpPr>
        <p:spPr bwMode="auto">
          <a:xfrm>
            <a:off x="2205038" y="3373438"/>
            <a:ext cx="341312" cy="287337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>
            <a:solidFill>
              <a:srgbClr val="00B0F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3</a:t>
            </a:r>
          </a:p>
        </p:txBody>
      </p:sp>
      <p:cxnSp>
        <p:nvCxnSpPr>
          <p:cNvPr id="200" name="Straight Connector 199"/>
          <p:cNvCxnSpPr/>
          <p:nvPr/>
        </p:nvCxnSpPr>
        <p:spPr>
          <a:xfrm>
            <a:off x="688975" y="4238625"/>
            <a:ext cx="213518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Rounded Rectangle 200"/>
          <p:cNvSpPr>
            <a:spLocks noChangeArrowheads="1"/>
          </p:cNvSpPr>
          <p:nvPr/>
        </p:nvSpPr>
        <p:spPr bwMode="auto">
          <a:xfrm>
            <a:off x="2205038" y="4814888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>
            <a:solidFill>
              <a:srgbClr val="00B0F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202" name="Rounded Rectangle 201"/>
          <p:cNvSpPr>
            <a:spLocks noChangeArrowheads="1"/>
          </p:cNvSpPr>
          <p:nvPr/>
        </p:nvSpPr>
        <p:spPr bwMode="auto">
          <a:xfrm>
            <a:off x="1771650" y="4430713"/>
            <a:ext cx="341313" cy="28733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6</a:t>
            </a:r>
          </a:p>
        </p:txBody>
      </p:sp>
      <p:sp>
        <p:nvSpPr>
          <p:cNvPr id="203" name="Rounded Rectangle 202"/>
          <p:cNvSpPr>
            <a:spLocks noChangeArrowheads="1"/>
          </p:cNvSpPr>
          <p:nvPr/>
        </p:nvSpPr>
        <p:spPr bwMode="auto">
          <a:xfrm>
            <a:off x="2205038" y="4430713"/>
            <a:ext cx="341312" cy="28733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2</a:t>
            </a:r>
          </a:p>
        </p:txBody>
      </p:sp>
      <p:cxnSp>
        <p:nvCxnSpPr>
          <p:cNvPr id="204" name="Straight Connector 203"/>
          <p:cNvCxnSpPr/>
          <p:nvPr/>
        </p:nvCxnSpPr>
        <p:spPr>
          <a:xfrm>
            <a:off x="688975" y="5295900"/>
            <a:ext cx="213518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Rounded Rectangle 204"/>
          <p:cNvSpPr>
            <a:spLocks noChangeArrowheads="1"/>
          </p:cNvSpPr>
          <p:nvPr/>
        </p:nvSpPr>
        <p:spPr bwMode="auto">
          <a:xfrm>
            <a:off x="2205038" y="5872163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5EFA26"/>
          </a:solidFill>
          <a:ln w="9525">
            <a:solidFill>
              <a:srgbClr val="5EFA26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206" name="Rounded Rectangle 205"/>
          <p:cNvSpPr>
            <a:spLocks noChangeArrowheads="1"/>
          </p:cNvSpPr>
          <p:nvPr/>
        </p:nvSpPr>
        <p:spPr bwMode="auto">
          <a:xfrm>
            <a:off x="2205038" y="5487988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3</a:t>
            </a:r>
          </a:p>
        </p:txBody>
      </p:sp>
      <p:cxnSp>
        <p:nvCxnSpPr>
          <p:cNvPr id="207" name="Straight Connector 206"/>
          <p:cNvCxnSpPr/>
          <p:nvPr/>
        </p:nvCxnSpPr>
        <p:spPr>
          <a:xfrm>
            <a:off x="688975" y="6353175"/>
            <a:ext cx="213518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>
            <a:off x="771525" y="2201863"/>
            <a:ext cx="213518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229" name="Rectangle 213"/>
          <p:cNvSpPr>
            <a:spLocks noChangeArrowheads="1"/>
          </p:cNvSpPr>
          <p:nvPr/>
        </p:nvSpPr>
        <p:spPr bwMode="auto">
          <a:xfrm>
            <a:off x="1816100" y="1600200"/>
            <a:ext cx="8255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304" tIns="73152" rIns="146304" bIns="73152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Router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609600" y="1981200"/>
            <a:ext cx="3124200" cy="4495800"/>
          </a:xfrm>
          <a:prstGeom prst="rect">
            <a:avLst/>
          </a:prstGeom>
          <a:noFill/>
          <a:ln w="2222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33" name="Oval 232"/>
          <p:cNvSpPr/>
          <p:nvPr/>
        </p:nvSpPr>
        <p:spPr>
          <a:xfrm>
            <a:off x="3048000" y="2209800"/>
            <a:ext cx="533400" cy="3733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3048000" y="3124200"/>
            <a:ext cx="553998" cy="1403589"/>
          </a:xfrm>
          <a:prstGeom prst="rect">
            <a:avLst/>
          </a:prstGeom>
          <a:noFill/>
          <a:ln>
            <a:noFill/>
          </a:ln>
        </p:spPr>
        <p:txBody>
          <a:bodyPr vert="vert270"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Scheduler</a:t>
            </a:r>
          </a:p>
        </p:txBody>
      </p:sp>
      <p:cxnSp>
        <p:nvCxnSpPr>
          <p:cNvPr id="237" name="Straight Arrow Connector 236"/>
          <p:cNvCxnSpPr/>
          <p:nvPr/>
        </p:nvCxnSpPr>
        <p:spPr>
          <a:xfrm rot="5400000">
            <a:off x="2990851" y="3829050"/>
            <a:ext cx="114300" cy="317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234" name="Rectangle 47"/>
          <p:cNvSpPr>
            <a:spLocks noChangeArrowheads="1"/>
          </p:cNvSpPr>
          <p:nvPr/>
        </p:nvSpPr>
        <p:spPr bwMode="auto">
          <a:xfrm>
            <a:off x="5549900" y="1714500"/>
            <a:ext cx="176530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304" tIns="73152" rIns="146304" bIns="73152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Round Robin</a:t>
            </a:r>
          </a:p>
        </p:txBody>
      </p:sp>
      <p:sp>
        <p:nvSpPr>
          <p:cNvPr id="25" name="Rounded Rectangle 24"/>
          <p:cNvSpPr>
            <a:spLocks noChangeArrowheads="1"/>
          </p:cNvSpPr>
          <p:nvPr/>
        </p:nvSpPr>
        <p:spPr bwMode="auto">
          <a:xfrm>
            <a:off x="4383088" y="2146300"/>
            <a:ext cx="341312" cy="287338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5</a:t>
            </a:r>
          </a:p>
        </p:txBody>
      </p:sp>
      <p:sp>
        <p:nvSpPr>
          <p:cNvPr id="26" name="Rounded Rectangle 25"/>
          <p:cNvSpPr>
            <a:spLocks noChangeArrowheads="1"/>
          </p:cNvSpPr>
          <p:nvPr/>
        </p:nvSpPr>
        <p:spPr bwMode="auto">
          <a:xfrm>
            <a:off x="4800600" y="2146300"/>
            <a:ext cx="341313" cy="287338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4</a:t>
            </a:r>
          </a:p>
        </p:txBody>
      </p:sp>
      <p:sp>
        <p:nvSpPr>
          <p:cNvPr id="27" name="Rounded Rectangle 26"/>
          <p:cNvSpPr>
            <a:spLocks noChangeArrowheads="1"/>
          </p:cNvSpPr>
          <p:nvPr/>
        </p:nvSpPr>
        <p:spPr bwMode="auto">
          <a:xfrm>
            <a:off x="5221288" y="2146300"/>
            <a:ext cx="341312" cy="287338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>
            <a:solidFill>
              <a:srgbClr val="00B0F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3</a:t>
            </a:r>
          </a:p>
        </p:txBody>
      </p:sp>
      <p:sp>
        <p:nvSpPr>
          <p:cNvPr id="28" name="Rounded Rectangle 27"/>
          <p:cNvSpPr>
            <a:spLocks noChangeArrowheads="1"/>
          </p:cNvSpPr>
          <p:nvPr/>
        </p:nvSpPr>
        <p:spPr bwMode="auto">
          <a:xfrm>
            <a:off x="5629275" y="2146300"/>
            <a:ext cx="342900" cy="287338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1</a:t>
            </a:r>
          </a:p>
        </p:txBody>
      </p:sp>
      <p:sp>
        <p:nvSpPr>
          <p:cNvPr id="29" name="Rounded Rectangle 28"/>
          <p:cNvSpPr>
            <a:spLocks noChangeArrowheads="1"/>
          </p:cNvSpPr>
          <p:nvPr/>
        </p:nvSpPr>
        <p:spPr bwMode="auto">
          <a:xfrm>
            <a:off x="6019800" y="2146300"/>
            <a:ext cx="341313" cy="287338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30" name="Rounded Rectangle 29"/>
          <p:cNvSpPr>
            <a:spLocks noChangeArrowheads="1"/>
          </p:cNvSpPr>
          <p:nvPr/>
        </p:nvSpPr>
        <p:spPr bwMode="auto">
          <a:xfrm>
            <a:off x="6427788" y="2133600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>
            <a:solidFill>
              <a:srgbClr val="00B0F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31" name="Rounded Rectangle 30"/>
          <p:cNvSpPr>
            <a:spLocks noChangeArrowheads="1"/>
          </p:cNvSpPr>
          <p:nvPr/>
        </p:nvSpPr>
        <p:spPr bwMode="auto">
          <a:xfrm>
            <a:off x="6837363" y="2141538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3</a:t>
            </a:r>
          </a:p>
        </p:txBody>
      </p:sp>
      <p:sp>
        <p:nvSpPr>
          <p:cNvPr id="32" name="Rounded Rectangle 31"/>
          <p:cNvSpPr>
            <a:spLocks noChangeArrowheads="1"/>
          </p:cNvSpPr>
          <p:nvPr/>
        </p:nvSpPr>
        <p:spPr bwMode="auto">
          <a:xfrm>
            <a:off x="7254875" y="2141538"/>
            <a:ext cx="341313" cy="288925"/>
          </a:xfrm>
          <a:prstGeom prst="roundRect">
            <a:avLst>
              <a:gd name="adj" fmla="val 16667"/>
            </a:avLst>
          </a:prstGeom>
          <a:solidFill>
            <a:srgbClr val="5EFA26"/>
          </a:solidFill>
          <a:ln w="9525">
            <a:solidFill>
              <a:srgbClr val="5EFA26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33" name="Rounded Rectangle 32"/>
          <p:cNvSpPr>
            <a:spLocks noChangeArrowheads="1"/>
          </p:cNvSpPr>
          <p:nvPr/>
        </p:nvSpPr>
        <p:spPr bwMode="auto">
          <a:xfrm>
            <a:off x="7659688" y="2141538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8</a:t>
            </a:r>
          </a:p>
        </p:txBody>
      </p:sp>
      <p:sp>
        <p:nvSpPr>
          <p:cNvPr id="34" name="Rounded Rectangle 33"/>
          <p:cNvSpPr>
            <a:spLocks noChangeArrowheads="1"/>
          </p:cNvSpPr>
          <p:nvPr/>
        </p:nvSpPr>
        <p:spPr bwMode="auto">
          <a:xfrm>
            <a:off x="8053388" y="2141538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7</a:t>
            </a:r>
          </a:p>
        </p:txBody>
      </p:sp>
      <p:sp>
        <p:nvSpPr>
          <p:cNvPr id="35" name="Rounded Rectangle 34"/>
          <p:cNvSpPr>
            <a:spLocks noChangeArrowheads="1"/>
          </p:cNvSpPr>
          <p:nvPr/>
        </p:nvSpPr>
        <p:spPr bwMode="auto">
          <a:xfrm>
            <a:off x="8470900" y="2141538"/>
            <a:ext cx="341313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6</a:t>
            </a:r>
          </a:p>
        </p:txBody>
      </p:sp>
      <p:sp>
        <p:nvSpPr>
          <p:cNvPr id="222246" name="Rectangle 35"/>
          <p:cNvSpPr>
            <a:spLocks noChangeArrowheads="1"/>
          </p:cNvSpPr>
          <p:nvPr/>
        </p:nvSpPr>
        <p:spPr bwMode="auto">
          <a:xfrm>
            <a:off x="6226175" y="2590800"/>
            <a:ext cx="717550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304" tIns="73152" rIns="146304" bIns="73152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Age</a:t>
            </a:r>
          </a:p>
        </p:txBody>
      </p:sp>
      <p:sp>
        <p:nvSpPr>
          <p:cNvPr id="41" name="Rounded Rectangle 40"/>
          <p:cNvSpPr>
            <a:spLocks noChangeArrowheads="1"/>
          </p:cNvSpPr>
          <p:nvPr/>
        </p:nvSpPr>
        <p:spPr bwMode="auto">
          <a:xfrm>
            <a:off x="5732463" y="3136900"/>
            <a:ext cx="342900" cy="287338"/>
          </a:xfrm>
          <a:prstGeom prst="roundRect">
            <a:avLst>
              <a:gd name="adj" fmla="val 16667"/>
            </a:avLst>
          </a:prstGeom>
          <a:solidFill>
            <a:srgbClr val="5EFA26"/>
          </a:solidFill>
          <a:ln w="9525">
            <a:solidFill>
              <a:srgbClr val="5EFA26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42" name="Rounded Rectangle 41"/>
          <p:cNvSpPr>
            <a:spLocks noChangeArrowheads="1"/>
          </p:cNvSpPr>
          <p:nvPr/>
        </p:nvSpPr>
        <p:spPr bwMode="auto">
          <a:xfrm>
            <a:off x="6122988" y="3136900"/>
            <a:ext cx="341312" cy="287338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3</a:t>
            </a:r>
          </a:p>
        </p:txBody>
      </p:sp>
      <p:sp>
        <p:nvSpPr>
          <p:cNvPr id="43" name="Rounded Rectangle 42"/>
          <p:cNvSpPr>
            <a:spLocks noChangeArrowheads="1"/>
          </p:cNvSpPr>
          <p:nvPr/>
        </p:nvSpPr>
        <p:spPr bwMode="auto">
          <a:xfrm>
            <a:off x="6530975" y="3124200"/>
            <a:ext cx="342900" cy="288925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>
            <a:solidFill>
              <a:srgbClr val="00B0F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3</a:t>
            </a:r>
          </a:p>
        </p:txBody>
      </p:sp>
      <p:sp>
        <p:nvSpPr>
          <p:cNvPr id="44" name="Rounded Rectangle 43"/>
          <p:cNvSpPr>
            <a:spLocks noChangeArrowheads="1"/>
          </p:cNvSpPr>
          <p:nvPr/>
        </p:nvSpPr>
        <p:spPr bwMode="auto">
          <a:xfrm>
            <a:off x="6940550" y="3132138"/>
            <a:ext cx="341313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5</a:t>
            </a:r>
          </a:p>
        </p:txBody>
      </p:sp>
      <p:sp>
        <p:nvSpPr>
          <p:cNvPr id="45" name="Rounded Rectangle 44"/>
          <p:cNvSpPr>
            <a:spLocks noChangeArrowheads="1"/>
          </p:cNvSpPr>
          <p:nvPr/>
        </p:nvSpPr>
        <p:spPr bwMode="auto">
          <a:xfrm>
            <a:off x="7358063" y="3132138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4</a:t>
            </a:r>
          </a:p>
        </p:txBody>
      </p:sp>
      <p:sp>
        <p:nvSpPr>
          <p:cNvPr id="46" name="Rounded Rectangle 45"/>
          <p:cNvSpPr>
            <a:spLocks noChangeArrowheads="1"/>
          </p:cNvSpPr>
          <p:nvPr/>
        </p:nvSpPr>
        <p:spPr bwMode="auto">
          <a:xfrm>
            <a:off x="7762875" y="3132138"/>
            <a:ext cx="341313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6</a:t>
            </a:r>
          </a:p>
        </p:txBody>
      </p:sp>
      <p:sp>
        <p:nvSpPr>
          <p:cNvPr id="47" name="Rounded Rectangle 46"/>
          <p:cNvSpPr>
            <a:spLocks noChangeArrowheads="1"/>
          </p:cNvSpPr>
          <p:nvPr/>
        </p:nvSpPr>
        <p:spPr bwMode="auto">
          <a:xfrm>
            <a:off x="8156575" y="3132138"/>
            <a:ext cx="341313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7</a:t>
            </a:r>
          </a:p>
        </p:txBody>
      </p:sp>
      <p:sp>
        <p:nvSpPr>
          <p:cNvPr id="49" name="Rounded Rectangle 48"/>
          <p:cNvSpPr>
            <a:spLocks noChangeArrowheads="1"/>
          </p:cNvSpPr>
          <p:nvPr/>
        </p:nvSpPr>
        <p:spPr bwMode="auto">
          <a:xfrm>
            <a:off x="8574088" y="3132138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8</a:t>
            </a:r>
          </a:p>
        </p:txBody>
      </p:sp>
      <p:sp>
        <p:nvSpPr>
          <p:cNvPr id="51" name="Rounded Rectangle 50"/>
          <p:cNvSpPr>
            <a:spLocks noChangeArrowheads="1"/>
          </p:cNvSpPr>
          <p:nvPr/>
        </p:nvSpPr>
        <p:spPr bwMode="auto">
          <a:xfrm>
            <a:off x="4495800" y="3140075"/>
            <a:ext cx="341313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1</a:t>
            </a:r>
          </a:p>
        </p:txBody>
      </p:sp>
      <p:sp>
        <p:nvSpPr>
          <p:cNvPr id="52" name="Rounded Rectangle 51"/>
          <p:cNvSpPr>
            <a:spLocks noChangeArrowheads="1"/>
          </p:cNvSpPr>
          <p:nvPr/>
        </p:nvSpPr>
        <p:spPr bwMode="auto">
          <a:xfrm>
            <a:off x="4913313" y="3140075"/>
            <a:ext cx="342900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53" name="Rounded Rectangle 52"/>
          <p:cNvSpPr>
            <a:spLocks noChangeArrowheads="1"/>
          </p:cNvSpPr>
          <p:nvPr/>
        </p:nvSpPr>
        <p:spPr bwMode="auto">
          <a:xfrm>
            <a:off x="5334000" y="3140075"/>
            <a:ext cx="341313" cy="288925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>
            <a:solidFill>
              <a:srgbClr val="00B0F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2</a:t>
            </a:r>
          </a:p>
        </p:txBody>
      </p:sp>
      <p:sp>
        <p:nvSpPr>
          <p:cNvPr id="222258" name="Rectangle 53"/>
          <p:cNvSpPr>
            <a:spLocks noChangeArrowheads="1"/>
          </p:cNvSpPr>
          <p:nvPr/>
        </p:nvSpPr>
        <p:spPr bwMode="auto">
          <a:xfrm>
            <a:off x="6251575" y="3505200"/>
            <a:ext cx="712788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6304" tIns="73152" rIns="146304" bIns="73152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STC</a:t>
            </a:r>
          </a:p>
        </p:txBody>
      </p:sp>
      <p:sp>
        <p:nvSpPr>
          <p:cNvPr id="56" name="Rounded Rectangle 55"/>
          <p:cNvSpPr>
            <a:spLocks noChangeArrowheads="1"/>
          </p:cNvSpPr>
          <p:nvPr/>
        </p:nvSpPr>
        <p:spPr bwMode="auto">
          <a:xfrm>
            <a:off x="6592888" y="4051300"/>
            <a:ext cx="341312" cy="287338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3</a:t>
            </a:r>
          </a:p>
        </p:txBody>
      </p:sp>
      <p:sp>
        <p:nvSpPr>
          <p:cNvPr id="58" name="Rounded Rectangle 57"/>
          <p:cNvSpPr>
            <a:spLocks noChangeArrowheads="1"/>
          </p:cNvSpPr>
          <p:nvPr/>
        </p:nvSpPr>
        <p:spPr bwMode="auto">
          <a:xfrm>
            <a:off x="7016750" y="4046538"/>
            <a:ext cx="341313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5</a:t>
            </a:r>
          </a:p>
        </p:txBody>
      </p:sp>
      <p:sp>
        <p:nvSpPr>
          <p:cNvPr id="59" name="Rounded Rectangle 58"/>
          <p:cNvSpPr>
            <a:spLocks noChangeArrowheads="1"/>
          </p:cNvSpPr>
          <p:nvPr/>
        </p:nvSpPr>
        <p:spPr bwMode="auto">
          <a:xfrm>
            <a:off x="7434263" y="4046538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4</a:t>
            </a:r>
          </a:p>
        </p:txBody>
      </p:sp>
      <p:sp>
        <p:nvSpPr>
          <p:cNvPr id="60" name="Rounded Rectangle 59"/>
          <p:cNvSpPr>
            <a:spLocks noChangeArrowheads="1"/>
          </p:cNvSpPr>
          <p:nvPr/>
        </p:nvSpPr>
        <p:spPr bwMode="auto">
          <a:xfrm>
            <a:off x="7839075" y="4046538"/>
            <a:ext cx="341313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6</a:t>
            </a:r>
          </a:p>
        </p:txBody>
      </p:sp>
      <p:sp>
        <p:nvSpPr>
          <p:cNvPr id="61" name="Rounded Rectangle 60"/>
          <p:cNvSpPr>
            <a:spLocks noChangeArrowheads="1"/>
          </p:cNvSpPr>
          <p:nvPr/>
        </p:nvSpPr>
        <p:spPr bwMode="auto">
          <a:xfrm>
            <a:off x="8232775" y="4046538"/>
            <a:ext cx="341313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7</a:t>
            </a:r>
          </a:p>
        </p:txBody>
      </p:sp>
      <p:sp>
        <p:nvSpPr>
          <p:cNvPr id="62" name="Rounded Rectangle 61"/>
          <p:cNvSpPr>
            <a:spLocks noChangeArrowheads="1"/>
          </p:cNvSpPr>
          <p:nvPr/>
        </p:nvSpPr>
        <p:spPr bwMode="auto">
          <a:xfrm>
            <a:off x="8650288" y="4046538"/>
            <a:ext cx="341312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6940" dir="5400000" algn="t" rotWithShape="0">
              <a:srgbClr val="000000">
                <a:alpha val="50000"/>
              </a:srgbClr>
            </a:outerShdw>
          </a:effectLst>
        </p:spPr>
        <p:txBody>
          <a:bodyPr lIns="146304" tIns="73152" rIns="146304" bIns="73152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8</a:t>
            </a:r>
          </a:p>
        </p:txBody>
      </p:sp>
      <p:graphicFrame>
        <p:nvGraphicFramePr>
          <p:cNvPr id="67" name="Table 66"/>
          <p:cNvGraphicFramePr>
            <a:graphicFrameLocks noGrp="1"/>
          </p:cNvGraphicFramePr>
          <p:nvPr/>
        </p:nvGraphicFramePr>
        <p:xfrm>
          <a:off x="4267200" y="4724400"/>
          <a:ext cx="4724400" cy="18528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3153"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STALL</a:t>
                      </a:r>
                      <a:r>
                        <a:rPr lang="en-US" sz="2400" b="1" baseline="0" dirty="0"/>
                        <a:t> CYCLES</a:t>
                      </a:r>
                      <a:endParaRPr lang="en-US" sz="2400" b="1" dirty="0"/>
                    </a:p>
                  </a:txBody>
                  <a:tcPr marL="109728" marR="109728" marT="48732" marB="48732"/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Avg</a:t>
                      </a:r>
                      <a:endParaRPr lang="en-US" sz="2400" b="1" dirty="0"/>
                    </a:p>
                  </a:txBody>
                  <a:tcPr marL="109728" marR="109728" marT="48732" marB="4873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1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RR</a:t>
                      </a:r>
                    </a:p>
                  </a:txBody>
                  <a:tcPr marL="109728" marR="109728" marT="48732" marB="487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8</a:t>
                      </a:r>
                    </a:p>
                  </a:txBody>
                  <a:tcPr marL="109728" marR="109728" marT="48732" marB="48732">
                    <a:solidFill>
                      <a:srgbClr val="5EF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6</a:t>
                      </a:r>
                    </a:p>
                  </a:txBody>
                  <a:tcPr marL="109728" marR="109728" marT="48732" marB="4873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11</a:t>
                      </a:r>
                    </a:p>
                  </a:txBody>
                  <a:tcPr marL="109728" marR="109728" marT="48732" marB="48732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8.3</a:t>
                      </a:r>
                    </a:p>
                  </a:txBody>
                  <a:tcPr marL="109728" marR="109728" marT="48732" marB="48732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1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Age</a:t>
                      </a:r>
                    </a:p>
                  </a:txBody>
                  <a:tcPr marL="109728" marR="109728" marT="48732" marB="487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4</a:t>
                      </a:r>
                    </a:p>
                  </a:txBody>
                  <a:tcPr marL="109728" marR="109728" marT="48732" marB="48732">
                    <a:solidFill>
                      <a:srgbClr val="5EF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6</a:t>
                      </a:r>
                    </a:p>
                  </a:txBody>
                  <a:tcPr marL="109728" marR="109728" marT="48732" marB="4873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11</a:t>
                      </a:r>
                    </a:p>
                  </a:txBody>
                  <a:tcPr marL="109728" marR="109728" marT="48732" marB="48732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7.0</a:t>
                      </a:r>
                    </a:p>
                  </a:txBody>
                  <a:tcPr marL="109728" marR="109728" marT="48732" marB="48732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1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STC</a:t>
                      </a:r>
                    </a:p>
                  </a:txBody>
                  <a:tcPr marL="109728" marR="109728" marT="48732" marB="487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</a:t>
                      </a:r>
                    </a:p>
                  </a:txBody>
                  <a:tcPr marL="109728" marR="109728" marT="48732" marB="48732">
                    <a:solidFill>
                      <a:srgbClr val="5EFA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3</a:t>
                      </a:r>
                    </a:p>
                  </a:txBody>
                  <a:tcPr marL="109728" marR="109728" marT="48732" marB="48732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11</a:t>
                      </a:r>
                    </a:p>
                  </a:txBody>
                  <a:tcPr marL="109728" marR="109728" marT="48732" marB="48732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5.0</a:t>
                      </a:r>
                    </a:p>
                  </a:txBody>
                  <a:tcPr marL="109728" marR="109728" marT="48732" marB="48732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4876800" y="76200"/>
            <a:ext cx="4114800" cy="463550"/>
            <a:chOff x="4572000" y="4186535"/>
            <a:chExt cx="4114800" cy="463535"/>
          </a:xfrm>
        </p:grpSpPr>
        <p:sp>
          <p:nvSpPr>
            <p:cNvPr id="69" name="Rounded Rectangle 68"/>
            <p:cNvSpPr>
              <a:spLocks noChangeArrowheads="1"/>
            </p:cNvSpPr>
            <p:nvPr/>
          </p:nvSpPr>
          <p:spPr bwMode="auto">
            <a:xfrm>
              <a:off x="6553200" y="4281782"/>
              <a:ext cx="365125" cy="293678"/>
            </a:xfrm>
            <a:prstGeom prst="roundRect">
              <a:avLst>
                <a:gd name="adj" fmla="val 16667"/>
              </a:avLst>
            </a:prstGeom>
            <a:solidFill>
              <a:srgbClr val="5EFA26"/>
            </a:solidFill>
            <a:ln w="9525">
              <a:solidFill>
                <a:srgbClr val="5EFA26"/>
              </a:solidFill>
              <a:round/>
              <a:headEnd/>
              <a:tailEnd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0" name="Half Frame 69"/>
            <p:cNvSpPr/>
            <p:nvPr/>
          </p:nvSpPr>
          <p:spPr>
            <a:xfrm rot="7721387">
              <a:off x="6865944" y="4261139"/>
              <a:ext cx="368288" cy="393700"/>
            </a:xfrm>
            <a:prstGeom prst="halfFrame">
              <a:avLst>
                <a:gd name="adj1" fmla="val 19517"/>
                <a:gd name="adj2" fmla="val 1754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endParaRPr>
            </a:p>
          </p:txBody>
        </p:sp>
        <p:sp>
          <p:nvSpPr>
            <p:cNvPr id="71" name="Rounded Rectangle 70"/>
            <p:cNvSpPr>
              <a:spLocks noChangeArrowheads="1"/>
            </p:cNvSpPr>
            <p:nvPr/>
          </p:nvSpPr>
          <p:spPr bwMode="auto">
            <a:xfrm>
              <a:off x="7446963" y="4299244"/>
              <a:ext cx="365125" cy="293677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9525">
              <a:solidFill>
                <a:srgbClr val="00B0F0"/>
              </a:solidFill>
              <a:round/>
              <a:headEnd/>
              <a:tailEnd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2" name="Half Frame 71"/>
            <p:cNvSpPr/>
            <p:nvPr/>
          </p:nvSpPr>
          <p:spPr>
            <a:xfrm rot="7721387">
              <a:off x="7777169" y="4269076"/>
              <a:ext cx="368288" cy="393700"/>
            </a:xfrm>
            <a:prstGeom prst="halfFrame">
              <a:avLst>
                <a:gd name="adj1" fmla="val 19517"/>
                <a:gd name="adj2" fmla="val 1754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endParaRPr>
            </a:p>
          </p:txBody>
        </p:sp>
        <p:sp>
          <p:nvSpPr>
            <p:cNvPr id="73" name="Rounded Rectangle 72"/>
            <p:cNvSpPr>
              <a:spLocks noChangeArrowheads="1"/>
            </p:cNvSpPr>
            <p:nvPr/>
          </p:nvSpPr>
          <p:spPr bwMode="auto">
            <a:xfrm>
              <a:off x="8321675" y="4283370"/>
              <a:ext cx="365125" cy="293677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>
              <a:outerShdw blurRad="63500" dist="26940" dir="5400000" algn="t" rotWithShape="0">
                <a:srgbClr val="000000">
                  <a:alpha val="50000"/>
                </a:srgbClr>
              </a:outerShdw>
            </a:effectLst>
          </p:spPr>
          <p:txBody>
            <a:bodyPr lIns="146304" tIns="73152" rIns="146304" bIns="73152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22304" name="TextBox 73"/>
            <p:cNvSpPr txBox="1">
              <a:spLocks noChangeArrowheads="1"/>
            </p:cNvSpPr>
            <p:nvPr/>
          </p:nvSpPr>
          <p:spPr bwMode="auto">
            <a:xfrm>
              <a:off x="4572000" y="4186535"/>
              <a:ext cx="1851025" cy="4619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erpetua" charset="0"/>
                  <a:ea typeface="ＭＳ Ｐゴシック" charset="0"/>
                </a:rPr>
                <a:t>Ranking order </a:t>
              </a:r>
            </a:p>
          </p:txBody>
        </p:sp>
      </p:grpSp>
      <p:sp>
        <p:nvSpPr>
          <p:cNvPr id="63" name="Rectangle 62"/>
          <p:cNvSpPr/>
          <p:nvPr/>
        </p:nvSpPr>
        <p:spPr>
          <a:xfrm>
            <a:off x="7858125" y="4648200"/>
            <a:ext cx="1219200" cy="2057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222296" name="TextBox 67"/>
          <p:cNvSpPr txBox="1">
            <a:spLocks noChangeArrowheads="1"/>
          </p:cNvSpPr>
          <p:nvPr/>
        </p:nvSpPr>
        <p:spPr bwMode="auto">
          <a:xfrm>
            <a:off x="8229600" y="1828800"/>
            <a:ext cx="762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 charset="0"/>
                <a:ea typeface="ＭＳ Ｐゴシック" charset="0"/>
              </a:rPr>
              <a:t>Time</a:t>
            </a:r>
          </a:p>
        </p:txBody>
      </p:sp>
      <p:sp>
        <p:nvSpPr>
          <p:cNvPr id="222297" name="TextBox 74"/>
          <p:cNvSpPr txBox="1">
            <a:spLocks noChangeArrowheads="1"/>
          </p:cNvSpPr>
          <p:nvPr/>
        </p:nvSpPr>
        <p:spPr bwMode="auto">
          <a:xfrm>
            <a:off x="8382000" y="2830513"/>
            <a:ext cx="76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 charset="0"/>
                <a:ea typeface="ＭＳ Ｐゴシック" charset="0"/>
              </a:rPr>
              <a:t>Time</a:t>
            </a:r>
          </a:p>
        </p:txBody>
      </p:sp>
      <p:sp>
        <p:nvSpPr>
          <p:cNvPr id="222298" name="TextBox 75"/>
          <p:cNvSpPr txBox="1">
            <a:spLocks noChangeArrowheads="1"/>
          </p:cNvSpPr>
          <p:nvPr/>
        </p:nvSpPr>
        <p:spPr bwMode="auto">
          <a:xfrm>
            <a:off x="8382000" y="3744913"/>
            <a:ext cx="76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petua" charset="0"/>
                <a:ea typeface="ＭＳ Ｐゴシック" charset="0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06975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81481E-6 L 0.25695 -0.2662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00" y="-13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-1.48148E-6 L 0.3007 0.09838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00" y="4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1.85185E-6 L 0.34445 -0.11204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00" y="-5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48148E-6 L 0.39028 0.04213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00" y="210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 -1.48148E-6 L 0.05034 -0.00231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0" y="-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1.85185E-6 L 0.43299 -0.05579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00" y="-2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 animBg="1"/>
      <p:bldP spid="194" grpId="0" animBg="1"/>
      <p:bldP spid="195" grpId="0" animBg="1"/>
      <p:bldP spid="197" grpId="0" animBg="1"/>
      <p:bldP spid="198" grpId="0" animBg="1"/>
      <p:bldP spid="198" grpId="1" animBg="1"/>
      <p:bldP spid="199" grpId="0" animBg="1"/>
      <p:bldP spid="201" grpId="0" animBg="1"/>
      <p:bldP spid="202" grpId="0" animBg="1"/>
      <p:bldP spid="203" grpId="0" animBg="1"/>
      <p:bldP spid="205" grpId="0" animBg="1"/>
      <p:bldP spid="206" grpId="0" animBg="1"/>
      <p:bldP spid="56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Application-Aware Prioritization in </a:t>
            </a:r>
            <a:r>
              <a:rPr lang="en-US" dirty="0" err="1">
                <a:latin typeface="Garamond" charset="0"/>
                <a:ea typeface="ＭＳ Ｐゴシック" charset="0"/>
                <a:cs typeface="ＭＳ Ｐゴシック" charset="0"/>
              </a:rPr>
              <a:t>NoCs</a:t>
            </a:r>
            <a:endParaRPr lang="en-US" dirty="0">
              <a:latin typeface="Garamond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1683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915400" cy="519430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Das et al., “</a:t>
            </a:r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Application-Aware Prioritization Mechanisms for On-Chip Networks</a:t>
            </a:r>
            <a:r>
              <a:rPr lang="en-US" dirty="0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,” MICRO 2009.</a:t>
            </a:r>
            <a:endParaRPr lang="en-US" dirty="0">
              <a:solidFill>
                <a:srgbClr val="002776"/>
              </a:solidFill>
            </a:endParaRPr>
          </a:p>
          <a:p>
            <a:pPr lvl="1"/>
            <a:r>
              <a:rPr lang="en-US" dirty="0">
                <a:hlinkClick r:id="rId2"/>
              </a:rPr>
              <a:t>https://users.ece.cmu.edu/~omutlu/pub/app-aware-noc_micro09.pdf</a:t>
            </a:r>
            <a:r>
              <a:rPr lang="en-US" dirty="0"/>
              <a:t> </a:t>
            </a: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73AA18-BA32-B845-AA7D-C3BC3E220FEE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71061"/>
            <a:ext cx="9144000" cy="197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14834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Interconnection Networks</a:t>
            </a:r>
          </a:p>
        </p:txBody>
      </p:sp>
      <p:sp>
        <p:nvSpPr>
          <p:cNvPr id="79874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Wingdings" charset="2"/>
              <a:buNone/>
            </a:pPr>
            <a:endParaRPr lang="en-US" altLang="en-US">
              <a:ea typeface="ＭＳ Ｐゴシック" charset="-128"/>
            </a:endParaRPr>
          </a:p>
        </p:txBody>
      </p:sp>
      <p:sp>
        <p:nvSpPr>
          <p:cNvPr id="7987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6A095CA4-27D6-D34D-816A-255A50A559B4}" type="slidenum">
              <a:rPr lang="en-US" altLang="en-US" sz="1200">
                <a:solidFill>
                  <a:srgbClr val="000000"/>
                </a:solidFill>
                <a:latin typeface="Garamond" charset="0"/>
              </a:rPr>
              <a:pPr eaLnBrk="1" hangingPunct="1"/>
              <a:t>2</a:t>
            </a:fld>
            <a:endParaRPr lang="en-US" altLang="en-US" sz="1200">
              <a:solidFill>
                <a:srgbClr val="000000"/>
              </a:solidFill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983470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latin typeface="Garamond" charset="0"/>
                <a:ea typeface="ＭＳ Ｐゴシック" charset="0"/>
                <a:cs typeface="ＭＳ Ｐゴシック" charset="0"/>
              </a:rPr>
              <a:t>Sun UltraSPARC T2 Core-to-Cache Crossbar</a:t>
            </a:r>
          </a:p>
        </p:txBody>
      </p:sp>
      <p:sp>
        <p:nvSpPr>
          <p:cNvPr id="100354" name="Content Placeholder 2"/>
          <p:cNvSpPr>
            <a:spLocks noGrp="1"/>
          </p:cNvSpPr>
          <p:nvPr>
            <p:ph idx="1"/>
          </p:nvPr>
        </p:nvSpPr>
        <p:spPr>
          <a:xfrm>
            <a:off x="5562600" y="996950"/>
            <a:ext cx="3276600" cy="5194300"/>
          </a:xfrm>
        </p:spPr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High bandwidth interface between 8 cores and 8 L2 banks &amp; NCU</a:t>
            </a: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4-stage pipeline: req, arbitration, selection, transmission</a:t>
            </a: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2-deep queue for each src/dest pair to hold data transfer request</a:t>
            </a:r>
          </a:p>
        </p:txBody>
      </p:sp>
      <p:sp>
        <p:nvSpPr>
          <p:cNvPr id="10035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B638A09-871F-6E4C-808B-4EEE5E0E613B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20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pic>
        <p:nvPicPr>
          <p:cNvPr id="10035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5486400" cy="519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9282293"/>
      </p:ext>
    </p:extLst>
  </p:cSld>
  <p:clrMapOvr>
    <a:masterClrMapping/>
  </p:clrMapOvr>
  <p:transition/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Slack-Based Packet Scheduling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err="1"/>
              <a:t>Reetuparna</a:t>
            </a:r>
            <a:r>
              <a:rPr lang="en-US" sz="2000" dirty="0"/>
              <a:t> Das, Onur Mutlu, Thomas </a:t>
            </a:r>
            <a:r>
              <a:rPr lang="en-US" sz="2000" dirty="0" err="1"/>
              <a:t>Moscibroda</a:t>
            </a:r>
            <a:r>
              <a:rPr lang="en-US" sz="2000" dirty="0"/>
              <a:t>, and Chita R. Das,</a:t>
            </a:r>
            <a:br>
              <a:rPr lang="en-US" sz="2000" dirty="0"/>
            </a:br>
            <a:r>
              <a:rPr lang="en-US" sz="2000" b="1" dirty="0">
                <a:hlinkClick r:id="rId2"/>
              </a:rPr>
              <a:t>"Aergia: Exploiting Packet Latency Slack in On-Chip Networks"</a:t>
            </a:r>
            <a:br>
              <a:rPr lang="en-US" sz="2000" dirty="0"/>
            </a:br>
            <a:r>
              <a:rPr lang="en-US" sz="2000" i="1" dirty="0"/>
              <a:t>Proceedings of the </a:t>
            </a:r>
            <a:r>
              <a:rPr lang="en-US" sz="2000" i="1" dirty="0">
                <a:hlinkClick r:id="rId3"/>
              </a:rPr>
              <a:t>37th International Symposium on Computer Architecture</a:t>
            </a:r>
            <a:r>
              <a:rPr lang="en-US" sz="2000" i="1" dirty="0"/>
              <a:t> (</a:t>
            </a:r>
            <a:r>
              <a:rPr lang="en-US" sz="2000" b="1" i="1" dirty="0"/>
              <a:t>ISCA</a:t>
            </a:r>
            <a:r>
              <a:rPr lang="en-US" sz="2000" i="1" dirty="0"/>
              <a:t>)</a:t>
            </a:r>
            <a:r>
              <a:rPr lang="en-US" sz="2000" dirty="0"/>
              <a:t>, pages 106-116, Saint-Malo, France, June 2010. </a:t>
            </a:r>
            <a:r>
              <a:rPr lang="en-US" sz="2000" dirty="0">
                <a:hlinkClick r:id="rId4"/>
              </a:rPr>
              <a:t>Slides (pptx)</a:t>
            </a:r>
            <a:r>
              <a:rPr lang="en-US" sz="2000" dirty="0"/>
              <a:t> </a:t>
            </a:r>
            <a:br>
              <a:rPr lang="en-US" sz="2000" dirty="0"/>
            </a:b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07199-5A47-A049-8D5E-F0A177A45C8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53592"/>
            <a:ext cx="9144000" cy="205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25601"/>
      </p:ext>
    </p:extLst>
  </p:cSld>
  <p:clrMapOvr>
    <a:masterClrMapping/>
  </p:clrMapOvr>
  <p:transition/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Low-Cost QoS in On-Chip Networks (I)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Boris Grot, Stephen W. </a:t>
            </a:r>
            <a:r>
              <a:rPr lang="en-US" sz="2000" dirty="0" err="1"/>
              <a:t>Keckler</a:t>
            </a:r>
            <a:r>
              <a:rPr lang="en-US" sz="2000" dirty="0"/>
              <a:t>, and Onur Mutlu,</a:t>
            </a:r>
            <a:br>
              <a:rPr lang="en-US" sz="2000" dirty="0"/>
            </a:br>
            <a:r>
              <a:rPr lang="en-US" sz="2000" b="1" dirty="0">
                <a:hlinkClick r:id="rId2"/>
              </a:rPr>
              <a:t>"Preemptive Virtual Clock: A Flexible, Efficient, and Cost-effective QOS Scheme for Networks-on-Chip"</a:t>
            </a:r>
            <a:r>
              <a:rPr lang="en-US" sz="2000" dirty="0"/>
              <a:t> </a:t>
            </a:r>
            <a:br>
              <a:rPr lang="en-US" sz="2000" dirty="0"/>
            </a:br>
            <a:r>
              <a:rPr lang="en-US" sz="2000" i="1" dirty="0"/>
              <a:t>Proceedings of the </a:t>
            </a:r>
            <a:r>
              <a:rPr lang="en-US" sz="2000" i="1" dirty="0">
                <a:hlinkClick r:id="rId3"/>
              </a:rPr>
              <a:t>42nd International Symposium on Microarchitecture</a:t>
            </a:r>
            <a:r>
              <a:rPr lang="en-US" sz="2000" i="1" dirty="0"/>
              <a:t> (</a:t>
            </a:r>
            <a:r>
              <a:rPr lang="en-US" sz="2000" b="1" i="1" dirty="0"/>
              <a:t>MICRO</a:t>
            </a:r>
            <a:r>
              <a:rPr lang="en-US" sz="2000" i="1" dirty="0"/>
              <a:t>)</a:t>
            </a:r>
            <a:r>
              <a:rPr lang="en-US" sz="2000" dirty="0"/>
              <a:t>, pages 268-279, New York, NY, December 2009. </a:t>
            </a:r>
            <a:r>
              <a:rPr lang="en-US" sz="2000" dirty="0">
                <a:hlinkClick r:id="rId4"/>
              </a:rPr>
              <a:t>Slides (pdf)</a:t>
            </a:r>
            <a:r>
              <a:rPr lang="en-US" sz="2000" dirty="0"/>
              <a:t> </a:t>
            </a:r>
            <a:br>
              <a:rPr lang="en-US" sz="2000" dirty="0"/>
            </a:br>
            <a:endParaRPr lang="en-US" sz="2000" dirty="0"/>
          </a:p>
          <a:p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07199-5A47-A049-8D5E-F0A177A45C8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42127"/>
            <a:ext cx="9144000" cy="262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54585"/>
      </p:ext>
    </p:extLst>
  </p:cSld>
  <p:clrMapOvr>
    <a:masterClrMapping/>
  </p:clrMapOvr>
  <p:transition/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Low-Cost QoS in On-Chip Networks (II)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Boris Grot, Joel </a:t>
            </a:r>
            <a:r>
              <a:rPr lang="en-US" sz="2000" dirty="0" err="1"/>
              <a:t>Hestness</a:t>
            </a:r>
            <a:r>
              <a:rPr lang="en-US" sz="2000" dirty="0"/>
              <a:t>, Stephen W. </a:t>
            </a:r>
            <a:r>
              <a:rPr lang="en-US" sz="2000" dirty="0" err="1"/>
              <a:t>Keckler</a:t>
            </a:r>
            <a:r>
              <a:rPr lang="en-US" sz="2000" dirty="0"/>
              <a:t>, and Onur Mutlu,</a:t>
            </a:r>
            <a:br>
              <a:rPr lang="en-US" sz="2000" dirty="0"/>
            </a:br>
            <a:r>
              <a:rPr lang="en-US" sz="2000" b="1" dirty="0">
                <a:hlinkClick r:id="rId2"/>
              </a:rPr>
              <a:t>"Kilo-NOC: A Heterogeneous Network-on-Chip Architecture for Scalability and Service Guarantees"</a:t>
            </a:r>
            <a:br>
              <a:rPr lang="en-US" sz="2000" dirty="0"/>
            </a:br>
            <a:r>
              <a:rPr lang="en-US" sz="2000" i="1" dirty="0"/>
              <a:t>Proceedings of the </a:t>
            </a:r>
            <a:r>
              <a:rPr lang="en-US" sz="2000" i="1" dirty="0">
                <a:hlinkClick r:id="rId3"/>
              </a:rPr>
              <a:t>38th International Symposium on Computer Architecture</a:t>
            </a:r>
            <a:r>
              <a:rPr lang="en-US" sz="2000" i="1" dirty="0"/>
              <a:t> (</a:t>
            </a:r>
            <a:r>
              <a:rPr lang="en-US" sz="2000" b="1" i="1" dirty="0"/>
              <a:t>ISCA</a:t>
            </a:r>
            <a:r>
              <a:rPr lang="en-US" sz="2000" i="1" dirty="0"/>
              <a:t>)</a:t>
            </a:r>
            <a:r>
              <a:rPr lang="en-US" sz="2000" dirty="0"/>
              <a:t>, San Jose, CA, June 2011. </a:t>
            </a:r>
            <a:r>
              <a:rPr lang="en-US" sz="2000" dirty="0">
                <a:hlinkClick r:id="rId4"/>
              </a:rPr>
              <a:t>Slides (pptx)</a:t>
            </a:r>
            <a:r>
              <a:rPr lang="en-US" sz="2000" dirty="0"/>
              <a:t> 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07199-5A47-A049-8D5E-F0A177A45C8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82023"/>
            <a:ext cx="9144000" cy="246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27146"/>
      </p:ext>
    </p:extLst>
  </p:cSld>
  <p:clrMapOvr>
    <a:masterClrMapping/>
  </p:clrMapOvr>
  <p:transition/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5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66713" y="1828800"/>
            <a:ext cx="8428037" cy="1720850"/>
          </a:xfrm>
        </p:spPr>
        <p:txBody>
          <a:bodyPr/>
          <a:lstStyle/>
          <a:p>
            <a:pPr algn="ctr" eaLnBrk="1" hangingPunct="1"/>
            <a:r>
              <a:rPr lang="en-US" sz="4000">
                <a:latin typeface="Garamond" charset="0"/>
                <a:ea typeface="ＭＳ Ｐゴシック" charset="0"/>
                <a:cs typeface="ＭＳ Ｐゴシック" charset="0"/>
              </a:rPr>
              <a:t>Kilo-NoC: Topology-Aware QoS</a:t>
            </a:r>
          </a:p>
        </p:txBody>
      </p:sp>
      <p:sp>
        <p:nvSpPr>
          <p:cNvPr id="328706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04800" y="3200400"/>
            <a:ext cx="8458200" cy="2900363"/>
          </a:xfrm>
        </p:spPr>
        <p:txBody>
          <a:bodyPr/>
          <a:lstStyle/>
          <a:p>
            <a:pPr eaLnBrk="1" hangingPunct="1">
              <a:buFont typeface="Wingdings" charset="0"/>
              <a:buNone/>
            </a:pPr>
            <a:endParaRPr lang="en-US" sz="2000" i="1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Wingdings" charset="0"/>
              <a:buNone/>
            </a:pPr>
            <a:endParaRPr lang="en-US" sz="20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Wingdings" charset="0"/>
              <a:buNone/>
            </a:pPr>
            <a:endParaRPr lang="en-US" sz="20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2000" dirty="0"/>
              <a:t>Boris Grot, Joel </a:t>
            </a:r>
            <a:r>
              <a:rPr lang="en-US" sz="2000" dirty="0" err="1"/>
              <a:t>Hestness</a:t>
            </a:r>
            <a:r>
              <a:rPr lang="en-US" sz="2000" dirty="0"/>
              <a:t>, Stephen W. </a:t>
            </a:r>
            <a:r>
              <a:rPr lang="en-US" sz="2000" dirty="0" err="1"/>
              <a:t>Keckler</a:t>
            </a:r>
            <a:r>
              <a:rPr lang="en-US" sz="2000" dirty="0"/>
              <a:t>, and </a:t>
            </a:r>
            <a:r>
              <a:rPr lang="en-US" sz="2000" u="sng" dirty="0"/>
              <a:t>Onur Mutlu</a:t>
            </a:r>
            <a:r>
              <a:rPr lang="en-US" sz="2000" dirty="0"/>
              <a:t>,</a:t>
            </a:r>
            <a:br>
              <a:rPr lang="en-US" sz="2000" dirty="0"/>
            </a:br>
            <a:r>
              <a:rPr lang="en-US" sz="2000" b="1" dirty="0">
                <a:hlinkClick r:id="rId3"/>
              </a:rPr>
              <a:t>"Kilo-NOC: A Heterogeneous Network-on-Chip Architecture for Scalability and Service Guarantees"</a:t>
            </a:r>
            <a:br>
              <a:rPr lang="en-US" sz="2000" dirty="0"/>
            </a:br>
            <a:r>
              <a:rPr lang="en-US" sz="2000" i="1" dirty="0"/>
              <a:t>Proceedings of the </a:t>
            </a:r>
            <a:r>
              <a:rPr lang="en-US" sz="2000" i="1" dirty="0">
                <a:hlinkClick r:id="rId4"/>
              </a:rPr>
              <a:t>38th International Symposium on Computer Architecture</a:t>
            </a:r>
            <a:r>
              <a:rPr lang="en-US" sz="2000" i="1" dirty="0"/>
              <a:t> (</a:t>
            </a:r>
            <a:r>
              <a:rPr lang="en-US" sz="2000" b="1" i="1" dirty="0"/>
              <a:t>ISCA</a:t>
            </a:r>
            <a:r>
              <a:rPr lang="en-US" sz="2000" i="1" dirty="0"/>
              <a:t>)</a:t>
            </a:r>
            <a:r>
              <a:rPr lang="en-US" sz="2000" dirty="0"/>
              <a:t>, San Jose, CA, June 2011. </a:t>
            </a:r>
            <a:r>
              <a:rPr lang="en-US" sz="2000" dirty="0">
                <a:hlinkClick r:id="rId5"/>
              </a:rPr>
              <a:t>Slides (pptx)</a:t>
            </a:r>
            <a:r>
              <a:rPr lang="en-US" sz="2000" dirty="0"/>
              <a:t> </a:t>
            </a:r>
            <a:endParaRPr lang="en-US" sz="20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Wingdings" charset="0"/>
              <a:buNone/>
            </a:pPr>
            <a:endParaRPr lang="en-US" sz="2000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8707" name="Rectangle 3"/>
          <p:cNvSpPr>
            <a:spLocks noChangeArrowheads="1"/>
          </p:cNvSpPr>
          <p:nvPr/>
        </p:nvSpPr>
        <p:spPr bwMode="auto">
          <a:xfrm>
            <a:off x="228600" y="4876800"/>
            <a:ext cx="8686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263742"/>
      </p:ext>
    </p:extLst>
  </p:cSld>
  <p:clrMapOvr>
    <a:masterClrMapping/>
  </p:clrMapOvr>
  <p:transition/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Motivation</a:t>
            </a:r>
          </a:p>
        </p:txBody>
      </p:sp>
      <p:sp>
        <p:nvSpPr>
          <p:cNvPr id="475138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Extreme-scale chip-level integration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Cores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Cache banks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Accelerators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I/O logic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Network-on-chip (NOC)</a:t>
            </a: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10-100 cores today</a:t>
            </a: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1000+ assets in the near future</a:t>
            </a:r>
          </a:p>
        </p:txBody>
      </p:sp>
      <p:sp>
        <p:nvSpPr>
          <p:cNvPr id="475139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204200" y="6477000"/>
            <a:ext cx="733425" cy="274638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3DCA4-45F7-C940-8763-B1BCFA7DD679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5" t="4430" r="49310"/>
          <a:stretch>
            <a:fillRect/>
          </a:stretch>
        </p:blipFill>
        <p:spPr bwMode="auto">
          <a:xfrm>
            <a:off x="7342188" y="1752600"/>
            <a:ext cx="15875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200400"/>
            <a:ext cx="2590800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54" t="27196" r="21677" b="21616"/>
          <a:stretch>
            <a:fillRect/>
          </a:stretch>
        </p:blipFill>
        <p:spPr bwMode="auto">
          <a:xfrm>
            <a:off x="6137275" y="4073525"/>
            <a:ext cx="3006725" cy="278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7263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3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7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Kilo-NOC requirements</a:t>
            </a:r>
          </a:p>
        </p:txBody>
      </p:sp>
      <p:sp>
        <p:nvSpPr>
          <p:cNvPr id="476162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High efficiency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Area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Energy</a:t>
            </a: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Good performance</a:t>
            </a: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Strong service guarantees (QoS)</a:t>
            </a:r>
          </a:p>
        </p:txBody>
      </p:sp>
      <p:sp>
        <p:nvSpPr>
          <p:cNvPr id="476163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204200" y="6477000"/>
            <a:ext cx="733425" cy="274638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1E2D04-6B0C-354B-B177-672DD4265A59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035471"/>
      </p:ext>
    </p:extLst>
  </p:cSld>
  <p:clrMapOvr>
    <a:masterClrMapping/>
  </p:clrMapOvr>
  <p:transition/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Topology-Aware QoS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Problem: QoS support in each router is expensive (in terms of buffering, arbitration, bookkeeping)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E.g., Grot et al., “</a:t>
            </a:r>
            <a:r>
              <a:rPr lang="en-US" altLang="ja-JP">
                <a:solidFill>
                  <a:srgbClr val="0000FF"/>
                </a:solidFill>
                <a:latin typeface="Tahoma" charset="0"/>
                <a:ea typeface="ＭＳ Ｐゴシック" charset="0"/>
              </a:rPr>
              <a:t>Preemptive Virtual Clock: A Flexible, Efficient, and Cost-effective QOS Scheme for Networks-on-Chip</a:t>
            </a:r>
            <a:r>
              <a:rPr lang="en-US" altLang="ja-JP">
                <a:latin typeface="Tahoma" charset="0"/>
                <a:ea typeface="ＭＳ Ｐゴシック" charset="0"/>
              </a:rPr>
              <a:t>,</a:t>
            </a:r>
            <a:r>
              <a:rPr lang="en-US">
                <a:latin typeface="Tahoma" charset="0"/>
                <a:ea typeface="ＭＳ Ｐゴシック" charset="0"/>
              </a:rPr>
              <a:t>”</a:t>
            </a:r>
            <a:r>
              <a:rPr lang="en-US" altLang="ja-JP">
                <a:latin typeface="Tahoma" charset="0"/>
                <a:ea typeface="ＭＳ Ｐゴシック" charset="0"/>
              </a:rPr>
              <a:t> MICRO 2009.</a:t>
            </a: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Goal: Provide QoS guarantees at low area and power cost</a:t>
            </a: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Idea: 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Isolate shared resources in a region of the network, support QoS within that area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Design the topology so that applications can access the region without interference</a:t>
            </a:r>
          </a:p>
        </p:txBody>
      </p:sp>
      <p:sp>
        <p:nvSpPr>
          <p:cNvPr id="47718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F39B36-AF63-7D4A-8089-DCD3D4B5F682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206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2252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Baseline QOS-enabled CMP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029200" y="1752600"/>
            <a:ext cx="3810000" cy="4403725"/>
          </a:xfrm>
        </p:spPr>
        <p:txBody>
          <a:bodyPr/>
          <a:lstStyle/>
          <a:p>
            <a:pPr marL="0" indent="0">
              <a:buFont typeface="Wingdings" charset="0"/>
              <a:buNone/>
              <a:defRPr/>
            </a:pPr>
            <a:r>
              <a:rPr lang="en-US" dirty="0"/>
              <a:t>Multiple VMs 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dirty="0"/>
              <a:t>sharing a die</a:t>
            </a:r>
          </a:p>
          <a:p>
            <a:pPr>
              <a:defRPr/>
            </a:pPr>
            <a:endParaRPr lang="en-US" dirty="0"/>
          </a:p>
          <a:p>
            <a:pPr marL="0" indent="0">
              <a:buFont typeface="Wingdings" charset="0"/>
              <a:buNone/>
              <a:defRPr/>
            </a:pPr>
            <a:endParaRPr lang="en-US" dirty="0"/>
          </a:p>
        </p:txBody>
      </p:sp>
      <p:sp>
        <p:nvSpPr>
          <p:cNvPr id="330755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8204200" y="6477000"/>
            <a:ext cx="733425" cy="274638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2E07AD-FEC0-3E4D-88C8-25AA324B80FC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207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81600" y="3208338"/>
            <a:ext cx="381000" cy="381000"/>
          </a:xfrm>
          <a:prstGeom prst="rect">
            <a:avLst/>
          </a:prstGeom>
          <a:gradFill flip="none" rotWithShape="1">
            <a:gsLst>
              <a:gs pos="0">
                <a:srgbClr val="5DFDDB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285398"/>
              </a:gs>
            </a:gsLst>
            <a:lin ang="5400000" scaled="1"/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30757" name="TextBox 5"/>
          <p:cNvSpPr txBox="1">
            <a:spLocks noChangeArrowheads="1"/>
          </p:cNvSpPr>
          <p:nvPr/>
        </p:nvSpPr>
        <p:spPr bwMode="auto">
          <a:xfrm>
            <a:off x="5643563" y="3048000"/>
            <a:ext cx="3424237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Shared resources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(e.g., memory controllers)</a:t>
            </a:r>
          </a:p>
        </p:txBody>
      </p:sp>
      <p:sp>
        <p:nvSpPr>
          <p:cNvPr id="9" name="Rectangle 8"/>
          <p:cNvSpPr/>
          <p:nvPr/>
        </p:nvSpPr>
        <p:spPr>
          <a:xfrm>
            <a:off x="5181600" y="4198938"/>
            <a:ext cx="381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30759" name="TextBox 9"/>
          <p:cNvSpPr txBox="1">
            <a:spLocks noChangeArrowheads="1"/>
          </p:cNvSpPr>
          <p:nvPr/>
        </p:nvSpPr>
        <p:spPr bwMode="auto">
          <a:xfrm>
            <a:off x="5643563" y="4038600"/>
            <a:ext cx="32766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VM-private resources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(cores, caches)</a:t>
            </a:r>
          </a:p>
        </p:txBody>
      </p:sp>
      <p:graphicFrame>
        <p:nvGraphicFramePr>
          <p:cNvPr id="330760" name="Object 11"/>
          <p:cNvGraphicFramePr>
            <a:graphicFrameLocks noChangeAspect="1"/>
          </p:cNvGraphicFramePr>
          <p:nvPr/>
        </p:nvGraphicFramePr>
        <p:xfrm>
          <a:off x="533400" y="1527175"/>
          <a:ext cx="4206875" cy="433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199" name="Visio" r:id="rId4" imgW="2120900" imgH="2184400" progId="Visio.Drawing.11">
                  <p:embed/>
                </p:oleObj>
              </mc:Choice>
              <mc:Fallback>
                <p:oleObj name="Visio" r:id="rId4" imgW="2120900" imgH="2184400" progId="Visio.Drawing.11">
                  <p:embed/>
                  <p:pic>
                    <p:nvPicPr>
                      <p:cNvPr id="33076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527175"/>
                        <a:ext cx="4206875" cy="433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0761" name="TextBox 10"/>
          <p:cNvSpPr txBox="1">
            <a:spLocks noChangeArrowheads="1"/>
          </p:cNvSpPr>
          <p:nvPr/>
        </p:nvSpPr>
        <p:spPr bwMode="auto">
          <a:xfrm>
            <a:off x="5651500" y="4979988"/>
            <a:ext cx="27432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QOS-enabled router</a:t>
            </a: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30762" name="TextBox 12"/>
          <p:cNvSpPr txBox="1">
            <a:spLocks noChangeArrowheads="1"/>
          </p:cNvSpPr>
          <p:nvPr/>
        </p:nvSpPr>
        <p:spPr bwMode="auto">
          <a:xfrm>
            <a:off x="5181600" y="4953000"/>
            <a:ext cx="495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Q</a:t>
            </a:r>
          </a:p>
        </p:txBody>
      </p:sp>
      <p:grpSp>
        <p:nvGrpSpPr>
          <p:cNvPr id="28" name="Group 27"/>
          <p:cNvGrpSpPr>
            <a:grpSpLocks/>
          </p:cNvGrpSpPr>
          <p:nvPr/>
        </p:nvGrpSpPr>
        <p:grpSpPr bwMode="auto">
          <a:xfrm>
            <a:off x="1600200" y="1676400"/>
            <a:ext cx="3048000" cy="3038475"/>
            <a:chOff x="1600200" y="1676400"/>
            <a:chExt cx="3048000" cy="3038475"/>
          </a:xfrm>
        </p:grpSpPr>
        <p:sp>
          <p:nvSpPr>
            <p:cNvPr id="17" name="Rounded Rectangle 16"/>
            <p:cNvSpPr/>
            <p:nvPr/>
          </p:nvSpPr>
          <p:spPr>
            <a:xfrm>
              <a:off x="1600200" y="1676400"/>
              <a:ext cx="990600" cy="914400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600200" y="2743200"/>
              <a:ext cx="990600" cy="914400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705225" y="2733675"/>
              <a:ext cx="942975" cy="914400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3705225" y="3790950"/>
              <a:ext cx="942975" cy="914400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2619375" y="3800475"/>
              <a:ext cx="990600" cy="914400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2647950" y="1676400"/>
              <a:ext cx="962025" cy="914400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grpSp>
        <p:nvGrpSpPr>
          <p:cNvPr id="29" name="Group 28"/>
          <p:cNvGrpSpPr>
            <a:grpSpLocks/>
          </p:cNvGrpSpPr>
          <p:nvPr/>
        </p:nvGrpSpPr>
        <p:grpSpPr bwMode="auto">
          <a:xfrm>
            <a:off x="533400" y="3790950"/>
            <a:ext cx="2038350" cy="1971675"/>
            <a:chOff x="533400" y="3790950"/>
            <a:chExt cx="2038350" cy="1971675"/>
          </a:xfrm>
        </p:grpSpPr>
        <p:sp>
          <p:nvSpPr>
            <p:cNvPr id="24" name="Rounded Rectangle 23"/>
            <p:cNvSpPr/>
            <p:nvPr/>
          </p:nvSpPr>
          <p:spPr>
            <a:xfrm>
              <a:off x="533400" y="3790950"/>
              <a:ext cx="990600" cy="914400"/>
            </a:xfrm>
            <a:prstGeom prst="roundRect">
              <a:avLst/>
            </a:prstGeom>
            <a:noFill/>
            <a:ln>
              <a:solidFill>
                <a:srgbClr val="780B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1581150" y="4848225"/>
              <a:ext cx="990600" cy="914400"/>
            </a:xfrm>
            <a:prstGeom prst="roundRect">
              <a:avLst/>
            </a:prstGeom>
            <a:noFill/>
            <a:ln>
              <a:solidFill>
                <a:srgbClr val="780B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533400" y="1676400"/>
            <a:ext cx="4114800" cy="4095750"/>
            <a:chOff x="533400" y="1676400"/>
            <a:chExt cx="4114800" cy="4095750"/>
          </a:xfrm>
        </p:grpSpPr>
        <p:sp>
          <p:nvSpPr>
            <p:cNvPr id="5" name="Rounded Rectangle 4"/>
            <p:cNvSpPr/>
            <p:nvPr/>
          </p:nvSpPr>
          <p:spPr>
            <a:xfrm>
              <a:off x="533400" y="1676400"/>
              <a:ext cx="990600" cy="9144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33400" y="2743200"/>
              <a:ext cx="990600" cy="9144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705225" y="4848225"/>
              <a:ext cx="942975" cy="9144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2619375" y="4857750"/>
              <a:ext cx="990600" cy="9144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68199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Conventional NOC QOS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029200" y="1676400"/>
            <a:ext cx="3813175" cy="4406900"/>
          </a:xfrm>
        </p:spPr>
        <p:txBody>
          <a:bodyPr>
            <a:normAutofit/>
          </a:bodyPr>
          <a:lstStyle/>
          <a:p>
            <a:pPr marL="0" indent="0">
              <a:spcAft>
                <a:spcPts val="300"/>
              </a:spcAft>
              <a:buFont typeface="Wingdings" charset="0"/>
              <a:buNone/>
              <a:defRPr/>
            </a:pPr>
            <a:r>
              <a:rPr lang="en-US" dirty="0"/>
              <a:t>Contention scenarios:</a:t>
            </a:r>
          </a:p>
          <a:p>
            <a:pPr>
              <a:spcBef>
                <a:spcPts val="1200"/>
              </a:spcBef>
              <a:defRPr/>
            </a:pPr>
            <a:r>
              <a:rPr lang="en-US" sz="2500" dirty="0"/>
              <a:t>Shared resources </a:t>
            </a:r>
          </a:p>
          <a:p>
            <a:pPr lvl="1">
              <a:defRPr/>
            </a:pPr>
            <a:r>
              <a:rPr lang="en-US" dirty="0"/>
              <a:t>memory access</a:t>
            </a:r>
          </a:p>
          <a:p>
            <a:pPr>
              <a:spcBef>
                <a:spcPts val="600"/>
              </a:spcBef>
              <a:defRPr/>
            </a:pPr>
            <a:r>
              <a:rPr lang="en-US" sz="2500" dirty="0"/>
              <a:t>Intra-VM traffic</a:t>
            </a:r>
          </a:p>
          <a:p>
            <a:pPr lvl="1">
              <a:defRPr/>
            </a:pPr>
            <a:r>
              <a:rPr lang="en-US" dirty="0"/>
              <a:t>shared cache access</a:t>
            </a:r>
          </a:p>
          <a:p>
            <a:pPr>
              <a:spcBef>
                <a:spcPts val="600"/>
              </a:spcBef>
              <a:defRPr/>
            </a:pPr>
            <a:r>
              <a:rPr lang="en-US" sz="2500" dirty="0"/>
              <a:t>Inter-VM traffic</a:t>
            </a:r>
          </a:p>
          <a:p>
            <a:pPr lvl="1">
              <a:defRPr/>
            </a:pPr>
            <a:r>
              <a:rPr lang="en-US" dirty="0"/>
              <a:t>VM page sharing</a:t>
            </a:r>
          </a:p>
          <a:p>
            <a:pPr>
              <a:defRPr/>
            </a:pPr>
            <a:endParaRPr lang="en-US" dirty="0"/>
          </a:p>
          <a:p>
            <a:pPr marL="0" indent="0">
              <a:buFont typeface="Wingdings" charset="0"/>
              <a:buNone/>
              <a:defRPr/>
            </a:pPr>
            <a:endParaRPr lang="en-US" dirty="0"/>
          </a:p>
        </p:txBody>
      </p:sp>
      <p:sp>
        <p:nvSpPr>
          <p:cNvPr id="331779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8204200" y="6477000"/>
            <a:ext cx="733425" cy="274638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4306B5-3EE2-CB45-A2C5-976986B9FEA8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208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graphicFrame>
        <p:nvGraphicFramePr>
          <p:cNvPr id="331780" name="Object 4"/>
          <p:cNvGraphicFramePr>
            <a:graphicFrameLocks noChangeAspect="1"/>
          </p:cNvGraphicFramePr>
          <p:nvPr/>
        </p:nvGraphicFramePr>
        <p:xfrm>
          <a:off x="533400" y="1527175"/>
          <a:ext cx="4206875" cy="433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23" name="Visio" r:id="rId4" imgW="2120900" imgH="2184400" progId="Visio.Drawing.11">
                  <p:embed/>
                </p:oleObj>
              </mc:Choice>
              <mc:Fallback>
                <p:oleObj name="Visio" r:id="rId4" imgW="2120900" imgH="2184400" progId="Visio.Drawing.11">
                  <p:embed/>
                  <p:pic>
                    <p:nvPicPr>
                      <p:cNvPr id="33178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527175"/>
                        <a:ext cx="4206875" cy="433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Bent-Up Arrow 5"/>
          <p:cNvSpPr/>
          <p:nvPr/>
        </p:nvSpPr>
        <p:spPr>
          <a:xfrm flipV="1">
            <a:off x="990600" y="2133600"/>
            <a:ext cx="1216025" cy="1752600"/>
          </a:xfrm>
          <a:prstGeom prst="bentUpArrow">
            <a:avLst>
              <a:gd name="adj1" fmla="val 8333"/>
              <a:gd name="adj2" fmla="val 9935"/>
              <a:gd name="adj3" fmla="val 23961"/>
            </a:avLst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" name="Up Arrow 6"/>
          <p:cNvSpPr/>
          <p:nvPr/>
        </p:nvSpPr>
        <p:spPr>
          <a:xfrm rot="10800000">
            <a:off x="2032000" y="2133600"/>
            <a:ext cx="273050" cy="1752600"/>
          </a:xfrm>
          <a:prstGeom prst="upArrow">
            <a:avLst>
              <a:gd name="adj1" fmla="val 40844"/>
              <a:gd name="adj2" fmla="val 105826"/>
            </a:avLst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" name="Multiply 7"/>
          <p:cNvSpPr/>
          <p:nvPr/>
        </p:nvSpPr>
        <p:spPr>
          <a:xfrm>
            <a:off x="1524000" y="2057400"/>
            <a:ext cx="1204913" cy="1295400"/>
          </a:xfrm>
          <a:prstGeom prst="mathMultiply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69377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Conventional NOC QOS</a:t>
            </a:r>
          </a:p>
        </p:txBody>
      </p:sp>
      <p:sp>
        <p:nvSpPr>
          <p:cNvPr id="332802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8204200" y="6477000"/>
            <a:ext cx="733425" cy="274638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D3E7A-A158-704B-86D8-B3BEE34C3C07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graphicFrame>
        <p:nvGraphicFramePr>
          <p:cNvPr id="332803" name="Object 4"/>
          <p:cNvGraphicFramePr>
            <a:graphicFrameLocks noChangeAspect="1"/>
          </p:cNvGraphicFramePr>
          <p:nvPr/>
        </p:nvGraphicFramePr>
        <p:xfrm>
          <a:off x="533400" y="1527175"/>
          <a:ext cx="4206875" cy="433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47" name="Visio" r:id="rId4" imgW="2120900" imgH="2184400" progId="Visio.Drawing.11">
                  <p:embed/>
                </p:oleObj>
              </mc:Choice>
              <mc:Fallback>
                <p:oleObj name="Visio" r:id="rId4" imgW="2120900" imgH="2184400" progId="Visio.Drawing.11">
                  <p:embed/>
                  <p:pic>
                    <p:nvPicPr>
                      <p:cNvPr id="33280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527175"/>
                        <a:ext cx="4206875" cy="433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ntent Placeholder 3"/>
          <p:cNvSpPr>
            <a:spLocks noGrp="1"/>
          </p:cNvSpPr>
          <p:nvPr>
            <p:ph idx="1"/>
          </p:nvPr>
        </p:nvSpPr>
        <p:spPr>
          <a:xfrm>
            <a:off x="5029200" y="1676400"/>
            <a:ext cx="3813175" cy="4406900"/>
          </a:xfrm>
        </p:spPr>
        <p:txBody>
          <a:bodyPr>
            <a:normAutofit/>
          </a:bodyPr>
          <a:lstStyle/>
          <a:p>
            <a:pPr marL="0" indent="0">
              <a:spcAft>
                <a:spcPts val="300"/>
              </a:spcAft>
              <a:buFont typeface="Wingdings" charset="0"/>
              <a:buNone/>
              <a:defRPr/>
            </a:pPr>
            <a:r>
              <a:rPr lang="en-US" dirty="0"/>
              <a:t>Contention scenarios:</a:t>
            </a:r>
          </a:p>
          <a:p>
            <a:pPr>
              <a:spcBef>
                <a:spcPts val="1200"/>
              </a:spcBef>
              <a:defRPr/>
            </a:pPr>
            <a:r>
              <a:rPr lang="en-US" sz="2500" dirty="0"/>
              <a:t>Shared resources</a:t>
            </a:r>
          </a:p>
          <a:p>
            <a:pPr lvl="1">
              <a:defRPr/>
            </a:pPr>
            <a:r>
              <a:rPr lang="en-US" dirty="0"/>
              <a:t>memory access</a:t>
            </a:r>
          </a:p>
          <a:p>
            <a:pPr>
              <a:spcBef>
                <a:spcPts val="600"/>
              </a:spcBef>
              <a:defRPr/>
            </a:pPr>
            <a:r>
              <a:rPr lang="en-US" sz="2500" dirty="0"/>
              <a:t>Intra-VM traffic</a:t>
            </a:r>
          </a:p>
          <a:p>
            <a:pPr lvl="1">
              <a:defRPr/>
            </a:pPr>
            <a:r>
              <a:rPr lang="en-US" dirty="0"/>
              <a:t>shared cache access</a:t>
            </a:r>
          </a:p>
          <a:p>
            <a:pPr>
              <a:spcBef>
                <a:spcPts val="600"/>
              </a:spcBef>
              <a:defRPr/>
            </a:pPr>
            <a:r>
              <a:rPr lang="en-US" sz="2500" dirty="0"/>
              <a:t>Inter-VM traffic</a:t>
            </a:r>
          </a:p>
          <a:p>
            <a:pPr lvl="1">
              <a:defRPr/>
            </a:pPr>
            <a:r>
              <a:rPr lang="en-US" dirty="0"/>
              <a:t>VM page sharing</a:t>
            </a:r>
          </a:p>
          <a:p>
            <a:pPr>
              <a:defRPr/>
            </a:pPr>
            <a:endParaRPr lang="en-US" dirty="0"/>
          </a:p>
          <a:p>
            <a:pPr marL="0" indent="0">
              <a:buFont typeface="Wingdings" charset="0"/>
              <a:buNone/>
              <a:defRPr/>
            </a:pPr>
            <a:endParaRPr lang="en-US" dirty="0"/>
          </a:p>
        </p:txBody>
      </p: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1143000" y="4740275"/>
            <a:ext cx="6858000" cy="1508125"/>
            <a:chOff x="1066799" y="4343400"/>
            <a:chExt cx="6858001" cy="1508760"/>
          </a:xfrm>
        </p:grpSpPr>
        <p:sp>
          <p:nvSpPr>
            <p:cNvPr id="13" name="Rounded Rectangle 12"/>
            <p:cNvSpPr/>
            <p:nvPr/>
          </p:nvSpPr>
          <p:spPr>
            <a:xfrm>
              <a:off x="1066799" y="4343400"/>
              <a:ext cx="6858001" cy="150876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332807" name="TextBox 13"/>
            <p:cNvSpPr txBox="1">
              <a:spLocks noChangeArrowheads="1"/>
            </p:cNvSpPr>
            <p:nvPr/>
          </p:nvSpPr>
          <p:spPr bwMode="auto">
            <a:xfrm>
              <a:off x="1066800" y="4607858"/>
              <a:ext cx="6858000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Network-wide guarantees </a:t>
              </a:r>
              <a:r>
                <a:rPr kumimoji="0" lang="en-US" sz="3200" b="0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without</a:t>
              </a: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 network-wide QOS support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02821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Bufferless and Buffered Crossbars</a:t>
            </a:r>
          </a:p>
        </p:txBody>
      </p:sp>
      <p:sp>
        <p:nvSpPr>
          <p:cNvPr id="10137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E2592BF-FB3D-204F-927E-EEB38933FA8A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21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grpSp>
        <p:nvGrpSpPr>
          <p:cNvPr id="2" name="Group 153"/>
          <p:cNvGrpSpPr>
            <a:grpSpLocks/>
          </p:cNvGrpSpPr>
          <p:nvPr/>
        </p:nvGrpSpPr>
        <p:grpSpPr bwMode="auto">
          <a:xfrm>
            <a:off x="609600" y="1371600"/>
            <a:ext cx="5867400" cy="4725988"/>
            <a:chOff x="1752600" y="1371600"/>
            <a:chExt cx="5867400" cy="4725194"/>
          </a:xfrm>
        </p:grpSpPr>
        <p:sp>
          <p:nvSpPr>
            <p:cNvPr id="434" name="Rectangle 433"/>
            <p:cNvSpPr/>
            <p:nvPr/>
          </p:nvSpPr>
          <p:spPr bwMode="auto">
            <a:xfrm>
              <a:off x="2514600" y="1371600"/>
              <a:ext cx="5105400" cy="914246"/>
            </a:xfrm>
            <a:prstGeom prst="rect">
              <a:avLst/>
            </a:prstGeom>
            <a:solidFill>
              <a:srgbClr val="CAE2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5" name="Rectangle 434"/>
            <p:cNvSpPr/>
            <p:nvPr/>
          </p:nvSpPr>
          <p:spPr bwMode="auto">
            <a:xfrm>
              <a:off x="2514600" y="2285846"/>
              <a:ext cx="5105400" cy="914246"/>
            </a:xfrm>
            <a:prstGeom prst="rect">
              <a:avLst/>
            </a:prstGeom>
            <a:solidFill>
              <a:srgbClr val="CAE2FF">
                <a:alpha val="7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6" name="Rectangle 435"/>
            <p:cNvSpPr/>
            <p:nvPr/>
          </p:nvSpPr>
          <p:spPr bwMode="auto">
            <a:xfrm>
              <a:off x="2514600" y="3200093"/>
              <a:ext cx="5105400" cy="914246"/>
            </a:xfrm>
            <a:prstGeom prst="rect">
              <a:avLst/>
            </a:prstGeom>
            <a:solidFill>
              <a:srgbClr val="CAE2FF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7" name="Rectangle 436"/>
            <p:cNvSpPr/>
            <p:nvPr/>
          </p:nvSpPr>
          <p:spPr bwMode="auto">
            <a:xfrm>
              <a:off x="2514600" y="4114339"/>
              <a:ext cx="5105400" cy="914246"/>
            </a:xfrm>
            <a:prstGeom prst="rect">
              <a:avLst/>
            </a:prstGeom>
            <a:solidFill>
              <a:srgbClr val="CAE2FF">
                <a:alpha val="2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1451" name="Straight Connector 397"/>
            <p:cNvCxnSpPr>
              <a:cxnSpLocks noChangeShapeType="1"/>
            </p:cNvCxnSpPr>
            <p:nvPr/>
          </p:nvCxnSpPr>
          <p:spPr bwMode="auto">
            <a:xfrm rot="5400000">
              <a:off x="5105003" y="3276997"/>
              <a:ext cx="3810794" cy="1588"/>
            </a:xfrm>
            <a:prstGeom prst="line">
              <a:avLst/>
            </a:prstGeom>
            <a:noFill/>
            <a:ln w="127000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452" name="Straight Connector 396"/>
            <p:cNvCxnSpPr>
              <a:cxnSpLocks noChangeShapeType="1"/>
            </p:cNvCxnSpPr>
            <p:nvPr/>
          </p:nvCxnSpPr>
          <p:spPr bwMode="auto">
            <a:xfrm rot="5400000">
              <a:off x="4190603" y="3276997"/>
              <a:ext cx="3810794" cy="1588"/>
            </a:xfrm>
            <a:prstGeom prst="line">
              <a:avLst/>
            </a:prstGeom>
            <a:noFill/>
            <a:ln w="1270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453" name="Straight Connector 395"/>
            <p:cNvCxnSpPr>
              <a:cxnSpLocks noChangeShapeType="1"/>
            </p:cNvCxnSpPr>
            <p:nvPr/>
          </p:nvCxnSpPr>
          <p:spPr bwMode="auto">
            <a:xfrm rot="5400000">
              <a:off x="3276203" y="3276997"/>
              <a:ext cx="3810794" cy="1588"/>
            </a:xfrm>
            <a:prstGeom prst="line">
              <a:avLst/>
            </a:prstGeom>
            <a:noFill/>
            <a:ln w="127000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454" name="Straight Connector 393"/>
            <p:cNvCxnSpPr>
              <a:cxnSpLocks noChangeShapeType="1"/>
            </p:cNvCxnSpPr>
            <p:nvPr/>
          </p:nvCxnSpPr>
          <p:spPr bwMode="auto">
            <a:xfrm rot="5400000">
              <a:off x="2361803" y="3276997"/>
              <a:ext cx="3810794" cy="1588"/>
            </a:xfrm>
            <a:prstGeom prst="line">
              <a:avLst/>
            </a:prstGeom>
            <a:noFill/>
            <a:ln w="127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455" name="Straight Arrow Connector 352"/>
            <p:cNvCxnSpPr>
              <a:cxnSpLocks noChangeShapeType="1"/>
            </p:cNvCxnSpPr>
            <p:nvPr/>
          </p:nvCxnSpPr>
          <p:spPr bwMode="auto">
            <a:xfrm>
              <a:off x="2133600" y="3352800"/>
              <a:ext cx="381000" cy="1588"/>
            </a:xfrm>
            <a:prstGeom prst="straightConnector1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456" name="Straight Arrow Connector 365"/>
            <p:cNvCxnSpPr>
              <a:cxnSpLocks noChangeShapeType="1"/>
            </p:cNvCxnSpPr>
            <p:nvPr/>
          </p:nvCxnSpPr>
          <p:spPr bwMode="auto">
            <a:xfrm>
              <a:off x="2133600" y="2438400"/>
              <a:ext cx="381000" cy="1588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457" name="Straight Arrow Connector 367"/>
            <p:cNvCxnSpPr>
              <a:cxnSpLocks noChangeShapeType="1"/>
            </p:cNvCxnSpPr>
            <p:nvPr/>
          </p:nvCxnSpPr>
          <p:spPr bwMode="auto">
            <a:xfrm>
              <a:off x="2133600" y="4267200"/>
              <a:ext cx="381000" cy="1588"/>
            </a:xfrm>
            <a:prstGeom prst="straightConnector1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445" name="Rectangle 16"/>
            <p:cNvSpPr>
              <a:spLocks noChangeArrowheads="1"/>
            </p:cNvSpPr>
            <p:nvPr/>
          </p:nvSpPr>
          <p:spPr bwMode="auto">
            <a:xfrm>
              <a:off x="2514600" y="1371600"/>
              <a:ext cx="5105400" cy="4495045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prstDash val="dash"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b="1" kern="0" dirty="0">
                <a:solidFill>
                  <a:srgbClr val="FFFFFF">
                    <a:lumMod val="65000"/>
                  </a:srgbClr>
                </a:solidFill>
              </a:endParaRPr>
            </a:p>
          </p:txBody>
        </p:sp>
        <p:sp>
          <p:nvSpPr>
            <p:cNvPr id="446" name="Rectangle 99"/>
            <p:cNvSpPr>
              <a:spLocks noChangeArrowheads="1"/>
            </p:cNvSpPr>
            <p:nvPr/>
          </p:nvSpPr>
          <p:spPr bwMode="auto">
            <a:xfrm flipH="1" flipV="1">
              <a:off x="3962400" y="1979511"/>
              <a:ext cx="152400" cy="46029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1460" name="Straight Connector 63"/>
            <p:cNvCxnSpPr>
              <a:cxnSpLocks noChangeShapeType="1"/>
            </p:cNvCxnSpPr>
            <p:nvPr/>
          </p:nvCxnSpPr>
          <p:spPr bwMode="auto">
            <a:xfrm rot="5400000">
              <a:off x="3771896" y="1903412"/>
              <a:ext cx="304800" cy="15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461" name="Straight Connector 66"/>
            <p:cNvCxnSpPr>
              <a:cxnSpLocks noChangeShapeType="1"/>
            </p:cNvCxnSpPr>
            <p:nvPr/>
          </p:nvCxnSpPr>
          <p:spPr bwMode="auto">
            <a:xfrm rot="5400000">
              <a:off x="3999702" y="1903412"/>
              <a:ext cx="305594" cy="794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462" name="Straight Connector 68"/>
            <p:cNvCxnSpPr>
              <a:cxnSpLocks noChangeShapeType="1"/>
            </p:cNvCxnSpPr>
            <p:nvPr/>
          </p:nvCxnSpPr>
          <p:spPr bwMode="auto">
            <a:xfrm>
              <a:off x="3924296" y="2055812"/>
              <a:ext cx="228600" cy="15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450" name="Rectangle 72"/>
            <p:cNvSpPr>
              <a:spLocks noChangeArrowheads="1"/>
            </p:cNvSpPr>
            <p:nvPr/>
          </p:nvSpPr>
          <p:spPr bwMode="auto">
            <a:xfrm flipH="1" flipV="1">
              <a:off x="3962400" y="1903324"/>
              <a:ext cx="152400" cy="46029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1464" name="Straight Connector 79"/>
            <p:cNvCxnSpPr>
              <a:cxnSpLocks noChangeShapeType="1"/>
            </p:cNvCxnSpPr>
            <p:nvPr/>
          </p:nvCxnSpPr>
          <p:spPr bwMode="auto">
            <a:xfrm>
              <a:off x="2133600" y="1524000"/>
              <a:ext cx="5486400" cy="1588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465" name="Straight Connector 136"/>
            <p:cNvCxnSpPr>
              <a:cxnSpLocks noChangeShapeType="1"/>
            </p:cNvCxnSpPr>
            <p:nvPr/>
          </p:nvCxnSpPr>
          <p:spPr bwMode="auto">
            <a:xfrm rot="5400000">
              <a:off x="2361406" y="3276600"/>
              <a:ext cx="3810794" cy="794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466" name="Straight Connector 137"/>
            <p:cNvCxnSpPr>
              <a:cxnSpLocks noChangeShapeType="1"/>
            </p:cNvCxnSpPr>
            <p:nvPr/>
          </p:nvCxnSpPr>
          <p:spPr bwMode="auto">
            <a:xfrm>
              <a:off x="2133600" y="2438400"/>
              <a:ext cx="5486400" cy="1588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467" name="Straight Connector 138"/>
            <p:cNvCxnSpPr>
              <a:cxnSpLocks noChangeShapeType="1"/>
            </p:cNvCxnSpPr>
            <p:nvPr/>
          </p:nvCxnSpPr>
          <p:spPr bwMode="auto">
            <a:xfrm>
              <a:off x="2133600" y="3352800"/>
              <a:ext cx="5486400" cy="1588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468" name="Straight Connector 140"/>
            <p:cNvCxnSpPr>
              <a:cxnSpLocks noChangeShapeType="1"/>
            </p:cNvCxnSpPr>
            <p:nvPr/>
          </p:nvCxnSpPr>
          <p:spPr bwMode="auto">
            <a:xfrm rot="5400000">
              <a:off x="3275806" y="3276600"/>
              <a:ext cx="3810794" cy="794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469" name="Straight Connector 141"/>
            <p:cNvCxnSpPr>
              <a:cxnSpLocks noChangeShapeType="1"/>
            </p:cNvCxnSpPr>
            <p:nvPr/>
          </p:nvCxnSpPr>
          <p:spPr bwMode="auto">
            <a:xfrm>
              <a:off x="2133600" y="4267200"/>
              <a:ext cx="5486400" cy="1588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470" name="Straight Connector 144"/>
            <p:cNvCxnSpPr>
              <a:cxnSpLocks noChangeShapeType="1"/>
            </p:cNvCxnSpPr>
            <p:nvPr/>
          </p:nvCxnSpPr>
          <p:spPr bwMode="auto">
            <a:xfrm rot="5400000">
              <a:off x="4190206" y="3276600"/>
              <a:ext cx="3810794" cy="794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471" name="Straight Connector 152"/>
            <p:cNvCxnSpPr>
              <a:cxnSpLocks noChangeShapeType="1"/>
            </p:cNvCxnSpPr>
            <p:nvPr/>
          </p:nvCxnSpPr>
          <p:spPr bwMode="auto">
            <a:xfrm rot="5400000">
              <a:off x="5104606" y="3276600"/>
              <a:ext cx="3810794" cy="794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472" name="Straight Arrow Connector 155"/>
            <p:cNvCxnSpPr>
              <a:cxnSpLocks noChangeShapeType="1"/>
            </p:cNvCxnSpPr>
            <p:nvPr/>
          </p:nvCxnSpPr>
          <p:spPr bwMode="auto">
            <a:xfrm rot="5400000">
              <a:off x="3925094" y="1638300"/>
              <a:ext cx="227806" cy="794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oval" w="med" len="med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473" name="Elbow Connector 162"/>
            <p:cNvCxnSpPr>
              <a:cxnSpLocks noChangeShapeType="1"/>
            </p:cNvCxnSpPr>
            <p:nvPr/>
          </p:nvCxnSpPr>
          <p:spPr bwMode="auto">
            <a:xfrm>
              <a:off x="4038600" y="2057400"/>
              <a:ext cx="228600" cy="76200"/>
            </a:xfrm>
            <a:prstGeom prst="bentConnector3">
              <a:avLst>
                <a:gd name="adj1" fmla="val 2083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474" name="Straight Connector 169"/>
            <p:cNvCxnSpPr>
              <a:cxnSpLocks noChangeShapeType="1"/>
            </p:cNvCxnSpPr>
            <p:nvPr/>
          </p:nvCxnSpPr>
          <p:spPr bwMode="auto">
            <a:xfrm rot="5400000">
              <a:off x="4686296" y="1903412"/>
              <a:ext cx="304800" cy="15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475" name="Straight Connector 170"/>
            <p:cNvCxnSpPr>
              <a:cxnSpLocks noChangeShapeType="1"/>
            </p:cNvCxnSpPr>
            <p:nvPr/>
          </p:nvCxnSpPr>
          <p:spPr bwMode="auto">
            <a:xfrm rot="5400000">
              <a:off x="4914102" y="1903412"/>
              <a:ext cx="305594" cy="794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476" name="Straight Connector 171"/>
            <p:cNvCxnSpPr>
              <a:cxnSpLocks noChangeShapeType="1"/>
            </p:cNvCxnSpPr>
            <p:nvPr/>
          </p:nvCxnSpPr>
          <p:spPr bwMode="auto">
            <a:xfrm>
              <a:off x="4838696" y="2055812"/>
              <a:ext cx="228600" cy="15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477" name="Straight Arrow Connector 174"/>
            <p:cNvCxnSpPr>
              <a:cxnSpLocks noChangeShapeType="1"/>
            </p:cNvCxnSpPr>
            <p:nvPr/>
          </p:nvCxnSpPr>
          <p:spPr bwMode="auto">
            <a:xfrm rot="5400000">
              <a:off x="4839494" y="1638300"/>
              <a:ext cx="227806" cy="794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oval" w="med" len="med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478" name="Elbow Connector 175"/>
            <p:cNvCxnSpPr>
              <a:cxnSpLocks noChangeShapeType="1"/>
            </p:cNvCxnSpPr>
            <p:nvPr/>
          </p:nvCxnSpPr>
          <p:spPr bwMode="auto">
            <a:xfrm>
              <a:off x="4953000" y="2057400"/>
              <a:ext cx="228600" cy="76200"/>
            </a:xfrm>
            <a:prstGeom prst="bentConnector3">
              <a:avLst>
                <a:gd name="adj1" fmla="val 2083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466" name="Rectangle 176"/>
            <p:cNvSpPr>
              <a:spLocks noChangeArrowheads="1"/>
            </p:cNvSpPr>
            <p:nvPr/>
          </p:nvSpPr>
          <p:spPr bwMode="auto">
            <a:xfrm flipH="1" flipV="1">
              <a:off x="5791200" y="1979511"/>
              <a:ext cx="152400" cy="46029"/>
            </a:xfrm>
            <a:prstGeom prst="rect">
              <a:avLst/>
            </a:prstGeom>
            <a:solidFill>
              <a:srgbClr val="00B05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1480" name="Straight Connector 177"/>
            <p:cNvCxnSpPr>
              <a:cxnSpLocks noChangeShapeType="1"/>
            </p:cNvCxnSpPr>
            <p:nvPr/>
          </p:nvCxnSpPr>
          <p:spPr bwMode="auto">
            <a:xfrm rot="5400000">
              <a:off x="5600696" y="1903412"/>
              <a:ext cx="304800" cy="15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481" name="Straight Connector 178"/>
            <p:cNvCxnSpPr>
              <a:cxnSpLocks noChangeShapeType="1"/>
            </p:cNvCxnSpPr>
            <p:nvPr/>
          </p:nvCxnSpPr>
          <p:spPr bwMode="auto">
            <a:xfrm rot="5400000">
              <a:off x="5828502" y="1903412"/>
              <a:ext cx="305594" cy="794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482" name="Straight Connector 179"/>
            <p:cNvCxnSpPr>
              <a:cxnSpLocks noChangeShapeType="1"/>
            </p:cNvCxnSpPr>
            <p:nvPr/>
          </p:nvCxnSpPr>
          <p:spPr bwMode="auto">
            <a:xfrm>
              <a:off x="5753096" y="2055812"/>
              <a:ext cx="228600" cy="15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470" name="Rectangle 180"/>
            <p:cNvSpPr>
              <a:spLocks noChangeArrowheads="1"/>
            </p:cNvSpPr>
            <p:nvPr/>
          </p:nvSpPr>
          <p:spPr bwMode="auto">
            <a:xfrm flipH="1" flipV="1">
              <a:off x="5791200" y="1903324"/>
              <a:ext cx="152400" cy="46029"/>
            </a:xfrm>
            <a:prstGeom prst="rect">
              <a:avLst/>
            </a:prstGeom>
            <a:solidFill>
              <a:srgbClr val="00B05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1484" name="Straight Arrow Connector 182"/>
            <p:cNvCxnSpPr>
              <a:cxnSpLocks noChangeShapeType="1"/>
            </p:cNvCxnSpPr>
            <p:nvPr/>
          </p:nvCxnSpPr>
          <p:spPr bwMode="auto">
            <a:xfrm rot="5400000">
              <a:off x="5753894" y="1638300"/>
              <a:ext cx="227806" cy="794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oval" w="med" len="med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485" name="Elbow Connector 183"/>
            <p:cNvCxnSpPr>
              <a:cxnSpLocks noChangeShapeType="1"/>
            </p:cNvCxnSpPr>
            <p:nvPr/>
          </p:nvCxnSpPr>
          <p:spPr bwMode="auto">
            <a:xfrm>
              <a:off x="5867400" y="2057400"/>
              <a:ext cx="228600" cy="76200"/>
            </a:xfrm>
            <a:prstGeom prst="bentConnector3">
              <a:avLst>
                <a:gd name="adj1" fmla="val 2083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473" name="Rectangle 184"/>
            <p:cNvSpPr>
              <a:spLocks noChangeArrowheads="1"/>
            </p:cNvSpPr>
            <p:nvPr/>
          </p:nvSpPr>
          <p:spPr bwMode="auto">
            <a:xfrm flipH="1" flipV="1">
              <a:off x="6705600" y="1979511"/>
              <a:ext cx="152400" cy="46029"/>
            </a:xfrm>
            <a:prstGeom prst="rect">
              <a:avLst/>
            </a:prstGeom>
            <a:solidFill>
              <a:srgbClr val="00B0F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1487" name="Straight Connector 185"/>
            <p:cNvCxnSpPr>
              <a:cxnSpLocks noChangeShapeType="1"/>
            </p:cNvCxnSpPr>
            <p:nvPr/>
          </p:nvCxnSpPr>
          <p:spPr bwMode="auto">
            <a:xfrm rot="5400000">
              <a:off x="6515096" y="1903412"/>
              <a:ext cx="304800" cy="15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488" name="Straight Connector 186"/>
            <p:cNvCxnSpPr>
              <a:cxnSpLocks noChangeShapeType="1"/>
            </p:cNvCxnSpPr>
            <p:nvPr/>
          </p:nvCxnSpPr>
          <p:spPr bwMode="auto">
            <a:xfrm rot="5400000">
              <a:off x="6742902" y="1903412"/>
              <a:ext cx="305594" cy="794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489" name="Straight Connector 187"/>
            <p:cNvCxnSpPr>
              <a:cxnSpLocks noChangeShapeType="1"/>
            </p:cNvCxnSpPr>
            <p:nvPr/>
          </p:nvCxnSpPr>
          <p:spPr bwMode="auto">
            <a:xfrm>
              <a:off x="6667496" y="2055812"/>
              <a:ext cx="228600" cy="15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490" name="Straight Arrow Connector 190"/>
            <p:cNvCxnSpPr>
              <a:cxnSpLocks noChangeShapeType="1"/>
            </p:cNvCxnSpPr>
            <p:nvPr/>
          </p:nvCxnSpPr>
          <p:spPr bwMode="auto">
            <a:xfrm rot="5400000">
              <a:off x="6668294" y="1638300"/>
              <a:ext cx="227806" cy="794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oval" w="med" len="med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491" name="Elbow Connector 191"/>
            <p:cNvCxnSpPr>
              <a:cxnSpLocks noChangeShapeType="1"/>
            </p:cNvCxnSpPr>
            <p:nvPr/>
          </p:nvCxnSpPr>
          <p:spPr bwMode="auto">
            <a:xfrm>
              <a:off x="6781800" y="2057400"/>
              <a:ext cx="228600" cy="76200"/>
            </a:xfrm>
            <a:prstGeom prst="bentConnector3">
              <a:avLst>
                <a:gd name="adj1" fmla="val 2083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479" name="Rectangle 200"/>
            <p:cNvSpPr>
              <a:spLocks noChangeArrowheads="1"/>
            </p:cNvSpPr>
            <p:nvPr/>
          </p:nvSpPr>
          <p:spPr bwMode="auto">
            <a:xfrm flipH="1" flipV="1">
              <a:off x="3962400" y="2893757"/>
              <a:ext cx="152400" cy="46029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1493" name="Straight Connector 201"/>
            <p:cNvCxnSpPr>
              <a:cxnSpLocks noChangeShapeType="1"/>
            </p:cNvCxnSpPr>
            <p:nvPr/>
          </p:nvCxnSpPr>
          <p:spPr bwMode="auto">
            <a:xfrm rot="5400000">
              <a:off x="3771896" y="2817812"/>
              <a:ext cx="304800" cy="15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494" name="Straight Connector 202"/>
            <p:cNvCxnSpPr>
              <a:cxnSpLocks noChangeShapeType="1"/>
            </p:cNvCxnSpPr>
            <p:nvPr/>
          </p:nvCxnSpPr>
          <p:spPr bwMode="auto">
            <a:xfrm rot="5400000">
              <a:off x="3999702" y="2817812"/>
              <a:ext cx="305594" cy="794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495" name="Straight Connector 203"/>
            <p:cNvCxnSpPr>
              <a:cxnSpLocks noChangeShapeType="1"/>
            </p:cNvCxnSpPr>
            <p:nvPr/>
          </p:nvCxnSpPr>
          <p:spPr bwMode="auto">
            <a:xfrm>
              <a:off x="3924296" y="2970212"/>
              <a:ext cx="228600" cy="15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483" name="Rectangle 204"/>
            <p:cNvSpPr>
              <a:spLocks noChangeArrowheads="1"/>
            </p:cNvSpPr>
            <p:nvPr/>
          </p:nvSpPr>
          <p:spPr bwMode="auto">
            <a:xfrm flipH="1" flipV="1">
              <a:off x="3962400" y="2817570"/>
              <a:ext cx="152400" cy="46029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1497" name="Straight Arrow Connector 206"/>
            <p:cNvCxnSpPr>
              <a:cxnSpLocks noChangeShapeType="1"/>
            </p:cNvCxnSpPr>
            <p:nvPr/>
          </p:nvCxnSpPr>
          <p:spPr bwMode="auto">
            <a:xfrm rot="5400000">
              <a:off x="3925094" y="2552700"/>
              <a:ext cx="227806" cy="794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oval" w="med" len="med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498" name="Elbow Connector 207"/>
            <p:cNvCxnSpPr>
              <a:cxnSpLocks noChangeShapeType="1"/>
            </p:cNvCxnSpPr>
            <p:nvPr/>
          </p:nvCxnSpPr>
          <p:spPr bwMode="auto">
            <a:xfrm>
              <a:off x="4038600" y="2971800"/>
              <a:ext cx="228600" cy="76200"/>
            </a:xfrm>
            <a:prstGeom prst="bentConnector3">
              <a:avLst>
                <a:gd name="adj1" fmla="val 2083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486" name="Rectangle 208"/>
            <p:cNvSpPr>
              <a:spLocks noChangeArrowheads="1"/>
            </p:cNvSpPr>
            <p:nvPr/>
          </p:nvSpPr>
          <p:spPr bwMode="auto">
            <a:xfrm flipH="1" flipV="1">
              <a:off x="4876800" y="2893757"/>
              <a:ext cx="152400" cy="46029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1500" name="Straight Connector 209"/>
            <p:cNvCxnSpPr>
              <a:cxnSpLocks noChangeShapeType="1"/>
            </p:cNvCxnSpPr>
            <p:nvPr/>
          </p:nvCxnSpPr>
          <p:spPr bwMode="auto">
            <a:xfrm rot="5400000">
              <a:off x="4686296" y="2817812"/>
              <a:ext cx="304800" cy="15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501" name="Straight Connector 210"/>
            <p:cNvCxnSpPr>
              <a:cxnSpLocks noChangeShapeType="1"/>
            </p:cNvCxnSpPr>
            <p:nvPr/>
          </p:nvCxnSpPr>
          <p:spPr bwMode="auto">
            <a:xfrm rot="5400000">
              <a:off x="4914102" y="2817812"/>
              <a:ext cx="305594" cy="794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502" name="Straight Connector 211"/>
            <p:cNvCxnSpPr>
              <a:cxnSpLocks noChangeShapeType="1"/>
            </p:cNvCxnSpPr>
            <p:nvPr/>
          </p:nvCxnSpPr>
          <p:spPr bwMode="auto">
            <a:xfrm>
              <a:off x="4838696" y="2970212"/>
              <a:ext cx="228600" cy="15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490" name="Rectangle 212"/>
            <p:cNvSpPr>
              <a:spLocks noChangeArrowheads="1"/>
            </p:cNvSpPr>
            <p:nvPr/>
          </p:nvSpPr>
          <p:spPr bwMode="auto">
            <a:xfrm flipH="1" flipV="1">
              <a:off x="4876800" y="2817570"/>
              <a:ext cx="152400" cy="46029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1" name="Rectangle 213"/>
            <p:cNvSpPr>
              <a:spLocks noChangeArrowheads="1"/>
            </p:cNvSpPr>
            <p:nvPr/>
          </p:nvSpPr>
          <p:spPr bwMode="auto">
            <a:xfrm flipH="1" flipV="1">
              <a:off x="4876800" y="2741383"/>
              <a:ext cx="152400" cy="46029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1505" name="Straight Arrow Connector 214"/>
            <p:cNvCxnSpPr>
              <a:cxnSpLocks noChangeShapeType="1"/>
            </p:cNvCxnSpPr>
            <p:nvPr/>
          </p:nvCxnSpPr>
          <p:spPr bwMode="auto">
            <a:xfrm rot="5400000">
              <a:off x="4839494" y="2552700"/>
              <a:ext cx="227806" cy="794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oval" w="med" len="med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506" name="Elbow Connector 215"/>
            <p:cNvCxnSpPr>
              <a:cxnSpLocks noChangeShapeType="1"/>
            </p:cNvCxnSpPr>
            <p:nvPr/>
          </p:nvCxnSpPr>
          <p:spPr bwMode="auto">
            <a:xfrm>
              <a:off x="4953000" y="2971800"/>
              <a:ext cx="228600" cy="76200"/>
            </a:xfrm>
            <a:prstGeom prst="bentConnector3">
              <a:avLst>
                <a:gd name="adj1" fmla="val 2083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494" name="Rectangle 216"/>
            <p:cNvSpPr>
              <a:spLocks noChangeArrowheads="1"/>
            </p:cNvSpPr>
            <p:nvPr/>
          </p:nvSpPr>
          <p:spPr bwMode="auto">
            <a:xfrm flipH="1" flipV="1">
              <a:off x="5791200" y="2893757"/>
              <a:ext cx="152400" cy="46029"/>
            </a:xfrm>
            <a:prstGeom prst="rect">
              <a:avLst/>
            </a:prstGeom>
            <a:solidFill>
              <a:srgbClr val="00B05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1508" name="Straight Connector 217"/>
            <p:cNvCxnSpPr>
              <a:cxnSpLocks noChangeShapeType="1"/>
            </p:cNvCxnSpPr>
            <p:nvPr/>
          </p:nvCxnSpPr>
          <p:spPr bwMode="auto">
            <a:xfrm rot="5400000">
              <a:off x="5600696" y="2817812"/>
              <a:ext cx="304800" cy="15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509" name="Straight Connector 218"/>
            <p:cNvCxnSpPr>
              <a:cxnSpLocks noChangeShapeType="1"/>
            </p:cNvCxnSpPr>
            <p:nvPr/>
          </p:nvCxnSpPr>
          <p:spPr bwMode="auto">
            <a:xfrm rot="5400000">
              <a:off x="5828502" y="2817812"/>
              <a:ext cx="305594" cy="794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510" name="Straight Connector 219"/>
            <p:cNvCxnSpPr>
              <a:cxnSpLocks noChangeShapeType="1"/>
            </p:cNvCxnSpPr>
            <p:nvPr/>
          </p:nvCxnSpPr>
          <p:spPr bwMode="auto">
            <a:xfrm>
              <a:off x="5753096" y="2970212"/>
              <a:ext cx="228600" cy="15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498" name="Rectangle 220"/>
            <p:cNvSpPr>
              <a:spLocks noChangeArrowheads="1"/>
            </p:cNvSpPr>
            <p:nvPr/>
          </p:nvSpPr>
          <p:spPr bwMode="auto">
            <a:xfrm flipH="1" flipV="1">
              <a:off x="5791200" y="2817570"/>
              <a:ext cx="152400" cy="46029"/>
            </a:xfrm>
            <a:prstGeom prst="rect">
              <a:avLst/>
            </a:prstGeom>
            <a:solidFill>
              <a:srgbClr val="00B05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1512" name="Straight Arrow Connector 222"/>
            <p:cNvCxnSpPr>
              <a:cxnSpLocks noChangeShapeType="1"/>
            </p:cNvCxnSpPr>
            <p:nvPr/>
          </p:nvCxnSpPr>
          <p:spPr bwMode="auto">
            <a:xfrm rot="5400000">
              <a:off x="5753894" y="2552700"/>
              <a:ext cx="227806" cy="794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oval" w="med" len="med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513" name="Elbow Connector 223"/>
            <p:cNvCxnSpPr>
              <a:cxnSpLocks noChangeShapeType="1"/>
            </p:cNvCxnSpPr>
            <p:nvPr/>
          </p:nvCxnSpPr>
          <p:spPr bwMode="auto">
            <a:xfrm>
              <a:off x="5867400" y="2971800"/>
              <a:ext cx="228600" cy="76200"/>
            </a:xfrm>
            <a:prstGeom prst="bentConnector3">
              <a:avLst>
                <a:gd name="adj1" fmla="val 2083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501" name="Rectangle 225"/>
            <p:cNvSpPr>
              <a:spLocks noChangeArrowheads="1"/>
            </p:cNvSpPr>
            <p:nvPr/>
          </p:nvSpPr>
          <p:spPr bwMode="auto">
            <a:xfrm flipH="1" flipV="1">
              <a:off x="6705600" y="2893757"/>
              <a:ext cx="152400" cy="46029"/>
            </a:xfrm>
            <a:prstGeom prst="rect">
              <a:avLst/>
            </a:prstGeom>
            <a:solidFill>
              <a:srgbClr val="00B0F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1515" name="Straight Connector 227"/>
            <p:cNvCxnSpPr>
              <a:cxnSpLocks noChangeShapeType="1"/>
            </p:cNvCxnSpPr>
            <p:nvPr/>
          </p:nvCxnSpPr>
          <p:spPr bwMode="auto">
            <a:xfrm rot="5400000">
              <a:off x="6515096" y="2817812"/>
              <a:ext cx="304800" cy="15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516" name="Straight Connector 228"/>
            <p:cNvCxnSpPr>
              <a:cxnSpLocks noChangeShapeType="1"/>
            </p:cNvCxnSpPr>
            <p:nvPr/>
          </p:nvCxnSpPr>
          <p:spPr bwMode="auto">
            <a:xfrm rot="5400000">
              <a:off x="6742902" y="2817812"/>
              <a:ext cx="305594" cy="794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517" name="Straight Connector 229"/>
            <p:cNvCxnSpPr>
              <a:cxnSpLocks noChangeShapeType="1"/>
            </p:cNvCxnSpPr>
            <p:nvPr/>
          </p:nvCxnSpPr>
          <p:spPr bwMode="auto">
            <a:xfrm>
              <a:off x="6667496" y="2970212"/>
              <a:ext cx="228600" cy="15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505" name="Rectangle 230"/>
            <p:cNvSpPr>
              <a:spLocks noChangeArrowheads="1"/>
            </p:cNvSpPr>
            <p:nvPr/>
          </p:nvSpPr>
          <p:spPr bwMode="auto">
            <a:xfrm flipH="1" flipV="1">
              <a:off x="6705600" y="2817570"/>
              <a:ext cx="152400" cy="46029"/>
            </a:xfrm>
            <a:prstGeom prst="rect">
              <a:avLst/>
            </a:prstGeom>
            <a:solidFill>
              <a:srgbClr val="00B0F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6" name="Rectangle 231"/>
            <p:cNvSpPr>
              <a:spLocks noChangeArrowheads="1"/>
            </p:cNvSpPr>
            <p:nvPr/>
          </p:nvSpPr>
          <p:spPr bwMode="auto">
            <a:xfrm flipH="1" flipV="1">
              <a:off x="6705600" y="2741383"/>
              <a:ext cx="152400" cy="46029"/>
            </a:xfrm>
            <a:prstGeom prst="rect">
              <a:avLst/>
            </a:prstGeom>
            <a:solidFill>
              <a:srgbClr val="00B0F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1520" name="Straight Arrow Connector 232"/>
            <p:cNvCxnSpPr>
              <a:cxnSpLocks noChangeShapeType="1"/>
            </p:cNvCxnSpPr>
            <p:nvPr/>
          </p:nvCxnSpPr>
          <p:spPr bwMode="auto">
            <a:xfrm rot="5400000">
              <a:off x="6668294" y="2552700"/>
              <a:ext cx="227806" cy="794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oval" w="med" len="med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521" name="Elbow Connector 233"/>
            <p:cNvCxnSpPr>
              <a:cxnSpLocks noChangeShapeType="1"/>
            </p:cNvCxnSpPr>
            <p:nvPr/>
          </p:nvCxnSpPr>
          <p:spPr bwMode="auto">
            <a:xfrm>
              <a:off x="6781800" y="2971800"/>
              <a:ext cx="228600" cy="76200"/>
            </a:xfrm>
            <a:prstGeom prst="bentConnector3">
              <a:avLst>
                <a:gd name="adj1" fmla="val 2083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522" name="Straight Connector 235"/>
            <p:cNvCxnSpPr>
              <a:cxnSpLocks noChangeShapeType="1"/>
            </p:cNvCxnSpPr>
            <p:nvPr/>
          </p:nvCxnSpPr>
          <p:spPr bwMode="auto">
            <a:xfrm rot="5400000">
              <a:off x="3771896" y="3732212"/>
              <a:ext cx="304800" cy="15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523" name="Straight Connector 236"/>
            <p:cNvCxnSpPr>
              <a:cxnSpLocks noChangeShapeType="1"/>
            </p:cNvCxnSpPr>
            <p:nvPr/>
          </p:nvCxnSpPr>
          <p:spPr bwMode="auto">
            <a:xfrm rot="5400000">
              <a:off x="3999702" y="3732212"/>
              <a:ext cx="305594" cy="794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524" name="Straight Connector 238"/>
            <p:cNvCxnSpPr>
              <a:cxnSpLocks noChangeShapeType="1"/>
            </p:cNvCxnSpPr>
            <p:nvPr/>
          </p:nvCxnSpPr>
          <p:spPr bwMode="auto">
            <a:xfrm>
              <a:off x="3924296" y="3884612"/>
              <a:ext cx="228600" cy="15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525" name="Straight Arrow Connector 241"/>
            <p:cNvCxnSpPr>
              <a:cxnSpLocks noChangeShapeType="1"/>
            </p:cNvCxnSpPr>
            <p:nvPr/>
          </p:nvCxnSpPr>
          <p:spPr bwMode="auto">
            <a:xfrm rot="5400000">
              <a:off x="3925094" y="3467100"/>
              <a:ext cx="227806" cy="794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oval" w="med" len="med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526" name="Elbow Connector 242"/>
            <p:cNvCxnSpPr>
              <a:cxnSpLocks noChangeShapeType="1"/>
            </p:cNvCxnSpPr>
            <p:nvPr/>
          </p:nvCxnSpPr>
          <p:spPr bwMode="auto">
            <a:xfrm>
              <a:off x="4038600" y="3886200"/>
              <a:ext cx="228600" cy="76200"/>
            </a:xfrm>
            <a:prstGeom prst="bentConnector3">
              <a:avLst>
                <a:gd name="adj1" fmla="val 2083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527" name="Straight Connector 244"/>
            <p:cNvCxnSpPr>
              <a:cxnSpLocks noChangeShapeType="1"/>
            </p:cNvCxnSpPr>
            <p:nvPr/>
          </p:nvCxnSpPr>
          <p:spPr bwMode="auto">
            <a:xfrm rot="5400000">
              <a:off x="4686296" y="3732212"/>
              <a:ext cx="304800" cy="15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528" name="Straight Connector 245"/>
            <p:cNvCxnSpPr>
              <a:cxnSpLocks noChangeShapeType="1"/>
            </p:cNvCxnSpPr>
            <p:nvPr/>
          </p:nvCxnSpPr>
          <p:spPr bwMode="auto">
            <a:xfrm rot="5400000">
              <a:off x="4914102" y="3732212"/>
              <a:ext cx="305594" cy="794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529" name="Straight Connector 246"/>
            <p:cNvCxnSpPr>
              <a:cxnSpLocks noChangeShapeType="1"/>
            </p:cNvCxnSpPr>
            <p:nvPr/>
          </p:nvCxnSpPr>
          <p:spPr bwMode="auto">
            <a:xfrm>
              <a:off x="4838696" y="3884612"/>
              <a:ext cx="228600" cy="15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530" name="Straight Arrow Connector 249"/>
            <p:cNvCxnSpPr>
              <a:cxnSpLocks noChangeShapeType="1"/>
            </p:cNvCxnSpPr>
            <p:nvPr/>
          </p:nvCxnSpPr>
          <p:spPr bwMode="auto">
            <a:xfrm rot="5400000">
              <a:off x="4839494" y="3467100"/>
              <a:ext cx="227806" cy="794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oval" w="med" len="med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531" name="Elbow Connector 250"/>
            <p:cNvCxnSpPr>
              <a:cxnSpLocks noChangeShapeType="1"/>
            </p:cNvCxnSpPr>
            <p:nvPr/>
          </p:nvCxnSpPr>
          <p:spPr bwMode="auto">
            <a:xfrm>
              <a:off x="4953000" y="3886200"/>
              <a:ext cx="228600" cy="76200"/>
            </a:xfrm>
            <a:prstGeom prst="bentConnector3">
              <a:avLst>
                <a:gd name="adj1" fmla="val 2083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519" name="Rectangle 251"/>
            <p:cNvSpPr>
              <a:spLocks noChangeArrowheads="1"/>
            </p:cNvSpPr>
            <p:nvPr/>
          </p:nvSpPr>
          <p:spPr bwMode="auto">
            <a:xfrm flipH="1" flipV="1">
              <a:off x="5791200" y="3808004"/>
              <a:ext cx="152400" cy="46029"/>
            </a:xfrm>
            <a:prstGeom prst="rect">
              <a:avLst/>
            </a:prstGeom>
            <a:solidFill>
              <a:srgbClr val="00B05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1533" name="Straight Connector 252"/>
            <p:cNvCxnSpPr>
              <a:cxnSpLocks noChangeShapeType="1"/>
            </p:cNvCxnSpPr>
            <p:nvPr/>
          </p:nvCxnSpPr>
          <p:spPr bwMode="auto">
            <a:xfrm rot="5400000">
              <a:off x="5600696" y="3732212"/>
              <a:ext cx="304800" cy="15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534" name="Straight Connector 253"/>
            <p:cNvCxnSpPr>
              <a:cxnSpLocks noChangeShapeType="1"/>
            </p:cNvCxnSpPr>
            <p:nvPr/>
          </p:nvCxnSpPr>
          <p:spPr bwMode="auto">
            <a:xfrm rot="5400000">
              <a:off x="5828502" y="3732212"/>
              <a:ext cx="305594" cy="794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535" name="Straight Connector 254"/>
            <p:cNvCxnSpPr>
              <a:cxnSpLocks noChangeShapeType="1"/>
            </p:cNvCxnSpPr>
            <p:nvPr/>
          </p:nvCxnSpPr>
          <p:spPr bwMode="auto">
            <a:xfrm>
              <a:off x="5753096" y="3884612"/>
              <a:ext cx="228600" cy="15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523" name="Rectangle 255"/>
            <p:cNvSpPr>
              <a:spLocks noChangeArrowheads="1"/>
            </p:cNvSpPr>
            <p:nvPr/>
          </p:nvSpPr>
          <p:spPr bwMode="auto">
            <a:xfrm flipH="1" flipV="1">
              <a:off x="5791200" y="3731816"/>
              <a:ext cx="152400" cy="46029"/>
            </a:xfrm>
            <a:prstGeom prst="rect">
              <a:avLst/>
            </a:prstGeom>
            <a:solidFill>
              <a:srgbClr val="00B05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1537" name="Straight Arrow Connector 257"/>
            <p:cNvCxnSpPr>
              <a:cxnSpLocks noChangeShapeType="1"/>
            </p:cNvCxnSpPr>
            <p:nvPr/>
          </p:nvCxnSpPr>
          <p:spPr bwMode="auto">
            <a:xfrm rot="5400000">
              <a:off x="5753894" y="3467100"/>
              <a:ext cx="227806" cy="794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oval" w="med" len="med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538" name="Elbow Connector 258"/>
            <p:cNvCxnSpPr>
              <a:cxnSpLocks noChangeShapeType="1"/>
            </p:cNvCxnSpPr>
            <p:nvPr/>
          </p:nvCxnSpPr>
          <p:spPr bwMode="auto">
            <a:xfrm>
              <a:off x="5867400" y="3886200"/>
              <a:ext cx="228600" cy="76200"/>
            </a:xfrm>
            <a:prstGeom prst="bentConnector3">
              <a:avLst>
                <a:gd name="adj1" fmla="val 2083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526" name="Rectangle 259"/>
            <p:cNvSpPr>
              <a:spLocks noChangeArrowheads="1"/>
            </p:cNvSpPr>
            <p:nvPr/>
          </p:nvSpPr>
          <p:spPr bwMode="auto">
            <a:xfrm flipH="1" flipV="1">
              <a:off x="6705600" y="3808004"/>
              <a:ext cx="152400" cy="46029"/>
            </a:xfrm>
            <a:prstGeom prst="rect">
              <a:avLst/>
            </a:prstGeom>
            <a:solidFill>
              <a:srgbClr val="00B0F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1540" name="Straight Connector 260"/>
            <p:cNvCxnSpPr>
              <a:cxnSpLocks noChangeShapeType="1"/>
            </p:cNvCxnSpPr>
            <p:nvPr/>
          </p:nvCxnSpPr>
          <p:spPr bwMode="auto">
            <a:xfrm rot="5400000">
              <a:off x="6515096" y="3732212"/>
              <a:ext cx="304800" cy="15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541" name="Straight Connector 261"/>
            <p:cNvCxnSpPr>
              <a:cxnSpLocks noChangeShapeType="1"/>
            </p:cNvCxnSpPr>
            <p:nvPr/>
          </p:nvCxnSpPr>
          <p:spPr bwMode="auto">
            <a:xfrm rot="5400000">
              <a:off x="6742902" y="3732212"/>
              <a:ext cx="305594" cy="794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542" name="Straight Connector 262"/>
            <p:cNvCxnSpPr>
              <a:cxnSpLocks noChangeShapeType="1"/>
            </p:cNvCxnSpPr>
            <p:nvPr/>
          </p:nvCxnSpPr>
          <p:spPr bwMode="auto">
            <a:xfrm>
              <a:off x="6667496" y="3884612"/>
              <a:ext cx="228600" cy="15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543" name="Straight Arrow Connector 265"/>
            <p:cNvCxnSpPr>
              <a:cxnSpLocks noChangeShapeType="1"/>
            </p:cNvCxnSpPr>
            <p:nvPr/>
          </p:nvCxnSpPr>
          <p:spPr bwMode="auto">
            <a:xfrm rot="5400000">
              <a:off x="6668294" y="3467100"/>
              <a:ext cx="227806" cy="794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oval" w="med" len="med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544" name="Elbow Connector 266"/>
            <p:cNvCxnSpPr>
              <a:cxnSpLocks noChangeShapeType="1"/>
            </p:cNvCxnSpPr>
            <p:nvPr/>
          </p:nvCxnSpPr>
          <p:spPr bwMode="auto">
            <a:xfrm>
              <a:off x="6781800" y="3886200"/>
              <a:ext cx="228600" cy="76200"/>
            </a:xfrm>
            <a:prstGeom prst="bentConnector3">
              <a:avLst>
                <a:gd name="adj1" fmla="val 2083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532" name="Rectangle 267"/>
            <p:cNvSpPr>
              <a:spLocks noChangeArrowheads="1"/>
            </p:cNvSpPr>
            <p:nvPr/>
          </p:nvSpPr>
          <p:spPr bwMode="auto">
            <a:xfrm flipH="1" flipV="1">
              <a:off x="3962400" y="4722250"/>
              <a:ext cx="152400" cy="46029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1546" name="Straight Connector 268"/>
            <p:cNvCxnSpPr>
              <a:cxnSpLocks noChangeShapeType="1"/>
            </p:cNvCxnSpPr>
            <p:nvPr/>
          </p:nvCxnSpPr>
          <p:spPr bwMode="auto">
            <a:xfrm rot="5400000">
              <a:off x="3771896" y="4646612"/>
              <a:ext cx="304800" cy="15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547" name="Straight Connector 269"/>
            <p:cNvCxnSpPr>
              <a:cxnSpLocks noChangeShapeType="1"/>
            </p:cNvCxnSpPr>
            <p:nvPr/>
          </p:nvCxnSpPr>
          <p:spPr bwMode="auto">
            <a:xfrm rot="5400000">
              <a:off x="3999702" y="4646612"/>
              <a:ext cx="305594" cy="794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548" name="Straight Connector 270"/>
            <p:cNvCxnSpPr>
              <a:cxnSpLocks noChangeShapeType="1"/>
            </p:cNvCxnSpPr>
            <p:nvPr/>
          </p:nvCxnSpPr>
          <p:spPr bwMode="auto">
            <a:xfrm>
              <a:off x="3924296" y="4799012"/>
              <a:ext cx="228600" cy="15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536" name="Rectangle 271"/>
            <p:cNvSpPr>
              <a:spLocks noChangeArrowheads="1"/>
            </p:cNvSpPr>
            <p:nvPr/>
          </p:nvSpPr>
          <p:spPr bwMode="auto">
            <a:xfrm flipH="1" flipV="1">
              <a:off x="3962400" y="4646063"/>
              <a:ext cx="152400" cy="46029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1550" name="Straight Arrow Connector 273"/>
            <p:cNvCxnSpPr>
              <a:cxnSpLocks noChangeShapeType="1"/>
            </p:cNvCxnSpPr>
            <p:nvPr/>
          </p:nvCxnSpPr>
          <p:spPr bwMode="auto">
            <a:xfrm rot="5400000">
              <a:off x="3925094" y="4381500"/>
              <a:ext cx="227806" cy="794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oval" w="med" len="med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551" name="Elbow Connector 274"/>
            <p:cNvCxnSpPr>
              <a:cxnSpLocks noChangeShapeType="1"/>
            </p:cNvCxnSpPr>
            <p:nvPr/>
          </p:nvCxnSpPr>
          <p:spPr bwMode="auto">
            <a:xfrm>
              <a:off x="4038600" y="4800600"/>
              <a:ext cx="228600" cy="76200"/>
            </a:xfrm>
            <a:prstGeom prst="bentConnector3">
              <a:avLst>
                <a:gd name="adj1" fmla="val 2083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539" name="Rectangle 275"/>
            <p:cNvSpPr>
              <a:spLocks noChangeArrowheads="1"/>
            </p:cNvSpPr>
            <p:nvPr/>
          </p:nvSpPr>
          <p:spPr bwMode="auto">
            <a:xfrm flipH="1" flipV="1">
              <a:off x="4876800" y="4722250"/>
              <a:ext cx="152400" cy="46029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1553" name="Straight Connector 276"/>
            <p:cNvCxnSpPr>
              <a:cxnSpLocks noChangeShapeType="1"/>
            </p:cNvCxnSpPr>
            <p:nvPr/>
          </p:nvCxnSpPr>
          <p:spPr bwMode="auto">
            <a:xfrm rot="5400000">
              <a:off x="4686296" y="4646612"/>
              <a:ext cx="304800" cy="15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554" name="Straight Connector 277"/>
            <p:cNvCxnSpPr>
              <a:cxnSpLocks noChangeShapeType="1"/>
            </p:cNvCxnSpPr>
            <p:nvPr/>
          </p:nvCxnSpPr>
          <p:spPr bwMode="auto">
            <a:xfrm rot="5400000">
              <a:off x="4914102" y="4646612"/>
              <a:ext cx="305594" cy="794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555" name="Straight Connector 278"/>
            <p:cNvCxnSpPr>
              <a:cxnSpLocks noChangeShapeType="1"/>
            </p:cNvCxnSpPr>
            <p:nvPr/>
          </p:nvCxnSpPr>
          <p:spPr bwMode="auto">
            <a:xfrm>
              <a:off x="4838696" y="4799012"/>
              <a:ext cx="228600" cy="15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543" name="Rectangle 279"/>
            <p:cNvSpPr>
              <a:spLocks noChangeArrowheads="1"/>
            </p:cNvSpPr>
            <p:nvPr/>
          </p:nvSpPr>
          <p:spPr bwMode="auto">
            <a:xfrm flipH="1" flipV="1">
              <a:off x="4876800" y="4646063"/>
              <a:ext cx="152400" cy="46029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4" name="Rectangle 280"/>
            <p:cNvSpPr>
              <a:spLocks noChangeArrowheads="1"/>
            </p:cNvSpPr>
            <p:nvPr/>
          </p:nvSpPr>
          <p:spPr bwMode="auto">
            <a:xfrm flipH="1" flipV="1">
              <a:off x="4876800" y="4569876"/>
              <a:ext cx="152400" cy="46029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1558" name="Straight Arrow Connector 281"/>
            <p:cNvCxnSpPr>
              <a:cxnSpLocks noChangeShapeType="1"/>
            </p:cNvCxnSpPr>
            <p:nvPr/>
          </p:nvCxnSpPr>
          <p:spPr bwMode="auto">
            <a:xfrm rot="5400000">
              <a:off x="4839494" y="4381500"/>
              <a:ext cx="227806" cy="794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oval" w="med" len="med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559" name="Elbow Connector 282"/>
            <p:cNvCxnSpPr>
              <a:cxnSpLocks noChangeShapeType="1"/>
            </p:cNvCxnSpPr>
            <p:nvPr/>
          </p:nvCxnSpPr>
          <p:spPr bwMode="auto">
            <a:xfrm>
              <a:off x="4953000" y="4800600"/>
              <a:ext cx="228600" cy="76200"/>
            </a:xfrm>
            <a:prstGeom prst="bentConnector3">
              <a:avLst>
                <a:gd name="adj1" fmla="val 2083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560" name="Straight Connector 284"/>
            <p:cNvCxnSpPr>
              <a:cxnSpLocks noChangeShapeType="1"/>
            </p:cNvCxnSpPr>
            <p:nvPr/>
          </p:nvCxnSpPr>
          <p:spPr bwMode="auto">
            <a:xfrm rot="5400000">
              <a:off x="5600696" y="4646612"/>
              <a:ext cx="304800" cy="15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561" name="Straight Connector 285"/>
            <p:cNvCxnSpPr>
              <a:cxnSpLocks noChangeShapeType="1"/>
            </p:cNvCxnSpPr>
            <p:nvPr/>
          </p:nvCxnSpPr>
          <p:spPr bwMode="auto">
            <a:xfrm rot="5400000">
              <a:off x="5828502" y="4646612"/>
              <a:ext cx="305594" cy="794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562" name="Straight Connector 286"/>
            <p:cNvCxnSpPr>
              <a:cxnSpLocks noChangeShapeType="1"/>
            </p:cNvCxnSpPr>
            <p:nvPr/>
          </p:nvCxnSpPr>
          <p:spPr bwMode="auto">
            <a:xfrm>
              <a:off x="5753096" y="4799012"/>
              <a:ext cx="228600" cy="15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563" name="Straight Arrow Connector 289"/>
            <p:cNvCxnSpPr>
              <a:cxnSpLocks noChangeShapeType="1"/>
            </p:cNvCxnSpPr>
            <p:nvPr/>
          </p:nvCxnSpPr>
          <p:spPr bwMode="auto">
            <a:xfrm rot="5400000">
              <a:off x="5753894" y="4381500"/>
              <a:ext cx="227806" cy="794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oval" w="med" len="med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564" name="Elbow Connector 290"/>
            <p:cNvCxnSpPr>
              <a:cxnSpLocks noChangeShapeType="1"/>
            </p:cNvCxnSpPr>
            <p:nvPr/>
          </p:nvCxnSpPr>
          <p:spPr bwMode="auto">
            <a:xfrm>
              <a:off x="5867400" y="4800600"/>
              <a:ext cx="228600" cy="76200"/>
            </a:xfrm>
            <a:prstGeom prst="bentConnector3">
              <a:avLst>
                <a:gd name="adj1" fmla="val 2083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552" name="Rectangle 291"/>
            <p:cNvSpPr>
              <a:spLocks noChangeArrowheads="1"/>
            </p:cNvSpPr>
            <p:nvPr/>
          </p:nvSpPr>
          <p:spPr bwMode="auto">
            <a:xfrm flipH="1" flipV="1">
              <a:off x="6705600" y="4722250"/>
              <a:ext cx="152400" cy="46029"/>
            </a:xfrm>
            <a:prstGeom prst="rect">
              <a:avLst/>
            </a:prstGeom>
            <a:solidFill>
              <a:srgbClr val="00B0F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1566" name="Straight Connector 292"/>
            <p:cNvCxnSpPr>
              <a:cxnSpLocks noChangeShapeType="1"/>
            </p:cNvCxnSpPr>
            <p:nvPr/>
          </p:nvCxnSpPr>
          <p:spPr bwMode="auto">
            <a:xfrm rot="5400000">
              <a:off x="6515096" y="4646612"/>
              <a:ext cx="304800" cy="15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567" name="Straight Connector 293"/>
            <p:cNvCxnSpPr>
              <a:cxnSpLocks noChangeShapeType="1"/>
            </p:cNvCxnSpPr>
            <p:nvPr/>
          </p:nvCxnSpPr>
          <p:spPr bwMode="auto">
            <a:xfrm rot="5400000">
              <a:off x="6742902" y="4646612"/>
              <a:ext cx="305594" cy="794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568" name="Straight Connector 294"/>
            <p:cNvCxnSpPr>
              <a:cxnSpLocks noChangeShapeType="1"/>
            </p:cNvCxnSpPr>
            <p:nvPr/>
          </p:nvCxnSpPr>
          <p:spPr bwMode="auto">
            <a:xfrm>
              <a:off x="6667496" y="4799012"/>
              <a:ext cx="228600" cy="1588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569" name="Straight Arrow Connector 297"/>
            <p:cNvCxnSpPr>
              <a:cxnSpLocks noChangeShapeType="1"/>
            </p:cNvCxnSpPr>
            <p:nvPr/>
          </p:nvCxnSpPr>
          <p:spPr bwMode="auto">
            <a:xfrm rot="5400000">
              <a:off x="6668294" y="4381500"/>
              <a:ext cx="227806" cy="794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 type="oval" w="med" len="med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570" name="Elbow Connector 298"/>
            <p:cNvCxnSpPr>
              <a:cxnSpLocks noChangeShapeType="1"/>
            </p:cNvCxnSpPr>
            <p:nvPr/>
          </p:nvCxnSpPr>
          <p:spPr bwMode="auto">
            <a:xfrm>
              <a:off x="6781800" y="4800600"/>
              <a:ext cx="228600" cy="76200"/>
            </a:xfrm>
            <a:prstGeom prst="bentConnector3">
              <a:avLst>
                <a:gd name="adj1" fmla="val 2083"/>
              </a:avLst>
            </a:prstGeom>
            <a:noFill/>
            <a:ln w="19050">
              <a:solidFill>
                <a:srgbClr val="000000"/>
              </a:solidFill>
              <a:round/>
              <a:headEnd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558" name="Oval 332"/>
            <p:cNvSpPr>
              <a:spLocks noChangeArrowheads="1"/>
            </p:cNvSpPr>
            <p:nvPr/>
          </p:nvSpPr>
          <p:spPr bwMode="auto">
            <a:xfrm>
              <a:off x="3886200" y="5180960"/>
              <a:ext cx="762000" cy="457123"/>
            </a:xfrm>
            <a:prstGeom prst="ellipse">
              <a:avLst/>
            </a:prstGeom>
            <a:solidFill>
              <a:srgbClr val="FF0000">
                <a:alpha val="50195"/>
              </a:srgbClr>
            </a:solidFill>
            <a:ln w="19050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00" b="1" kern="0">
                  <a:solidFill>
                    <a:sysClr val="windowText" lastClr="000000"/>
                  </a:solidFill>
                </a:rPr>
                <a:t>Output</a:t>
              </a:r>
            </a:p>
            <a:p>
              <a:pPr algn="ctr">
                <a:defRPr/>
              </a:pPr>
              <a:r>
                <a:rPr lang="en-US" sz="1200" b="1" kern="0">
                  <a:solidFill>
                    <a:sysClr val="windowText" lastClr="000000"/>
                  </a:solidFill>
                </a:rPr>
                <a:t>Arbiter</a:t>
              </a:r>
            </a:p>
          </p:txBody>
        </p:sp>
        <p:sp>
          <p:nvSpPr>
            <p:cNvPr id="559" name="Oval 333"/>
            <p:cNvSpPr>
              <a:spLocks noChangeArrowheads="1"/>
            </p:cNvSpPr>
            <p:nvPr/>
          </p:nvSpPr>
          <p:spPr bwMode="auto">
            <a:xfrm>
              <a:off x="4800600" y="5180960"/>
              <a:ext cx="762000" cy="457123"/>
            </a:xfrm>
            <a:prstGeom prst="ellipse">
              <a:avLst/>
            </a:prstGeom>
            <a:solidFill>
              <a:srgbClr val="FFC000">
                <a:alpha val="50195"/>
              </a:srgbClr>
            </a:solidFill>
            <a:ln w="19050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00" b="1" kern="0">
                  <a:solidFill>
                    <a:sysClr val="windowText" lastClr="000000"/>
                  </a:solidFill>
                </a:rPr>
                <a:t>Output</a:t>
              </a:r>
            </a:p>
            <a:p>
              <a:pPr algn="ctr">
                <a:defRPr/>
              </a:pPr>
              <a:r>
                <a:rPr lang="en-US" sz="1200" b="1" kern="0">
                  <a:solidFill>
                    <a:sysClr val="windowText" lastClr="000000"/>
                  </a:solidFill>
                </a:rPr>
                <a:t>Arbiter</a:t>
              </a:r>
            </a:p>
          </p:txBody>
        </p:sp>
        <p:sp>
          <p:nvSpPr>
            <p:cNvPr id="560" name="Oval 334"/>
            <p:cNvSpPr>
              <a:spLocks noChangeArrowheads="1"/>
            </p:cNvSpPr>
            <p:nvPr/>
          </p:nvSpPr>
          <p:spPr bwMode="auto">
            <a:xfrm>
              <a:off x="5715000" y="5180960"/>
              <a:ext cx="762000" cy="457123"/>
            </a:xfrm>
            <a:prstGeom prst="ellipse">
              <a:avLst/>
            </a:prstGeom>
            <a:solidFill>
              <a:srgbClr val="00B050">
                <a:alpha val="50195"/>
              </a:srgbClr>
            </a:solidFill>
            <a:ln w="19050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00" b="1" kern="0">
                  <a:solidFill>
                    <a:sysClr val="windowText" lastClr="000000"/>
                  </a:solidFill>
                </a:rPr>
                <a:t>Output</a:t>
              </a:r>
            </a:p>
            <a:p>
              <a:pPr algn="ctr">
                <a:defRPr/>
              </a:pPr>
              <a:r>
                <a:rPr lang="en-US" sz="1200" b="1" kern="0">
                  <a:solidFill>
                    <a:sysClr val="windowText" lastClr="000000"/>
                  </a:solidFill>
                </a:rPr>
                <a:t>Arbiter</a:t>
              </a:r>
            </a:p>
          </p:txBody>
        </p:sp>
        <p:sp>
          <p:nvSpPr>
            <p:cNvPr id="561" name="Oval 335"/>
            <p:cNvSpPr>
              <a:spLocks noChangeArrowheads="1"/>
            </p:cNvSpPr>
            <p:nvPr/>
          </p:nvSpPr>
          <p:spPr bwMode="auto">
            <a:xfrm>
              <a:off x="6629400" y="5180960"/>
              <a:ext cx="762000" cy="457123"/>
            </a:xfrm>
            <a:prstGeom prst="ellipse">
              <a:avLst/>
            </a:prstGeom>
            <a:solidFill>
              <a:srgbClr val="00B0F0">
                <a:alpha val="50195"/>
              </a:srgbClr>
            </a:solidFill>
            <a:ln w="19050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00" b="1" kern="0">
                  <a:solidFill>
                    <a:sysClr val="windowText" lastClr="000000"/>
                  </a:solidFill>
                </a:rPr>
                <a:t>Output</a:t>
              </a:r>
            </a:p>
            <a:p>
              <a:pPr algn="ctr">
                <a:defRPr/>
              </a:pPr>
              <a:r>
                <a:rPr lang="en-US" sz="1200" b="1" kern="0">
                  <a:solidFill>
                    <a:sysClr val="windowText" lastClr="000000"/>
                  </a:solidFill>
                </a:rPr>
                <a:t>Arbiter</a:t>
              </a:r>
            </a:p>
          </p:txBody>
        </p:sp>
        <p:sp>
          <p:nvSpPr>
            <p:cNvPr id="562" name="Oval 340"/>
            <p:cNvSpPr>
              <a:spLocks noChangeArrowheads="1"/>
            </p:cNvSpPr>
            <p:nvPr/>
          </p:nvSpPr>
          <p:spPr bwMode="auto">
            <a:xfrm>
              <a:off x="2895600" y="1600162"/>
              <a:ext cx="762000" cy="457123"/>
            </a:xfrm>
            <a:prstGeom prst="ellipse">
              <a:avLst/>
            </a:prstGeom>
            <a:noFill/>
            <a:ln w="19050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00" b="1" kern="0">
                  <a:solidFill>
                    <a:sysClr val="windowText" lastClr="000000"/>
                  </a:solidFill>
                </a:rPr>
                <a:t>Flow</a:t>
              </a:r>
            </a:p>
            <a:p>
              <a:pPr algn="ctr">
                <a:defRPr/>
              </a:pPr>
              <a:r>
                <a:rPr lang="en-US" sz="1200" b="1" kern="0">
                  <a:solidFill>
                    <a:sysClr val="windowText" lastClr="000000"/>
                  </a:solidFill>
                </a:rPr>
                <a:t>Control</a:t>
              </a:r>
            </a:p>
          </p:txBody>
        </p:sp>
        <p:sp>
          <p:nvSpPr>
            <p:cNvPr id="563" name="Oval 341"/>
            <p:cNvSpPr>
              <a:spLocks noChangeArrowheads="1"/>
            </p:cNvSpPr>
            <p:nvPr/>
          </p:nvSpPr>
          <p:spPr bwMode="auto">
            <a:xfrm>
              <a:off x="2895600" y="2514408"/>
              <a:ext cx="762000" cy="457123"/>
            </a:xfrm>
            <a:prstGeom prst="ellipse">
              <a:avLst/>
            </a:prstGeom>
            <a:noFill/>
            <a:ln w="19050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00" b="1" kern="0">
                  <a:solidFill>
                    <a:sysClr val="windowText" lastClr="000000"/>
                  </a:solidFill>
                </a:rPr>
                <a:t>Flow</a:t>
              </a:r>
            </a:p>
            <a:p>
              <a:pPr algn="ctr">
                <a:defRPr/>
              </a:pPr>
              <a:r>
                <a:rPr lang="en-US" sz="1200" b="1" kern="0">
                  <a:solidFill>
                    <a:sysClr val="windowText" lastClr="000000"/>
                  </a:solidFill>
                </a:rPr>
                <a:t>Control</a:t>
              </a:r>
            </a:p>
          </p:txBody>
        </p:sp>
        <p:sp>
          <p:nvSpPr>
            <p:cNvPr id="564" name="Oval 346"/>
            <p:cNvSpPr>
              <a:spLocks noChangeArrowheads="1"/>
            </p:cNvSpPr>
            <p:nvPr/>
          </p:nvSpPr>
          <p:spPr bwMode="auto">
            <a:xfrm>
              <a:off x="2895600" y="3428654"/>
              <a:ext cx="762000" cy="457123"/>
            </a:xfrm>
            <a:prstGeom prst="ellipse">
              <a:avLst/>
            </a:prstGeom>
            <a:noFill/>
            <a:ln w="19050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00" b="1" kern="0">
                  <a:solidFill>
                    <a:sysClr val="windowText" lastClr="000000"/>
                  </a:solidFill>
                </a:rPr>
                <a:t>Flow</a:t>
              </a:r>
            </a:p>
            <a:p>
              <a:pPr algn="ctr">
                <a:defRPr/>
              </a:pPr>
              <a:r>
                <a:rPr lang="en-US" sz="1200" b="1" kern="0">
                  <a:solidFill>
                    <a:sysClr val="windowText" lastClr="000000"/>
                  </a:solidFill>
                </a:rPr>
                <a:t>Control</a:t>
              </a:r>
            </a:p>
          </p:txBody>
        </p:sp>
        <p:sp>
          <p:nvSpPr>
            <p:cNvPr id="565" name="Oval 347"/>
            <p:cNvSpPr>
              <a:spLocks noChangeArrowheads="1"/>
            </p:cNvSpPr>
            <p:nvPr/>
          </p:nvSpPr>
          <p:spPr bwMode="auto">
            <a:xfrm>
              <a:off x="2895600" y="4342901"/>
              <a:ext cx="762000" cy="457123"/>
            </a:xfrm>
            <a:prstGeom prst="ellipse">
              <a:avLst/>
            </a:prstGeom>
            <a:noFill/>
            <a:ln w="19050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00" b="1" kern="0">
                  <a:solidFill>
                    <a:sysClr val="windowText" lastClr="000000"/>
                  </a:solidFill>
                </a:rPr>
                <a:t>Flow</a:t>
              </a:r>
            </a:p>
            <a:p>
              <a:pPr algn="ctr">
                <a:defRPr/>
              </a:pPr>
              <a:r>
                <a:rPr lang="en-US" sz="1200" b="1" kern="0">
                  <a:solidFill>
                    <a:sysClr val="windowText" lastClr="000000"/>
                  </a:solidFill>
                </a:rPr>
                <a:t>Control</a:t>
              </a:r>
            </a:p>
          </p:txBody>
        </p:sp>
        <p:cxnSp>
          <p:nvCxnSpPr>
            <p:cNvPr id="101579" name="Straight Arrow Connector 386"/>
            <p:cNvCxnSpPr>
              <a:cxnSpLocks noChangeShapeType="1"/>
              <a:stCxn id="558" idx="4"/>
            </p:cNvCxnSpPr>
            <p:nvPr/>
          </p:nvCxnSpPr>
          <p:spPr bwMode="auto">
            <a:xfrm rot="5400000">
              <a:off x="4038600" y="5867400"/>
              <a:ext cx="457200" cy="1588"/>
            </a:xfrm>
            <a:prstGeom prst="straightConnector1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580" name="Straight Arrow Connector 389"/>
            <p:cNvCxnSpPr>
              <a:cxnSpLocks noChangeShapeType="1"/>
            </p:cNvCxnSpPr>
            <p:nvPr/>
          </p:nvCxnSpPr>
          <p:spPr bwMode="auto">
            <a:xfrm rot="5400000">
              <a:off x="4953794" y="5866606"/>
              <a:ext cx="457200" cy="1588"/>
            </a:xfrm>
            <a:prstGeom prst="straightConnector1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581" name="Straight Arrow Connector 391"/>
            <p:cNvCxnSpPr>
              <a:cxnSpLocks noChangeShapeType="1"/>
            </p:cNvCxnSpPr>
            <p:nvPr/>
          </p:nvCxnSpPr>
          <p:spPr bwMode="auto">
            <a:xfrm rot="5400000">
              <a:off x="5868194" y="5866606"/>
              <a:ext cx="457200" cy="1588"/>
            </a:xfrm>
            <a:prstGeom prst="straightConnector1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582" name="Straight Arrow Connector 392"/>
            <p:cNvCxnSpPr>
              <a:cxnSpLocks noChangeShapeType="1"/>
            </p:cNvCxnSpPr>
            <p:nvPr/>
          </p:nvCxnSpPr>
          <p:spPr bwMode="auto">
            <a:xfrm rot="5400000">
              <a:off x="6782594" y="5866606"/>
              <a:ext cx="457200" cy="1588"/>
            </a:xfrm>
            <a:prstGeom prst="straightConnector1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583" name="Straight Arrow Connector 366"/>
            <p:cNvCxnSpPr>
              <a:cxnSpLocks noChangeShapeType="1"/>
            </p:cNvCxnSpPr>
            <p:nvPr/>
          </p:nvCxnSpPr>
          <p:spPr bwMode="auto">
            <a:xfrm>
              <a:off x="2133600" y="1524000"/>
              <a:ext cx="381000" cy="1588"/>
            </a:xfrm>
            <a:prstGeom prst="straightConnector1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571" name="Rectangle 75"/>
            <p:cNvSpPr>
              <a:spLocks noChangeArrowheads="1"/>
            </p:cNvSpPr>
            <p:nvPr/>
          </p:nvSpPr>
          <p:spPr bwMode="auto">
            <a:xfrm>
              <a:off x="1752600" y="2285846"/>
              <a:ext cx="393700" cy="609498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>
                  <a:lumMod val="65000"/>
                </a:srgb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1600" b="1" kern="0" dirty="0">
                  <a:solidFill>
                    <a:srgbClr val="FFFFFF">
                      <a:lumMod val="65000"/>
                    </a:srgbClr>
                  </a:solidFill>
                </a:rPr>
                <a:t>NI</a:t>
              </a:r>
            </a:p>
          </p:txBody>
        </p:sp>
        <p:sp>
          <p:nvSpPr>
            <p:cNvPr id="572" name="Rectangle 75"/>
            <p:cNvSpPr>
              <a:spLocks noChangeArrowheads="1"/>
            </p:cNvSpPr>
            <p:nvPr/>
          </p:nvSpPr>
          <p:spPr bwMode="auto">
            <a:xfrm>
              <a:off x="1752600" y="3200093"/>
              <a:ext cx="393700" cy="609498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>
                  <a:lumMod val="65000"/>
                </a:srgb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1600" b="1" kern="0" dirty="0">
                  <a:solidFill>
                    <a:srgbClr val="FFFFFF">
                      <a:lumMod val="65000"/>
                    </a:srgbClr>
                  </a:solidFill>
                </a:rPr>
                <a:t>NI</a:t>
              </a:r>
            </a:p>
          </p:txBody>
        </p:sp>
        <p:sp>
          <p:nvSpPr>
            <p:cNvPr id="573" name="Rectangle 75"/>
            <p:cNvSpPr>
              <a:spLocks noChangeArrowheads="1"/>
            </p:cNvSpPr>
            <p:nvPr/>
          </p:nvSpPr>
          <p:spPr bwMode="auto">
            <a:xfrm>
              <a:off x="1752600" y="4114339"/>
              <a:ext cx="393700" cy="609498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>
                  <a:lumMod val="65000"/>
                </a:srgb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1600" b="1" kern="0" dirty="0">
                  <a:solidFill>
                    <a:srgbClr val="FFFFFF">
                      <a:lumMod val="65000"/>
                    </a:srgbClr>
                  </a:solidFill>
                </a:rPr>
                <a:t>NI</a:t>
              </a:r>
            </a:p>
          </p:txBody>
        </p:sp>
        <p:sp>
          <p:nvSpPr>
            <p:cNvPr id="574" name="Rectangle 75"/>
            <p:cNvSpPr>
              <a:spLocks noChangeArrowheads="1"/>
            </p:cNvSpPr>
            <p:nvPr/>
          </p:nvSpPr>
          <p:spPr bwMode="auto">
            <a:xfrm>
              <a:off x="1752600" y="1371600"/>
              <a:ext cx="393700" cy="609498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>
                  <a:lumMod val="65000"/>
                </a:srgb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1600" b="1" kern="0" dirty="0">
                  <a:solidFill>
                    <a:srgbClr val="FFFFFF">
                      <a:lumMod val="65000"/>
                    </a:srgbClr>
                  </a:solidFill>
                </a:rPr>
                <a:t>NI</a:t>
              </a:r>
            </a:p>
          </p:txBody>
        </p:sp>
        <p:cxnSp>
          <p:nvCxnSpPr>
            <p:cNvPr id="101588" name="Straight Arrow Connector 344"/>
            <p:cNvCxnSpPr>
              <a:cxnSpLocks noChangeShapeType="1"/>
              <a:stCxn id="562" idx="2"/>
            </p:cNvCxnSpPr>
            <p:nvPr/>
          </p:nvCxnSpPr>
          <p:spPr bwMode="auto">
            <a:xfrm rot="10800000">
              <a:off x="2133600" y="1828800"/>
              <a:ext cx="762000" cy="1588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589" name="Straight Arrow Connector 345"/>
            <p:cNvCxnSpPr>
              <a:cxnSpLocks noChangeShapeType="1"/>
            </p:cNvCxnSpPr>
            <p:nvPr/>
          </p:nvCxnSpPr>
          <p:spPr bwMode="auto">
            <a:xfrm rot="10800000">
              <a:off x="2133600" y="2743200"/>
              <a:ext cx="762000" cy="1588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590" name="Straight Arrow Connector 348"/>
            <p:cNvCxnSpPr>
              <a:cxnSpLocks noChangeShapeType="1"/>
              <a:stCxn id="564" idx="2"/>
            </p:cNvCxnSpPr>
            <p:nvPr/>
          </p:nvCxnSpPr>
          <p:spPr bwMode="auto">
            <a:xfrm rot="10800000">
              <a:off x="2133600" y="3657600"/>
              <a:ext cx="762000" cy="1588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591" name="Straight Arrow Connector 349"/>
            <p:cNvCxnSpPr>
              <a:cxnSpLocks noChangeShapeType="1"/>
            </p:cNvCxnSpPr>
            <p:nvPr/>
          </p:nvCxnSpPr>
          <p:spPr bwMode="auto">
            <a:xfrm rot="10800000">
              <a:off x="2133600" y="4572000"/>
              <a:ext cx="762000" cy="1588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579" name="Rectangle 410"/>
            <p:cNvSpPr>
              <a:spLocks noChangeArrowheads="1"/>
            </p:cNvSpPr>
            <p:nvPr/>
          </p:nvSpPr>
          <p:spPr bwMode="auto">
            <a:xfrm flipH="1" flipV="1">
              <a:off x="4876800" y="3809590"/>
              <a:ext cx="152400" cy="46030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0" name="TextBox 579"/>
            <p:cNvSpPr txBox="1"/>
            <p:nvPr/>
          </p:nvSpPr>
          <p:spPr bwMode="auto">
            <a:xfrm>
              <a:off x="2514600" y="5271433"/>
              <a:ext cx="1295400" cy="6475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en-US" b="1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Buffered</a:t>
              </a:r>
            </a:p>
            <a:p>
              <a:pPr>
                <a:defRPr/>
              </a:pPr>
              <a:r>
                <a:rPr lang="en-US" b="1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Crossbar</a:t>
              </a:r>
            </a:p>
          </p:txBody>
        </p:sp>
      </p:grpSp>
      <p:grpSp>
        <p:nvGrpSpPr>
          <p:cNvPr id="3" name="Group 384"/>
          <p:cNvGrpSpPr>
            <a:grpSpLocks/>
          </p:cNvGrpSpPr>
          <p:nvPr/>
        </p:nvGrpSpPr>
        <p:grpSpPr bwMode="auto">
          <a:xfrm>
            <a:off x="152400" y="1371600"/>
            <a:ext cx="469900" cy="3352800"/>
            <a:chOff x="609600" y="1371600"/>
            <a:chExt cx="469686" cy="3352800"/>
          </a:xfrm>
        </p:grpSpPr>
        <p:sp>
          <p:nvSpPr>
            <p:cNvPr id="582" name="Rectangle 75"/>
            <p:cNvSpPr>
              <a:spLocks noChangeArrowheads="1"/>
            </p:cNvSpPr>
            <p:nvPr/>
          </p:nvSpPr>
          <p:spPr bwMode="auto">
            <a:xfrm>
              <a:off x="609600" y="1371600"/>
              <a:ext cx="469686" cy="60960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2000" b="1" kern="0" dirty="0">
                  <a:solidFill>
                    <a:srgbClr val="FFFFFF">
                      <a:lumMod val="65000"/>
                    </a:srgbClr>
                  </a:solidFill>
                </a:rPr>
                <a:t>0</a:t>
              </a:r>
            </a:p>
          </p:txBody>
        </p:sp>
        <p:sp>
          <p:nvSpPr>
            <p:cNvPr id="583" name="Rectangle 75"/>
            <p:cNvSpPr>
              <a:spLocks noChangeArrowheads="1"/>
            </p:cNvSpPr>
            <p:nvPr/>
          </p:nvSpPr>
          <p:spPr bwMode="auto">
            <a:xfrm>
              <a:off x="609600" y="2286000"/>
              <a:ext cx="469686" cy="60960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2000" b="1" kern="0" dirty="0">
                  <a:solidFill>
                    <a:srgbClr val="FFFFFF">
                      <a:lumMod val="65000"/>
                    </a:srgbClr>
                  </a:solidFill>
                </a:rPr>
                <a:t>1</a:t>
              </a:r>
            </a:p>
          </p:txBody>
        </p:sp>
        <p:sp>
          <p:nvSpPr>
            <p:cNvPr id="584" name="Rectangle 75"/>
            <p:cNvSpPr>
              <a:spLocks noChangeArrowheads="1"/>
            </p:cNvSpPr>
            <p:nvPr/>
          </p:nvSpPr>
          <p:spPr bwMode="auto">
            <a:xfrm>
              <a:off x="609600" y="3200400"/>
              <a:ext cx="469686" cy="60960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2000" b="1" kern="0" dirty="0">
                  <a:solidFill>
                    <a:srgbClr val="FFFFFF">
                      <a:lumMod val="65000"/>
                    </a:srgbClr>
                  </a:solidFill>
                </a:rPr>
                <a:t>2</a:t>
              </a:r>
            </a:p>
          </p:txBody>
        </p:sp>
        <p:sp>
          <p:nvSpPr>
            <p:cNvPr id="585" name="Rectangle 75"/>
            <p:cNvSpPr>
              <a:spLocks noChangeArrowheads="1"/>
            </p:cNvSpPr>
            <p:nvPr/>
          </p:nvSpPr>
          <p:spPr bwMode="auto">
            <a:xfrm>
              <a:off x="609600" y="4114800"/>
              <a:ext cx="469686" cy="60960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2000" b="1" kern="0" dirty="0">
                  <a:solidFill>
                    <a:srgbClr val="FFFFFF">
                      <a:lumMod val="65000"/>
                    </a:srgbClr>
                  </a:solidFill>
                </a:rPr>
                <a:t>3</a:t>
              </a:r>
            </a:p>
          </p:txBody>
        </p:sp>
      </p:grpSp>
      <p:grpSp>
        <p:nvGrpSpPr>
          <p:cNvPr id="4" name="Group 384"/>
          <p:cNvGrpSpPr>
            <a:grpSpLocks/>
          </p:cNvGrpSpPr>
          <p:nvPr/>
        </p:nvGrpSpPr>
        <p:grpSpPr bwMode="auto">
          <a:xfrm>
            <a:off x="152400" y="1371600"/>
            <a:ext cx="6324600" cy="4725988"/>
            <a:chOff x="1295400" y="1371600"/>
            <a:chExt cx="6324600" cy="4725194"/>
          </a:xfrm>
        </p:grpSpPr>
        <p:sp>
          <p:nvSpPr>
            <p:cNvPr id="587" name="Rectangle 586"/>
            <p:cNvSpPr/>
            <p:nvPr/>
          </p:nvSpPr>
          <p:spPr bwMode="auto">
            <a:xfrm>
              <a:off x="2514600" y="1371600"/>
              <a:ext cx="5105400" cy="914246"/>
            </a:xfrm>
            <a:prstGeom prst="rect">
              <a:avLst/>
            </a:prstGeom>
            <a:solidFill>
              <a:srgbClr val="CAE2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8" name="Rectangle 587"/>
            <p:cNvSpPr/>
            <p:nvPr/>
          </p:nvSpPr>
          <p:spPr bwMode="auto">
            <a:xfrm>
              <a:off x="2514600" y="2285846"/>
              <a:ext cx="5105400" cy="914246"/>
            </a:xfrm>
            <a:prstGeom prst="rect">
              <a:avLst/>
            </a:prstGeom>
            <a:solidFill>
              <a:srgbClr val="CAE2FF">
                <a:alpha val="7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9" name="Rectangle 588"/>
            <p:cNvSpPr/>
            <p:nvPr/>
          </p:nvSpPr>
          <p:spPr bwMode="auto">
            <a:xfrm>
              <a:off x="2514600" y="3200093"/>
              <a:ext cx="5105400" cy="914246"/>
            </a:xfrm>
            <a:prstGeom prst="rect">
              <a:avLst/>
            </a:prstGeom>
            <a:solidFill>
              <a:srgbClr val="CAE2FF">
                <a:alpha val="5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1391" name="Straight Connector 394"/>
            <p:cNvCxnSpPr>
              <a:cxnSpLocks noChangeShapeType="1"/>
            </p:cNvCxnSpPr>
            <p:nvPr/>
          </p:nvCxnSpPr>
          <p:spPr bwMode="auto">
            <a:xfrm rot="5400000">
              <a:off x="4877594" y="3505200"/>
              <a:ext cx="4266406" cy="794"/>
            </a:xfrm>
            <a:prstGeom prst="line">
              <a:avLst/>
            </a:prstGeom>
            <a:noFill/>
            <a:ln w="127000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392" name="Straight Connector 402"/>
            <p:cNvCxnSpPr>
              <a:cxnSpLocks noChangeShapeType="1"/>
            </p:cNvCxnSpPr>
            <p:nvPr/>
          </p:nvCxnSpPr>
          <p:spPr bwMode="auto">
            <a:xfrm rot="5400000">
              <a:off x="3963194" y="3505200"/>
              <a:ext cx="4266406" cy="794"/>
            </a:xfrm>
            <a:prstGeom prst="line">
              <a:avLst/>
            </a:prstGeom>
            <a:noFill/>
            <a:ln w="1270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393" name="Straight Connector 403"/>
            <p:cNvCxnSpPr>
              <a:cxnSpLocks noChangeShapeType="1"/>
            </p:cNvCxnSpPr>
            <p:nvPr/>
          </p:nvCxnSpPr>
          <p:spPr bwMode="auto">
            <a:xfrm rot="5400000">
              <a:off x="3048794" y="3505200"/>
              <a:ext cx="4266406" cy="794"/>
            </a:xfrm>
            <a:prstGeom prst="line">
              <a:avLst/>
            </a:prstGeom>
            <a:noFill/>
            <a:ln w="127000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394" name="Straight Connector 404"/>
            <p:cNvCxnSpPr>
              <a:cxnSpLocks noChangeShapeType="1"/>
            </p:cNvCxnSpPr>
            <p:nvPr/>
          </p:nvCxnSpPr>
          <p:spPr bwMode="auto">
            <a:xfrm rot="5400000">
              <a:off x="2134394" y="3505200"/>
              <a:ext cx="4266406" cy="794"/>
            </a:xfrm>
            <a:prstGeom prst="line">
              <a:avLst/>
            </a:prstGeom>
            <a:noFill/>
            <a:ln w="1270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395" name="Straight Arrow Connector 405"/>
            <p:cNvCxnSpPr>
              <a:cxnSpLocks noChangeShapeType="1"/>
            </p:cNvCxnSpPr>
            <p:nvPr/>
          </p:nvCxnSpPr>
          <p:spPr bwMode="auto">
            <a:xfrm>
              <a:off x="2133600" y="3352800"/>
              <a:ext cx="381000" cy="1588"/>
            </a:xfrm>
            <a:prstGeom prst="straightConnector1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396" name="Straight Arrow Connector 406"/>
            <p:cNvCxnSpPr>
              <a:cxnSpLocks noChangeShapeType="1"/>
            </p:cNvCxnSpPr>
            <p:nvPr/>
          </p:nvCxnSpPr>
          <p:spPr bwMode="auto">
            <a:xfrm>
              <a:off x="2133600" y="2438400"/>
              <a:ext cx="381000" cy="1588"/>
            </a:xfrm>
            <a:prstGeom prst="straightConnector1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397" name="Straight Arrow Connector 407"/>
            <p:cNvCxnSpPr>
              <a:cxnSpLocks noChangeShapeType="1"/>
            </p:cNvCxnSpPr>
            <p:nvPr/>
          </p:nvCxnSpPr>
          <p:spPr bwMode="auto">
            <a:xfrm>
              <a:off x="2133600" y="4267200"/>
              <a:ext cx="381000" cy="1588"/>
            </a:xfrm>
            <a:prstGeom prst="straightConnector1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597" name="Rectangle 16"/>
            <p:cNvSpPr>
              <a:spLocks noChangeArrowheads="1"/>
            </p:cNvSpPr>
            <p:nvPr/>
          </p:nvSpPr>
          <p:spPr bwMode="auto">
            <a:xfrm>
              <a:off x="2514600" y="1371600"/>
              <a:ext cx="5105400" cy="4495045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prstDash val="dash"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b="1" kern="0" dirty="0">
                <a:solidFill>
                  <a:srgbClr val="FFFFFF">
                    <a:lumMod val="65000"/>
                  </a:srgbClr>
                </a:solidFill>
              </a:endParaRPr>
            </a:p>
          </p:txBody>
        </p:sp>
        <p:cxnSp>
          <p:nvCxnSpPr>
            <p:cNvPr id="101399" name="Straight Connector 409"/>
            <p:cNvCxnSpPr>
              <a:cxnSpLocks noChangeShapeType="1"/>
            </p:cNvCxnSpPr>
            <p:nvPr/>
          </p:nvCxnSpPr>
          <p:spPr bwMode="auto">
            <a:xfrm>
              <a:off x="2133600" y="1524000"/>
              <a:ext cx="5486400" cy="1588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400" name="Straight Connector 412"/>
            <p:cNvCxnSpPr>
              <a:cxnSpLocks noChangeShapeType="1"/>
            </p:cNvCxnSpPr>
            <p:nvPr/>
          </p:nvCxnSpPr>
          <p:spPr bwMode="auto">
            <a:xfrm rot="5400000">
              <a:off x="2133600" y="3505200"/>
              <a:ext cx="4267200" cy="1588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401" name="Straight Connector 413"/>
            <p:cNvCxnSpPr>
              <a:cxnSpLocks noChangeShapeType="1"/>
            </p:cNvCxnSpPr>
            <p:nvPr/>
          </p:nvCxnSpPr>
          <p:spPr bwMode="auto">
            <a:xfrm>
              <a:off x="2133600" y="2438400"/>
              <a:ext cx="5486400" cy="1588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402" name="Straight Connector 414"/>
            <p:cNvCxnSpPr>
              <a:cxnSpLocks noChangeShapeType="1"/>
            </p:cNvCxnSpPr>
            <p:nvPr/>
          </p:nvCxnSpPr>
          <p:spPr bwMode="auto">
            <a:xfrm>
              <a:off x="2133600" y="3352800"/>
              <a:ext cx="5486400" cy="1588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403" name="Straight Connector 415"/>
            <p:cNvCxnSpPr>
              <a:cxnSpLocks noChangeShapeType="1"/>
            </p:cNvCxnSpPr>
            <p:nvPr/>
          </p:nvCxnSpPr>
          <p:spPr bwMode="auto">
            <a:xfrm rot="5400000">
              <a:off x="3048000" y="3505200"/>
              <a:ext cx="4267200" cy="1588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404" name="Straight Connector 416"/>
            <p:cNvCxnSpPr>
              <a:cxnSpLocks noChangeShapeType="1"/>
            </p:cNvCxnSpPr>
            <p:nvPr/>
          </p:nvCxnSpPr>
          <p:spPr bwMode="auto">
            <a:xfrm>
              <a:off x="2133600" y="4267200"/>
              <a:ext cx="5486400" cy="1588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405" name="Straight Connector 417"/>
            <p:cNvCxnSpPr>
              <a:cxnSpLocks noChangeShapeType="1"/>
            </p:cNvCxnSpPr>
            <p:nvPr/>
          </p:nvCxnSpPr>
          <p:spPr bwMode="auto">
            <a:xfrm rot="5400000">
              <a:off x="3962400" y="3505200"/>
              <a:ext cx="4267200" cy="1588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406" name="Straight Connector 418"/>
            <p:cNvCxnSpPr>
              <a:cxnSpLocks noChangeShapeType="1"/>
            </p:cNvCxnSpPr>
            <p:nvPr/>
          </p:nvCxnSpPr>
          <p:spPr bwMode="auto">
            <a:xfrm rot="5400000">
              <a:off x="4876800" y="3505200"/>
              <a:ext cx="4267200" cy="1588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407" name="Elbow Connector 419"/>
            <p:cNvCxnSpPr>
              <a:cxnSpLocks noChangeShapeType="1"/>
            </p:cNvCxnSpPr>
            <p:nvPr/>
          </p:nvCxnSpPr>
          <p:spPr bwMode="auto">
            <a:xfrm rot="16200000" flipH="1">
              <a:off x="4038600" y="1524000"/>
              <a:ext cx="228600" cy="228600"/>
            </a:xfrm>
            <a:prstGeom prst="bentConnector3">
              <a:avLst>
                <a:gd name="adj1" fmla="val 100000"/>
              </a:avLst>
            </a:prstGeom>
            <a:noFill/>
            <a:ln w="19050">
              <a:solidFill>
                <a:srgbClr val="000000"/>
              </a:solidFill>
              <a:round/>
              <a:headEnd type="oval" w="med" len="med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408" name="Straight Arrow Connector 420"/>
            <p:cNvCxnSpPr>
              <a:cxnSpLocks noChangeShapeType="1"/>
            </p:cNvCxnSpPr>
            <p:nvPr/>
          </p:nvCxnSpPr>
          <p:spPr bwMode="auto">
            <a:xfrm rot="5400000">
              <a:off x="4038600" y="5867400"/>
              <a:ext cx="457200" cy="1588"/>
            </a:xfrm>
            <a:prstGeom prst="straightConnector1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409" name="Straight Arrow Connector 421"/>
            <p:cNvCxnSpPr>
              <a:cxnSpLocks noChangeShapeType="1"/>
            </p:cNvCxnSpPr>
            <p:nvPr/>
          </p:nvCxnSpPr>
          <p:spPr bwMode="auto">
            <a:xfrm rot="5400000">
              <a:off x="4953794" y="5866606"/>
              <a:ext cx="457200" cy="1588"/>
            </a:xfrm>
            <a:prstGeom prst="straightConnector1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410" name="Straight Arrow Connector 422"/>
            <p:cNvCxnSpPr>
              <a:cxnSpLocks noChangeShapeType="1"/>
            </p:cNvCxnSpPr>
            <p:nvPr/>
          </p:nvCxnSpPr>
          <p:spPr bwMode="auto">
            <a:xfrm rot="5400000">
              <a:off x="5868194" y="5866606"/>
              <a:ext cx="457200" cy="1588"/>
            </a:xfrm>
            <a:prstGeom prst="straightConnector1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411" name="Straight Arrow Connector 423"/>
            <p:cNvCxnSpPr>
              <a:cxnSpLocks noChangeShapeType="1"/>
            </p:cNvCxnSpPr>
            <p:nvPr/>
          </p:nvCxnSpPr>
          <p:spPr bwMode="auto">
            <a:xfrm rot="5400000">
              <a:off x="6782594" y="5866606"/>
              <a:ext cx="457200" cy="1588"/>
            </a:xfrm>
            <a:prstGeom prst="straightConnector1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412" name="Straight Arrow Connector 424"/>
            <p:cNvCxnSpPr>
              <a:cxnSpLocks noChangeShapeType="1"/>
            </p:cNvCxnSpPr>
            <p:nvPr/>
          </p:nvCxnSpPr>
          <p:spPr bwMode="auto">
            <a:xfrm>
              <a:off x="2133600" y="1524000"/>
              <a:ext cx="381000" cy="1588"/>
            </a:xfrm>
            <a:prstGeom prst="straightConnector1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612" name="Rectangle 75"/>
            <p:cNvSpPr>
              <a:spLocks noChangeArrowheads="1"/>
            </p:cNvSpPr>
            <p:nvPr/>
          </p:nvSpPr>
          <p:spPr bwMode="auto">
            <a:xfrm>
              <a:off x="1752600" y="2285846"/>
              <a:ext cx="393700" cy="609498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>
                  <a:lumMod val="65000"/>
                </a:srgb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1600" b="1" kern="0" dirty="0">
                  <a:solidFill>
                    <a:srgbClr val="FFFFFF">
                      <a:lumMod val="65000"/>
                    </a:srgbClr>
                  </a:solidFill>
                </a:rPr>
                <a:t>NI</a:t>
              </a:r>
            </a:p>
          </p:txBody>
        </p:sp>
        <p:sp>
          <p:nvSpPr>
            <p:cNvPr id="613" name="Rectangle 75"/>
            <p:cNvSpPr>
              <a:spLocks noChangeArrowheads="1"/>
            </p:cNvSpPr>
            <p:nvPr/>
          </p:nvSpPr>
          <p:spPr bwMode="auto">
            <a:xfrm>
              <a:off x="1752600" y="3200093"/>
              <a:ext cx="393700" cy="609498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>
                  <a:lumMod val="65000"/>
                </a:srgb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1600" b="1" kern="0" dirty="0">
                  <a:solidFill>
                    <a:srgbClr val="FFFFFF">
                      <a:lumMod val="65000"/>
                    </a:srgbClr>
                  </a:solidFill>
                </a:rPr>
                <a:t>NI</a:t>
              </a:r>
            </a:p>
          </p:txBody>
        </p:sp>
        <p:sp>
          <p:nvSpPr>
            <p:cNvPr id="614" name="Rectangle 75"/>
            <p:cNvSpPr>
              <a:spLocks noChangeArrowheads="1"/>
            </p:cNvSpPr>
            <p:nvPr/>
          </p:nvSpPr>
          <p:spPr bwMode="auto">
            <a:xfrm>
              <a:off x="1752600" y="4114339"/>
              <a:ext cx="393700" cy="609498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>
                  <a:lumMod val="65000"/>
                </a:srgb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1600" b="1" kern="0" dirty="0">
                  <a:solidFill>
                    <a:srgbClr val="FFFFFF">
                      <a:lumMod val="65000"/>
                    </a:srgbClr>
                  </a:solidFill>
                </a:rPr>
                <a:t>NI</a:t>
              </a:r>
            </a:p>
          </p:txBody>
        </p:sp>
        <p:sp>
          <p:nvSpPr>
            <p:cNvPr id="615" name="Rectangle 75"/>
            <p:cNvSpPr>
              <a:spLocks noChangeArrowheads="1"/>
            </p:cNvSpPr>
            <p:nvPr/>
          </p:nvSpPr>
          <p:spPr bwMode="auto">
            <a:xfrm>
              <a:off x="1752600" y="1371600"/>
              <a:ext cx="393700" cy="609498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>
                  <a:lumMod val="65000"/>
                </a:srgbClr>
              </a:solidFill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1600" b="1" kern="0" dirty="0">
                  <a:solidFill>
                    <a:srgbClr val="FFFFFF">
                      <a:lumMod val="65000"/>
                    </a:srgbClr>
                  </a:solidFill>
                </a:rPr>
                <a:t>NI</a:t>
              </a:r>
            </a:p>
          </p:txBody>
        </p:sp>
        <p:sp>
          <p:nvSpPr>
            <p:cNvPr id="616" name="TextBox 615"/>
            <p:cNvSpPr txBox="1"/>
            <p:nvPr/>
          </p:nvSpPr>
          <p:spPr bwMode="auto">
            <a:xfrm>
              <a:off x="2514600" y="5271433"/>
              <a:ext cx="1371600" cy="6475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r>
                <a:rPr lang="en-US" b="1" kern="0" dirty="0" err="1">
                  <a:solidFill>
                    <a:sysClr val="windowText" lastClr="000000"/>
                  </a:solidFill>
                  <a:latin typeface="Arial"/>
                  <a:cs typeface="Arial"/>
                </a:rPr>
                <a:t>Bufferless</a:t>
              </a:r>
              <a:endParaRPr lang="en-US" b="1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  <a:p>
              <a:pPr>
                <a:defRPr/>
              </a:pPr>
              <a:r>
                <a:rPr lang="en-US" b="1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Crossbar</a:t>
              </a:r>
            </a:p>
          </p:txBody>
        </p:sp>
        <p:grpSp>
          <p:nvGrpSpPr>
            <p:cNvPr id="101418" name="Group 384"/>
            <p:cNvGrpSpPr>
              <a:grpSpLocks/>
            </p:cNvGrpSpPr>
            <p:nvPr/>
          </p:nvGrpSpPr>
          <p:grpSpPr bwMode="auto">
            <a:xfrm>
              <a:off x="1295400" y="1371600"/>
              <a:ext cx="469900" cy="3352237"/>
              <a:chOff x="1295400" y="1371600"/>
              <a:chExt cx="469900" cy="3352237"/>
            </a:xfrm>
          </p:grpSpPr>
          <p:sp>
            <p:nvSpPr>
              <p:cNvPr id="638" name="Rectangle 75"/>
              <p:cNvSpPr>
                <a:spLocks noChangeArrowheads="1"/>
              </p:cNvSpPr>
              <p:nvPr/>
            </p:nvSpPr>
            <p:spPr bwMode="auto">
              <a:xfrm>
                <a:off x="1295400" y="1371600"/>
                <a:ext cx="469900" cy="609498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r>
                  <a:rPr lang="en-US" sz="2000" b="1" kern="0" dirty="0">
                    <a:solidFill>
                      <a:srgbClr val="FFFFFF">
                        <a:lumMod val="65000"/>
                      </a:srgbClr>
                    </a:solidFill>
                  </a:rPr>
                  <a:t>0</a:t>
                </a:r>
              </a:p>
            </p:txBody>
          </p:sp>
          <p:sp>
            <p:nvSpPr>
              <p:cNvPr id="639" name="Rectangle 75"/>
              <p:cNvSpPr>
                <a:spLocks noChangeArrowheads="1"/>
              </p:cNvSpPr>
              <p:nvPr/>
            </p:nvSpPr>
            <p:spPr bwMode="auto">
              <a:xfrm>
                <a:off x="1295400" y="2285846"/>
                <a:ext cx="469900" cy="609498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r>
                  <a:rPr lang="en-US" sz="2000" b="1" kern="0" dirty="0">
                    <a:solidFill>
                      <a:srgbClr val="FFFFFF">
                        <a:lumMod val="65000"/>
                      </a:srgbClr>
                    </a:solidFill>
                  </a:rPr>
                  <a:t>1</a:t>
                </a:r>
              </a:p>
            </p:txBody>
          </p:sp>
          <p:sp>
            <p:nvSpPr>
              <p:cNvPr id="640" name="Rectangle 75"/>
              <p:cNvSpPr>
                <a:spLocks noChangeArrowheads="1"/>
              </p:cNvSpPr>
              <p:nvPr/>
            </p:nvSpPr>
            <p:spPr bwMode="auto">
              <a:xfrm>
                <a:off x="1295400" y="3200093"/>
                <a:ext cx="469900" cy="609498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r>
                  <a:rPr lang="en-US" sz="2000" b="1" kern="0" dirty="0">
                    <a:solidFill>
                      <a:srgbClr val="FFFFFF">
                        <a:lumMod val="65000"/>
                      </a:srgbClr>
                    </a:solidFill>
                  </a:rPr>
                  <a:t>2</a:t>
                </a:r>
              </a:p>
            </p:txBody>
          </p:sp>
          <p:sp>
            <p:nvSpPr>
              <p:cNvPr id="641" name="Rectangle 75"/>
              <p:cNvSpPr>
                <a:spLocks noChangeArrowheads="1"/>
              </p:cNvSpPr>
              <p:nvPr/>
            </p:nvSpPr>
            <p:spPr bwMode="auto">
              <a:xfrm>
                <a:off x="1295400" y="4114339"/>
                <a:ext cx="469900" cy="609498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r>
                  <a:rPr lang="en-US" sz="2000" b="1" kern="0" dirty="0">
                    <a:solidFill>
                      <a:srgbClr val="FFFFFF">
                        <a:lumMod val="65000"/>
                      </a:srgbClr>
                    </a:solidFill>
                  </a:rPr>
                  <a:t>3</a:t>
                </a:r>
              </a:p>
            </p:txBody>
          </p:sp>
        </p:grpSp>
        <p:cxnSp>
          <p:nvCxnSpPr>
            <p:cNvPr id="101419" name="Elbow Connector 431"/>
            <p:cNvCxnSpPr>
              <a:cxnSpLocks noChangeShapeType="1"/>
            </p:cNvCxnSpPr>
            <p:nvPr/>
          </p:nvCxnSpPr>
          <p:spPr bwMode="auto">
            <a:xfrm rot="16200000" flipH="1">
              <a:off x="4038600" y="2438400"/>
              <a:ext cx="228600" cy="228600"/>
            </a:xfrm>
            <a:prstGeom prst="bentConnector3">
              <a:avLst>
                <a:gd name="adj1" fmla="val 100000"/>
              </a:avLst>
            </a:prstGeom>
            <a:noFill/>
            <a:ln w="19050">
              <a:solidFill>
                <a:srgbClr val="000000"/>
              </a:solidFill>
              <a:round/>
              <a:headEnd type="oval" w="med" len="med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420" name="Elbow Connector 432"/>
            <p:cNvCxnSpPr>
              <a:cxnSpLocks noChangeShapeType="1"/>
            </p:cNvCxnSpPr>
            <p:nvPr/>
          </p:nvCxnSpPr>
          <p:spPr bwMode="auto">
            <a:xfrm rot="16200000" flipH="1">
              <a:off x="4038600" y="3352800"/>
              <a:ext cx="228600" cy="228600"/>
            </a:xfrm>
            <a:prstGeom prst="bentConnector3">
              <a:avLst>
                <a:gd name="adj1" fmla="val 100000"/>
              </a:avLst>
            </a:prstGeom>
            <a:noFill/>
            <a:ln w="19050">
              <a:solidFill>
                <a:srgbClr val="000000"/>
              </a:solidFill>
              <a:round/>
              <a:headEnd type="oval" w="med" len="med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421" name="Elbow Connector 433"/>
            <p:cNvCxnSpPr>
              <a:cxnSpLocks noChangeShapeType="1"/>
            </p:cNvCxnSpPr>
            <p:nvPr/>
          </p:nvCxnSpPr>
          <p:spPr bwMode="auto">
            <a:xfrm rot="16200000" flipH="1">
              <a:off x="4038600" y="4267200"/>
              <a:ext cx="228600" cy="228600"/>
            </a:xfrm>
            <a:prstGeom prst="bentConnector3">
              <a:avLst>
                <a:gd name="adj1" fmla="val 100000"/>
              </a:avLst>
            </a:prstGeom>
            <a:noFill/>
            <a:ln w="19050">
              <a:solidFill>
                <a:srgbClr val="000000"/>
              </a:solidFill>
              <a:round/>
              <a:headEnd type="oval" w="med" len="med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621" name="Rectangle 434"/>
            <p:cNvSpPr>
              <a:spLocks noChangeArrowheads="1"/>
            </p:cNvSpPr>
            <p:nvPr/>
          </p:nvSpPr>
          <p:spPr bwMode="auto">
            <a:xfrm>
              <a:off x="2057400" y="2316004"/>
              <a:ext cx="46038" cy="152374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2" name="Rectangle 435"/>
            <p:cNvSpPr>
              <a:spLocks noChangeArrowheads="1"/>
            </p:cNvSpPr>
            <p:nvPr/>
          </p:nvSpPr>
          <p:spPr bwMode="auto">
            <a:xfrm>
              <a:off x="2057400" y="4152433"/>
              <a:ext cx="46038" cy="152374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3" name="Rectangle 436"/>
            <p:cNvSpPr>
              <a:spLocks noChangeArrowheads="1"/>
            </p:cNvSpPr>
            <p:nvPr/>
          </p:nvSpPr>
          <p:spPr bwMode="auto">
            <a:xfrm>
              <a:off x="2057400" y="2492187"/>
              <a:ext cx="46038" cy="152374"/>
            </a:xfrm>
            <a:prstGeom prst="rect">
              <a:avLst/>
            </a:prstGeom>
            <a:solidFill>
              <a:srgbClr val="00B05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1425" name="Elbow Connector 437"/>
            <p:cNvCxnSpPr>
              <a:cxnSpLocks noChangeShapeType="1"/>
            </p:cNvCxnSpPr>
            <p:nvPr/>
          </p:nvCxnSpPr>
          <p:spPr bwMode="auto">
            <a:xfrm rot="16200000" flipH="1">
              <a:off x="4953000" y="1524000"/>
              <a:ext cx="228600" cy="228600"/>
            </a:xfrm>
            <a:prstGeom prst="bentConnector3">
              <a:avLst>
                <a:gd name="adj1" fmla="val 100000"/>
              </a:avLst>
            </a:prstGeom>
            <a:noFill/>
            <a:ln w="19050">
              <a:solidFill>
                <a:srgbClr val="000000"/>
              </a:solidFill>
              <a:round/>
              <a:headEnd type="oval" w="med" len="med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426" name="Elbow Connector 438"/>
            <p:cNvCxnSpPr>
              <a:cxnSpLocks noChangeShapeType="1"/>
            </p:cNvCxnSpPr>
            <p:nvPr/>
          </p:nvCxnSpPr>
          <p:spPr bwMode="auto">
            <a:xfrm rot="16200000" flipH="1">
              <a:off x="4953000" y="2438400"/>
              <a:ext cx="228600" cy="228600"/>
            </a:xfrm>
            <a:prstGeom prst="bentConnector3">
              <a:avLst>
                <a:gd name="adj1" fmla="val 100000"/>
              </a:avLst>
            </a:prstGeom>
            <a:noFill/>
            <a:ln w="19050">
              <a:solidFill>
                <a:srgbClr val="000000"/>
              </a:solidFill>
              <a:round/>
              <a:headEnd type="oval" w="med" len="med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427" name="Elbow Connector 439"/>
            <p:cNvCxnSpPr>
              <a:cxnSpLocks noChangeShapeType="1"/>
            </p:cNvCxnSpPr>
            <p:nvPr/>
          </p:nvCxnSpPr>
          <p:spPr bwMode="auto">
            <a:xfrm rot="16200000" flipH="1">
              <a:off x="4953000" y="3352800"/>
              <a:ext cx="228600" cy="228600"/>
            </a:xfrm>
            <a:prstGeom prst="bentConnector3">
              <a:avLst>
                <a:gd name="adj1" fmla="val 100000"/>
              </a:avLst>
            </a:prstGeom>
            <a:noFill/>
            <a:ln w="19050">
              <a:solidFill>
                <a:srgbClr val="000000"/>
              </a:solidFill>
              <a:round/>
              <a:headEnd type="oval" w="med" len="med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428" name="Elbow Connector 440"/>
            <p:cNvCxnSpPr>
              <a:cxnSpLocks noChangeShapeType="1"/>
            </p:cNvCxnSpPr>
            <p:nvPr/>
          </p:nvCxnSpPr>
          <p:spPr bwMode="auto">
            <a:xfrm rot="16200000" flipH="1">
              <a:off x="4953000" y="4267200"/>
              <a:ext cx="228600" cy="228600"/>
            </a:xfrm>
            <a:prstGeom prst="bentConnector3">
              <a:avLst>
                <a:gd name="adj1" fmla="val 100000"/>
              </a:avLst>
            </a:prstGeom>
            <a:noFill/>
            <a:ln w="19050">
              <a:solidFill>
                <a:srgbClr val="000000"/>
              </a:solidFill>
              <a:round/>
              <a:headEnd type="oval" w="med" len="med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429" name="Elbow Connector 441"/>
            <p:cNvCxnSpPr>
              <a:cxnSpLocks noChangeShapeType="1"/>
            </p:cNvCxnSpPr>
            <p:nvPr/>
          </p:nvCxnSpPr>
          <p:spPr bwMode="auto">
            <a:xfrm rot="16200000" flipH="1">
              <a:off x="5867400" y="1524000"/>
              <a:ext cx="228600" cy="228600"/>
            </a:xfrm>
            <a:prstGeom prst="bentConnector3">
              <a:avLst>
                <a:gd name="adj1" fmla="val 100000"/>
              </a:avLst>
            </a:prstGeom>
            <a:noFill/>
            <a:ln w="19050">
              <a:solidFill>
                <a:srgbClr val="000000"/>
              </a:solidFill>
              <a:round/>
              <a:headEnd type="oval" w="med" len="med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430" name="Elbow Connector 442"/>
            <p:cNvCxnSpPr>
              <a:cxnSpLocks noChangeShapeType="1"/>
            </p:cNvCxnSpPr>
            <p:nvPr/>
          </p:nvCxnSpPr>
          <p:spPr bwMode="auto">
            <a:xfrm rot="16200000" flipH="1">
              <a:off x="5867400" y="2438400"/>
              <a:ext cx="228600" cy="228600"/>
            </a:xfrm>
            <a:prstGeom prst="bentConnector3">
              <a:avLst>
                <a:gd name="adj1" fmla="val 100000"/>
              </a:avLst>
            </a:prstGeom>
            <a:noFill/>
            <a:ln w="19050">
              <a:solidFill>
                <a:srgbClr val="000000"/>
              </a:solidFill>
              <a:round/>
              <a:headEnd type="oval" w="med" len="med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431" name="Elbow Connector 443"/>
            <p:cNvCxnSpPr>
              <a:cxnSpLocks noChangeShapeType="1"/>
            </p:cNvCxnSpPr>
            <p:nvPr/>
          </p:nvCxnSpPr>
          <p:spPr bwMode="auto">
            <a:xfrm rot="16200000" flipH="1">
              <a:off x="5867400" y="3352800"/>
              <a:ext cx="228600" cy="228600"/>
            </a:xfrm>
            <a:prstGeom prst="bentConnector3">
              <a:avLst>
                <a:gd name="adj1" fmla="val 100000"/>
              </a:avLst>
            </a:prstGeom>
            <a:noFill/>
            <a:ln w="19050">
              <a:solidFill>
                <a:srgbClr val="000000"/>
              </a:solidFill>
              <a:round/>
              <a:headEnd type="oval" w="med" len="med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432" name="Elbow Connector 444"/>
            <p:cNvCxnSpPr>
              <a:cxnSpLocks noChangeShapeType="1"/>
            </p:cNvCxnSpPr>
            <p:nvPr/>
          </p:nvCxnSpPr>
          <p:spPr bwMode="auto">
            <a:xfrm rot="16200000" flipH="1">
              <a:off x="5867400" y="4267200"/>
              <a:ext cx="228600" cy="228600"/>
            </a:xfrm>
            <a:prstGeom prst="bentConnector3">
              <a:avLst>
                <a:gd name="adj1" fmla="val 100000"/>
              </a:avLst>
            </a:prstGeom>
            <a:noFill/>
            <a:ln w="19050">
              <a:solidFill>
                <a:srgbClr val="000000"/>
              </a:solidFill>
              <a:round/>
              <a:headEnd type="oval" w="med" len="med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433" name="Elbow Connector 445"/>
            <p:cNvCxnSpPr>
              <a:cxnSpLocks noChangeShapeType="1"/>
            </p:cNvCxnSpPr>
            <p:nvPr/>
          </p:nvCxnSpPr>
          <p:spPr bwMode="auto">
            <a:xfrm rot="16200000" flipH="1">
              <a:off x="6781800" y="1524000"/>
              <a:ext cx="228600" cy="228600"/>
            </a:xfrm>
            <a:prstGeom prst="bentConnector3">
              <a:avLst>
                <a:gd name="adj1" fmla="val 100000"/>
              </a:avLst>
            </a:prstGeom>
            <a:noFill/>
            <a:ln w="19050">
              <a:solidFill>
                <a:srgbClr val="000000"/>
              </a:solidFill>
              <a:round/>
              <a:headEnd type="oval" w="med" len="med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434" name="Elbow Connector 446"/>
            <p:cNvCxnSpPr>
              <a:cxnSpLocks noChangeShapeType="1"/>
            </p:cNvCxnSpPr>
            <p:nvPr/>
          </p:nvCxnSpPr>
          <p:spPr bwMode="auto">
            <a:xfrm rot="16200000" flipH="1">
              <a:off x="6781800" y="2438400"/>
              <a:ext cx="228600" cy="228600"/>
            </a:xfrm>
            <a:prstGeom prst="bentConnector3">
              <a:avLst>
                <a:gd name="adj1" fmla="val 100000"/>
              </a:avLst>
            </a:prstGeom>
            <a:noFill/>
            <a:ln w="19050">
              <a:solidFill>
                <a:srgbClr val="000000"/>
              </a:solidFill>
              <a:round/>
              <a:headEnd type="oval" w="med" len="med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435" name="Elbow Connector 447"/>
            <p:cNvCxnSpPr>
              <a:cxnSpLocks noChangeShapeType="1"/>
            </p:cNvCxnSpPr>
            <p:nvPr/>
          </p:nvCxnSpPr>
          <p:spPr bwMode="auto">
            <a:xfrm rot="16200000" flipH="1">
              <a:off x="6781800" y="3352800"/>
              <a:ext cx="228600" cy="228600"/>
            </a:xfrm>
            <a:prstGeom prst="bentConnector3">
              <a:avLst>
                <a:gd name="adj1" fmla="val 100000"/>
              </a:avLst>
            </a:prstGeom>
            <a:noFill/>
            <a:ln w="19050">
              <a:solidFill>
                <a:srgbClr val="000000"/>
              </a:solidFill>
              <a:round/>
              <a:headEnd type="oval" w="med" len="med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1436" name="Elbow Connector 448"/>
            <p:cNvCxnSpPr>
              <a:cxnSpLocks noChangeShapeType="1"/>
            </p:cNvCxnSpPr>
            <p:nvPr/>
          </p:nvCxnSpPr>
          <p:spPr bwMode="auto">
            <a:xfrm rot="16200000" flipH="1">
              <a:off x="6781800" y="4267200"/>
              <a:ext cx="228600" cy="228600"/>
            </a:xfrm>
            <a:prstGeom prst="bentConnector3">
              <a:avLst>
                <a:gd name="adj1" fmla="val 100000"/>
              </a:avLst>
            </a:prstGeom>
            <a:noFill/>
            <a:ln w="19050">
              <a:solidFill>
                <a:srgbClr val="000000"/>
              </a:solidFill>
              <a:round/>
              <a:headEnd type="oval" w="med" len="med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636" name="Rectangle 449"/>
            <p:cNvSpPr>
              <a:spLocks noChangeArrowheads="1"/>
            </p:cNvSpPr>
            <p:nvPr/>
          </p:nvSpPr>
          <p:spPr bwMode="auto">
            <a:xfrm>
              <a:off x="2057400" y="1409694"/>
              <a:ext cx="46038" cy="152374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7" name="Rectangle 636"/>
            <p:cNvSpPr/>
            <p:nvPr/>
          </p:nvSpPr>
          <p:spPr bwMode="auto">
            <a:xfrm>
              <a:off x="2514600" y="4114339"/>
              <a:ext cx="5105400" cy="914246"/>
            </a:xfrm>
            <a:prstGeom prst="rect">
              <a:avLst/>
            </a:prstGeom>
            <a:solidFill>
              <a:srgbClr val="CAE2FF">
                <a:alpha val="2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01382" name="Group 456"/>
          <p:cNvGrpSpPr>
            <a:grpSpLocks/>
          </p:cNvGrpSpPr>
          <p:nvPr/>
        </p:nvGrpSpPr>
        <p:grpSpPr bwMode="auto">
          <a:xfrm>
            <a:off x="914400" y="1409700"/>
            <a:ext cx="46038" cy="2895600"/>
            <a:chOff x="2057400" y="1760220"/>
            <a:chExt cx="45719" cy="2895600"/>
          </a:xfrm>
        </p:grpSpPr>
        <p:sp>
          <p:nvSpPr>
            <p:cNvPr id="643" name="Rectangle 384"/>
            <p:cNvSpPr>
              <a:spLocks noChangeArrowheads="1"/>
            </p:cNvSpPr>
            <p:nvPr/>
          </p:nvSpPr>
          <p:spPr bwMode="auto">
            <a:xfrm>
              <a:off x="2057400" y="2666683"/>
              <a:ext cx="45719" cy="1524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4" name="Rectangle 430"/>
            <p:cNvSpPr>
              <a:spLocks noChangeArrowheads="1"/>
            </p:cNvSpPr>
            <p:nvPr/>
          </p:nvSpPr>
          <p:spPr bwMode="auto">
            <a:xfrm>
              <a:off x="2057400" y="4503420"/>
              <a:ext cx="45719" cy="1524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5" name="Rectangle 454"/>
            <p:cNvSpPr>
              <a:spLocks noChangeArrowheads="1"/>
            </p:cNvSpPr>
            <p:nvPr/>
          </p:nvSpPr>
          <p:spPr bwMode="auto">
            <a:xfrm>
              <a:off x="2057400" y="2842895"/>
              <a:ext cx="45719" cy="152400"/>
            </a:xfrm>
            <a:prstGeom prst="rect">
              <a:avLst/>
            </a:prstGeom>
            <a:solidFill>
              <a:srgbClr val="00B05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6" name="Rectangle 455"/>
            <p:cNvSpPr>
              <a:spLocks noChangeArrowheads="1"/>
            </p:cNvSpPr>
            <p:nvPr/>
          </p:nvSpPr>
          <p:spPr bwMode="auto">
            <a:xfrm>
              <a:off x="2057400" y="1760220"/>
              <a:ext cx="45719" cy="152400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648" name="Content Placeholder 2"/>
          <p:cNvSpPr>
            <a:spLocks noGrp="1"/>
          </p:cNvSpPr>
          <p:nvPr>
            <p:ph idx="1"/>
          </p:nvPr>
        </p:nvSpPr>
        <p:spPr>
          <a:xfrm>
            <a:off x="6705600" y="1358900"/>
            <a:ext cx="2438400" cy="5194300"/>
          </a:xfrm>
        </p:spPr>
        <p:txBody>
          <a:bodyPr/>
          <a:lstStyle/>
          <a:p>
            <a:pPr>
              <a:buFont typeface="Wingdings" charset="0"/>
              <a:buNone/>
            </a:pP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+ Simpler arbitration/</a:t>
            </a:r>
            <a:br>
              <a:rPr lang="en-US">
                <a:latin typeface="Tahoma" charset="0"/>
                <a:ea typeface="ＭＳ Ｐゴシック" charset="0"/>
                <a:cs typeface="ＭＳ Ｐゴシック" charset="0"/>
              </a:rPr>
            </a:b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scheduling</a:t>
            </a:r>
          </a:p>
          <a:p>
            <a:pPr>
              <a:buFont typeface="Wingdings" charset="0"/>
              <a:buNone/>
            </a:pPr>
            <a:endParaRPr lang="en-US" sz="1800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</a:pP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+ Efficient support for variable-size packets</a:t>
            </a:r>
          </a:p>
          <a:p>
            <a:endParaRPr lang="en-US" sz="1800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</a:pP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-  Requires </a:t>
            </a:r>
            <a:br>
              <a:rPr lang="en-US">
                <a:latin typeface="Tahoma" charset="0"/>
                <a:ea typeface="ＭＳ Ｐゴシック" charset="0"/>
                <a:cs typeface="ＭＳ Ｐゴシック" charset="0"/>
              </a:rPr>
            </a:br>
            <a:r>
              <a:rPr lang="en-US">
                <a:latin typeface="Tahoma" charset="0"/>
                <a:ea typeface="ＭＳ Ｐゴシック" charset="0"/>
                <a:cs typeface="ＭＳ Ｐゴシック" charset="0"/>
                <a:sym typeface="Wingdings" charset="0"/>
              </a:rPr>
              <a:t>N</a:t>
            </a:r>
            <a:r>
              <a:rPr lang="en-US" baseline="30000">
                <a:latin typeface="Tahoma" charset="0"/>
                <a:ea typeface="ＭＳ Ｐゴシック" charset="0"/>
                <a:cs typeface="ＭＳ Ｐゴシック" charset="0"/>
                <a:sym typeface="Wingdings" charset="0"/>
              </a:rPr>
              <a:t>2</a:t>
            </a: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 buffers</a:t>
            </a:r>
          </a:p>
          <a:p>
            <a:pPr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1804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Kilo-NOC  QOS</a:t>
            </a:r>
          </a:p>
        </p:txBody>
      </p:sp>
      <p:sp>
        <p:nvSpPr>
          <p:cNvPr id="333826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Insight: leverage rich network connectivity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Naturally reduce interference among flows</a:t>
            </a:r>
          </a:p>
          <a:p>
            <a:pPr lvl="1">
              <a:buSzPct val="70000"/>
              <a:buFont typeface="Wingdings" charset="0"/>
              <a:buChar char="Ø"/>
            </a:pPr>
            <a:r>
              <a:rPr lang="en-US">
                <a:latin typeface="Tahoma" charset="0"/>
                <a:ea typeface="ＭＳ Ｐゴシック" charset="0"/>
              </a:rPr>
              <a:t>Limit the extent of hardware QOS support</a:t>
            </a:r>
          </a:p>
          <a:p>
            <a:pPr>
              <a:spcBef>
                <a:spcPts val="1200"/>
              </a:spcBef>
            </a:pP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Requires a low-diameter topology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This work: Multidrop Express Channels (MECS)</a:t>
            </a:r>
            <a:endParaRPr lang="en-US" sz="2100">
              <a:latin typeface="Tahoma" charset="0"/>
              <a:ea typeface="ＭＳ Ｐゴシック" charset="0"/>
            </a:endParaRPr>
          </a:p>
        </p:txBody>
      </p:sp>
      <p:sp>
        <p:nvSpPr>
          <p:cNvPr id="333827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204200" y="6477000"/>
            <a:ext cx="733425" cy="274638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880142-FADA-C842-95A3-7C7C6FA59694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371600" y="5257800"/>
          <a:ext cx="59309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71" name="Visio" r:id="rId4" imgW="2565400" imgH="508000" progId="Visio.Drawing.11">
                  <p:embed/>
                </p:oleObj>
              </mc:Choice>
              <mc:Fallback>
                <p:oleObj name="Visio" r:id="rId4" imgW="2565400" imgH="508000" progId="Visio.Drawing.11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5257800"/>
                        <a:ext cx="593090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3829" name="TextBox 5"/>
          <p:cNvSpPr txBox="1">
            <a:spLocks noChangeArrowheads="1"/>
          </p:cNvSpPr>
          <p:nvPr/>
        </p:nvSpPr>
        <p:spPr bwMode="auto">
          <a:xfrm>
            <a:off x="5105400" y="4495800"/>
            <a:ext cx="30480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457200" marR="0" lvl="1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Grot et al., HPCA </a:t>
            </a:r>
            <a:r>
              <a:rPr kumimoji="0" lang="en-US" sz="21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2009</a:t>
            </a:r>
          </a:p>
        </p:txBody>
      </p:sp>
    </p:spTree>
    <p:extLst>
      <p:ext uri="{BB962C8B-B14F-4D97-AF65-F5344CB8AC3E}">
        <p14:creationId xmlns:p14="http://schemas.microsoft.com/office/powerpoint/2010/main" val="35334630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76800" y="1371600"/>
            <a:ext cx="3886200" cy="4781550"/>
          </a:xfrm>
        </p:spPr>
        <p:txBody>
          <a:bodyPr>
            <a:normAutofit/>
          </a:bodyPr>
          <a:lstStyle/>
          <a:p>
            <a:pPr marL="0" indent="0">
              <a:spcAft>
                <a:spcPts val="300"/>
              </a:spcAft>
              <a:buFont typeface="Wingdings" charset="0"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Dedicated, QOS-enabled regions</a:t>
            </a:r>
          </a:p>
          <a:p>
            <a:pPr lvl="1">
              <a:defRPr/>
            </a:pPr>
            <a:r>
              <a:rPr lang="en-US" dirty="0"/>
              <a:t>Rest of die: QOS-free</a:t>
            </a:r>
          </a:p>
          <a:p>
            <a:pPr>
              <a:spcBef>
                <a:spcPts val="600"/>
              </a:spcBef>
              <a:defRPr/>
            </a:pPr>
            <a:r>
              <a:rPr lang="en-US" dirty="0">
                <a:solidFill>
                  <a:srgbClr val="8A8A8A"/>
                </a:solidFill>
              </a:rPr>
              <a:t>Richly-connected topology</a:t>
            </a:r>
          </a:p>
          <a:p>
            <a:pPr lvl="1">
              <a:defRPr/>
            </a:pPr>
            <a:r>
              <a:rPr lang="en-US" dirty="0">
                <a:solidFill>
                  <a:srgbClr val="8A8A8A"/>
                </a:solidFill>
              </a:rPr>
              <a:t>Traffic isolation</a:t>
            </a:r>
          </a:p>
          <a:p>
            <a:pPr>
              <a:spcBef>
                <a:spcPts val="600"/>
              </a:spcBef>
              <a:defRPr/>
            </a:pPr>
            <a:r>
              <a:rPr lang="en-US" dirty="0">
                <a:solidFill>
                  <a:srgbClr val="8A8A8A"/>
                </a:solidFill>
              </a:rPr>
              <a:t>Special routing rules</a:t>
            </a:r>
          </a:p>
          <a:p>
            <a:pPr lvl="1">
              <a:defRPr/>
            </a:pPr>
            <a:r>
              <a:rPr lang="en-US" dirty="0">
                <a:solidFill>
                  <a:srgbClr val="8A8A8A"/>
                </a:solidFill>
              </a:rPr>
              <a:t>Manage interference</a:t>
            </a:r>
          </a:p>
        </p:txBody>
      </p:sp>
      <p:sp>
        <p:nvSpPr>
          <p:cNvPr id="334850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8204200" y="6477000"/>
            <a:ext cx="733425" cy="274638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A61524-E3D7-1840-8C2D-D850A4763D39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graphicFrame>
        <p:nvGraphicFramePr>
          <p:cNvPr id="334851" name="Object 6"/>
          <p:cNvGraphicFramePr>
            <a:graphicFrameLocks noChangeAspect="1"/>
          </p:cNvGraphicFramePr>
          <p:nvPr/>
        </p:nvGraphicFramePr>
        <p:xfrm>
          <a:off x="530225" y="1527175"/>
          <a:ext cx="4206875" cy="442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295" name="Visio" r:id="rId4" imgW="2070100" imgH="2171700" progId="Visio.Drawing.11">
                  <p:embed/>
                </p:oleObj>
              </mc:Choice>
              <mc:Fallback>
                <p:oleObj name="Visio" r:id="rId4" imgW="2070100" imgH="2171700" progId="Visio.Drawing.11">
                  <p:embed/>
                  <p:pic>
                    <p:nvPicPr>
                      <p:cNvPr id="33485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225" y="1527175"/>
                        <a:ext cx="4206875" cy="442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420688" y="1524000"/>
            <a:ext cx="3313112" cy="4572000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grpSp>
        <p:nvGrpSpPr>
          <p:cNvPr id="13" name="Group 12"/>
          <p:cNvGrpSpPr>
            <a:grpSpLocks/>
          </p:cNvGrpSpPr>
          <p:nvPr/>
        </p:nvGrpSpPr>
        <p:grpSpPr bwMode="auto">
          <a:xfrm rot="-1367680">
            <a:off x="762000" y="3314700"/>
            <a:ext cx="2743200" cy="914400"/>
            <a:chOff x="762000" y="3810000"/>
            <a:chExt cx="2743200" cy="914400"/>
          </a:xfrm>
        </p:grpSpPr>
        <p:sp>
          <p:nvSpPr>
            <p:cNvPr id="12" name="Rounded Rectangle 11"/>
            <p:cNvSpPr/>
            <p:nvPr/>
          </p:nvSpPr>
          <p:spPr>
            <a:xfrm>
              <a:off x="762000" y="3810000"/>
              <a:ext cx="2743200" cy="914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334857" name="TextBox 10"/>
            <p:cNvSpPr txBox="1">
              <a:spLocks noChangeArrowheads="1"/>
            </p:cNvSpPr>
            <p:nvPr/>
          </p:nvSpPr>
          <p:spPr bwMode="auto">
            <a:xfrm>
              <a:off x="1104900" y="4005590"/>
              <a:ext cx="20574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QOS-free</a:t>
              </a:r>
            </a:p>
          </p:txBody>
        </p:sp>
      </p:grpSp>
      <p:sp>
        <p:nvSpPr>
          <p:cNvPr id="10" name="Rounded Rectangle 9"/>
          <p:cNvSpPr/>
          <p:nvPr/>
        </p:nvSpPr>
        <p:spPr>
          <a:xfrm>
            <a:off x="3773488" y="1524000"/>
            <a:ext cx="950912" cy="4572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34855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Topology-Aware  QOS</a:t>
            </a:r>
          </a:p>
        </p:txBody>
      </p:sp>
    </p:spTree>
    <p:extLst>
      <p:ext uri="{BB962C8B-B14F-4D97-AF65-F5344CB8AC3E}">
        <p14:creationId xmlns:p14="http://schemas.microsoft.com/office/powerpoint/2010/main" val="23632308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0" grpId="0" animBg="1"/>
      <p:bldP spid="10" grpId="1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76800" y="1371600"/>
            <a:ext cx="3886200" cy="4781550"/>
          </a:xfrm>
        </p:spPr>
        <p:txBody>
          <a:bodyPr>
            <a:normAutofit/>
          </a:bodyPr>
          <a:lstStyle/>
          <a:p>
            <a:pPr marL="0" indent="0">
              <a:spcAft>
                <a:spcPts val="300"/>
              </a:spcAft>
              <a:buFont typeface="Wingdings" charset="0"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Dedicated, QOS-enabled regions</a:t>
            </a:r>
          </a:p>
          <a:p>
            <a:pPr lvl="1">
              <a:defRPr/>
            </a:pPr>
            <a:r>
              <a:rPr lang="en-US" dirty="0"/>
              <a:t>Rest of die: QOS-free</a:t>
            </a:r>
          </a:p>
          <a:p>
            <a:pPr>
              <a:spcBef>
                <a:spcPts val="600"/>
              </a:spcBef>
              <a:defRPr/>
            </a:pPr>
            <a:r>
              <a:rPr lang="en-US" dirty="0"/>
              <a:t>Richly-connected topology</a:t>
            </a:r>
          </a:p>
          <a:p>
            <a:pPr lvl="1">
              <a:defRPr/>
            </a:pPr>
            <a:r>
              <a:rPr lang="en-US" dirty="0"/>
              <a:t>Traffic isolation</a:t>
            </a:r>
          </a:p>
          <a:p>
            <a:pPr>
              <a:spcBef>
                <a:spcPts val="600"/>
              </a:spcBef>
              <a:defRPr/>
            </a:pPr>
            <a:r>
              <a:rPr lang="en-US" dirty="0">
                <a:solidFill>
                  <a:srgbClr val="8A8A8A"/>
                </a:solidFill>
              </a:rPr>
              <a:t>Special routing rules</a:t>
            </a:r>
          </a:p>
          <a:p>
            <a:pPr lvl="1">
              <a:defRPr/>
            </a:pPr>
            <a:r>
              <a:rPr lang="en-US" dirty="0">
                <a:solidFill>
                  <a:srgbClr val="8A8A8A"/>
                </a:solidFill>
              </a:rPr>
              <a:t>Manage interference</a:t>
            </a:r>
          </a:p>
        </p:txBody>
      </p:sp>
      <p:sp>
        <p:nvSpPr>
          <p:cNvPr id="335874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8204200" y="6477000"/>
            <a:ext cx="733425" cy="274638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52C404-F60E-E946-9342-18DD6370BFE7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graphicFrame>
        <p:nvGraphicFramePr>
          <p:cNvPr id="335875" name="Object 5"/>
          <p:cNvGraphicFramePr>
            <a:graphicFrameLocks noChangeAspect="1"/>
          </p:cNvGraphicFramePr>
          <p:nvPr/>
        </p:nvGraphicFramePr>
        <p:xfrm>
          <a:off x="530225" y="1527175"/>
          <a:ext cx="4206875" cy="442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19" name="Visio" r:id="rId4" imgW="2070100" imgH="2171700" progId="Visio.Drawing.11">
                  <p:embed/>
                </p:oleObj>
              </mc:Choice>
              <mc:Fallback>
                <p:oleObj name="Visio" r:id="rId4" imgW="2070100" imgH="2171700" progId="Visio.Drawing.11">
                  <p:embed/>
                  <p:pic>
                    <p:nvPicPr>
                      <p:cNvPr id="33587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225" y="1527175"/>
                        <a:ext cx="4206875" cy="442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Up Arrow 6"/>
          <p:cNvSpPr/>
          <p:nvPr/>
        </p:nvSpPr>
        <p:spPr>
          <a:xfrm rot="5400000">
            <a:off x="2339975" y="892175"/>
            <a:ext cx="273050" cy="2971800"/>
          </a:xfrm>
          <a:prstGeom prst="upArrow">
            <a:avLst>
              <a:gd name="adj1" fmla="val 40844"/>
              <a:gd name="adj2" fmla="val 105826"/>
            </a:avLst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" name="Up Arrow 7"/>
          <p:cNvSpPr/>
          <p:nvPr/>
        </p:nvSpPr>
        <p:spPr>
          <a:xfrm rot="5400000">
            <a:off x="3444875" y="1692275"/>
            <a:ext cx="273050" cy="762000"/>
          </a:xfrm>
          <a:prstGeom prst="upArrow">
            <a:avLst>
              <a:gd name="adj1" fmla="val 40844"/>
              <a:gd name="adj2" fmla="val 105826"/>
            </a:avLst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35878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Topology-Aware  QOS</a:t>
            </a:r>
          </a:p>
        </p:txBody>
      </p:sp>
    </p:spTree>
    <p:extLst>
      <p:ext uri="{BB962C8B-B14F-4D97-AF65-F5344CB8AC3E}">
        <p14:creationId xmlns:p14="http://schemas.microsoft.com/office/powerpoint/2010/main" val="25228837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76800" y="1371600"/>
            <a:ext cx="3886200" cy="4781550"/>
          </a:xfrm>
        </p:spPr>
        <p:txBody>
          <a:bodyPr>
            <a:normAutofit/>
          </a:bodyPr>
          <a:lstStyle/>
          <a:p>
            <a:pPr marL="0" indent="0">
              <a:spcAft>
                <a:spcPts val="300"/>
              </a:spcAft>
              <a:buFont typeface="Wingdings" charset="0"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Dedicated, QOS-enabled regions</a:t>
            </a:r>
          </a:p>
          <a:p>
            <a:pPr lvl="1">
              <a:defRPr/>
            </a:pPr>
            <a:r>
              <a:rPr lang="en-US" dirty="0"/>
              <a:t>Rest of die: QOS-free</a:t>
            </a:r>
          </a:p>
          <a:p>
            <a:pPr>
              <a:spcBef>
                <a:spcPts val="600"/>
              </a:spcBef>
              <a:defRPr/>
            </a:pPr>
            <a:r>
              <a:rPr lang="en-US" dirty="0"/>
              <a:t>Richly-connected topology</a:t>
            </a:r>
          </a:p>
          <a:p>
            <a:pPr lvl="1">
              <a:defRPr/>
            </a:pPr>
            <a:r>
              <a:rPr lang="en-US" dirty="0"/>
              <a:t>Traffic isolation</a:t>
            </a:r>
          </a:p>
          <a:p>
            <a:pPr>
              <a:spcBef>
                <a:spcPts val="600"/>
              </a:spcBef>
              <a:defRPr/>
            </a:pPr>
            <a:r>
              <a:rPr lang="en-US" dirty="0">
                <a:solidFill>
                  <a:srgbClr val="8A8A8A"/>
                </a:solidFill>
              </a:rPr>
              <a:t>Special routing rules</a:t>
            </a:r>
          </a:p>
          <a:p>
            <a:pPr lvl="1">
              <a:defRPr/>
            </a:pPr>
            <a:r>
              <a:rPr lang="en-US" dirty="0">
                <a:solidFill>
                  <a:srgbClr val="8A8A8A"/>
                </a:solidFill>
              </a:rPr>
              <a:t>Manage interference</a:t>
            </a:r>
          </a:p>
        </p:txBody>
      </p:sp>
      <p:sp>
        <p:nvSpPr>
          <p:cNvPr id="336898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8204200" y="6477000"/>
            <a:ext cx="733425" cy="274638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9E0C8B-0A4A-BC4A-AD5E-959B59849233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graphicFrame>
        <p:nvGraphicFramePr>
          <p:cNvPr id="336899" name="Object 5"/>
          <p:cNvGraphicFramePr>
            <a:graphicFrameLocks noChangeAspect="1"/>
          </p:cNvGraphicFramePr>
          <p:nvPr/>
        </p:nvGraphicFramePr>
        <p:xfrm>
          <a:off x="530225" y="1527175"/>
          <a:ext cx="4206875" cy="442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43" name="Visio" r:id="rId4" imgW="2070100" imgH="2171700" progId="Visio.Drawing.11">
                  <p:embed/>
                </p:oleObj>
              </mc:Choice>
              <mc:Fallback>
                <p:oleObj name="Visio" r:id="rId4" imgW="2070100" imgH="2171700" progId="Visio.Drawing.11">
                  <p:embed/>
                  <p:pic>
                    <p:nvPicPr>
                      <p:cNvPr id="33689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225" y="1527175"/>
                        <a:ext cx="4206875" cy="442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Bent-Up Arrow 8"/>
          <p:cNvSpPr/>
          <p:nvPr/>
        </p:nvSpPr>
        <p:spPr>
          <a:xfrm flipV="1">
            <a:off x="2057400" y="2133600"/>
            <a:ext cx="1249363" cy="1795463"/>
          </a:xfrm>
          <a:prstGeom prst="bentUpArrow">
            <a:avLst>
              <a:gd name="adj1" fmla="val 8087"/>
              <a:gd name="adj2" fmla="val 9380"/>
              <a:gd name="adj3" fmla="val 20540"/>
            </a:avLst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" name="Bent-Up Arrow 7"/>
          <p:cNvSpPr/>
          <p:nvPr/>
        </p:nvSpPr>
        <p:spPr>
          <a:xfrm flipV="1">
            <a:off x="1066800" y="2286000"/>
            <a:ext cx="2286000" cy="2743200"/>
          </a:xfrm>
          <a:prstGeom prst="bentUpArrow">
            <a:avLst>
              <a:gd name="adj1" fmla="val 3761"/>
              <a:gd name="adj2" fmla="val 5101"/>
              <a:gd name="adj3" fmla="val 10557"/>
            </a:avLst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5" name="Multiply 4"/>
          <p:cNvSpPr/>
          <p:nvPr/>
        </p:nvSpPr>
        <p:spPr>
          <a:xfrm>
            <a:off x="2605088" y="2057400"/>
            <a:ext cx="1204912" cy="1295400"/>
          </a:xfrm>
          <a:prstGeom prst="mathMultiply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36903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Topology-Aware  QOS</a:t>
            </a:r>
          </a:p>
        </p:txBody>
      </p:sp>
    </p:spTree>
    <p:extLst>
      <p:ext uri="{BB962C8B-B14F-4D97-AF65-F5344CB8AC3E}">
        <p14:creationId xmlns:p14="http://schemas.microsoft.com/office/powerpoint/2010/main" val="8416232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76800" y="1371600"/>
            <a:ext cx="3886200" cy="4781550"/>
          </a:xfrm>
        </p:spPr>
        <p:txBody>
          <a:bodyPr>
            <a:normAutofit/>
          </a:bodyPr>
          <a:lstStyle/>
          <a:p>
            <a:pPr marL="0" indent="0">
              <a:spcAft>
                <a:spcPts val="300"/>
              </a:spcAft>
              <a:buFont typeface="Wingdings" charset="0"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Dedicated, QOS-enabled regions</a:t>
            </a:r>
          </a:p>
          <a:p>
            <a:pPr lvl="1">
              <a:defRPr/>
            </a:pPr>
            <a:r>
              <a:rPr lang="en-US" dirty="0"/>
              <a:t>Rest of die: QOS-free</a:t>
            </a:r>
          </a:p>
          <a:p>
            <a:pPr>
              <a:spcBef>
                <a:spcPts val="600"/>
              </a:spcBef>
              <a:defRPr/>
            </a:pPr>
            <a:r>
              <a:rPr lang="en-US" dirty="0"/>
              <a:t>Richly-connected topology</a:t>
            </a:r>
          </a:p>
          <a:p>
            <a:pPr lvl="1">
              <a:defRPr/>
            </a:pPr>
            <a:r>
              <a:rPr lang="en-US" dirty="0"/>
              <a:t>Traffic isolation</a:t>
            </a:r>
          </a:p>
          <a:p>
            <a:pPr>
              <a:spcBef>
                <a:spcPts val="600"/>
              </a:spcBef>
              <a:defRPr/>
            </a:pPr>
            <a:r>
              <a:rPr lang="en-US" dirty="0"/>
              <a:t>Special routing rules</a:t>
            </a:r>
          </a:p>
          <a:p>
            <a:pPr lvl="1">
              <a:defRPr/>
            </a:pPr>
            <a:r>
              <a:rPr lang="en-US" dirty="0"/>
              <a:t>Manage interference</a:t>
            </a:r>
          </a:p>
        </p:txBody>
      </p:sp>
      <p:sp>
        <p:nvSpPr>
          <p:cNvPr id="337922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8204200" y="6477000"/>
            <a:ext cx="733425" cy="274638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266C00-B87C-6148-BA11-9077A32A3407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graphicFrame>
        <p:nvGraphicFramePr>
          <p:cNvPr id="337923" name="Object 5"/>
          <p:cNvGraphicFramePr>
            <a:graphicFrameLocks noChangeAspect="1"/>
          </p:cNvGraphicFramePr>
          <p:nvPr/>
        </p:nvGraphicFramePr>
        <p:xfrm>
          <a:off x="530225" y="1527175"/>
          <a:ext cx="4206875" cy="442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67" name="Visio" r:id="rId4" imgW="2070100" imgH="2171700" progId="Visio.Drawing.11">
                  <p:embed/>
                </p:oleObj>
              </mc:Choice>
              <mc:Fallback>
                <p:oleObj name="Visio" r:id="rId4" imgW="2070100" imgH="2171700" progId="Visio.Drawing.11">
                  <p:embed/>
                  <p:pic>
                    <p:nvPicPr>
                      <p:cNvPr id="33792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225" y="1527175"/>
                        <a:ext cx="4206875" cy="442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Up Arrow 6"/>
          <p:cNvSpPr/>
          <p:nvPr/>
        </p:nvSpPr>
        <p:spPr>
          <a:xfrm rot="5400000">
            <a:off x="2416175" y="815975"/>
            <a:ext cx="273050" cy="3124200"/>
          </a:xfrm>
          <a:prstGeom prst="upArrow">
            <a:avLst>
              <a:gd name="adj1" fmla="val 40844"/>
              <a:gd name="adj2" fmla="val 90249"/>
            </a:avLst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" name="Bent-Up Arrow 8"/>
          <p:cNvSpPr/>
          <p:nvPr/>
        </p:nvSpPr>
        <p:spPr>
          <a:xfrm flipV="1">
            <a:off x="2057400" y="2133600"/>
            <a:ext cx="1249363" cy="1795463"/>
          </a:xfrm>
          <a:prstGeom prst="bentUpArrow">
            <a:avLst>
              <a:gd name="adj1" fmla="val 8087"/>
              <a:gd name="adj2" fmla="val 9380"/>
              <a:gd name="adj3" fmla="val 20540"/>
            </a:avLst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" name="Bent-Up Arrow 7"/>
          <p:cNvSpPr/>
          <p:nvPr/>
        </p:nvSpPr>
        <p:spPr>
          <a:xfrm rot="5400000" flipV="1">
            <a:off x="2072482" y="3444081"/>
            <a:ext cx="3124200" cy="960437"/>
          </a:xfrm>
          <a:prstGeom prst="bentUpArrow">
            <a:avLst>
              <a:gd name="adj1" fmla="val 11510"/>
              <a:gd name="adj2" fmla="val 15618"/>
              <a:gd name="adj3" fmla="val 26055"/>
            </a:avLst>
          </a:prstGeom>
          <a:solidFill>
            <a:srgbClr val="C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3792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Topology-Aware  QOS</a:t>
            </a:r>
          </a:p>
        </p:txBody>
      </p:sp>
    </p:spTree>
    <p:extLst>
      <p:ext uri="{BB962C8B-B14F-4D97-AF65-F5344CB8AC3E}">
        <p14:creationId xmlns:p14="http://schemas.microsoft.com/office/powerpoint/2010/main" val="21824274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5" name="Content Placeholder 3"/>
          <p:cNvSpPr>
            <a:spLocks noGrp="1"/>
          </p:cNvSpPr>
          <p:nvPr>
            <p:ph idx="1"/>
          </p:nvPr>
        </p:nvSpPr>
        <p:spPr>
          <a:xfrm>
            <a:off x="4876800" y="1752600"/>
            <a:ext cx="3962400" cy="4648200"/>
          </a:xfrm>
        </p:spPr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Topology-aware QOS support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Limit QOS complexity to a fraction of the die</a:t>
            </a:r>
          </a:p>
          <a:p>
            <a:pPr>
              <a:spcBef>
                <a:spcPts val="1800"/>
              </a:spcBef>
            </a:pP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Optimized flow control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Reduce buffer requirements in QOS-free regions</a:t>
            </a:r>
          </a:p>
        </p:txBody>
      </p:sp>
      <p:sp>
        <p:nvSpPr>
          <p:cNvPr id="338946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8204200" y="6477000"/>
            <a:ext cx="733425" cy="274638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8389FE-EF9C-024D-A72E-236982D59D61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graphicFrame>
        <p:nvGraphicFramePr>
          <p:cNvPr id="338947" name="Object 6"/>
          <p:cNvGraphicFramePr>
            <a:graphicFrameLocks noChangeAspect="1"/>
          </p:cNvGraphicFramePr>
          <p:nvPr/>
        </p:nvGraphicFramePr>
        <p:xfrm>
          <a:off x="530225" y="1527175"/>
          <a:ext cx="4206875" cy="442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91" name="Visio" r:id="rId4" imgW="2070100" imgH="2171700" progId="Visio.Drawing.11">
                  <p:embed/>
                </p:oleObj>
              </mc:Choice>
              <mc:Fallback>
                <p:oleObj name="Visio" r:id="rId4" imgW="2070100" imgH="2171700" progId="Visio.Drawing.11">
                  <p:embed/>
                  <p:pic>
                    <p:nvPicPr>
                      <p:cNvPr id="33894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225" y="1527175"/>
                        <a:ext cx="4206875" cy="442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420688" y="1524000"/>
            <a:ext cx="3313112" cy="4572000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grpSp>
        <p:nvGrpSpPr>
          <p:cNvPr id="338949" name="Group 12"/>
          <p:cNvGrpSpPr>
            <a:grpSpLocks/>
          </p:cNvGrpSpPr>
          <p:nvPr/>
        </p:nvGrpSpPr>
        <p:grpSpPr bwMode="auto">
          <a:xfrm rot="-1367680">
            <a:off x="762000" y="3314700"/>
            <a:ext cx="2743200" cy="914400"/>
            <a:chOff x="762000" y="3810000"/>
            <a:chExt cx="2743200" cy="914400"/>
          </a:xfrm>
        </p:grpSpPr>
        <p:sp>
          <p:nvSpPr>
            <p:cNvPr id="12" name="Rounded Rectangle 11"/>
            <p:cNvSpPr/>
            <p:nvPr/>
          </p:nvSpPr>
          <p:spPr>
            <a:xfrm>
              <a:off x="762000" y="3810000"/>
              <a:ext cx="2743200" cy="914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338953" name="TextBox 10"/>
            <p:cNvSpPr txBox="1">
              <a:spLocks noChangeArrowheads="1"/>
            </p:cNvSpPr>
            <p:nvPr/>
          </p:nvSpPr>
          <p:spPr bwMode="auto">
            <a:xfrm>
              <a:off x="1104900" y="4005590"/>
              <a:ext cx="20574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QOS-free</a:t>
              </a:r>
            </a:p>
          </p:txBody>
        </p:sp>
      </p:grpSp>
      <p:sp>
        <p:nvSpPr>
          <p:cNvPr id="10" name="Rounded Rectangle 9"/>
          <p:cNvSpPr/>
          <p:nvPr/>
        </p:nvSpPr>
        <p:spPr>
          <a:xfrm>
            <a:off x="3773488" y="1524000"/>
            <a:ext cx="950912" cy="4572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38951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Kilo-NOC  view</a:t>
            </a:r>
          </a:p>
        </p:txBody>
      </p:sp>
    </p:spTree>
    <p:extLst>
      <p:ext uri="{BB962C8B-B14F-4D97-AF65-F5344CB8AC3E}">
        <p14:creationId xmlns:p14="http://schemas.microsoft.com/office/powerpoint/2010/main" val="2597934278"/>
      </p:ext>
    </p:extLst>
  </p:cSld>
  <p:clrMapOvr>
    <a:masterClrMapping/>
  </p:clrMapOvr>
  <p:transition/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accent1">
                    <a:satMod val="150000"/>
                  </a:schemeClr>
                </a:solidFill>
                <a:ea typeface="+mj-ea"/>
                <a:cs typeface="+mj-cs"/>
              </a:rPr>
              <a:t>Evaluation Methodology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774825"/>
          <a:ext cx="8229600" cy="4511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7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6780">
                <a:tc>
                  <a:txBody>
                    <a:bodyPr/>
                    <a:lstStyle/>
                    <a:p>
                      <a:r>
                        <a:rPr lang="en-US" sz="2200" dirty="0"/>
                        <a:t>Parameter</a:t>
                      </a:r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Value</a:t>
                      </a:r>
                    </a:p>
                  </a:txBody>
                  <a:tcPr marT="45726" marB="4572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80">
                <a:tc>
                  <a:txBody>
                    <a:bodyPr/>
                    <a:lstStyle/>
                    <a:p>
                      <a:r>
                        <a:rPr lang="en-US" sz="2200" dirty="0"/>
                        <a:t>Technology</a:t>
                      </a:r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15 nm</a:t>
                      </a:r>
                    </a:p>
                  </a:txBody>
                  <a:tcPr marT="45726" marB="4572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80">
                <a:tc>
                  <a:txBody>
                    <a:bodyPr/>
                    <a:lstStyle/>
                    <a:p>
                      <a:r>
                        <a:rPr lang="en-US" sz="2200" dirty="0" err="1"/>
                        <a:t>Vdd</a:t>
                      </a:r>
                      <a:endParaRPr lang="en-US" sz="2200" dirty="0"/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0.7 V</a:t>
                      </a:r>
                    </a:p>
                  </a:txBody>
                  <a:tcPr marT="45726" marB="4572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2107">
                <a:tc>
                  <a:txBody>
                    <a:bodyPr/>
                    <a:lstStyle/>
                    <a:p>
                      <a:r>
                        <a:rPr lang="en-US" sz="2200" dirty="0"/>
                        <a:t>System</a:t>
                      </a:r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1024 tiles:</a:t>
                      </a:r>
                    </a:p>
                    <a:p>
                      <a:r>
                        <a:rPr lang="en-US" sz="2200" dirty="0">
                          <a:sym typeface="Wingdings" pitchFamily="2" charset="2"/>
                        </a:rPr>
                        <a:t>256 concentrated nodes (64 shared</a:t>
                      </a:r>
                      <a:r>
                        <a:rPr lang="en-US" sz="2200" baseline="0" dirty="0">
                          <a:sym typeface="Wingdings" pitchFamily="2" charset="2"/>
                        </a:rPr>
                        <a:t> resources)</a:t>
                      </a:r>
                      <a:endParaRPr lang="en-US" sz="2200" dirty="0"/>
                    </a:p>
                  </a:txBody>
                  <a:tcPr marT="45726" marB="4572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780">
                <a:tc>
                  <a:txBody>
                    <a:bodyPr/>
                    <a:lstStyle/>
                    <a:p>
                      <a:r>
                        <a:rPr lang="en-US" sz="2200" b="1" dirty="0"/>
                        <a:t>Networks:</a:t>
                      </a:r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 marT="45726" marB="4572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780">
                <a:tc>
                  <a:txBody>
                    <a:bodyPr/>
                    <a:lstStyle/>
                    <a:p>
                      <a:r>
                        <a:rPr lang="en-US" sz="2200" dirty="0"/>
                        <a:t>MECS+PVC</a:t>
                      </a:r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VC flow</a:t>
                      </a:r>
                      <a:r>
                        <a:rPr lang="en-US" sz="2200" baseline="0" dirty="0"/>
                        <a:t> control</a:t>
                      </a:r>
                      <a:r>
                        <a:rPr lang="en-US" sz="2200" dirty="0"/>
                        <a:t>, QOS support (PVC) at each node</a:t>
                      </a:r>
                    </a:p>
                  </a:txBody>
                  <a:tcPr marT="45726" marB="4572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780">
                <a:tc>
                  <a:txBody>
                    <a:bodyPr/>
                    <a:lstStyle/>
                    <a:p>
                      <a:r>
                        <a:rPr lang="en-US" sz="2200" dirty="0"/>
                        <a:t>MECS+TAQ</a:t>
                      </a:r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VC flow control,</a:t>
                      </a:r>
                      <a:r>
                        <a:rPr lang="en-US" sz="2200" baseline="0" dirty="0"/>
                        <a:t> </a:t>
                      </a:r>
                      <a:r>
                        <a:rPr lang="en-US" sz="2200" dirty="0"/>
                        <a:t>QOS support only in shared regions</a:t>
                      </a:r>
                    </a:p>
                  </a:txBody>
                  <a:tcPr marT="45726" marB="4572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62107">
                <a:tc>
                  <a:txBody>
                    <a:bodyPr/>
                    <a:lstStyle/>
                    <a:p>
                      <a:r>
                        <a:rPr lang="en-US" sz="2200" dirty="0"/>
                        <a:t>MECS+TAQ+EB</a:t>
                      </a:r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2200" dirty="0"/>
                        <a:t>EB flow control outside of SRs, </a:t>
                      </a:r>
                    </a:p>
                    <a:p>
                      <a:pPr lvl="0"/>
                      <a:r>
                        <a:rPr lang="en-US" sz="2200" dirty="0"/>
                        <a:t>Separate</a:t>
                      </a:r>
                      <a:r>
                        <a:rPr lang="en-US" sz="2200" baseline="0" dirty="0"/>
                        <a:t> </a:t>
                      </a:r>
                      <a:r>
                        <a:rPr lang="en-US" sz="2200" i="1" baseline="0" dirty="0"/>
                        <a:t>Request</a:t>
                      </a:r>
                      <a:r>
                        <a:rPr lang="en-US" sz="2200" baseline="0" dirty="0"/>
                        <a:t> and </a:t>
                      </a:r>
                      <a:r>
                        <a:rPr kumimoji="0" lang="en-US" sz="2200" i="1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Reply</a:t>
                      </a:r>
                      <a:r>
                        <a:rPr lang="en-US" sz="2200" baseline="0" dirty="0"/>
                        <a:t> networks</a:t>
                      </a:r>
                      <a:endParaRPr lang="en-US" sz="2200" dirty="0"/>
                    </a:p>
                  </a:txBody>
                  <a:tcPr marT="45726" marB="45726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6780">
                <a:tc>
                  <a:txBody>
                    <a:bodyPr/>
                    <a:lstStyle/>
                    <a:p>
                      <a:r>
                        <a:rPr lang="en-US" sz="2200" dirty="0"/>
                        <a:t>K-MECS</a:t>
                      </a:r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Proposed organization:  TAQ + hybrid flow</a:t>
                      </a:r>
                      <a:r>
                        <a:rPr lang="en-US" sz="2200" baseline="0" dirty="0"/>
                        <a:t> control</a:t>
                      </a:r>
                      <a:endParaRPr lang="en-US" sz="2200" dirty="0"/>
                    </a:p>
                  </a:txBody>
                  <a:tcPr marT="45726" marB="45726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78242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7A9A8EC-C041-AE4A-9CC0-469A0C90E47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orbel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Corbe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5205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accent1">
                    <a:satMod val="150000"/>
                  </a:schemeClr>
                </a:solidFill>
                <a:ea typeface="+mj-ea"/>
                <a:cs typeface="+mj-cs"/>
              </a:rPr>
              <a:t>Area comparison</a:t>
            </a:r>
          </a:p>
        </p:txBody>
      </p:sp>
      <p:sp>
        <p:nvSpPr>
          <p:cNvPr id="47923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A98F1CF-B6BC-BF44-8571-B13E298B9BA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orbel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Corbel" charset="0"/>
              <a:ea typeface="ＭＳ Ｐゴシック" charset="0"/>
            </a:endParaRPr>
          </a:p>
        </p:txBody>
      </p:sp>
      <p:graphicFrame>
        <p:nvGraphicFramePr>
          <p:cNvPr id="479235" name="Chart 6"/>
          <p:cNvGraphicFramePr>
            <a:graphicFrameLocks/>
          </p:cNvGraphicFramePr>
          <p:nvPr/>
        </p:nvGraphicFramePr>
        <p:xfrm>
          <a:off x="406400" y="1701800"/>
          <a:ext cx="8178800" cy="474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15" name="Chart" r:id="rId4" imgW="8174060" imgH="4748391" progId="Excel.Chart.8">
                  <p:embed/>
                </p:oleObj>
              </mc:Choice>
              <mc:Fallback>
                <p:oleObj name="Chart" r:id="rId4" imgW="8174060" imgH="4748391" progId="Excel.Chart.8">
                  <p:embed/>
                  <p:pic>
                    <p:nvPicPr>
                      <p:cNvPr id="479235" name="Chart 6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400" y="1701800"/>
                        <a:ext cx="8178800" cy="4749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630435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accent1">
                    <a:satMod val="150000"/>
                  </a:schemeClr>
                </a:solidFill>
                <a:ea typeface="+mj-ea"/>
                <a:cs typeface="+mj-cs"/>
              </a:rPr>
              <a:t>Energy comparison</a:t>
            </a:r>
          </a:p>
        </p:txBody>
      </p:sp>
      <p:sp>
        <p:nvSpPr>
          <p:cNvPr id="48025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7D58EB-C365-264D-8546-3EA4F668A9B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orbel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Corbel" charset="0"/>
              <a:ea typeface="ＭＳ Ｐゴシック" charset="0"/>
            </a:endParaRPr>
          </a:p>
        </p:txBody>
      </p:sp>
      <p:graphicFrame>
        <p:nvGraphicFramePr>
          <p:cNvPr id="480259" name="Chart 4"/>
          <p:cNvGraphicFramePr>
            <a:graphicFrameLocks/>
          </p:cNvGraphicFramePr>
          <p:nvPr/>
        </p:nvGraphicFramePr>
        <p:xfrm>
          <a:off x="406400" y="1704975"/>
          <a:ext cx="8175625" cy="474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39" name="Chart" r:id="rId4" imgW="8174060" imgH="4742296" progId="Excel.Chart.8">
                  <p:embed/>
                </p:oleObj>
              </mc:Choice>
              <mc:Fallback>
                <p:oleObj name="Chart" r:id="rId4" imgW="8174060" imgH="4742296" progId="Excel.Chart.8">
                  <p:embed/>
                  <p:pic>
                    <p:nvPicPr>
                      <p:cNvPr id="480259" name="Chart 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400" y="1704975"/>
                        <a:ext cx="8175625" cy="4746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1765300"/>
            <a:ext cx="4379912" cy="312261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72943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118872" indent="0" fontAlgn="auto">
              <a:spcBef>
                <a:spcPts val="0"/>
              </a:spcBef>
              <a:spcAft>
                <a:spcPts val="0"/>
              </a:spcAft>
              <a:buFont typeface="Wingdings 2"/>
              <a:buNone/>
              <a:defRPr/>
            </a:pPr>
            <a:r>
              <a:rPr lang="en-US" dirty="0">
                <a:ea typeface="+mn-ea"/>
                <a:cs typeface="+mn-cs"/>
              </a:rPr>
              <a:t>Kilo-NOC: a heterogeneous NOC architecture for kilo-node substrates</a:t>
            </a:r>
          </a:p>
          <a:p>
            <a:pPr marL="438912" indent="-320040" fontAlgn="auto">
              <a:spcBef>
                <a:spcPts val="1200"/>
              </a:spcBef>
              <a:spcAft>
                <a:spcPts val="0"/>
              </a:spcAft>
              <a:buFont typeface="Wingdings 2"/>
              <a:buChar char=""/>
              <a:defRPr/>
            </a:pPr>
            <a:r>
              <a:rPr lang="en-US" dirty="0">
                <a:ea typeface="+mn-ea"/>
                <a:cs typeface="+mn-cs"/>
              </a:rPr>
              <a:t>Topology-aware QOS</a:t>
            </a:r>
          </a:p>
          <a:p>
            <a:pPr marL="731520" lvl="1" indent="-274320" fontAlgn="auto">
              <a:spcAft>
                <a:spcPts val="0"/>
              </a:spcAft>
              <a:buFont typeface="Wingdings"/>
              <a:buChar char=""/>
              <a:defRPr/>
            </a:pPr>
            <a:r>
              <a:rPr lang="en-US" dirty="0">
                <a:ea typeface="+mn-ea"/>
              </a:rPr>
              <a:t>Limits QOS support to a fraction of the die</a:t>
            </a:r>
          </a:p>
          <a:p>
            <a:pPr marL="731520" lvl="1" indent="-274320" fontAlgn="auto">
              <a:spcAft>
                <a:spcPts val="0"/>
              </a:spcAft>
              <a:buFont typeface="Wingdings"/>
              <a:buChar char=""/>
              <a:defRPr/>
            </a:pPr>
            <a:r>
              <a:rPr lang="en-US" dirty="0">
                <a:ea typeface="+mn-ea"/>
              </a:rPr>
              <a:t>Leverages low-diameter topologies</a:t>
            </a:r>
          </a:p>
          <a:p>
            <a:pPr marL="731520" lvl="1" indent="-274320" fontAlgn="auto">
              <a:spcAft>
                <a:spcPts val="0"/>
              </a:spcAft>
              <a:buFont typeface="Wingdings"/>
              <a:buChar char=""/>
              <a:defRPr/>
            </a:pPr>
            <a:r>
              <a:rPr lang="en-US" dirty="0">
                <a:ea typeface="+mn-ea"/>
              </a:rPr>
              <a:t>Improves NOC area- and energy-efficiency</a:t>
            </a:r>
          </a:p>
          <a:p>
            <a:pPr marL="731520" lvl="1" indent="-274320" fontAlgn="auto">
              <a:spcAft>
                <a:spcPts val="0"/>
              </a:spcAft>
              <a:buFont typeface="Wingdings"/>
              <a:buChar char=""/>
              <a:defRPr/>
            </a:pPr>
            <a:r>
              <a:rPr lang="en-US" dirty="0">
                <a:ea typeface="+mn-ea"/>
              </a:rPr>
              <a:t>Provides strong guarantees</a:t>
            </a:r>
          </a:p>
          <a:p>
            <a:pPr marL="731520" lvl="1" indent="-274320" fontAlgn="auto">
              <a:spcAft>
                <a:spcPts val="0"/>
              </a:spcAft>
              <a:buFont typeface="Wingdings"/>
              <a:buChar char=""/>
              <a:defRPr/>
            </a:pPr>
            <a:endParaRPr lang="en-US" dirty="0">
              <a:ea typeface="+mn-ea"/>
            </a:endParaRPr>
          </a:p>
          <a:p>
            <a:pPr marL="438912" indent="-320040" fontAlgn="auto">
              <a:spcBef>
                <a:spcPts val="0"/>
              </a:spcBef>
              <a:spcAft>
                <a:spcPts val="0"/>
              </a:spcAft>
              <a:buFont typeface="Wingdings 2"/>
              <a:buChar char="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481282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7CE896A-7914-164F-B830-29F05190BF7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orbel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Corbel" charset="0"/>
              <a:ea typeface="ＭＳ Ｐゴシック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accent1">
                    <a:satMod val="150000"/>
                  </a:schemeClr>
                </a:solidFill>
                <a:ea typeface="+mj-ea"/>
                <a:cs typeface="+mj-cs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472022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Title 4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066800"/>
          </a:xfrm>
        </p:spPr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Can We Get Lower Cost than A Crossbar?</a:t>
            </a:r>
          </a:p>
        </p:txBody>
      </p:sp>
      <p:sp>
        <p:nvSpPr>
          <p:cNvPr id="102402" name="Content Placeholder 5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Yet still have low contention compared to a bus?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Idea: </a:t>
            </a:r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Multistage networks</a:t>
            </a:r>
          </a:p>
        </p:txBody>
      </p:sp>
      <p:sp>
        <p:nvSpPr>
          <p:cNvPr id="10240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BD5C23F-AC2D-0C4F-A151-E0378641A065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22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4779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Low-Cost QoS in On-Chip Networks (II)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Boris Grot, Joel </a:t>
            </a:r>
            <a:r>
              <a:rPr lang="en-US" sz="2000" dirty="0" err="1"/>
              <a:t>Hestness</a:t>
            </a:r>
            <a:r>
              <a:rPr lang="en-US" sz="2000" dirty="0"/>
              <a:t>, Stephen W. </a:t>
            </a:r>
            <a:r>
              <a:rPr lang="en-US" sz="2000" dirty="0" err="1"/>
              <a:t>Keckler</a:t>
            </a:r>
            <a:r>
              <a:rPr lang="en-US" sz="2000" dirty="0"/>
              <a:t>, and Onur Mutlu,</a:t>
            </a:r>
            <a:br>
              <a:rPr lang="en-US" sz="2000" dirty="0"/>
            </a:br>
            <a:r>
              <a:rPr lang="en-US" sz="2000" b="1" dirty="0">
                <a:hlinkClick r:id="rId2"/>
              </a:rPr>
              <a:t>"Kilo-NOC: A Heterogeneous Network-on-Chip Architecture for Scalability and Service Guarantees"</a:t>
            </a:r>
            <a:br>
              <a:rPr lang="en-US" sz="2000" dirty="0"/>
            </a:br>
            <a:r>
              <a:rPr lang="en-US" sz="2000" i="1" dirty="0"/>
              <a:t>Proceedings of the </a:t>
            </a:r>
            <a:r>
              <a:rPr lang="en-US" sz="2000" i="1" dirty="0">
                <a:hlinkClick r:id="rId3"/>
              </a:rPr>
              <a:t>38th International Symposium on Computer Architecture</a:t>
            </a:r>
            <a:r>
              <a:rPr lang="en-US" sz="2000" i="1" dirty="0"/>
              <a:t> (</a:t>
            </a:r>
            <a:r>
              <a:rPr lang="en-US" sz="2000" b="1" i="1" dirty="0"/>
              <a:t>ISCA</a:t>
            </a:r>
            <a:r>
              <a:rPr lang="en-US" sz="2000" i="1" dirty="0"/>
              <a:t>)</a:t>
            </a:r>
            <a:r>
              <a:rPr lang="en-US" sz="2000" dirty="0"/>
              <a:t>, San Jose, CA, June 2011. </a:t>
            </a:r>
            <a:r>
              <a:rPr lang="en-US" sz="2000" dirty="0">
                <a:hlinkClick r:id="rId4"/>
              </a:rPr>
              <a:t>Slides (pptx)</a:t>
            </a:r>
            <a:r>
              <a:rPr lang="en-US" sz="2000" dirty="0"/>
              <a:t> 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07199-5A47-A049-8D5E-F0A177A45C8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82023"/>
            <a:ext cx="9144000" cy="246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44733"/>
      </p:ext>
    </p:extLst>
  </p:cSld>
  <p:clrMapOvr>
    <a:masterClrMapping/>
  </p:clrMapOvr>
  <p:transition/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09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66713" y="1828800"/>
            <a:ext cx="8428037" cy="1720850"/>
          </a:xfrm>
        </p:spPr>
        <p:txBody>
          <a:bodyPr/>
          <a:lstStyle/>
          <a:p>
            <a:pPr algn="ctr" eaLnBrk="1" hangingPunct="1"/>
            <a:r>
              <a:rPr lang="en-US" sz="4000">
                <a:latin typeface="Garamond" charset="0"/>
                <a:ea typeface="ＭＳ Ｐゴシック" charset="0"/>
                <a:cs typeface="ＭＳ Ｐゴシック" charset="0"/>
              </a:rPr>
              <a:t>Express-Cube Topologies</a:t>
            </a:r>
          </a:p>
        </p:txBody>
      </p:sp>
      <p:sp>
        <p:nvSpPr>
          <p:cNvPr id="273410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04800" y="3581400"/>
            <a:ext cx="8458200" cy="2900363"/>
          </a:xfrm>
        </p:spPr>
        <p:txBody>
          <a:bodyPr/>
          <a:lstStyle/>
          <a:p>
            <a:pPr eaLnBrk="1" hangingPunct="1">
              <a:buFont typeface="Wingdings" charset="0"/>
              <a:buNone/>
            </a:pPr>
            <a:endParaRPr lang="en-US" i="1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3411" name="Rectangle 3"/>
          <p:cNvSpPr>
            <a:spLocks noChangeArrowheads="1"/>
          </p:cNvSpPr>
          <p:nvPr/>
        </p:nvSpPr>
        <p:spPr bwMode="auto">
          <a:xfrm>
            <a:off x="228600" y="4876800"/>
            <a:ext cx="8686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charset="0"/>
              <a:cs typeface="ＭＳ Ｐゴシック" charset="0"/>
            </a:endParaRPr>
          </a:p>
        </p:txBody>
      </p:sp>
      <p:sp>
        <p:nvSpPr>
          <p:cNvPr id="273412" name="Rectangle 1"/>
          <p:cNvSpPr>
            <a:spLocks noChangeArrowheads="1"/>
          </p:cNvSpPr>
          <p:nvPr/>
        </p:nvSpPr>
        <p:spPr bwMode="auto">
          <a:xfrm>
            <a:off x="76200" y="4887913"/>
            <a:ext cx="87630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marR="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Boris Grot, Joel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Hestness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, Stephen W.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Keckler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, and 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Onur Mutlu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,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  <a:hlinkClick r:id="rId3"/>
              </a:rPr>
              <a:t>"Express Cube Topologies for On-Chip Interconnects"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Proceedings of the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  <a:hlinkClick r:id="rId4"/>
              </a:rPr>
              <a:t>15th International Symposium on High-Performance Computer Architecture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 (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HPCA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, pages 163-174, Raleigh, NC, February 2009.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  <a:hlinkClick r:id="rId5"/>
              </a:rPr>
              <a:t>Slides (ppt)</a:t>
            </a:r>
            <a:endParaRPr kumimoji="0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099147"/>
      </p:ext>
    </p:extLst>
  </p:cSld>
  <p:clrMapOvr>
    <a:masterClrMapping/>
  </p:clrMapOvr>
  <p:transition/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UTCS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27545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750AE466-6CAF-BD48-AB0E-BB330779A6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HPCA '09</a:t>
            </a:r>
          </a:p>
        </p:txBody>
      </p:sp>
      <p:sp>
        <p:nvSpPr>
          <p:cNvPr id="27546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2-D Mesh</a:t>
            </a:r>
          </a:p>
        </p:txBody>
      </p:sp>
      <p:graphicFrame>
        <p:nvGraphicFramePr>
          <p:cNvPr id="275461" name="Content Placeholder 8"/>
          <p:cNvGraphicFramePr>
            <a:graphicFrameLocks noGrp="1" noChangeAspect="1"/>
          </p:cNvGraphicFramePr>
          <p:nvPr>
            <p:ph sz="half" idx="1"/>
          </p:nvPr>
        </p:nvGraphicFramePr>
        <p:xfrm>
          <a:off x="528638" y="1754188"/>
          <a:ext cx="3227387" cy="327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22" name="Visio" r:id="rId4" imgW="3517900" imgH="3568700" progId="Visio.Drawing.11">
                  <p:embed/>
                </p:oleObj>
              </mc:Choice>
              <mc:Fallback>
                <p:oleObj name="Visio" r:id="rId4" imgW="3517900" imgH="3568700" progId="Visio.Drawing.11">
                  <p:embed/>
                  <p:pic>
                    <p:nvPicPr>
                      <p:cNvPr id="275461" name="Content Placeholder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638" y="1754188"/>
                        <a:ext cx="3227387" cy="327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5462" name="Straight Connector 11"/>
          <p:cNvCxnSpPr>
            <a:cxnSpLocks noChangeShapeType="1"/>
          </p:cNvCxnSpPr>
          <p:nvPr/>
        </p:nvCxnSpPr>
        <p:spPr bwMode="auto">
          <a:xfrm>
            <a:off x="3048000" y="4495800"/>
            <a:ext cx="1981200" cy="1905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75463" name="Straight Connector 12"/>
          <p:cNvCxnSpPr>
            <a:cxnSpLocks noChangeShapeType="1"/>
          </p:cNvCxnSpPr>
          <p:nvPr/>
        </p:nvCxnSpPr>
        <p:spPr bwMode="auto">
          <a:xfrm flipV="1">
            <a:off x="3276600" y="3276600"/>
            <a:ext cx="1752600" cy="9906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275464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265488"/>
            <a:ext cx="2743200" cy="31353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642649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5" name="Content Placeholder 9"/>
          <p:cNvSpPr>
            <a:spLocks noGrp="1"/>
          </p:cNvSpPr>
          <p:nvPr>
            <p:ph sz="half" idx="2"/>
          </p:nvPr>
        </p:nvSpPr>
        <p:spPr>
          <a:xfrm>
            <a:off x="4143375" y="1693863"/>
            <a:ext cx="4495800" cy="4365625"/>
          </a:xfrm>
        </p:spPr>
        <p:txBody>
          <a:bodyPr/>
          <a:lstStyle/>
          <a:p>
            <a:pPr eaLnBrk="1" hangingPunct="1"/>
            <a:r>
              <a:rPr lang="en-US">
                <a:latin typeface="Verdana" charset="0"/>
              </a:rPr>
              <a:t>Pros</a:t>
            </a:r>
          </a:p>
          <a:p>
            <a:pPr lvl="1" eaLnBrk="1" hangingPunct="1"/>
            <a:r>
              <a:rPr lang="en-US">
                <a:latin typeface="Verdana" charset="0"/>
                <a:cs typeface="Lucida Sans Unicode" charset="0"/>
              </a:rPr>
              <a:t>Low design &amp; layout complexity</a:t>
            </a:r>
          </a:p>
          <a:p>
            <a:pPr lvl="1" eaLnBrk="1" hangingPunct="1"/>
            <a:r>
              <a:rPr lang="en-US">
                <a:latin typeface="Verdana" charset="0"/>
                <a:cs typeface="Lucida Sans Unicode" charset="0"/>
              </a:rPr>
              <a:t>Simple, fast routers</a:t>
            </a:r>
          </a:p>
          <a:p>
            <a:pPr eaLnBrk="1" hangingPunct="1"/>
            <a:r>
              <a:rPr lang="en-US">
                <a:latin typeface="Verdana" charset="0"/>
              </a:rPr>
              <a:t>Cons</a:t>
            </a:r>
          </a:p>
          <a:p>
            <a:pPr lvl="1" eaLnBrk="1" hangingPunct="1"/>
            <a:r>
              <a:rPr lang="en-US">
                <a:latin typeface="Verdana" charset="0"/>
                <a:cs typeface="Lucida Sans Unicode" charset="0"/>
              </a:rPr>
              <a:t>Large diameter</a:t>
            </a:r>
          </a:p>
          <a:p>
            <a:pPr lvl="1" eaLnBrk="1" hangingPunct="1"/>
            <a:r>
              <a:rPr lang="en-US">
                <a:latin typeface="Verdana" charset="0"/>
                <a:cs typeface="Lucida Sans Unicode" charset="0"/>
              </a:rPr>
              <a:t>Energy &amp; latency impact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UTCS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27750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3D2F867B-DC21-9B45-BF21-25788B246F7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HPCA '09</a:t>
            </a:r>
          </a:p>
        </p:txBody>
      </p:sp>
      <p:sp>
        <p:nvSpPr>
          <p:cNvPr id="2775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2-D Mesh</a:t>
            </a:r>
          </a:p>
        </p:txBody>
      </p:sp>
      <p:graphicFrame>
        <p:nvGraphicFramePr>
          <p:cNvPr id="277510" name="Content Placeholder 8"/>
          <p:cNvGraphicFramePr>
            <a:graphicFrameLocks noGrp="1" noChangeAspect="1"/>
          </p:cNvGraphicFramePr>
          <p:nvPr>
            <p:ph sz="half" idx="1"/>
          </p:nvPr>
        </p:nvGraphicFramePr>
        <p:xfrm>
          <a:off x="528638" y="1754188"/>
          <a:ext cx="3227387" cy="327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46" name="Visio" r:id="rId4" imgW="3517900" imgH="3568700" progId="Visio.Drawing.11">
                  <p:embed/>
                </p:oleObj>
              </mc:Choice>
              <mc:Fallback>
                <p:oleObj name="Visio" r:id="rId4" imgW="3517900" imgH="3568700" progId="Visio.Drawing.11">
                  <p:embed/>
                  <p:pic>
                    <p:nvPicPr>
                      <p:cNvPr id="277510" name="Content Placeholder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638" y="1754188"/>
                        <a:ext cx="3227387" cy="3278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9964287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3" name="Content Placeholder 9"/>
          <p:cNvSpPr>
            <a:spLocks noGrp="1"/>
          </p:cNvSpPr>
          <p:nvPr>
            <p:ph sz="half" idx="2"/>
          </p:nvPr>
        </p:nvSpPr>
        <p:spPr>
          <a:xfrm>
            <a:off x="4143375" y="1693863"/>
            <a:ext cx="4695825" cy="4365625"/>
          </a:xfrm>
        </p:spPr>
        <p:txBody>
          <a:bodyPr/>
          <a:lstStyle/>
          <a:p>
            <a:pPr eaLnBrk="1" hangingPunct="1"/>
            <a:r>
              <a:rPr lang="en-US">
                <a:latin typeface="Verdana" charset="0"/>
              </a:rPr>
              <a:t>Pros</a:t>
            </a:r>
          </a:p>
          <a:p>
            <a:pPr lvl="1" eaLnBrk="1" hangingPunct="1"/>
            <a:r>
              <a:rPr lang="en-US">
                <a:latin typeface="Verdana" charset="0"/>
                <a:cs typeface="Lucida Sans Unicode" charset="0"/>
              </a:rPr>
              <a:t>Multiple </a:t>
            </a:r>
            <a:r>
              <a:rPr lang="en-US" i="1">
                <a:latin typeface="Verdana" charset="0"/>
                <a:cs typeface="Lucida Sans Unicode" charset="0"/>
              </a:rPr>
              <a:t>terminals</a:t>
            </a:r>
            <a:r>
              <a:rPr lang="en-US">
                <a:latin typeface="Verdana" charset="0"/>
                <a:cs typeface="Lucida Sans Unicode" charset="0"/>
              </a:rPr>
              <a:t> attached to a router node</a:t>
            </a:r>
          </a:p>
          <a:p>
            <a:pPr lvl="1" eaLnBrk="1" hangingPunct="1"/>
            <a:r>
              <a:rPr lang="en-US">
                <a:latin typeface="Verdana" charset="0"/>
                <a:cs typeface="Lucida Sans Unicode" charset="0"/>
              </a:rPr>
              <a:t>Fast nearest-neighbor communication via the crossbar</a:t>
            </a:r>
          </a:p>
          <a:p>
            <a:pPr lvl="1" eaLnBrk="1" hangingPunct="1"/>
            <a:r>
              <a:rPr lang="en-US">
                <a:latin typeface="Verdana" charset="0"/>
                <a:cs typeface="Lucida Sans Unicode" charset="0"/>
              </a:rPr>
              <a:t>Hop count reduction proportional to </a:t>
            </a:r>
            <a:r>
              <a:rPr lang="en-US" i="1">
                <a:latin typeface="Verdana" charset="0"/>
                <a:cs typeface="Lucida Sans Unicode" charset="0"/>
              </a:rPr>
              <a:t>concentration</a:t>
            </a:r>
            <a:r>
              <a:rPr lang="en-US">
                <a:latin typeface="Verdana" charset="0"/>
                <a:cs typeface="Lucida Sans Unicode" charset="0"/>
              </a:rPr>
              <a:t> degree</a:t>
            </a:r>
          </a:p>
          <a:p>
            <a:pPr eaLnBrk="1" hangingPunct="1"/>
            <a:r>
              <a:rPr lang="en-US">
                <a:latin typeface="Verdana" charset="0"/>
              </a:rPr>
              <a:t>Cons</a:t>
            </a:r>
          </a:p>
          <a:p>
            <a:pPr lvl="1" eaLnBrk="1" hangingPunct="1"/>
            <a:r>
              <a:rPr lang="en-US">
                <a:latin typeface="Verdana" charset="0"/>
                <a:cs typeface="Lucida Sans Unicode" charset="0"/>
              </a:rPr>
              <a:t>Benefits limited by crossbar complexity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UTCS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27955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2190B676-E51F-A347-A648-BA47A0F1349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HPCA '09</a:t>
            </a:r>
          </a:p>
        </p:txBody>
      </p:sp>
      <p:sp>
        <p:nvSpPr>
          <p:cNvPr id="279557" name="Title 1"/>
          <p:cNvSpPr>
            <a:spLocks noGrp="1"/>
          </p:cNvSpPr>
          <p:nvPr>
            <p:ph type="title"/>
          </p:nvPr>
        </p:nvSpPr>
        <p:spPr>
          <a:xfrm>
            <a:off x="533400" y="382588"/>
            <a:ext cx="8153400" cy="1065212"/>
          </a:xfrm>
        </p:spPr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Concentration </a:t>
            </a:r>
            <a:r>
              <a:rPr lang="en-US" sz="3800" i="1">
                <a:latin typeface="Garamond" charset="0"/>
              </a:rPr>
              <a:t>(Balfour </a:t>
            </a:r>
            <a:r>
              <a:rPr lang="en-US" sz="3600" i="1">
                <a:latin typeface="Angsana New" charset="0"/>
                <a:cs typeface="Angsana New" charset="0"/>
              </a:rPr>
              <a:t>&amp;</a:t>
            </a:r>
            <a:r>
              <a:rPr lang="en-US" sz="3800" i="1">
                <a:latin typeface="Garamond" charset="0"/>
              </a:rPr>
              <a:t> Dally, </a:t>
            </a:r>
            <a:r>
              <a:rPr lang="en-US" sz="3600" i="1">
                <a:latin typeface="Garamond" charset="0"/>
              </a:rPr>
              <a:t>ICS </a:t>
            </a:r>
            <a:r>
              <a:rPr lang="ja-JP" altLang="en-US" sz="3600" i="1">
                <a:latin typeface="Garamond" charset="0"/>
              </a:rPr>
              <a:t>‘</a:t>
            </a:r>
            <a:r>
              <a:rPr lang="en-US" altLang="ja-JP" sz="3600" i="1">
                <a:latin typeface="Garamond" charset="0"/>
              </a:rPr>
              <a:t>06</a:t>
            </a:r>
            <a:r>
              <a:rPr lang="en-US" altLang="ja-JP" sz="3800" i="1">
                <a:latin typeface="Garamond" charset="0"/>
              </a:rPr>
              <a:t>)</a:t>
            </a:r>
            <a:endParaRPr lang="en-US" sz="3800" i="1">
              <a:latin typeface="Garamond" charset="0"/>
            </a:endParaRPr>
          </a:p>
        </p:txBody>
      </p:sp>
      <p:graphicFrame>
        <p:nvGraphicFramePr>
          <p:cNvPr id="279558" name="Content Placeholder 8"/>
          <p:cNvGraphicFramePr>
            <a:graphicFrameLocks noGrp="1" noChangeAspect="1"/>
          </p:cNvGraphicFramePr>
          <p:nvPr>
            <p:ph sz="half" idx="1"/>
          </p:nvPr>
        </p:nvGraphicFramePr>
        <p:xfrm>
          <a:off x="528638" y="1754188"/>
          <a:ext cx="3227387" cy="329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70" name="Visio" r:id="rId4" imgW="3543300" imgH="3708400" progId="Visio.Drawing.11">
                  <p:embed/>
                </p:oleObj>
              </mc:Choice>
              <mc:Fallback>
                <p:oleObj name="Visio" r:id="rId4" imgW="3543300" imgH="3708400" progId="Visio.Drawing.11">
                  <p:embed/>
                  <p:pic>
                    <p:nvPicPr>
                      <p:cNvPr id="279558" name="Content Placeholder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2469"/>
                      <a:stretch>
                        <a:fillRect/>
                      </a:stretch>
                    </p:blipFill>
                    <p:spPr bwMode="auto">
                      <a:xfrm>
                        <a:off x="528638" y="1754188"/>
                        <a:ext cx="3227387" cy="329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8615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UTCS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28160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2E5F79D7-DA55-084E-9794-95E14E0818A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HPCA '09</a:t>
            </a:r>
          </a:p>
        </p:txBody>
      </p:sp>
      <p:sp>
        <p:nvSpPr>
          <p:cNvPr id="281604" name="Title 1"/>
          <p:cNvSpPr>
            <a:spLocks noGrp="1"/>
          </p:cNvSpPr>
          <p:nvPr>
            <p:ph type="title"/>
          </p:nvPr>
        </p:nvSpPr>
        <p:spPr>
          <a:xfrm>
            <a:off x="533400" y="382588"/>
            <a:ext cx="8153400" cy="1065212"/>
          </a:xfrm>
        </p:spPr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Concentration</a:t>
            </a:r>
            <a:endParaRPr lang="en-US" sz="3800" i="1">
              <a:latin typeface="Garamond" charset="0"/>
            </a:endParaRPr>
          </a:p>
        </p:txBody>
      </p:sp>
      <p:graphicFrame>
        <p:nvGraphicFramePr>
          <p:cNvPr id="281605" name="Content Placeholder 8"/>
          <p:cNvGraphicFramePr>
            <a:graphicFrameLocks noGrp="1" noChangeAspect="1"/>
          </p:cNvGraphicFramePr>
          <p:nvPr>
            <p:ph sz="half" idx="1"/>
          </p:nvPr>
        </p:nvGraphicFramePr>
        <p:xfrm>
          <a:off x="528638" y="1754188"/>
          <a:ext cx="3227387" cy="329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394" name="Visio" r:id="rId4" imgW="3543300" imgH="3708400" progId="Visio.Drawing.11">
                  <p:embed/>
                </p:oleObj>
              </mc:Choice>
              <mc:Fallback>
                <p:oleObj name="Visio" r:id="rId4" imgW="3543300" imgH="3708400" progId="Visio.Drawing.11">
                  <p:embed/>
                  <p:pic>
                    <p:nvPicPr>
                      <p:cNvPr id="281605" name="Content Placeholder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2469"/>
                      <a:stretch>
                        <a:fillRect/>
                      </a:stretch>
                    </p:blipFill>
                    <p:spPr bwMode="auto">
                      <a:xfrm>
                        <a:off x="528638" y="1754188"/>
                        <a:ext cx="3227387" cy="329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1606" name="Content Placeholder 9"/>
          <p:cNvSpPr>
            <a:spLocks noGrp="1"/>
          </p:cNvSpPr>
          <p:nvPr>
            <p:ph sz="half" idx="2"/>
          </p:nvPr>
        </p:nvSpPr>
        <p:spPr>
          <a:xfrm>
            <a:off x="4143375" y="1693863"/>
            <a:ext cx="4495800" cy="4365625"/>
          </a:xfrm>
        </p:spPr>
        <p:txBody>
          <a:bodyPr/>
          <a:lstStyle/>
          <a:p>
            <a:pPr eaLnBrk="1" hangingPunct="1"/>
            <a:r>
              <a:rPr lang="en-US">
                <a:latin typeface="Verdana" charset="0"/>
              </a:rPr>
              <a:t>Side-effects</a:t>
            </a:r>
          </a:p>
          <a:p>
            <a:pPr lvl="1" eaLnBrk="1" hangingPunct="1"/>
            <a:r>
              <a:rPr lang="en-US">
                <a:latin typeface="Verdana" charset="0"/>
                <a:cs typeface="Lucida Sans Unicode" charset="0"/>
              </a:rPr>
              <a:t>Fewer channels</a:t>
            </a:r>
          </a:p>
          <a:p>
            <a:pPr lvl="1" eaLnBrk="1" hangingPunct="1"/>
            <a:r>
              <a:rPr lang="en-US">
                <a:latin typeface="Verdana" charset="0"/>
                <a:cs typeface="Lucida Sans Unicode" charset="0"/>
              </a:rPr>
              <a:t>Greater channel width</a:t>
            </a:r>
          </a:p>
        </p:txBody>
      </p:sp>
    </p:spTree>
    <p:extLst>
      <p:ext uri="{BB962C8B-B14F-4D97-AF65-F5344CB8AC3E}">
        <p14:creationId xmlns:p14="http://schemas.microsoft.com/office/powerpoint/2010/main" val="180682568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UTCS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28365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84140B2B-54D8-2641-874F-8E339594C15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83651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HPCA </a:t>
            </a:r>
            <a:r>
              <a:rPr kumimoji="0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‘</a:t>
            </a:r>
            <a:r>
              <a:rPr kumimoji="0" lang="en-US" altLang="ja-JP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09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83652" name="Title 1"/>
          <p:cNvSpPr>
            <a:spLocks noGrp="1"/>
          </p:cNvSpPr>
          <p:nvPr>
            <p:ph type="title"/>
          </p:nvPr>
        </p:nvSpPr>
        <p:spPr>
          <a:xfrm>
            <a:off x="533400" y="382588"/>
            <a:ext cx="8153400" cy="1065212"/>
          </a:xfrm>
        </p:spPr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Replication</a:t>
            </a:r>
            <a:endParaRPr lang="en-US" sz="3800" i="1">
              <a:latin typeface="Garamond" charset="0"/>
            </a:endParaRPr>
          </a:p>
        </p:txBody>
      </p:sp>
      <p:sp>
        <p:nvSpPr>
          <p:cNvPr id="283653" name="TextBox 7"/>
          <p:cNvSpPr txBox="1">
            <a:spLocks noChangeArrowheads="1"/>
          </p:cNvSpPr>
          <p:nvPr/>
        </p:nvSpPr>
        <p:spPr bwMode="auto">
          <a:xfrm>
            <a:off x="1447800" y="5116513"/>
            <a:ext cx="1371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Arial" charset="0"/>
              </a:rPr>
              <a:t>CMesh-X2</a:t>
            </a:r>
          </a:p>
        </p:txBody>
      </p:sp>
      <p:graphicFrame>
        <p:nvGraphicFramePr>
          <p:cNvPr id="283654" name="Content Placeholder 11"/>
          <p:cNvGraphicFramePr>
            <a:graphicFrameLocks noGrp="1" noChangeAspect="1"/>
          </p:cNvGraphicFramePr>
          <p:nvPr>
            <p:ph sz="half" idx="1"/>
          </p:nvPr>
        </p:nvGraphicFramePr>
        <p:xfrm>
          <a:off x="528638" y="1754188"/>
          <a:ext cx="3227387" cy="329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18" name="Visio" r:id="rId4" imgW="3543300" imgH="3708400" progId="Visio.Drawing.11">
                  <p:embed/>
                </p:oleObj>
              </mc:Choice>
              <mc:Fallback>
                <p:oleObj name="Visio" r:id="rId4" imgW="3543300" imgH="3708400" progId="Visio.Drawing.11">
                  <p:embed/>
                  <p:pic>
                    <p:nvPicPr>
                      <p:cNvPr id="283654" name="Content Placeholder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2469"/>
                      <a:stretch>
                        <a:fillRect/>
                      </a:stretch>
                    </p:blipFill>
                    <p:spPr bwMode="auto">
                      <a:xfrm>
                        <a:off x="528638" y="1754188"/>
                        <a:ext cx="3227387" cy="329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3655" name="Content Placeholder 9"/>
          <p:cNvSpPr>
            <a:spLocks noGrp="1"/>
          </p:cNvSpPr>
          <p:nvPr>
            <p:ph sz="half" idx="2"/>
          </p:nvPr>
        </p:nvSpPr>
        <p:spPr>
          <a:xfrm>
            <a:off x="4143375" y="1693863"/>
            <a:ext cx="4495800" cy="4365625"/>
          </a:xfrm>
        </p:spPr>
        <p:txBody>
          <a:bodyPr/>
          <a:lstStyle/>
          <a:p>
            <a:pPr eaLnBrk="1" hangingPunct="1"/>
            <a:r>
              <a:rPr lang="en-US">
                <a:latin typeface="Verdana" charset="0"/>
              </a:rPr>
              <a:t>Benefits</a:t>
            </a:r>
          </a:p>
          <a:p>
            <a:pPr lvl="1" eaLnBrk="1" hangingPunct="1"/>
            <a:r>
              <a:rPr lang="en-US">
                <a:latin typeface="Verdana" charset="0"/>
                <a:cs typeface="Lucida Sans Unicode" charset="0"/>
              </a:rPr>
              <a:t>Restores bisection channel count</a:t>
            </a:r>
          </a:p>
          <a:p>
            <a:pPr lvl="1" eaLnBrk="1" hangingPunct="1"/>
            <a:r>
              <a:rPr lang="en-US">
                <a:latin typeface="Verdana" charset="0"/>
                <a:cs typeface="Lucida Sans Unicode" charset="0"/>
              </a:rPr>
              <a:t>Restores channel width</a:t>
            </a:r>
          </a:p>
          <a:p>
            <a:pPr lvl="1" eaLnBrk="1" hangingPunct="1"/>
            <a:r>
              <a:rPr lang="en-US">
                <a:latin typeface="Verdana" charset="0"/>
                <a:cs typeface="Lucida Sans Unicode" charset="0"/>
              </a:rPr>
              <a:t>Reduced crossbar complexity</a:t>
            </a:r>
          </a:p>
        </p:txBody>
      </p:sp>
    </p:spTree>
    <p:extLst>
      <p:ext uri="{BB962C8B-B14F-4D97-AF65-F5344CB8AC3E}">
        <p14:creationId xmlns:p14="http://schemas.microsoft.com/office/powerpoint/2010/main" val="2409258615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UTCS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28569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7AB6BA87-FBE1-F84A-8C49-A05012B5AEF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HPCA '09</a:t>
            </a:r>
          </a:p>
        </p:txBody>
      </p:sp>
      <p:sp>
        <p:nvSpPr>
          <p:cNvPr id="285700" name="Title 1"/>
          <p:cNvSpPr>
            <a:spLocks noGrp="1"/>
          </p:cNvSpPr>
          <p:nvPr>
            <p:ph type="title"/>
          </p:nvPr>
        </p:nvSpPr>
        <p:spPr>
          <a:xfrm>
            <a:off x="533400" y="382588"/>
            <a:ext cx="8077200" cy="1065212"/>
          </a:xfrm>
        </p:spPr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Flattened Butterfly </a:t>
            </a:r>
            <a:r>
              <a:rPr lang="en-US" sz="3800" i="1">
                <a:latin typeface="Garamond" charset="0"/>
              </a:rPr>
              <a:t>(Kim et al., Micro </a:t>
            </a:r>
            <a:r>
              <a:rPr lang="ja-JP" altLang="en-US" sz="3800" i="1">
                <a:latin typeface="Garamond" charset="0"/>
              </a:rPr>
              <a:t>‘</a:t>
            </a:r>
            <a:r>
              <a:rPr lang="en-US" altLang="ja-JP" sz="3800" i="1">
                <a:latin typeface="Garamond" charset="0"/>
              </a:rPr>
              <a:t>07)</a:t>
            </a:r>
            <a:endParaRPr lang="en-US" sz="3800">
              <a:latin typeface="Garamond" charset="0"/>
            </a:endParaRPr>
          </a:p>
        </p:txBody>
      </p:sp>
      <p:graphicFrame>
        <p:nvGraphicFramePr>
          <p:cNvPr id="285701" name="Content Placeholder 8"/>
          <p:cNvGraphicFramePr>
            <a:graphicFrameLocks noGrp="1" noChangeAspect="1"/>
          </p:cNvGraphicFramePr>
          <p:nvPr>
            <p:ph sz="half" idx="1"/>
          </p:nvPr>
        </p:nvGraphicFramePr>
        <p:xfrm>
          <a:off x="528638" y="1754188"/>
          <a:ext cx="3227387" cy="330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42" name="Visio" r:id="rId4" imgW="3543300" imgH="3708400" progId="Visio.Drawing.11">
                  <p:embed/>
                </p:oleObj>
              </mc:Choice>
              <mc:Fallback>
                <p:oleObj name="Visio" r:id="rId4" imgW="3543300" imgH="3708400" progId="Visio.Drawing.11">
                  <p:embed/>
                  <p:pic>
                    <p:nvPicPr>
                      <p:cNvPr id="285701" name="Content Placeholder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2469"/>
                      <a:stretch>
                        <a:fillRect/>
                      </a:stretch>
                    </p:blipFill>
                    <p:spPr bwMode="auto">
                      <a:xfrm>
                        <a:off x="528638" y="1754188"/>
                        <a:ext cx="3227387" cy="3300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5702" name="Content Placeholder 9"/>
          <p:cNvSpPr>
            <a:spLocks noGrp="1"/>
          </p:cNvSpPr>
          <p:nvPr>
            <p:ph sz="half" idx="2"/>
          </p:nvPr>
        </p:nvSpPr>
        <p:spPr>
          <a:xfrm>
            <a:off x="4143375" y="1693863"/>
            <a:ext cx="4495800" cy="4365625"/>
          </a:xfrm>
        </p:spPr>
        <p:txBody>
          <a:bodyPr/>
          <a:lstStyle/>
          <a:p>
            <a:pPr eaLnBrk="1" hangingPunct="1"/>
            <a:r>
              <a:rPr lang="en-US">
                <a:latin typeface="Verdana" charset="0"/>
              </a:rPr>
              <a:t>Objectives:</a:t>
            </a:r>
          </a:p>
          <a:p>
            <a:pPr lvl="1" eaLnBrk="1" hangingPunct="1"/>
            <a:r>
              <a:rPr lang="en-US">
                <a:latin typeface="Verdana" charset="0"/>
                <a:cs typeface="Lucida Sans Unicode" charset="0"/>
              </a:rPr>
              <a:t>Improve connectivity</a:t>
            </a:r>
          </a:p>
          <a:p>
            <a:pPr lvl="1" eaLnBrk="1" hangingPunct="1"/>
            <a:r>
              <a:rPr lang="en-US">
                <a:latin typeface="Verdana" charset="0"/>
                <a:cs typeface="Lucida Sans Unicode" charset="0"/>
              </a:rPr>
              <a:t>Exploit the wire budget</a:t>
            </a:r>
          </a:p>
        </p:txBody>
      </p:sp>
    </p:spTree>
    <p:extLst>
      <p:ext uri="{BB962C8B-B14F-4D97-AF65-F5344CB8AC3E}">
        <p14:creationId xmlns:p14="http://schemas.microsoft.com/office/powerpoint/2010/main" val="26593465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UTCS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28774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179EB29B-1022-9645-9B01-FC9BC1C33B8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HPCA '09</a:t>
            </a:r>
          </a:p>
        </p:txBody>
      </p:sp>
      <p:sp>
        <p:nvSpPr>
          <p:cNvPr id="287748" name="Title 1"/>
          <p:cNvSpPr>
            <a:spLocks noGrp="1"/>
          </p:cNvSpPr>
          <p:nvPr>
            <p:ph type="title"/>
          </p:nvPr>
        </p:nvSpPr>
        <p:spPr>
          <a:xfrm>
            <a:off x="533400" y="382588"/>
            <a:ext cx="8077200" cy="1065212"/>
          </a:xfrm>
        </p:spPr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Flattened Butterfly </a:t>
            </a:r>
            <a:r>
              <a:rPr lang="en-US" sz="3800" i="1">
                <a:latin typeface="Garamond" charset="0"/>
              </a:rPr>
              <a:t>(Kim et al., Micro </a:t>
            </a:r>
            <a:r>
              <a:rPr lang="ja-JP" altLang="en-US" sz="3800" i="1">
                <a:latin typeface="Garamond" charset="0"/>
              </a:rPr>
              <a:t>‘</a:t>
            </a:r>
            <a:r>
              <a:rPr lang="en-US" altLang="ja-JP" sz="3800" i="1">
                <a:latin typeface="Garamond" charset="0"/>
              </a:rPr>
              <a:t>07)</a:t>
            </a:r>
            <a:endParaRPr lang="en-US" sz="3800">
              <a:latin typeface="Garamond" charset="0"/>
            </a:endParaRPr>
          </a:p>
        </p:txBody>
      </p:sp>
      <p:graphicFrame>
        <p:nvGraphicFramePr>
          <p:cNvPr id="287749" name="Content Placeholder 8"/>
          <p:cNvGraphicFramePr>
            <a:graphicFrameLocks noGrp="1" noChangeAspect="1"/>
          </p:cNvGraphicFramePr>
          <p:nvPr>
            <p:ph sz="half" idx="1"/>
          </p:nvPr>
        </p:nvGraphicFramePr>
        <p:xfrm>
          <a:off x="528638" y="1754188"/>
          <a:ext cx="3227387" cy="330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466" name="Visio" r:id="rId4" imgW="3543300" imgH="3708400" progId="Visio.Drawing.11">
                  <p:embed/>
                </p:oleObj>
              </mc:Choice>
              <mc:Fallback>
                <p:oleObj name="Visio" r:id="rId4" imgW="3543300" imgH="3708400" progId="Visio.Drawing.11">
                  <p:embed/>
                  <p:pic>
                    <p:nvPicPr>
                      <p:cNvPr id="287749" name="Content Placeholder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2469"/>
                      <a:stretch>
                        <a:fillRect/>
                      </a:stretch>
                    </p:blipFill>
                    <p:spPr bwMode="auto">
                      <a:xfrm>
                        <a:off x="528638" y="1754188"/>
                        <a:ext cx="3227387" cy="3300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936408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UTCS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28979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0BA1B23B-6424-7B4F-92B8-0DE0B04152E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HPCA '09</a:t>
            </a:r>
          </a:p>
        </p:txBody>
      </p:sp>
      <p:sp>
        <p:nvSpPr>
          <p:cNvPr id="289796" name="Title 1"/>
          <p:cNvSpPr>
            <a:spLocks noGrp="1"/>
          </p:cNvSpPr>
          <p:nvPr>
            <p:ph type="title"/>
          </p:nvPr>
        </p:nvSpPr>
        <p:spPr>
          <a:xfrm>
            <a:off x="533400" y="382588"/>
            <a:ext cx="8077200" cy="1065212"/>
          </a:xfrm>
        </p:spPr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Flattened Butterfly </a:t>
            </a:r>
            <a:r>
              <a:rPr lang="en-US" sz="3800" i="1">
                <a:latin typeface="Garamond" charset="0"/>
              </a:rPr>
              <a:t>(Kim et al., Micro </a:t>
            </a:r>
            <a:r>
              <a:rPr lang="ja-JP" altLang="en-US" sz="3800" i="1">
                <a:latin typeface="Garamond" charset="0"/>
              </a:rPr>
              <a:t>‘</a:t>
            </a:r>
            <a:r>
              <a:rPr lang="en-US" altLang="ja-JP" sz="3800" i="1">
                <a:latin typeface="Garamond" charset="0"/>
              </a:rPr>
              <a:t>07)</a:t>
            </a:r>
            <a:endParaRPr lang="en-US" sz="3800">
              <a:latin typeface="Garamond" charset="0"/>
            </a:endParaRPr>
          </a:p>
        </p:txBody>
      </p:sp>
      <p:graphicFrame>
        <p:nvGraphicFramePr>
          <p:cNvPr id="289797" name="Content Placeholder 8"/>
          <p:cNvGraphicFramePr>
            <a:graphicFrameLocks noGrp="1" noChangeAspect="1"/>
          </p:cNvGraphicFramePr>
          <p:nvPr>
            <p:ph sz="half" idx="1"/>
          </p:nvPr>
        </p:nvGraphicFramePr>
        <p:xfrm>
          <a:off x="528638" y="1754188"/>
          <a:ext cx="3227387" cy="330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490" name="Visio" r:id="rId4" imgW="3543300" imgH="3708400" progId="Visio.Drawing.11">
                  <p:embed/>
                </p:oleObj>
              </mc:Choice>
              <mc:Fallback>
                <p:oleObj name="Visio" r:id="rId4" imgW="3543300" imgH="3708400" progId="Visio.Drawing.11">
                  <p:embed/>
                  <p:pic>
                    <p:nvPicPr>
                      <p:cNvPr id="289797" name="Content Placeholder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2469"/>
                      <a:stretch>
                        <a:fillRect/>
                      </a:stretch>
                    </p:blipFill>
                    <p:spPr bwMode="auto">
                      <a:xfrm>
                        <a:off x="528638" y="1754188"/>
                        <a:ext cx="3227387" cy="3300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4362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Multistage </a:t>
            </a:r>
            <a:r>
              <a:rPr lang="en-US" sz="3600">
                <a:latin typeface="Garamond" charset="0"/>
                <a:ea typeface="ＭＳ Ｐゴシック" charset="0"/>
                <a:cs typeface="ＭＳ Ｐゴシック" charset="0"/>
              </a:rPr>
              <a:t>Logarithmic</a:t>
            </a:r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 Networks</a:t>
            </a:r>
          </a:p>
        </p:txBody>
      </p:sp>
      <p:sp>
        <p:nvSpPr>
          <p:cNvPr id="103426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Idea: Indirect networks with multiple layers of switches between terminals/nodes</a:t>
            </a: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Cost: O(NlogN), Latency: O(logN)</a:t>
            </a: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Many variations (Omega, Butterfly, Benes, Banyan, …)</a:t>
            </a:r>
          </a:p>
          <a:p>
            <a:r>
              <a:rPr lang="en-US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Omega Network:</a:t>
            </a: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42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F651C1B-3AE4-2A41-A953-80DCF1DF0E01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23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pic>
        <p:nvPicPr>
          <p:cNvPr id="103428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124200"/>
            <a:ext cx="5532438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>
            <a:cxnSpLocks noChangeShapeType="1"/>
          </p:cNvCxnSpPr>
          <p:nvPr/>
        </p:nvCxnSpPr>
        <p:spPr bwMode="auto">
          <a:xfrm>
            <a:off x="1143000" y="6019800"/>
            <a:ext cx="4648200" cy="0"/>
          </a:xfrm>
          <a:prstGeom prst="line">
            <a:avLst/>
          </a:prstGeom>
          <a:noFill/>
          <a:ln w="127000" cap="rnd">
            <a:solidFill>
              <a:srgbClr val="FF0000">
                <a:alpha val="50195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5" name="Rounded Rectangle 44"/>
          <p:cNvSpPr>
            <a:spLocks noChangeArrowheads="1"/>
          </p:cNvSpPr>
          <p:nvPr/>
        </p:nvSpPr>
        <p:spPr bwMode="auto">
          <a:xfrm>
            <a:off x="5791200" y="5886450"/>
            <a:ext cx="533400" cy="279400"/>
          </a:xfrm>
          <a:prstGeom prst="roundRect">
            <a:avLst>
              <a:gd name="adj" fmla="val 16667"/>
            </a:avLst>
          </a:prstGeom>
          <a:solidFill>
            <a:srgbClr val="FF0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8" name="Rounded Rectangle 47"/>
          <p:cNvSpPr>
            <a:spLocks noChangeArrowheads="1"/>
          </p:cNvSpPr>
          <p:nvPr/>
        </p:nvSpPr>
        <p:spPr bwMode="auto">
          <a:xfrm>
            <a:off x="609600" y="5867400"/>
            <a:ext cx="533400" cy="279400"/>
          </a:xfrm>
          <a:prstGeom prst="roundRect">
            <a:avLst>
              <a:gd name="adj" fmla="val 16667"/>
            </a:avLst>
          </a:prstGeom>
          <a:solidFill>
            <a:srgbClr val="FF0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1" name="Rounded Rectangle 50"/>
          <p:cNvSpPr>
            <a:spLocks noChangeArrowheads="1"/>
          </p:cNvSpPr>
          <p:nvPr/>
        </p:nvSpPr>
        <p:spPr bwMode="auto">
          <a:xfrm>
            <a:off x="5791200" y="5610225"/>
            <a:ext cx="533400" cy="279400"/>
          </a:xfrm>
          <a:prstGeom prst="roundRect">
            <a:avLst>
              <a:gd name="adj" fmla="val 16667"/>
            </a:avLst>
          </a:prstGeom>
          <a:solidFill>
            <a:srgbClr val="00B05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2" name="Rounded Rectangle 51"/>
          <p:cNvSpPr>
            <a:spLocks noChangeArrowheads="1"/>
          </p:cNvSpPr>
          <p:nvPr/>
        </p:nvSpPr>
        <p:spPr bwMode="auto">
          <a:xfrm>
            <a:off x="609600" y="3609975"/>
            <a:ext cx="533400" cy="279400"/>
          </a:xfrm>
          <a:prstGeom prst="roundRect">
            <a:avLst>
              <a:gd name="adj" fmla="val 16667"/>
            </a:avLst>
          </a:prstGeom>
          <a:solidFill>
            <a:srgbClr val="00B05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2" name="Group 62"/>
          <p:cNvGrpSpPr>
            <a:grpSpLocks/>
          </p:cNvGrpSpPr>
          <p:nvPr/>
        </p:nvGrpSpPr>
        <p:grpSpPr bwMode="auto">
          <a:xfrm>
            <a:off x="1154113" y="3733800"/>
            <a:ext cx="4637087" cy="2286000"/>
            <a:chOff x="1154514" y="3810000"/>
            <a:chExt cx="4636686" cy="2286000"/>
          </a:xfrm>
        </p:grpSpPr>
        <p:cxnSp>
          <p:nvCxnSpPr>
            <p:cNvPr id="103438" name="Straight Connector 36"/>
            <p:cNvCxnSpPr>
              <a:cxnSpLocks noChangeShapeType="1"/>
            </p:cNvCxnSpPr>
            <p:nvPr/>
          </p:nvCxnSpPr>
          <p:spPr bwMode="auto">
            <a:xfrm>
              <a:off x="2373714" y="4343400"/>
              <a:ext cx="381000" cy="228600"/>
            </a:xfrm>
            <a:prstGeom prst="line">
              <a:avLst/>
            </a:prstGeom>
            <a:noFill/>
            <a:ln w="127000" cap="rnd">
              <a:solidFill>
                <a:srgbClr val="00B050">
                  <a:alpha val="50195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3439" name="Straight Connector 9"/>
            <p:cNvCxnSpPr>
              <a:cxnSpLocks noChangeShapeType="1"/>
            </p:cNvCxnSpPr>
            <p:nvPr/>
          </p:nvCxnSpPr>
          <p:spPr bwMode="auto">
            <a:xfrm>
              <a:off x="1154514" y="3810000"/>
              <a:ext cx="1219200" cy="533400"/>
            </a:xfrm>
            <a:prstGeom prst="line">
              <a:avLst/>
            </a:prstGeom>
            <a:noFill/>
            <a:ln w="127000" cap="rnd">
              <a:solidFill>
                <a:srgbClr val="00B050">
                  <a:alpha val="50195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3440" name="Straight Connector 11"/>
            <p:cNvCxnSpPr>
              <a:cxnSpLocks noChangeShapeType="1"/>
            </p:cNvCxnSpPr>
            <p:nvPr/>
          </p:nvCxnSpPr>
          <p:spPr bwMode="auto">
            <a:xfrm rot="16200000" flipH="1">
              <a:off x="2640414" y="4686300"/>
              <a:ext cx="1295400" cy="1066800"/>
            </a:xfrm>
            <a:prstGeom prst="line">
              <a:avLst/>
            </a:prstGeom>
            <a:noFill/>
            <a:ln w="127000" cap="rnd">
              <a:solidFill>
                <a:srgbClr val="00B050">
                  <a:alpha val="50195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3441" name="Straight Connector 41"/>
            <p:cNvCxnSpPr>
              <a:cxnSpLocks noChangeShapeType="1"/>
            </p:cNvCxnSpPr>
            <p:nvPr/>
          </p:nvCxnSpPr>
          <p:spPr bwMode="auto">
            <a:xfrm>
              <a:off x="3810000" y="5867400"/>
              <a:ext cx="381000" cy="228600"/>
            </a:xfrm>
            <a:prstGeom prst="line">
              <a:avLst/>
            </a:prstGeom>
            <a:noFill/>
            <a:ln w="127000" cap="rnd">
              <a:solidFill>
                <a:srgbClr val="00B050">
                  <a:alpha val="50195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3442" name="Straight Connector 54"/>
            <p:cNvCxnSpPr>
              <a:cxnSpLocks noChangeShapeType="1"/>
            </p:cNvCxnSpPr>
            <p:nvPr/>
          </p:nvCxnSpPr>
          <p:spPr bwMode="auto">
            <a:xfrm rot="5400000" flipH="1" flipV="1">
              <a:off x="5410200" y="5867400"/>
              <a:ext cx="228600" cy="228600"/>
            </a:xfrm>
            <a:prstGeom prst="line">
              <a:avLst/>
            </a:prstGeom>
            <a:noFill/>
            <a:ln w="127000" cap="rnd">
              <a:solidFill>
                <a:srgbClr val="00B050">
                  <a:alpha val="50195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3443" name="Straight Connector 56"/>
            <p:cNvCxnSpPr>
              <a:cxnSpLocks noChangeShapeType="1"/>
            </p:cNvCxnSpPr>
            <p:nvPr/>
          </p:nvCxnSpPr>
          <p:spPr bwMode="auto">
            <a:xfrm>
              <a:off x="4191000" y="6096000"/>
              <a:ext cx="1219200" cy="0"/>
            </a:xfrm>
            <a:prstGeom prst="line">
              <a:avLst/>
            </a:prstGeom>
            <a:noFill/>
            <a:ln w="127000" cap="rnd">
              <a:solidFill>
                <a:srgbClr val="00B050">
                  <a:alpha val="50195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3444" name="Straight Connector 59"/>
            <p:cNvCxnSpPr>
              <a:cxnSpLocks noChangeShapeType="1"/>
            </p:cNvCxnSpPr>
            <p:nvPr/>
          </p:nvCxnSpPr>
          <p:spPr bwMode="auto">
            <a:xfrm>
              <a:off x="5638800" y="5867400"/>
              <a:ext cx="152400" cy="0"/>
            </a:xfrm>
            <a:prstGeom prst="line">
              <a:avLst/>
            </a:prstGeom>
            <a:noFill/>
            <a:ln w="127000" cap="rnd">
              <a:solidFill>
                <a:srgbClr val="00B050">
                  <a:alpha val="50195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3" name="Group 65"/>
          <p:cNvGrpSpPr>
            <a:grpSpLocks/>
          </p:cNvGrpSpPr>
          <p:nvPr/>
        </p:nvGrpSpPr>
        <p:grpSpPr bwMode="auto">
          <a:xfrm>
            <a:off x="3962400" y="5715000"/>
            <a:ext cx="1676400" cy="1143000"/>
            <a:chOff x="3962400" y="5715000"/>
            <a:chExt cx="1676400" cy="1143000"/>
          </a:xfrm>
        </p:grpSpPr>
        <p:sp>
          <p:nvSpPr>
            <p:cNvPr id="64" name="Multiply 63"/>
            <p:cNvSpPr/>
            <p:nvPr/>
          </p:nvSpPr>
          <p:spPr bwMode="auto">
            <a:xfrm>
              <a:off x="4495800" y="5715000"/>
              <a:ext cx="609600" cy="609600"/>
            </a:xfrm>
            <a:prstGeom prst="mathMultiply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03437" name="TextBox 64"/>
            <p:cNvSpPr txBox="1">
              <a:spLocks noChangeArrowheads="1"/>
            </p:cNvSpPr>
            <p:nvPr/>
          </p:nvSpPr>
          <p:spPr bwMode="auto">
            <a:xfrm>
              <a:off x="3962400" y="6150114"/>
              <a:ext cx="167640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2000">
                  <a:solidFill>
                    <a:srgbClr val="000000"/>
                  </a:solidFill>
                  <a:cs typeface="Arial" charset="0"/>
                </a:rPr>
                <a:t>conflict  </a:t>
              </a:r>
              <a:br>
                <a:rPr lang="en-US" sz="2000">
                  <a:solidFill>
                    <a:srgbClr val="000000"/>
                  </a:solidFill>
                  <a:cs typeface="Arial" charset="0"/>
                </a:rPr>
              </a:br>
              <a:endParaRPr lang="en-US" sz="2000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6932556" y="5085184"/>
            <a:ext cx="19416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</a:rPr>
              <a:t>Blocking </a:t>
            </a:r>
          </a:p>
          <a:p>
            <a:pPr algn="ctr"/>
            <a:r>
              <a:rPr lang="en-US" sz="2200" dirty="0">
                <a:solidFill>
                  <a:srgbClr val="FF0000"/>
                </a:solidFill>
              </a:rPr>
              <a:t>or</a:t>
            </a:r>
          </a:p>
          <a:p>
            <a:pPr algn="ctr"/>
            <a:r>
              <a:rPr lang="en-US" sz="2200" dirty="0">
                <a:solidFill>
                  <a:srgbClr val="FF0000"/>
                </a:solidFill>
              </a:rPr>
              <a:t>Non-blocking?</a:t>
            </a:r>
          </a:p>
        </p:txBody>
      </p:sp>
    </p:spTree>
    <p:extLst>
      <p:ext uri="{BB962C8B-B14F-4D97-AF65-F5344CB8AC3E}">
        <p14:creationId xmlns:p14="http://schemas.microsoft.com/office/powerpoint/2010/main" val="13675210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8" grpId="0" animBg="1"/>
      <p:bldP spid="51" grpId="0" animBg="1"/>
      <p:bldP spid="52" grpId="0" animBg="1"/>
      <p:bldP spid="4" grpId="0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UTCS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29184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C9F513F8-AA27-354C-AB24-AB4AEACF62B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HPCA '09</a:t>
            </a:r>
          </a:p>
        </p:txBody>
      </p:sp>
      <p:sp>
        <p:nvSpPr>
          <p:cNvPr id="291844" name="Title 1"/>
          <p:cNvSpPr>
            <a:spLocks noGrp="1"/>
          </p:cNvSpPr>
          <p:nvPr>
            <p:ph type="title"/>
          </p:nvPr>
        </p:nvSpPr>
        <p:spPr>
          <a:xfrm>
            <a:off x="533400" y="382588"/>
            <a:ext cx="8077200" cy="1065212"/>
          </a:xfrm>
        </p:spPr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Flattened Butterfly </a:t>
            </a:r>
            <a:r>
              <a:rPr lang="en-US" sz="3800" i="1">
                <a:latin typeface="Garamond" charset="0"/>
              </a:rPr>
              <a:t>(Kim et al., Micro </a:t>
            </a:r>
            <a:r>
              <a:rPr lang="ja-JP" altLang="en-US" sz="3800" i="1">
                <a:latin typeface="Garamond" charset="0"/>
              </a:rPr>
              <a:t>‘</a:t>
            </a:r>
            <a:r>
              <a:rPr lang="en-US" altLang="ja-JP" sz="3800" i="1">
                <a:latin typeface="Garamond" charset="0"/>
              </a:rPr>
              <a:t>07)</a:t>
            </a:r>
            <a:endParaRPr lang="en-US" sz="3800">
              <a:latin typeface="Garamond" charset="0"/>
            </a:endParaRPr>
          </a:p>
        </p:txBody>
      </p:sp>
      <p:graphicFrame>
        <p:nvGraphicFramePr>
          <p:cNvPr id="291845" name="Content Placeholder 8"/>
          <p:cNvGraphicFramePr>
            <a:graphicFrameLocks noGrp="1" noChangeAspect="1"/>
          </p:cNvGraphicFramePr>
          <p:nvPr>
            <p:ph sz="half" idx="1"/>
          </p:nvPr>
        </p:nvGraphicFramePr>
        <p:xfrm>
          <a:off x="528638" y="1754188"/>
          <a:ext cx="3227387" cy="330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14" name="Visio" r:id="rId4" imgW="3543300" imgH="3708400" progId="Visio.Drawing.11">
                  <p:embed/>
                </p:oleObj>
              </mc:Choice>
              <mc:Fallback>
                <p:oleObj name="Visio" r:id="rId4" imgW="3543300" imgH="3708400" progId="Visio.Drawing.11">
                  <p:embed/>
                  <p:pic>
                    <p:nvPicPr>
                      <p:cNvPr id="291845" name="Content Placeholder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2469"/>
                      <a:stretch>
                        <a:fillRect/>
                      </a:stretch>
                    </p:blipFill>
                    <p:spPr bwMode="auto">
                      <a:xfrm>
                        <a:off x="528638" y="1754188"/>
                        <a:ext cx="3227387" cy="3300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122679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UTCS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29389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B790FA2B-B455-5A4B-9FBB-119592803CB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HPCA '09</a:t>
            </a:r>
          </a:p>
        </p:txBody>
      </p:sp>
      <p:sp>
        <p:nvSpPr>
          <p:cNvPr id="293892" name="Title 1"/>
          <p:cNvSpPr>
            <a:spLocks noGrp="1"/>
          </p:cNvSpPr>
          <p:nvPr>
            <p:ph type="title"/>
          </p:nvPr>
        </p:nvSpPr>
        <p:spPr>
          <a:xfrm>
            <a:off x="533400" y="382588"/>
            <a:ext cx="8077200" cy="1065212"/>
          </a:xfrm>
        </p:spPr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Flattened Butterfly </a:t>
            </a:r>
            <a:r>
              <a:rPr lang="en-US" sz="3800" i="1">
                <a:latin typeface="Garamond" charset="0"/>
              </a:rPr>
              <a:t>(Kim et al., Micro </a:t>
            </a:r>
            <a:r>
              <a:rPr lang="ja-JP" altLang="en-US" sz="3800" i="1">
                <a:latin typeface="Garamond" charset="0"/>
              </a:rPr>
              <a:t>‘</a:t>
            </a:r>
            <a:r>
              <a:rPr lang="en-US" altLang="ja-JP" sz="3800" i="1">
                <a:latin typeface="Garamond" charset="0"/>
              </a:rPr>
              <a:t>07)</a:t>
            </a:r>
            <a:endParaRPr lang="en-US" sz="3800">
              <a:latin typeface="Garamond" charset="0"/>
            </a:endParaRPr>
          </a:p>
        </p:txBody>
      </p:sp>
      <p:graphicFrame>
        <p:nvGraphicFramePr>
          <p:cNvPr id="293893" name="Content Placeholder 8"/>
          <p:cNvGraphicFramePr>
            <a:graphicFrameLocks noGrp="1" noChangeAspect="1"/>
          </p:cNvGraphicFramePr>
          <p:nvPr>
            <p:ph sz="half" idx="1"/>
          </p:nvPr>
        </p:nvGraphicFramePr>
        <p:xfrm>
          <a:off x="528638" y="1754188"/>
          <a:ext cx="3227387" cy="330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38" name="Visio" r:id="rId4" imgW="3543300" imgH="3708400" progId="Visio.Drawing.11">
                  <p:embed/>
                </p:oleObj>
              </mc:Choice>
              <mc:Fallback>
                <p:oleObj name="Visio" r:id="rId4" imgW="3543300" imgH="3708400" progId="Visio.Drawing.11">
                  <p:embed/>
                  <p:pic>
                    <p:nvPicPr>
                      <p:cNvPr id="293893" name="Content Placeholder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2469"/>
                      <a:stretch>
                        <a:fillRect/>
                      </a:stretch>
                    </p:blipFill>
                    <p:spPr bwMode="auto">
                      <a:xfrm>
                        <a:off x="528638" y="1754188"/>
                        <a:ext cx="3227387" cy="3300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16517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7" name="Content Placeholder 9"/>
          <p:cNvSpPr>
            <a:spLocks noGrp="1"/>
          </p:cNvSpPr>
          <p:nvPr>
            <p:ph sz="half" idx="2"/>
          </p:nvPr>
        </p:nvSpPr>
        <p:spPr>
          <a:xfrm>
            <a:off x="4143375" y="1693863"/>
            <a:ext cx="4543425" cy="4365625"/>
          </a:xfrm>
        </p:spPr>
        <p:txBody>
          <a:bodyPr/>
          <a:lstStyle/>
          <a:p>
            <a:pPr eaLnBrk="1" hangingPunct="1"/>
            <a:r>
              <a:rPr lang="en-US">
                <a:latin typeface="Verdana" charset="0"/>
              </a:rPr>
              <a:t>Pros</a:t>
            </a:r>
          </a:p>
          <a:p>
            <a:pPr lvl="1" eaLnBrk="1" hangingPunct="1"/>
            <a:r>
              <a:rPr lang="en-US">
                <a:latin typeface="Verdana" charset="0"/>
                <a:cs typeface="Lucida Sans Unicode" charset="0"/>
              </a:rPr>
              <a:t>Excellent connectivity </a:t>
            </a:r>
          </a:p>
          <a:p>
            <a:pPr lvl="1" eaLnBrk="1" hangingPunct="1"/>
            <a:r>
              <a:rPr lang="en-US">
                <a:latin typeface="Verdana" charset="0"/>
                <a:cs typeface="Lucida Sans Unicode" charset="0"/>
              </a:rPr>
              <a:t>Low diameter: 2 hops</a:t>
            </a:r>
          </a:p>
          <a:p>
            <a:pPr eaLnBrk="1" hangingPunct="1"/>
            <a:r>
              <a:rPr lang="en-US">
                <a:latin typeface="Verdana" charset="0"/>
              </a:rPr>
              <a:t>Cons</a:t>
            </a:r>
          </a:p>
          <a:p>
            <a:pPr lvl="1" eaLnBrk="1" hangingPunct="1"/>
            <a:r>
              <a:rPr lang="en-US">
                <a:latin typeface="Verdana" charset="0"/>
                <a:cs typeface="Lucida Sans Unicode" charset="0"/>
              </a:rPr>
              <a:t>High channel count: </a:t>
            </a:r>
            <a:br>
              <a:rPr lang="en-US">
                <a:latin typeface="Verdana" charset="0"/>
                <a:cs typeface="Lucida Sans Unicode" charset="0"/>
              </a:rPr>
            </a:br>
            <a:r>
              <a:rPr lang="en-US" i="1">
                <a:latin typeface="Verdana" charset="0"/>
                <a:cs typeface="Lucida Sans Unicode" charset="0"/>
              </a:rPr>
              <a:t>k</a:t>
            </a:r>
            <a:r>
              <a:rPr lang="en-US" baseline="30000">
                <a:latin typeface="Verdana" charset="0"/>
                <a:cs typeface="Lucida Sans Unicode" charset="0"/>
              </a:rPr>
              <a:t>2</a:t>
            </a:r>
            <a:r>
              <a:rPr lang="en-US">
                <a:latin typeface="Verdana" charset="0"/>
                <a:cs typeface="Lucida Sans Unicode" charset="0"/>
              </a:rPr>
              <a:t>/2 per row/column</a:t>
            </a:r>
          </a:p>
          <a:p>
            <a:pPr lvl="1" eaLnBrk="1" hangingPunct="1"/>
            <a:r>
              <a:rPr lang="en-US">
                <a:latin typeface="Verdana" charset="0"/>
                <a:cs typeface="Lucida Sans Unicode" charset="0"/>
              </a:rPr>
              <a:t>Low channel utilization</a:t>
            </a:r>
          </a:p>
          <a:p>
            <a:pPr lvl="1" eaLnBrk="1" hangingPunct="1"/>
            <a:r>
              <a:rPr lang="en-US">
                <a:latin typeface="Verdana" charset="0"/>
                <a:cs typeface="Lucida Sans Unicode" charset="0"/>
              </a:rPr>
              <a:t>Increased control (arbitration) complexity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UTCS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29593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8F167693-6FED-0D46-83E1-CCE6C70B82A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HPCA '09</a:t>
            </a:r>
          </a:p>
        </p:txBody>
      </p:sp>
      <p:sp>
        <p:nvSpPr>
          <p:cNvPr id="295941" name="Title 1"/>
          <p:cNvSpPr>
            <a:spLocks noGrp="1"/>
          </p:cNvSpPr>
          <p:nvPr>
            <p:ph type="title"/>
          </p:nvPr>
        </p:nvSpPr>
        <p:spPr>
          <a:xfrm>
            <a:off x="533400" y="382588"/>
            <a:ext cx="8077200" cy="1065212"/>
          </a:xfrm>
        </p:spPr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Flattened Butterfly </a:t>
            </a:r>
            <a:r>
              <a:rPr lang="en-US" sz="3800" i="1">
                <a:latin typeface="Garamond" charset="0"/>
              </a:rPr>
              <a:t>(Kim et al., Micro </a:t>
            </a:r>
            <a:r>
              <a:rPr lang="ja-JP" altLang="en-US" sz="3800" i="1">
                <a:latin typeface="Garamond" charset="0"/>
              </a:rPr>
              <a:t>‘</a:t>
            </a:r>
            <a:r>
              <a:rPr lang="en-US" altLang="ja-JP" sz="3800" i="1">
                <a:latin typeface="Garamond" charset="0"/>
              </a:rPr>
              <a:t>07)</a:t>
            </a:r>
            <a:endParaRPr lang="en-US" sz="3800">
              <a:latin typeface="Garamond" charset="0"/>
            </a:endParaRPr>
          </a:p>
        </p:txBody>
      </p:sp>
      <p:graphicFrame>
        <p:nvGraphicFramePr>
          <p:cNvPr id="295942" name="Content Placeholder 8"/>
          <p:cNvGraphicFramePr>
            <a:graphicFrameLocks noGrp="1" noChangeAspect="1"/>
          </p:cNvGraphicFramePr>
          <p:nvPr>
            <p:ph sz="half" idx="1"/>
          </p:nvPr>
        </p:nvGraphicFramePr>
        <p:xfrm>
          <a:off x="528638" y="1754188"/>
          <a:ext cx="3227387" cy="330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62" name="Visio" r:id="rId4" imgW="3543300" imgH="3708400" progId="Visio.Drawing.11">
                  <p:embed/>
                </p:oleObj>
              </mc:Choice>
              <mc:Fallback>
                <p:oleObj name="Visio" r:id="rId4" imgW="3543300" imgH="3708400" progId="Visio.Drawing.11">
                  <p:embed/>
                  <p:pic>
                    <p:nvPicPr>
                      <p:cNvPr id="295942" name="Content Placeholder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2469"/>
                      <a:stretch>
                        <a:fillRect/>
                      </a:stretch>
                    </p:blipFill>
                    <p:spPr bwMode="auto">
                      <a:xfrm>
                        <a:off x="528638" y="1754188"/>
                        <a:ext cx="3227387" cy="3300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275861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UTCS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29798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8952DCBA-E267-2A45-8F94-FC9DF8CD4E5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HPCA '09</a:t>
            </a:r>
          </a:p>
        </p:txBody>
      </p:sp>
      <p:sp>
        <p:nvSpPr>
          <p:cNvPr id="297988" name="Title 1"/>
          <p:cNvSpPr>
            <a:spLocks noGrp="1"/>
          </p:cNvSpPr>
          <p:nvPr>
            <p:ph type="title"/>
          </p:nvPr>
        </p:nvSpPr>
        <p:spPr>
          <a:xfrm>
            <a:off x="533400" y="382588"/>
            <a:ext cx="8153400" cy="1065212"/>
          </a:xfrm>
        </p:spPr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Multidrop Express Channels (MECS)</a:t>
            </a:r>
          </a:p>
        </p:txBody>
      </p:sp>
      <p:graphicFrame>
        <p:nvGraphicFramePr>
          <p:cNvPr id="297989" name="Content Placeholder 8"/>
          <p:cNvGraphicFramePr>
            <a:graphicFrameLocks noGrp="1" noChangeAspect="1"/>
          </p:cNvGraphicFramePr>
          <p:nvPr>
            <p:ph sz="half" idx="1"/>
          </p:nvPr>
        </p:nvGraphicFramePr>
        <p:xfrm>
          <a:off x="528638" y="1754188"/>
          <a:ext cx="3227387" cy="330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86" name="Visio" r:id="rId4" imgW="3543300" imgH="3708400" progId="Visio.Drawing.11">
                  <p:embed/>
                </p:oleObj>
              </mc:Choice>
              <mc:Fallback>
                <p:oleObj name="Visio" r:id="rId4" imgW="3543300" imgH="3708400" progId="Visio.Drawing.11">
                  <p:embed/>
                  <p:pic>
                    <p:nvPicPr>
                      <p:cNvPr id="297989" name="Content Placeholder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2469"/>
                      <a:stretch>
                        <a:fillRect/>
                      </a:stretch>
                    </p:blipFill>
                    <p:spPr bwMode="auto">
                      <a:xfrm>
                        <a:off x="528638" y="1754188"/>
                        <a:ext cx="3227387" cy="3300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990" name="Content Placeholder 9"/>
          <p:cNvSpPr>
            <a:spLocks noGrp="1"/>
          </p:cNvSpPr>
          <p:nvPr>
            <p:ph sz="half" idx="2"/>
          </p:nvPr>
        </p:nvSpPr>
        <p:spPr>
          <a:xfrm>
            <a:off x="4143375" y="1693863"/>
            <a:ext cx="4495800" cy="4365625"/>
          </a:xfrm>
        </p:spPr>
        <p:txBody>
          <a:bodyPr/>
          <a:lstStyle/>
          <a:p>
            <a:pPr eaLnBrk="1" hangingPunct="1"/>
            <a:r>
              <a:rPr lang="en-US">
                <a:latin typeface="Verdana" charset="0"/>
              </a:rPr>
              <a:t>Objectives:</a:t>
            </a:r>
          </a:p>
          <a:p>
            <a:pPr lvl="1" eaLnBrk="1" hangingPunct="1"/>
            <a:r>
              <a:rPr lang="en-US">
                <a:latin typeface="Verdana" charset="0"/>
                <a:cs typeface="Lucida Sans Unicode" charset="0"/>
              </a:rPr>
              <a:t>Connectivity</a:t>
            </a:r>
          </a:p>
          <a:p>
            <a:pPr lvl="1" eaLnBrk="1" hangingPunct="1"/>
            <a:r>
              <a:rPr lang="en-US">
                <a:latin typeface="Verdana" charset="0"/>
                <a:cs typeface="Lucida Sans Unicode" charset="0"/>
              </a:rPr>
              <a:t>More scalable channel count</a:t>
            </a:r>
          </a:p>
          <a:p>
            <a:pPr lvl="1" eaLnBrk="1" hangingPunct="1"/>
            <a:r>
              <a:rPr lang="en-US">
                <a:latin typeface="Verdana" charset="0"/>
                <a:cs typeface="Lucida Sans Unicode" charset="0"/>
              </a:rPr>
              <a:t>Better channel utilization</a:t>
            </a:r>
          </a:p>
        </p:txBody>
      </p:sp>
    </p:spTree>
    <p:extLst>
      <p:ext uri="{BB962C8B-B14F-4D97-AF65-F5344CB8AC3E}">
        <p14:creationId xmlns:p14="http://schemas.microsoft.com/office/powerpoint/2010/main" val="40690877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UTCS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30003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33117970-65E1-C44F-BE5F-3913C975456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HPCA '09</a:t>
            </a:r>
          </a:p>
        </p:txBody>
      </p:sp>
      <p:sp>
        <p:nvSpPr>
          <p:cNvPr id="300036" name="Title 1"/>
          <p:cNvSpPr>
            <a:spLocks noGrp="1"/>
          </p:cNvSpPr>
          <p:nvPr>
            <p:ph type="title"/>
          </p:nvPr>
        </p:nvSpPr>
        <p:spPr>
          <a:xfrm>
            <a:off x="533400" y="382588"/>
            <a:ext cx="8153400" cy="1065212"/>
          </a:xfrm>
        </p:spPr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Multidrop Express Channels (MECS)</a:t>
            </a:r>
          </a:p>
        </p:txBody>
      </p:sp>
      <p:graphicFrame>
        <p:nvGraphicFramePr>
          <p:cNvPr id="300037" name="Content Placeholder 8"/>
          <p:cNvGraphicFramePr>
            <a:graphicFrameLocks noGrp="1" noChangeAspect="1"/>
          </p:cNvGraphicFramePr>
          <p:nvPr>
            <p:ph sz="half" idx="1"/>
          </p:nvPr>
        </p:nvGraphicFramePr>
        <p:xfrm>
          <a:off x="528638" y="1754188"/>
          <a:ext cx="3227387" cy="330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11" name="Visio" r:id="rId4" imgW="3543300" imgH="3708400" progId="Visio.Drawing.11">
                  <p:embed/>
                </p:oleObj>
              </mc:Choice>
              <mc:Fallback>
                <p:oleObj name="Visio" r:id="rId4" imgW="3543300" imgH="3708400" progId="Visio.Drawing.11">
                  <p:embed/>
                  <p:pic>
                    <p:nvPicPr>
                      <p:cNvPr id="300037" name="Content Placeholder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2469"/>
                      <a:stretch>
                        <a:fillRect/>
                      </a:stretch>
                    </p:blipFill>
                    <p:spPr bwMode="auto">
                      <a:xfrm>
                        <a:off x="528638" y="1754188"/>
                        <a:ext cx="3227387" cy="3300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361950" y="2133600"/>
            <a:ext cx="3746500" cy="3276600"/>
            <a:chOff x="362712" y="2133600"/>
            <a:chExt cx="3745993" cy="3276600"/>
          </a:xfrm>
        </p:grpSpPr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1067467" y="2133600"/>
              <a:ext cx="2133311" cy="304800"/>
            </a:xfrm>
            <a:prstGeom prst="ellipse">
              <a:avLst/>
            </a:prstGeom>
            <a:noFill/>
            <a:ln w="9525">
              <a:solidFill>
                <a:srgbClr val="CC6600"/>
              </a:solidFill>
              <a:prstDash val="dash"/>
              <a:round/>
              <a:headEnd/>
              <a:tailEnd/>
            </a:ln>
            <a:effectLst>
              <a:outerShdw blurRad="63500" dist="38100" dir="2700000" algn="tl" rotWithShape="0">
                <a:srgbClr val="000000">
                  <a:alpha val="39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6" charset="0"/>
                <a:ea typeface="ＭＳ Ｐゴシック" charset="0"/>
                <a:cs typeface="Lucida Sans Unicode"/>
              </a:endParaRPr>
            </a:p>
          </p:txBody>
        </p:sp>
        <p:cxnSp>
          <p:nvCxnSpPr>
            <p:cNvPr id="300041" name="Straight Connector 9"/>
            <p:cNvCxnSpPr>
              <a:cxnSpLocks noChangeShapeType="1"/>
              <a:endCxn id="8" idx="2"/>
            </p:cNvCxnSpPr>
            <p:nvPr/>
          </p:nvCxnSpPr>
          <p:spPr bwMode="auto">
            <a:xfrm rot="5400000" flipH="1" flipV="1">
              <a:off x="-847344" y="3496056"/>
              <a:ext cx="3124200" cy="704088"/>
            </a:xfrm>
            <a:prstGeom prst="line">
              <a:avLst/>
            </a:prstGeom>
            <a:noFill/>
            <a:ln w="9525">
              <a:solidFill>
                <a:srgbClr val="CC66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00042" name="Straight Connector 10"/>
            <p:cNvCxnSpPr>
              <a:cxnSpLocks noChangeShapeType="1"/>
              <a:endCxn id="8" idx="6"/>
            </p:cNvCxnSpPr>
            <p:nvPr/>
          </p:nvCxnSpPr>
          <p:spPr bwMode="auto">
            <a:xfrm rot="16200000" flipV="1">
              <a:off x="2098549" y="3387852"/>
              <a:ext cx="3112007" cy="908304"/>
            </a:xfrm>
            <a:prstGeom prst="line">
              <a:avLst/>
            </a:prstGeom>
            <a:noFill/>
            <a:ln w="9525">
              <a:solidFill>
                <a:srgbClr val="CC66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aphicFrame>
        <p:nvGraphicFramePr>
          <p:cNvPr id="77829" name="Object 5"/>
          <p:cNvGraphicFramePr>
            <a:graphicFrameLocks noChangeAspect="1"/>
          </p:cNvGraphicFramePr>
          <p:nvPr/>
        </p:nvGraphicFramePr>
        <p:xfrm>
          <a:off x="304800" y="5351463"/>
          <a:ext cx="4054475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12" name="Visio" r:id="rId6" imgW="2679700" imgH="596900" progId="Visio.Drawing.11">
                  <p:embed/>
                </p:oleObj>
              </mc:Choice>
              <mc:Fallback>
                <p:oleObj name="Visio" r:id="rId6" imgW="2679700" imgH="596900" progId="Visio.Drawing.11">
                  <p:embed/>
                  <p:pic>
                    <p:nvPicPr>
                      <p:cNvPr id="7782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5351463"/>
                        <a:ext cx="4054475" cy="896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429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UTCS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30208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59E9EF69-C96F-5247-AB33-9B5BB3B95E1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HPCA '09</a:t>
            </a:r>
          </a:p>
        </p:txBody>
      </p:sp>
      <p:sp>
        <p:nvSpPr>
          <p:cNvPr id="302084" name="Title 1"/>
          <p:cNvSpPr>
            <a:spLocks noGrp="1"/>
          </p:cNvSpPr>
          <p:nvPr>
            <p:ph type="title"/>
          </p:nvPr>
        </p:nvSpPr>
        <p:spPr>
          <a:xfrm>
            <a:off x="533400" y="382588"/>
            <a:ext cx="8153400" cy="1065212"/>
          </a:xfrm>
        </p:spPr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Multidrop Express Channels (MECS)</a:t>
            </a:r>
          </a:p>
        </p:txBody>
      </p:sp>
      <p:graphicFrame>
        <p:nvGraphicFramePr>
          <p:cNvPr id="302085" name="Content Placeholder 8"/>
          <p:cNvGraphicFramePr>
            <a:graphicFrameLocks noGrp="1" noChangeAspect="1"/>
          </p:cNvGraphicFramePr>
          <p:nvPr>
            <p:ph sz="half" idx="1"/>
          </p:nvPr>
        </p:nvGraphicFramePr>
        <p:xfrm>
          <a:off x="528638" y="1754188"/>
          <a:ext cx="3227387" cy="330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35" name="Visio" r:id="rId4" imgW="3543300" imgH="3708400" progId="Visio.Drawing.11">
                  <p:embed/>
                </p:oleObj>
              </mc:Choice>
              <mc:Fallback>
                <p:oleObj name="Visio" r:id="rId4" imgW="3543300" imgH="3708400" progId="Visio.Drawing.11">
                  <p:embed/>
                  <p:pic>
                    <p:nvPicPr>
                      <p:cNvPr id="302085" name="Content Placeholder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2469"/>
                      <a:stretch>
                        <a:fillRect/>
                      </a:stretch>
                    </p:blipFill>
                    <p:spPr bwMode="auto">
                      <a:xfrm>
                        <a:off x="528638" y="1754188"/>
                        <a:ext cx="3227387" cy="3300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2086" name="Object 5"/>
          <p:cNvGraphicFramePr>
            <a:graphicFrameLocks noChangeAspect="1"/>
          </p:cNvGraphicFramePr>
          <p:nvPr/>
        </p:nvGraphicFramePr>
        <p:xfrm>
          <a:off x="304800" y="5351463"/>
          <a:ext cx="4054475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36" name="Visio" r:id="rId6" imgW="2679700" imgH="596900" progId="Visio.Drawing.11">
                  <p:embed/>
                </p:oleObj>
              </mc:Choice>
              <mc:Fallback>
                <p:oleObj name="Visio" r:id="rId6" imgW="2679700" imgH="596900" progId="Visio.Drawing.11">
                  <p:embed/>
                  <p:pic>
                    <p:nvPicPr>
                      <p:cNvPr id="30208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5351463"/>
                        <a:ext cx="4054475" cy="896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2837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UTCS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30413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A0420F7B-D679-804E-838F-7586A8C17D3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HPCA '09</a:t>
            </a:r>
          </a:p>
        </p:txBody>
      </p:sp>
      <p:sp>
        <p:nvSpPr>
          <p:cNvPr id="304132" name="Title 1"/>
          <p:cNvSpPr>
            <a:spLocks noGrp="1"/>
          </p:cNvSpPr>
          <p:nvPr>
            <p:ph type="title"/>
          </p:nvPr>
        </p:nvSpPr>
        <p:spPr>
          <a:xfrm>
            <a:off x="533400" y="382588"/>
            <a:ext cx="8153400" cy="1065212"/>
          </a:xfrm>
        </p:spPr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Multidrop Express Channels (MECS)</a:t>
            </a:r>
          </a:p>
        </p:txBody>
      </p:sp>
      <p:graphicFrame>
        <p:nvGraphicFramePr>
          <p:cNvPr id="304133" name="Content Placeholder 8"/>
          <p:cNvGraphicFramePr>
            <a:graphicFrameLocks noGrp="1" noChangeAspect="1"/>
          </p:cNvGraphicFramePr>
          <p:nvPr>
            <p:ph sz="half" idx="1"/>
          </p:nvPr>
        </p:nvGraphicFramePr>
        <p:xfrm>
          <a:off x="528638" y="1754188"/>
          <a:ext cx="3227387" cy="330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659" name="Visio" r:id="rId4" imgW="3543300" imgH="3708400" progId="Visio.Drawing.11">
                  <p:embed/>
                </p:oleObj>
              </mc:Choice>
              <mc:Fallback>
                <p:oleObj name="Visio" r:id="rId4" imgW="3543300" imgH="3708400" progId="Visio.Drawing.11">
                  <p:embed/>
                  <p:pic>
                    <p:nvPicPr>
                      <p:cNvPr id="304133" name="Content Placeholder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2469"/>
                      <a:stretch>
                        <a:fillRect/>
                      </a:stretch>
                    </p:blipFill>
                    <p:spPr bwMode="auto">
                      <a:xfrm>
                        <a:off x="528638" y="1754188"/>
                        <a:ext cx="3227387" cy="3300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4134" name="Object 3"/>
          <p:cNvGraphicFramePr>
            <a:graphicFrameLocks noChangeAspect="1"/>
          </p:cNvGraphicFramePr>
          <p:nvPr/>
        </p:nvGraphicFramePr>
        <p:xfrm>
          <a:off x="304800" y="5351463"/>
          <a:ext cx="4054475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660" name="Visio" r:id="rId6" imgW="2679700" imgH="596900" progId="Visio.Drawing.11">
                  <p:embed/>
                </p:oleObj>
              </mc:Choice>
              <mc:Fallback>
                <p:oleObj name="Visio" r:id="rId6" imgW="2679700" imgH="596900" progId="Visio.Drawing.11">
                  <p:embed/>
                  <p:pic>
                    <p:nvPicPr>
                      <p:cNvPr id="30413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5351463"/>
                        <a:ext cx="4054475" cy="896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436726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UTCS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30617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F9850FE5-36C2-7044-A1D0-AF21969A4C8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HPCA '09</a:t>
            </a:r>
          </a:p>
        </p:txBody>
      </p:sp>
      <p:sp>
        <p:nvSpPr>
          <p:cNvPr id="306180" name="Title 1"/>
          <p:cNvSpPr>
            <a:spLocks noGrp="1"/>
          </p:cNvSpPr>
          <p:nvPr>
            <p:ph type="title"/>
          </p:nvPr>
        </p:nvSpPr>
        <p:spPr>
          <a:xfrm>
            <a:off x="533400" y="382588"/>
            <a:ext cx="8153400" cy="1065212"/>
          </a:xfrm>
        </p:spPr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Multidrop Express Channels (MECS)</a:t>
            </a:r>
          </a:p>
        </p:txBody>
      </p:sp>
      <p:graphicFrame>
        <p:nvGraphicFramePr>
          <p:cNvPr id="306181" name="Content Placeholder 8"/>
          <p:cNvGraphicFramePr>
            <a:graphicFrameLocks noGrp="1" noChangeAspect="1"/>
          </p:cNvGraphicFramePr>
          <p:nvPr>
            <p:ph sz="half" idx="1"/>
          </p:nvPr>
        </p:nvGraphicFramePr>
        <p:xfrm>
          <a:off x="528638" y="1754188"/>
          <a:ext cx="3227387" cy="330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682" name="Visio" r:id="rId4" imgW="3543300" imgH="3708400" progId="Visio.Drawing.11">
                  <p:embed/>
                </p:oleObj>
              </mc:Choice>
              <mc:Fallback>
                <p:oleObj name="Visio" r:id="rId4" imgW="3543300" imgH="3708400" progId="Visio.Drawing.11">
                  <p:embed/>
                  <p:pic>
                    <p:nvPicPr>
                      <p:cNvPr id="306181" name="Content Placeholder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2469"/>
                      <a:stretch>
                        <a:fillRect/>
                      </a:stretch>
                    </p:blipFill>
                    <p:spPr bwMode="auto">
                      <a:xfrm>
                        <a:off x="528638" y="1754188"/>
                        <a:ext cx="3227387" cy="3300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Oval 7"/>
          <p:cNvSpPr>
            <a:spLocks noChangeArrowheads="1"/>
          </p:cNvSpPr>
          <p:nvPr/>
        </p:nvSpPr>
        <p:spPr bwMode="auto">
          <a:xfrm rot="-5400000">
            <a:off x="3124200" y="1905000"/>
            <a:ext cx="457200" cy="457200"/>
          </a:xfrm>
          <a:prstGeom prst="ellipse">
            <a:avLst/>
          </a:prstGeom>
          <a:noFill/>
          <a:ln w="9525">
            <a:solidFill>
              <a:srgbClr val="CC6600"/>
            </a:solidFill>
            <a:prstDash val="dash"/>
            <a:round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6" charset="0"/>
              <a:ea typeface="ＭＳ Ｐゴシック" charset="0"/>
              <a:cs typeface="Lucida Sans Unicode"/>
            </a:endParaRPr>
          </a:p>
        </p:txBody>
      </p:sp>
      <p:cxnSp>
        <p:nvCxnSpPr>
          <p:cNvPr id="306183" name="Straight Connector 17"/>
          <p:cNvCxnSpPr>
            <a:cxnSpLocks noChangeShapeType="1"/>
          </p:cNvCxnSpPr>
          <p:nvPr/>
        </p:nvCxnSpPr>
        <p:spPr bwMode="auto">
          <a:xfrm rot="10800000">
            <a:off x="3429000" y="1905000"/>
            <a:ext cx="1295400" cy="304800"/>
          </a:xfrm>
          <a:prstGeom prst="line">
            <a:avLst/>
          </a:prstGeom>
          <a:noFill/>
          <a:ln w="9525">
            <a:solidFill>
              <a:srgbClr val="CC66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306184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09800"/>
            <a:ext cx="3895725" cy="220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6185" name="Straight Connector 10"/>
          <p:cNvCxnSpPr>
            <a:cxnSpLocks noChangeShapeType="1"/>
            <a:endCxn id="8" idx="3"/>
          </p:cNvCxnSpPr>
          <p:nvPr/>
        </p:nvCxnSpPr>
        <p:spPr bwMode="auto">
          <a:xfrm rot="16200000" flipV="1">
            <a:off x="3095625" y="2714625"/>
            <a:ext cx="2124075" cy="1285875"/>
          </a:xfrm>
          <a:prstGeom prst="line">
            <a:avLst/>
          </a:prstGeom>
          <a:noFill/>
          <a:ln w="9525">
            <a:solidFill>
              <a:srgbClr val="CC66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196838915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UTCS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30822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2653CD4B-E92D-C548-A659-C4FEF2EDEEE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08227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HPCA </a:t>
            </a:r>
            <a:r>
              <a:rPr kumimoji="0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‘</a:t>
            </a:r>
            <a:r>
              <a:rPr kumimoji="0" lang="en-US" altLang="ja-JP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09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08228" name="Title 1"/>
          <p:cNvSpPr>
            <a:spLocks noGrp="1"/>
          </p:cNvSpPr>
          <p:nvPr>
            <p:ph type="title"/>
          </p:nvPr>
        </p:nvSpPr>
        <p:spPr>
          <a:xfrm>
            <a:off x="533400" y="382588"/>
            <a:ext cx="8153400" cy="1065212"/>
          </a:xfrm>
        </p:spPr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Multidrop Express Channels (MECS)</a:t>
            </a:r>
          </a:p>
        </p:txBody>
      </p:sp>
      <p:graphicFrame>
        <p:nvGraphicFramePr>
          <p:cNvPr id="308229" name="Content Placeholder 8"/>
          <p:cNvGraphicFramePr>
            <a:graphicFrameLocks noGrp="1" noChangeAspect="1"/>
          </p:cNvGraphicFramePr>
          <p:nvPr>
            <p:ph sz="half" idx="1"/>
          </p:nvPr>
        </p:nvGraphicFramePr>
        <p:xfrm>
          <a:off x="528638" y="1754188"/>
          <a:ext cx="3227387" cy="330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07" name="Visio" r:id="rId4" imgW="3543300" imgH="3708400" progId="Visio.Drawing.11">
                  <p:embed/>
                </p:oleObj>
              </mc:Choice>
              <mc:Fallback>
                <p:oleObj name="Visio" r:id="rId4" imgW="3543300" imgH="3708400" progId="Visio.Drawing.11">
                  <p:embed/>
                  <p:pic>
                    <p:nvPicPr>
                      <p:cNvPr id="308229" name="Content Placeholder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2469"/>
                      <a:stretch>
                        <a:fillRect/>
                      </a:stretch>
                    </p:blipFill>
                    <p:spPr bwMode="auto">
                      <a:xfrm>
                        <a:off x="528638" y="1754188"/>
                        <a:ext cx="3227387" cy="3300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230" name="Object 3"/>
          <p:cNvGraphicFramePr>
            <a:graphicFrameLocks noChangeAspect="1"/>
          </p:cNvGraphicFramePr>
          <p:nvPr/>
        </p:nvGraphicFramePr>
        <p:xfrm>
          <a:off x="304800" y="5351463"/>
          <a:ext cx="4054475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08" name="Visio" r:id="rId6" imgW="2679700" imgH="596900" progId="Visio.Drawing.11">
                  <p:embed/>
                </p:oleObj>
              </mc:Choice>
              <mc:Fallback>
                <p:oleObj name="Visio" r:id="rId6" imgW="2679700" imgH="596900" progId="Visio.Drawing.11">
                  <p:embed/>
                  <p:pic>
                    <p:nvPicPr>
                      <p:cNvPr id="30823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5351463"/>
                        <a:ext cx="4054475" cy="896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609600" y="4697413"/>
            <a:ext cx="2743200" cy="304800"/>
          </a:xfrm>
          <a:prstGeom prst="ellipse">
            <a:avLst/>
          </a:prstGeom>
          <a:noFill/>
          <a:ln w="9525">
            <a:solidFill>
              <a:srgbClr val="CC6600"/>
            </a:solidFill>
            <a:prstDash val="dash"/>
            <a:round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6" charset="0"/>
              <a:ea typeface="ＭＳ Ｐゴシック" charset="0"/>
              <a:cs typeface="Lucida Sans Unicode"/>
            </a:endParaRPr>
          </a:p>
        </p:txBody>
      </p:sp>
      <p:cxnSp>
        <p:nvCxnSpPr>
          <p:cNvPr id="308232" name="Straight Connector 16"/>
          <p:cNvCxnSpPr>
            <a:cxnSpLocks noChangeShapeType="1"/>
          </p:cNvCxnSpPr>
          <p:nvPr/>
        </p:nvCxnSpPr>
        <p:spPr bwMode="auto">
          <a:xfrm rot="5400000" flipH="1" flipV="1">
            <a:off x="209550" y="5029200"/>
            <a:ext cx="533400" cy="228600"/>
          </a:xfrm>
          <a:prstGeom prst="line">
            <a:avLst/>
          </a:prstGeom>
          <a:noFill/>
          <a:ln w="9525">
            <a:solidFill>
              <a:srgbClr val="CC66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08233" name="Straight Connector 20"/>
          <p:cNvCxnSpPr>
            <a:cxnSpLocks noChangeShapeType="1"/>
          </p:cNvCxnSpPr>
          <p:nvPr/>
        </p:nvCxnSpPr>
        <p:spPr bwMode="auto">
          <a:xfrm rot="10800000">
            <a:off x="3346450" y="4864100"/>
            <a:ext cx="762000" cy="533400"/>
          </a:xfrm>
          <a:prstGeom prst="line">
            <a:avLst/>
          </a:prstGeom>
          <a:noFill/>
          <a:ln w="9525">
            <a:solidFill>
              <a:srgbClr val="CC66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999570574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3" name="Content Placeholder 9"/>
          <p:cNvSpPr>
            <a:spLocks noGrp="1"/>
          </p:cNvSpPr>
          <p:nvPr>
            <p:ph sz="half" idx="2"/>
          </p:nvPr>
        </p:nvSpPr>
        <p:spPr>
          <a:xfrm>
            <a:off x="4143375" y="1693863"/>
            <a:ext cx="4619625" cy="4365625"/>
          </a:xfrm>
        </p:spPr>
        <p:txBody>
          <a:bodyPr/>
          <a:lstStyle/>
          <a:p>
            <a:pPr eaLnBrk="1" hangingPunct="1"/>
            <a:r>
              <a:rPr lang="en-US">
                <a:latin typeface="Verdana" charset="0"/>
              </a:rPr>
              <a:t>Pros</a:t>
            </a:r>
          </a:p>
          <a:p>
            <a:pPr lvl="1" eaLnBrk="1" hangingPunct="1"/>
            <a:r>
              <a:rPr lang="en-US">
                <a:latin typeface="Verdana" charset="0"/>
                <a:cs typeface="Lucida Sans Unicode" charset="0"/>
              </a:rPr>
              <a:t>One-to-many topology</a:t>
            </a:r>
          </a:p>
          <a:p>
            <a:pPr lvl="1" eaLnBrk="1" hangingPunct="1"/>
            <a:r>
              <a:rPr lang="en-US">
                <a:latin typeface="Verdana" charset="0"/>
                <a:cs typeface="Lucida Sans Unicode" charset="0"/>
              </a:rPr>
              <a:t>Low diameter: 2 hops</a:t>
            </a:r>
          </a:p>
          <a:p>
            <a:pPr lvl="1" eaLnBrk="1" hangingPunct="1"/>
            <a:r>
              <a:rPr lang="en-US" i="1">
                <a:latin typeface="Verdana" charset="0"/>
                <a:cs typeface="Lucida Sans Unicode" charset="0"/>
              </a:rPr>
              <a:t>k</a:t>
            </a:r>
            <a:r>
              <a:rPr lang="en-US">
                <a:latin typeface="Verdana" charset="0"/>
                <a:cs typeface="Lucida Sans Unicode" charset="0"/>
              </a:rPr>
              <a:t> channels row/column</a:t>
            </a:r>
          </a:p>
          <a:p>
            <a:pPr lvl="1" eaLnBrk="1" hangingPunct="1"/>
            <a:r>
              <a:rPr lang="en-US">
                <a:latin typeface="Verdana" charset="0"/>
                <a:cs typeface="Lucida Sans Unicode" charset="0"/>
              </a:rPr>
              <a:t>Asymmetric</a:t>
            </a:r>
          </a:p>
          <a:p>
            <a:pPr eaLnBrk="1" hangingPunct="1"/>
            <a:r>
              <a:rPr lang="en-US">
                <a:latin typeface="Verdana" charset="0"/>
              </a:rPr>
              <a:t>Cons</a:t>
            </a:r>
          </a:p>
          <a:p>
            <a:pPr lvl="1" eaLnBrk="1" hangingPunct="1"/>
            <a:r>
              <a:rPr lang="en-US">
                <a:latin typeface="Verdana" charset="0"/>
                <a:cs typeface="Lucida Sans Unicode" charset="0"/>
              </a:rPr>
              <a:t>Asymmetric</a:t>
            </a:r>
          </a:p>
          <a:p>
            <a:pPr lvl="1" eaLnBrk="1" hangingPunct="1"/>
            <a:r>
              <a:rPr lang="en-US">
                <a:latin typeface="Verdana" charset="0"/>
                <a:cs typeface="Lucida Sans Unicode" charset="0"/>
              </a:rPr>
              <a:t>Increased control (arbitration) complexity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UTCS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31027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7729E0DE-2DE4-D140-808C-EE4E217DE92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10276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HPCA </a:t>
            </a:r>
            <a:r>
              <a:rPr kumimoji="0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‘</a:t>
            </a:r>
            <a:r>
              <a:rPr kumimoji="0" lang="en-US" altLang="ja-JP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09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10277" name="Title 1"/>
          <p:cNvSpPr>
            <a:spLocks noGrp="1"/>
          </p:cNvSpPr>
          <p:nvPr>
            <p:ph type="title"/>
          </p:nvPr>
        </p:nvSpPr>
        <p:spPr>
          <a:xfrm>
            <a:off x="533400" y="382588"/>
            <a:ext cx="8153400" cy="1065212"/>
          </a:xfrm>
        </p:spPr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Multidrop Express Channels (MECS)</a:t>
            </a:r>
          </a:p>
        </p:txBody>
      </p:sp>
      <p:graphicFrame>
        <p:nvGraphicFramePr>
          <p:cNvPr id="310278" name="Content Placeholder 8"/>
          <p:cNvGraphicFramePr>
            <a:graphicFrameLocks noGrp="1" noChangeAspect="1"/>
          </p:cNvGraphicFramePr>
          <p:nvPr>
            <p:ph sz="half" idx="1"/>
          </p:nvPr>
        </p:nvGraphicFramePr>
        <p:xfrm>
          <a:off x="528638" y="1754188"/>
          <a:ext cx="3227387" cy="330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31" name="Visio" r:id="rId4" imgW="3543300" imgH="3708400" progId="Visio.Drawing.11">
                  <p:embed/>
                </p:oleObj>
              </mc:Choice>
              <mc:Fallback>
                <p:oleObj name="Visio" r:id="rId4" imgW="3543300" imgH="3708400" progId="Visio.Drawing.11">
                  <p:embed/>
                  <p:pic>
                    <p:nvPicPr>
                      <p:cNvPr id="310278" name="Content Placeholder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2469"/>
                      <a:stretch>
                        <a:fillRect/>
                      </a:stretch>
                    </p:blipFill>
                    <p:spPr bwMode="auto">
                      <a:xfrm>
                        <a:off x="528638" y="1754188"/>
                        <a:ext cx="3227387" cy="3300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0279" name="Object 3"/>
          <p:cNvGraphicFramePr>
            <a:graphicFrameLocks noChangeAspect="1"/>
          </p:cNvGraphicFramePr>
          <p:nvPr/>
        </p:nvGraphicFramePr>
        <p:xfrm>
          <a:off x="304800" y="5351463"/>
          <a:ext cx="4054475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32" name="Visio" r:id="rId6" imgW="2679700" imgH="596900" progId="Visio.Drawing.11">
                  <p:embed/>
                </p:oleObj>
              </mc:Choice>
              <mc:Fallback>
                <p:oleObj name="Visio" r:id="rId6" imgW="2679700" imgH="596900" progId="Visio.Drawing.11">
                  <p:embed/>
                  <p:pic>
                    <p:nvPicPr>
                      <p:cNvPr id="31027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5351463"/>
                        <a:ext cx="4054475" cy="896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609600" y="4697413"/>
            <a:ext cx="2743200" cy="304800"/>
          </a:xfrm>
          <a:prstGeom prst="ellipse">
            <a:avLst/>
          </a:prstGeom>
          <a:noFill/>
          <a:ln w="9525">
            <a:solidFill>
              <a:srgbClr val="CC6600"/>
            </a:solidFill>
            <a:prstDash val="dash"/>
            <a:round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6" charset="0"/>
              <a:ea typeface="ＭＳ Ｐゴシック" charset="0"/>
              <a:cs typeface="Lucida Sans Unicode"/>
            </a:endParaRPr>
          </a:p>
        </p:txBody>
      </p:sp>
      <p:cxnSp>
        <p:nvCxnSpPr>
          <p:cNvPr id="310281" name="Straight Connector 16"/>
          <p:cNvCxnSpPr>
            <a:cxnSpLocks noChangeShapeType="1"/>
          </p:cNvCxnSpPr>
          <p:nvPr/>
        </p:nvCxnSpPr>
        <p:spPr bwMode="auto">
          <a:xfrm rot="5400000" flipH="1" flipV="1">
            <a:off x="209550" y="5029200"/>
            <a:ext cx="533400" cy="228600"/>
          </a:xfrm>
          <a:prstGeom prst="line">
            <a:avLst/>
          </a:prstGeom>
          <a:noFill/>
          <a:ln w="9525">
            <a:solidFill>
              <a:srgbClr val="CC66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10282" name="Straight Connector 20"/>
          <p:cNvCxnSpPr>
            <a:cxnSpLocks noChangeShapeType="1"/>
          </p:cNvCxnSpPr>
          <p:nvPr/>
        </p:nvCxnSpPr>
        <p:spPr bwMode="auto">
          <a:xfrm rot="10800000">
            <a:off x="3346450" y="4864100"/>
            <a:ext cx="762000" cy="533400"/>
          </a:xfrm>
          <a:prstGeom prst="line">
            <a:avLst/>
          </a:prstGeom>
          <a:noFill/>
          <a:ln w="9525">
            <a:solidFill>
              <a:srgbClr val="CC66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794059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Multistage Networks (Circuit Switched)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1282700"/>
            <a:ext cx="6629400" cy="5194300"/>
          </a:xfrm>
        </p:spPr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marL="0" indent="0">
              <a:buFont typeface="Wingdings" charset="0"/>
              <a:buNone/>
              <a:defRPr/>
            </a:pPr>
            <a:endParaRPr lang="en-US" sz="1800" dirty="0"/>
          </a:p>
          <a:p>
            <a:pPr>
              <a:defRPr/>
            </a:pPr>
            <a:r>
              <a:rPr lang="en-US" sz="2000" dirty="0"/>
              <a:t>A multistage network has more restrictions on feasible concurrent </a:t>
            </a:r>
            <a:r>
              <a:rPr lang="en-US" sz="2000" dirty="0" err="1"/>
              <a:t>Tx</a:t>
            </a:r>
            <a:r>
              <a:rPr lang="en-US" sz="2000" dirty="0"/>
              <a:t>-Rx pairs </a:t>
            </a:r>
            <a:r>
              <a:rPr lang="en-US" sz="2000" dirty="0" err="1"/>
              <a:t>vs</a:t>
            </a:r>
            <a:r>
              <a:rPr lang="en-US" sz="2000" dirty="0"/>
              <a:t> a crossbar</a:t>
            </a:r>
          </a:p>
          <a:p>
            <a:pPr>
              <a:defRPr/>
            </a:pPr>
            <a:r>
              <a:rPr lang="en-US" sz="2000" dirty="0"/>
              <a:t>But more scalable than crossbar in cost, e.g., O(N </a:t>
            </a:r>
            <a:r>
              <a:rPr lang="en-US" sz="2000" dirty="0" err="1"/>
              <a:t>logN</a:t>
            </a:r>
            <a:r>
              <a:rPr lang="en-US" sz="2000" dirty="0"/>
              <a:t>) for Butterfly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10547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29625D7-52E4-2249-98BF-70F1C3C222EA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24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sp>
        <p:nvSpPr>
          <p:cNvPr id="153" name="Rectangle 152"/>
          <p:cNvSpPr/>
          <p:nvPr/>
        </p:nvSpPr>
        <p:spPr bwMode="auto">
          <a:xfrm>
            <a:off x="1981200" y="1012825"/>
            <a:ext cx="995363" cy="931863"/>
          </a:xfrm>
          <a:prstGeom prst="rect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FC012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kern="0" dirty="0">
              <a:solidFill>
                <a:sysClr val="windowText" lastClr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4" name="Rectangle 153"/>
          <p:cNvSpPr/>
          <p:nvPr/>
        </p:nvSpPr>
        <p:spPr bwMode="auto">
          <a:xfrm>
            <a:off x="1981200" y="2027238"/>
            <a:ext cx="995363" cy="931862"/>
          </a:xfrm>
          <a:prstGeom prst="rect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FC012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kern="0" dirty="0">
              <a:solidFill>
                <a:sysClr val="windowText" lastClr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5" name="Rectangle 154"/>
          <p:cNvSpPr/>
          <p:nvPr/>
        </p:nvSpPr>
        <p:spPr bwMode="auto">
          <a:xfrm>
            <a:off x="1981200" y="3048000"/>
            <a:ext cx="995363" cy="931863"/>
          </a:xfrm>
          <a:prstGeom prst="rect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FC012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kern="0" dirty="0">
              <a:solidFill>
                <a:sysClr val="windowText" lastClr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6" name="Rectangle 155"/>
          <p:cNvSpPr/>
          <p:nvPr/>
        </p:nvSpPr>
        <p:spPr bwMode="auto">
          <a:xfrm>
            <a:off x="1981200" y="4073525"/>
            <a:ext cx="995363" cy="931863"/>
          </a:xfrm>
          <a:prstGeom prst="rect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FC012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kern="0" dirty="0">
              <a:solidFill>
                <a:sysClr val="windowText" lastClr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7" name="Oval 156"/>
          <p:cNvSpPr/>
          <p:nvPr/>
        </p:nvSpPr>
        <p:spPr bwMode="auto">
          <a:xfrm>
            <a:off x="914400" y="990600"/>
            <a:ext cx="496888" cy="466725"/>
          </a:xfrm>
          <a:prstGeom prst="ellipse">
            <a:avLst/>
          </a:prstGeom>
          <a:solidFill>
            <a:srgbClr val="FFFFFF">
              <a:lumMod val="95000"/>
            </a:srgbClr>
          </a:solidFill>
          <a:ln w="38100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0</a:t>
            </a:r>
          </a:p>
        </p:txBody>
      </p:sp>
      <p:sp>
        <p:nvSpPr>
          <p:cNvPr id="158" name="Oval 157"/>
          <p:cNvSpPr/>
          <p:nvPr/>
        </p:nvSpPr>
        <p:spPr bwMode="auto">
          <a:xfrm>
            <a:off x="914400" y="1500188"/>
            <a:ext cx="496888" cy="465137"/>
          </a:xfrm>
          <a:prstGeom prst="ellipse">
            <a:avLst/>
          </a:prstGeom>
          <a:solidFill>
            <a:srgbClr val="FFFFFF">
              <a:lumMod val="95000"/>
            </a:srgbClr>
          </a:solidFill>
          <a:ln w="38100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1</a:t>
            </a:r>
          </a:p>
        </p:txBody>
      </p:sp>
      <p:sp>
        <p:nvSpPr>
          <p:cNvPr id="159" name="Oval 158"/>
          <p:cNvSpPr/>
          <p:nvPr/>
        </p:nvSpPr>
        <p:spPr bwMode="auto">
          <a:xfrm>
            <a:off x="914400" y="2009775"/>
            <a:ext cx="496888" cy="466725"/>
          </a:xfrm>
          <a:prstGeom prst="ellipse">
            <a:avLst/>
          </a:prstGeom>
          <a:solidFill>
            <a:srgbClr val="FFFFFF">
              <a:lumMod val="95000"/>
            </a:srgbClr>
          </a:solidFill>
          <a:ln w="38100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2</a:t>
            </a:r>
          </a:p>
        </p:txBody>
      </p:sp>
      <p:sp>
        <p:nvSpPr>
          <p:cNvPr id="160" name="Oval 159"/>
          <p:cNvSpPr/>
          <p:nvPr/>
        </p:nvSpPr>
        <p:spPr bwMode="auto">
          <a:xfrm>
            <a:off x="914400" y="2519363"/>
            <a:ext cx="496888" cy="465137"/>
          </a:xfrm>
          <a:prstGeom prst="ellipse">
            <a:avLst/>
          </a:prstGeom>
          <a:solidFill>
            <a:srgbClr val="FFFFFF">
              <a:lumMod val="95000"/>
            </a:srgbClr>
          </a:solidFill>
          <a:ln w="38100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3</a:t>
            </a:r>
          </a:p>
        </p:txBody>
      </p:sp>
      <p:sp>
        <p:nvSpPr>
          <p:cNvPr id="161" name="Oval 160"/>
          <p:cNvSpPr/>
          <p:nvPr/>
        </p:nvSpPr>
        <p:spPr bwMode="auto">
          <a:xfrm>
            <a:off x="914400" y="3027363"/>
            <a:ext cx="496888" cy="466725"/>
          </a:xfrm>
          <a:prstGeom prst="ellipse">
            <a:avLst/>
          </a:prstGeom>
          <a:solidFill>
            <a:srgbClr val="FFFFFF">
              <a:lumMod val="95000"/>
            </a:srgbClr>
          </a:solidFill>
          <a:ln w="38100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4</a:t>
            </a:r>
          </a:p>
        </p:txBody>
      </p:sp>
      <p:sp>
        <p:nvSpPr>
          <p:cNvPr id="162" name="Oval 161"/>
          <p:cNvSpPr/>
          <p:nvPr/>
        </p:nvSpPr>
        <p:spPr bwMode="auto">
          <a:xfrm>
            <a:off x="914400" y="3538538"/>
            <a:ext cx="496888" cy="465137"/>
          </a:xfrm>
          <a:prstGeom prst="ellipse">
            <a:avLst/>
          </a:prstGeom>
          <a:solidFill>
            <a:srgbClr val="FFFFFF">
              <a:lumMod val="95000"/>
            </a:srgbClr>
          </a:solidFill>
          <a:ln w="38100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5</a:t>
            </a:r>
          </a:p>
        </p:txBody>
      </p:sp>
      <p:sp>
        <p:nvSpPr>
          <p:cNvPr id="163" name="Oval 162"/>
          <p:cNvSpPr/>
          <p:nvPr/>
        </p:nvSpPr>
        <p:spPr bwMode="auto">
          <a:xfrm>
            <a:off x="914400" y="4046538"/>
            <a:ext cx="496888" cy="466725"/>
          </a:xfrm>
          <a:prstGeom prst="ellipse">
            <a:avLst/>
          </a:prstGeom>
          <a:solidFill>
            <a:srgbClr val="FFFFFF">
              <a:lumMod val="95000"/>
            </a:srgbClr>
          </a:solidFill>
          <a:ln w="38100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6</a:t>
            </a:r>
          </a:p>
        </p:txBody>
      </p:sp>
      <p:sp>
        <p:nvSpPr>
          <p:cNvPr id="164" name="Oval 163"/>
          <p:cNvSpPr/>
          <p:nvPr/>
        </p:nvSpPr>
        <p:spPr bwMode="auto">
          <a:xfrm>
            <a:off x="914400" y="4556125"/>
            <a:ext cx="496888" cy="466725"/>
          </a:xfrm>
          <a:prstGeom prst="ellipse">
            <a:avLst/>
          </a:prstGeom>
          <a:solidFill>
            <a:srgbClr val="FFFFFF">
              <a:lumMod val="95000"/>
            </a:srgbClr>
          </a:solidFill>
          <a:ln w="38100" cap="flat" cmpd="sng" algn="ctr">
            <a:solidFill>
              <a:srgbClr val="FFFFFF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7</a:t>
            </a:r>
          </a:p>
        </p:txBody>
      </p:sp>
      <p:cxnSp>
        <p:nvCxnSpPr>
          <p:cNvPr id="105488" name="Straight Connector 238"/>
          <p:cNvCxnSpPr>
            <a:cxnSpLocks noChangeShapeType="1"/>
            <a:stCxn id="157" idx="6"/>
            <a:endCxn id="105503" idx="1"/>
          </p:cNvCxnSpPr>
          <p:nvPr/>
        </p:nvCxnSpPr>
        <p:spPr bwMode="auto">
          <a:xfrm>
            <a:off x="1411288" y="1223963"/>
            <a:ext cx="569912" cy="3175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5489" name="Straight Connector 240"/>
          <p:cNvCxnSpPr>
            <a:cxnSpLocks noChangeShapeType="1"/>
            <a:stCxn id="158" idx="6"/>
            <a:endCxn id="105504" idx="1"/>
          </p:cNvCxnSpPr>
          <p:nvPr/>
        </p:nvCxnSpPr>
        <p:spPr bwMode="auto">
          <a:xfrm flipV="1">
            <a:off x="1411288" y="1730375"/>
            <a:ext cx="569912" cy="1588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5490" name="Straight Connector 244"/>
          <p:cNvCxnSpPr>
            <a:cxnSpLocks noChangeShapeType="1"/>
            <a:stCxn id="159" idx="6"/>
            <a:endCxn id="105505" idx="1"/>
          </p:cNvCxnSpPr>
          <p:nvPr/>
        </p:nvCxnSpPr>
        <p:spPr bwMode="auto">
          <a:xfrm flipV="1">
            <a:off x="1411288" y="2239963"/>
            <a:ext cx="569912" cy="3175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5491" name="Straight Connector 245"/>
          <p:cNvCxnSpPr>
            <a:cxnSpLocks noChangeShapeType="1"/>
            <a:stCxn id="160" idx="6"/>
            <a:endCxn id="105506" idx="1"/>
          </p:cNvCxnSpPr>
          <p:nvPr/>
        </p:nvCxnSpPr>
        <p:spPr bwMode="auto">
          <a:xfrm flipV="1">
            <a:off x="1411288" y="2743200"/>
            <a:ext cx="569912" cy="9525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5492" name="Straight Connector 247"/>
          <p:cNvCxnSpPr>
            <a:cxnSpLocks noChangeShapeType="1"/>
            <a:stCxn id="161" idx="6"/>
            <a:endCxn id="105507" idx="1"/>
          </p:cNvCxnSpPr>
          <p:nvPr/>
        </p:nvCxnSpPr>
        <p:spPr bwMode="auto">
          <a:xfrm flipV="1">
            <a:off x="1411288" y="3260725"/>
            <a:ext cx="569912" cy="0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5493" name="Straight Connector 248"/>
          <p:cNvCxnSpPr>
            <a:cxnSpLocks noChangeShapeType="1"/>
            <a:stCxn id="162" idx="6"/>
            <a:endCxn id="105508" idx="1"/>
          </p:cNvCxnSpPr>
          <p:nvPr/>
        </p:nvCxnSpPr>
        <p:spPr bwMode="auto">
          <a:xfrm flipV="1">
            <a:off x="1411288" y="3763963"/>
            <a:ext cx="569912" cy="7937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5494" name="Straight Connector 250"/>
          <p:cNvCxnSpPr>
            <a:cxnSpLocks noChangeShapeType="1"/>
            <a:stCxn id="163" idx="6"/>
            <a:endCxn id="105509" idx="1"/>
          </p:cNvCxnSpPr>
          <p:nvPr/>
        </p:nvCxnSpPr>
        <p:spPr bwMode="auto">
          <a:xfrm>
            <a:off x="1411288" y="4279900"/>
            <a:ext cx="569912" cy="7938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5495" name="Straight Connector 251"/>
          <p:cNvCxnSpPr>
            <a:cxnSpLocks noChangeShapeType="1"/>
            <a:stCxn id="164" idx="6"/>
            <a:endCxn id="105510" idx="1"/>
          </p:cNvCxnSpPr>
          <p:nvPr/>
        </p:nvCxnSpPr>
        <p:spPr bwMode="auto">
          <a:xfrm>
            <a:off x="1411288" y="4789488"/>
            <a:ext cx="569912" cy="3175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5496" name="Straight Connector 350"/>
          <p:cNvCxnSpPr>
            <a:cxnSpLocks noChangeShapeType="1"/>
            <a:stCxn id="105503" idx="3"/>
            <a:endCxn id="105515" idx="1"/>
          </p:cNvCxnSpPr>
          <p:nvPr/>
        </p:nvCxnSpPr>
        <p:spPr bwMode="auto">
          <a:xfrm>
            <a:off x="2976563" y="1227138"/>
            <a:ext cx="781050" cy="0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5497" name="Straight Connector 352"/>
          <p:cNvCxnSpPr>
            <a:cxnSpLocks noChangeShapeType="1"/>
            <a:stCxn id="105507" idx="3"/>
            <a:endCxn id="105516" idx="1"/>
          </p:cNvCxnSpPr>
          <p:nvPr/>
        </p:nvCxnSpPr>
        <p:spPr bwMode="auto">
          <a:xfrm flipV="1">
            <a:off x="2976563" y="1730375"/>
            <a:ext cx="781050" cy="1530350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5498" name="Straight Connector 354"/>
          <p:cNvCxnSpPr>
            <a:cxnSpLocks noChangeShapeType="1"/>
            <a:stCxn id="105505" idx="3"/>
            <a:endCxn id="105517" idx="1"/>
          </p:cNvCxnSpPr>
          <p:nvPr/>
        </p:nvCxnSpPr>
        <p:spPr bwMode="auto">
          <a:xfrm>
            <a:off x="2976563" y="2239963"/>
            <a:ext cx="781050" cy="0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5499" name="Straight Connector 372"/>
          <p:cNvCxnSpPr>
            <a:cxnSpLocks noChangeShapeType="1"/>
            <a:stCxn id="105504" idx="3"/>
            <a:endCxn id="105519" idx="1"/>
          </p:cNvCxnSpPr>
          <p:nvPr/>
        </p:nvCxnSpPr>
        <p:spPr bwMode="auto">
          <a:xfrm>
            <a:off x="2976563" y="1730375"/>
            <a:ext cx="781050" cy="1530350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5500" name="Straight Connector 375"/>
          <p:cNvCxnSpPr>
            <a:cxnSpLocks noChangeShapeType="1"/>
            <a:stCxn id="105508" idx="3"/>
            <a:endCxn id="105520" idx="1"/>
          </p:cNvCxnSpPr>
          <p:nvPr/>
        </p:nvCxnSpPr>
        <p:spPr bwMode="auto">
          <a:xfrm>
            <a:off x="2976563" y="3763963"/>
            <a:ext cx="781050" cy="0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5501" name="Straight Connector 377"/>
          <p:cNvCxnSpPr>
            <a:cxnSpLocks noChangeShapeType="1"/>
            <a:stCxn id="105510" idx="3"/>
            <a:endCxn id="105522" idx="1"/>
          </p:cNvCxnSpPr>
          <p:nvPr/>
        </p:nvCxnSpPr>
        <p:spPr bwMode="auto">
          <a:xfrm>
            <a:off x="2976563" y="4792663"/>
            <a:ext cx="781050" cy="0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5502" name="Straight Connector 379"/>
          <p:cNvCxnSpPr>
            <a:cxnSpLocks noChangeShapeType="1"/>
            <a:stCxn id="105509" idx="3"/>
            <a:endCxn id="105518" idx="1"/>
          </p:cNvCxnSpPr>
          <p:nvPr/>
        </p:nvCxnSpPr>
        <p:spPr bwMode="auto">
          <a:xfrm flipV="1">
            <a:off x="2976563" y="2743200"/>
            <a:ext cx="781050" cy="1544638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05503" name="Rectangle 236"/>
          <p:cNvSpPr>
            <a:spLocks noChangeArrowheads="1"/>
          </p:cNvSpPr>
          <p:nvPr/>
        </p:nvSpPr>
        <p:spPr bwMode="auto">
          <a:xfrm>
            <a:off x="1981200" y="1028700"/>
            <a:ext cx="995363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200">
              <a:solidFill>
                <a:srgbClr val="000000"/>
              </a:solidFill>
              <a:latin typeface="Calibri" charset="0"/>
              <a:cs typeface="Calibri" charset="0"/>
            </a:endParaRPr>
          </a:p>
        </p:txBody>
      </p:sp>
      <p:sp>
        <p:nvSpPr>
          <p:cNvPr id="105504" name="Rectangle 399"/>
          <p:cNvSpPr>
            <a:spLocks noChangeArrowheads="1"/>
          </p:cNvSpPr>
          <p:nvPr/>
        </p:nvSpPr>
        <p:spPr bwMode="auto">
          <a:xfrm>
            <a:off x="1981200" y="1530350"/>
            <a:ext cx="995363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200">
              <a:solidFill>
                <a:srgbClr val="000000"/>
              </a:solidFill>
              <a:latin typeface="Calibri" charset="0"/>
              <a:cs typeface="Calibri" charset="0"/>
            </a:endParaRPr>
          </a:p>
        </p:txBody>
      </p:sp>
      <p:sp>
        <p:nvSpPr>
          <p:cNvPr id="105505" name="Rectangle 422"/>
          <p:cNvSpPr>
            <a:spLocks noChangeArrowheads="1"/>
          </p:cNvSpPr>
          <p:nvPr/>
        </p:nvSpPr>
        <p:spPr bwMode="auto">
          <a:xfrm>
            <a:off x="1981200" y="2039938"/>
            <a:ext cx="9953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200">
              <a:solidFill>
                <a:srgbClr val="000000"/>
              </a:solidFill>
              <a:latin typeface="Calibri" charset="0"/>
              <a:cs typeface="Calibri" charset="0"/>
            </a:endParaRPr>
          </a:p>
        </p:txBody>
      </p:sp>
      <p:sp>
        <p:nvSpPr>
          <p:cNvPr id="105506" name="Rectangle 423"/>
          <p:cNvSpPr>
            <a:spLocks noChangeArrowheads="1"/>
          </p:cNvSpPr>
          <p:nvPr/>
        </p:nvSpPr>
        <p:spPr bwMode="auto">
          <a:xfrm>
            <a:off x="1981200" y="2543175"/>
            <a:ext cx="9953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200">
              <a:solidFill>
                <a:srgbClr val="000000"/>
              </a:solidFill>
              <a:latin typeface="Calibri" charset="0"/>
              <a:cs typeface="Calibri" charset="0"/>
            </a:endParaRPr>
          </a:p>
        </p:txBody>
      </p:sp>
      <p:sp>
        <p:nvSpPr>
          <p:cNvPr id="105507" name="Rectangle 426"/>
          <p:cNvSpPr>
            <a:spLocks noChangeArrowheads="1"/>
          </p:cNvSpPr>
          <p:nvPr/>
        </p:nvSpPr>
        <p:spPr bwMode="auto">
          <a:xfrm>
            <a:off x="1981200" y="3060700"/>
            <a:ext cx="9953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200">
              <a:solidFill>
                <a:srgbClr val="000000"/>
              </a:solidFill>
              <a:latin typeface="Calibri" charset="0"/>
              <a:cs typeface="Calibri" charset="0"/>
            </a:endParaRPr>
          </a:p>
        </p:txBody>
      </p:sp>
      <p:sp>
        <p:nvSpPr>
          <p:cNvPr id="105508" name="Rectangle 427"/>
          <p:cNvSpPr>
            <a:spLocks noChangeArrowheads="1"/>
          </p:cNvSpPr>
          <p:nvPr/>
        </p:nvSpPr>
        <p:spPr bwMode="auto">
          <a:xfrm>
            <a:off x="1981200" y="3563938"/>
            <a:ext cx="9953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200">
              <a:solidFill>
                <a:srgbClr val="000000"/>
              </a:solidFill>
              <a:latin typeface="Calibri" charset="0"/>
              <a:cs typeface="Calibri" charset="0"/>
            </a:endParaRPr>
          </a:p>
        </p:txBody>
      </p:sp>
      <p:sp>
        <p:nvSpPr>
          <p:cNvPr id="105509" name="Rectangle 430"/>
          <p:cNvSpPr>
            <a:spLocks noChangeArrowheads="1"/>
          </p:cNvSpPr>
          <p:nvPr/>
        </p:nvSpPr>
        <p:spPr bwMode="auto">
          <a:xfrm>
            <a:off x="1981200" y="4089400"/>
            <a:ext cx="995363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200">
              <a:solidFill>
                <a:srgbClr val="000000"/>
              </a:solidFill>
              <a:latin typeface="Calibri" charset="0"/>
              <a:cs typeface="Calibri" charset="0"/>
            </a:endParaRPr>
          </a:p>
        </p:txBody>
      </p:sp>
      <p:sp>
        <p:nvSpPr>
          <p:cNvPr id="105510" name="Rectangle 431"/>
          <p:cNvSpPr>
            <a:spLocks noChangeArrowheads="1"/>
          </p:cNvSpPr>
          <p:nvPr/>
        </p:nvSpPr>
        <p:spPr bwMode="auto">
          <a:xfrm>
            <a:off x="1981200" y="4592638"/>
            <a:ext cx="995363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200">
              <a:solidFill>
                <a:srgbClr val="000000"/>
              </a:solidFill>
              <a:latin typeface="Calibri" charset="0"/>
              <a:cs typeface="Calibri" charset="0"/>
            </a:endParaRPr>
          </a:p>
        </p:txBody>
      </p:sp>
      <p:sp>
        <p:nvSpPr>
          <p:cNvPr id="188" name="Rectangle 187"/>
          <p:cNvSpPr/>
          <p:nvPr/>
        </p:nvSpPr>
        <p:spPr bwMode="auto">
          <a:xfrm>
            <a:off x="3757613" y="1012825"/>
            <a:ext cx="995362" cy="931863"/>
          </a:xfrm>
          <a:prstGeom prst="rect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FC012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kern="0" dirty="0">
              <a:solidFill>
                <a:sysClr val="windowText" lastClr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9" name="Rectangle 188"/>
          <p:cNvSpPr/>
          <p:nvPr/>
        </p:nvSpPr>
        <p:spPr bwMode="auto">
          <a:xfrm>
            <a:off x="3757613" y="2027238"/>
            <a:ext cx="995362" cy="931862"/>
          </a:xfrm>
          <a:prstGeom prst="rect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FC012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kern="0" dirty="0">
              <a:solidFill>
                <a:sysClr val="windowText" lastClr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0" name="Rectangle 189"/>
          <p:cNvSpPr/>
          <p:nvPr/>
        </p:nvSpPr>
        <p:spPr bwMode="auto">
          <a:xfrm>
            <a:off x="3757613" y="3048000"/>
            <a:ext cx="995362" cy="931863"/>
          </a:xfrm>
          <a:prstGeom prst="rect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FC012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kern="0" dirty="0">
              <a:solidFill>
                <a:sysClr val="windowText" lastClr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1" name="Rectangle 190"/>
          <p:cNvSpPr/>
          <p:nvPr/>
        </p:nvSpPr>
        <p:spPr bwMode="auto">
          <a:xfrm>
            <a:off x="3757613" y="4073525"/>
            <a:ext cx="995362" cy="931863"/>
          </a:xfrm>
          <a:prstGeom prst="rect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FC012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kern="0" dirty="0">
              <a:solidFill>
                <a:sysClr val="windowText" lastClr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5515" name="Rectangle 452"/>
          <p:cNvSpPr>
            <a:spLocks noChangeArrowheads="1"/>
          </p:cNvSpPr>
          <p:nvPr/>
        </p:nvSpPr>
        <p:spPr bwMode="auto">
          <a:xfrm>
            <a:off x="3757613" y="1028700"/>
            <a:ext cx="995362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200">
              <a:solidFill>
                <a:srgbClr val="000000"/>
              </a:solidFill>
              <a:latin typeface="Calibri" charset="0"/>
              <a:cs typeface="Calibri" charset="0"/>
            </a:endParaRPr>
          </a:p>
        </p:txBody>
      </p:sp>
      <p:sp>
        <p:nvSpPr>
          <p:cNvPr id="105516" name="Rectangle 453"/>
          <p:cNvSpPr>
            <a:spLocks noChangeArrowheads="1"/>
          </p:cNvSpPr>
          <p:nvPr/>
        </p:nvSpPr>
        <p:spPr bwMode="auto">
          <a:xfrm>
            <a:off x="3757613" y="1530350"/>
            <a:ext cx="995362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200">
              <a:solidFill>
                <a:srgbClr val="000000"/>
              </a:solidFill>
              <a:latin typeface="Calibri" charset="0"/>
              <a:cs typeface="Calibri" charset="0"/>
            </a:endParaRPr>
          </a:p>
        </p:txBody>
      </p:sp>
      <p:sp>
        <p:nvSpPr>
          <p:cNvPr id="105517" name="Rectangle 454"/>
          <p:cNvSpPr>
            <a:spLocks noChangeArrowheads="1"/>
          </p:cNvSpPr>
          <p:nvPr/>
        </p:nvSpPr>
        <p:spPr bwMode="auto">
          <a:xfrm>
            <a:off x="3757613" y="2039938"/>
            <a:ext cx="9953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200">
              <a:solidFill>
                <a:srgbClr val="000000"/>
              </a:solidFill>
              <a:latin typeface="Calibri" charset="0"/>
              <a:cs typeface="Calibri" charset="0"/>
            </a:endParaRPr>
          </a:p>
        </p:txBody>
      </p:sp>
      <p:sp>
        <p:nvSpPr>
          <p:cNvPr id="105518" name="Rectangle 455"/>
          <p:cNvSpPr>
            <a:spLocks noChangeArrowheads="1"/>
          </p:cNvSpPr>
          <p:nvPr/>
        </p:nvSpPr>
        <p:spPr bwMode="auto">
          <a:xfrm>
            <a:off x="3757613" y="2543175"/>
            <a:ext cx="9953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200">
              <a:solidFill>
                <a:srgbClr val="000000"/>
              </a:solidFill>
              <a:latin typeface="Calibri" charset="0"/>
              <a:cs typeface="Calibri" charset="0"/>
            </a:endParaRPr>
          </a:p>
        </p:txBody>
      </p:sp>
      <p:sp>
        <p:nvSpPr>
          <p:cNvPr id="105519" name="Rectangle 456"/>
          <p:cNvSpPr>
            <a:spLocks noChangeArrowheads="1"/>
          </p:cNvSpPr>
          <p:nvPr/>
        </p:nvSpPr>
        <p:spPr bwMode="auto">
          <a:xfrm>
            <a:off x="3757613" y="3060700"/>
            <a:ext cx="9953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200">
              <a:solidFill>
                <a:srgbClr val="000000"/>
              </a:solidFill>
              <a:latin typeface="Calibri" charset="0"/>
              <a:cs typeface="Calibri" charset="0"/>
            </a:endParaRPr>
          </a:p>
        </p:txBody>
      </p:sp>
      <p:sp>
        <p:nvSpPr>
          <p:cNvPr id="105520" name="Rectangle 457"/>
          <p:cNvSpPr>
            <a:spLocks noChangeArrowheads="1"/>
          </p:cNvSpPr>
          <p:nvPr/>
        </p:nvSpPr>
        <p:spPr bwMode="auto">
          <a:xfrm>
            <a:off x="3757613" y="3563938"/>
            <a:ext cx="9953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200">
              <a:solidFill>
                <a:srgbClr val="000000"/>
              </a:solidFill>
              <a:latin typeface="Calibri" charset="0"/>
              <a:cs typeface="Calibri" charset="0"/>
            </a:endParaRPr>
          </a:p>
        </p:txBody>
      </p:sp>
      <p:sp>
        <p:nvSpPr>
          <p:cNvPr id="105521" name="Rectangle 458"/>
          <p:cNvSpPr>
            <a:spLocks noChangeArrowheads="1"/>
          </p:cNvSpPr>
          <p:nvPr/>
        </p:nvSpPr>
        <p:spPr bwMode="auto">
          <a:xfrm>
            <a:off x="3757613" y="4089400"/>
            <a:ext cx="995362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200">
              <a:solidFill>
                <a:srgbClr val="000000"/>
              </a:solidFill>
              <a:latin typeface="Calibri" charset="0"/>
              <a:cs typeface="Calibri" charset="0"/>
            </a:endParaRPr>
          </a:p>
        </p:txBody>
      </p:sp>
      <p:sp>
        <p:nvSpPr>
          <p:cNvPr id="105522" name="Rectangle 459"/>
          <p:cNvSpPr>
            <a:spLocks noChangeArrowheads="1"/>
          </p:cNvSpPr>
          <p:nvPr/>
        </p:nvSpPr>
        <p:spPr bwMode="auto">
          <a:xfrm>
            <a:off x="3757613" y="4592638"/>
            <a:ext cx="995362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200">
              <a:solidFill>
                <a:srgbClr val="000000"/>
              </a:solidFill>
              <a:latin typeface="Calibri" charset="0"/>
              <a:cs typeface="Calibri" charset="0"/>
            </a:endParaRPr>
          </a:p>
        </p:txBody>
      </p:sp>
      <p:grpSp>
        <p:nvGrpSpPr>
          <p:cNvPr id="105523" name="Group 501"/>
          <p:cNvGrpSpPr>
            <a:grpSpLocks/>
          </p:cNvGrpSpPr>
          <p:nvPr/>
        </p:nvGrpSpPr>
        <p:grpSpPr bwMode="auto">
          <a:xfrm>
            <a:off x="1981200" y="1151732"/>
            <a:ext cx="995363" cy="501650"/>
            <a:chOff x="1963602" y="1480062"/>
            <a:chExt cx="1245593" cy="573922"/>
          </a:xfrm>
        </p:grpSpPr>
        <p:cxnSp>
          <p:nvCxnSpPr>
            <p:cNvPr id="105618" name="Straight Connector 476"/>
            <p:cNvCxnSpPr>
              <a:cxnSpLocks noChangeShapeType="1"/>
              <a:stCxn id="105503" idx="1"/>
              <a:endCxn id="105503" idx="3"/>
            </p:cNvCxnSpPr>
            <p:nvPr/>
          </p:nvCxnSpPr>
          <p:spPr bwMode="auto">
            <a:xfrm>
              <a:off x="1963602" y="1480062"/>
              <a:ext cx="1245593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5619" name="Straight Connector 478"/>
            <p:cNvCxnSpPr>
              <a:cxnSpLocks noChangeShapeType="1"/>
              <a:stCxn id="105504" idx="1"/>
              <a:endCxn id="105504" idx="3"/>
            </p:cNvCxnSpPr>
            <p:nvPr/>
          </p:nvCxnSpPr>
          <p:spPr bwMode="auto">
            <a:xfrm>
              <a:off x="1963602" y="2053984"/>
              <a:ext cx="1245593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5620" name="Straight Connector 486"/>
            <p:cNvCxnSpPr>
              <a:cxnSpLocks noChangeShapeType="1"/>
              <a:stCxn id="105504" idx="1"/>
              <a:endCxn id="105503" idx="3"/>
            </p:cNvCxnSpPr>
            <p:nvPr/>
          </p:nvCxnSpPr>
          <p:spPr bwMode="auto">
            <a:xfrm flipV="1">
              <a:off x="1963602" y="1480062"/>
              <a:ext cx="1245593" cy="57392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5621" name="Straight Connector 487"/>
            <p:cNvCxnSpPr>
              <a:cxnSpLocks noChangeShapeType="1"/>
              <a:stCxn id="105503" idx="1"/>
              <a:endCxn id="105504" idx="3"/>
            </p:cNvCxnSpPr>
            <p:nvPr/>
          </p:nvCxnSpPr>
          <p:spPr bwMode="auto">
            <a:xfrm>
              <a:off x="1963602" y="1480062"/>
              <a:ext cx="1245593" cy="57392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105524" name="Group 502"/>
          <p:cNvGrpSpPr>
            <a:grpSpLocks/>
          </p:cNvGrpSpPr>
          <p:nvPr/>
        </p:nvGrpSpPr>
        <p:grpSpPr bwMode="auto">
          <a:xfrm>
            <a:off x="2087563" y="2239963"/>
            <a:ext cx="850900" cy="503237"/>
            <a:chOff x="2133600" y="1566331"/>
            <a:chExt cx="1066800" cy="575737"/>
          </a:xfrm>
        </p:grpSpPr>
        <p:cxnSp>
          <p:nvCxnSpPr>
            <p:cNvPr id="105614" name="Straight Connector 503"/>
            <p:cNvCxnSpPr>
              <a:cxnSpLocks noChangeShapeType="1"/>
            </p:cNvCxnSpPr>
            <p:nvPr/>
          </p:nvCxnSpPr>
          <p:spPr bwMode="auto">
            <a:xfrm rot="10800000" flipH="1">
              <a:off x="2133600" y="1566332"/>
              <a:ext cx="106680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5615" name="Straight Connector 504"/>
            <p:cNvCxnSpPr>
              <a:cxnSpLocks noChangeShapeType="1"/>
            </p:cNvCxnSpPr>
            <p:nvPr/>
          </p:nvCxnSpPr>
          <p:spPr bwMode="auto">
            <a:xfrm rot="10800000" flipH="1">
              <a:off x="2133600" y="2142067"/>
              <a:ext cx="106680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5616" name="Straight Connector 505"/>
            <p:cNvCxnSpPr>
              <a:cxnSpLocks noChangeShapeType="1"/>
            </p:cNvCxnSpPr>
            <p:nvPr/>
          </p:nvCxnSpPr>
          <p:spPr bwMode="auto">
            <a:xfrm rot="10800000" flipH="1">
              <a:off x="2133600" y="1566333"/>
              <a:ext cx="1066800" cy="57573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5617" name="Straight Connector 506"/>
            <p:cNvCxnSpPr>
              <a:cxnSpLocks noChangeShapeType="1"/>
            </p:cNvCxnSpPr>
            <p:nvPr/>
          </p:nvCxnSpPr>
          <p:spPr bwMode="auto">
            <a:xfrm rot="10800000" flipH="1" flipV="1">
              <a:off x="2133600" y="1566331"/>
              <a:ext cx="1066800" cy="57573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105525" name="Group 507"/>
          <p:cNvGrpSpPr>
            <a:grpSpLocks/>
          </p:cNvGrpSpPr>
          <p:nvPr/>
        </p:nvGrpSpPr>
        <p:grpSpPr bwMode="auto">
          <a:xfrm>
            <a:off x="2087563" y="3260725"/>
            <a:ext cx="850900" cy="503238"/>
            <a:chOff x="2133600" y="1566331"/>
            <a:chExt cx="1066800" cy="575737"/>
          </a:xfrm>
        </p:grpSpPr>
        <p:cxnSp>
          <p:nvCxnSpPr>
            <p:cNvPr id="105610" name="Straight Connector 508"/>
            <p:cNvCxnSpPr>
              <a:cxnSpLocks noChangeShapeType="1"/>
            </p:cNvCxnSpPr>
            <p:nvPr/>
          </p:nvCxnSpPr>
          <p:spPr bwMode="auto">
            <a:xfrm rot="10800000" flipH="1">
              <a:off x="2133600" y="1566332"/>
              <a:ext cx="106680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5611" name="Straight Connector 509"/>
            <p:cNvCxnSpPr>
              <a:cxnSpLocks noChangeShapeType="1"/>
            </p:cNvCxnSpPr>
            <p:nvPr/>
          </p:nvCxnSpPr>
          <p:spPr bwMode="auto">
            <a:xfrm rot="10800000" flipH="1">
              <a:off x="2133600" y="2142067"/>
              <a:ext cx="106680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5612" name="Straight Connector 510"/>
            <p:cNvCxnSpPr>
              <a:cxnSpLocks noChangeShapeType="1"/>
            </p:cNvCxnSpPr>
            <p:nvPr/>
          </p:nvCxnSpPr>
          <p:spPr bwMode="auto">
            <a:xfrm rot="10800000" flipH="1">
              <a:off x="2133600" y="1566333"/>
              <a:ext cx="1066800" cy="57573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5613" name="Straight Connector 511"/>
            <p:cNvCxnSpPr>
              <a:cxnSpLocks noChangeShapeType="1"/>
            </p:cNvCxnSpPr>
            <p:nvPr/>
          </p:nvCxnSpPr>
          <p:spPr bwMode="auto">
            <a:xfrm rot="10800000" flipH="1" flipV="1">
              <a:off x="2133600" y="1566331"/>
              <a:ext cx="1066800" cy="57573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105526" name="Group 512"/>
          <p:cNvGrpSpPr>
            <a:grpSpLocks/>
          </p:cNvGrpSpPr>
          <p:nvPr/>
        </p:nvGrpSpPr>
        <p:grpSpPr bwMode="auto">
          <a:xfrm>
            <a:off x="2087563" y="4295775"/>
            <a:ext cx="850900" cy="503238"/>
            <a:chOff x="2133600" y="1566331"/>
            <a:chExt cx="1066800" cy="575737"/>
          </a:xfrm>
        </p:grpSpPr>
        <p:cxnSp>
          <p:nvCxnSpPr>
            <p:cNvPr id="105606" name="Straight Connector 513"/>
            <p:cNvCxnSpPr>
              <a:cxnSpLocks noChangeShapeType="1"/>
            </p:cNvCxnSpPr>
            <p:nvPr/>
          </p:nvCxnSpPr>
          <p:spPr bwMode="auto">
            <a:xfrm rot="10800000" flipH="1">
              <a:off x="2133600" y="1566332"/>
              <a:ext cx="106680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5607" name="Straight Connector 514"/>
            <p:cNvCxnSpPr>
              <a:cxnSpLocks noChangeShapeType="1"/>
            </p:cNvCxnSpPr>
            <p:nvPr/>
          </p:nvCxnSpPr>
          <p:spPr bwMode="auto">
            <a:xfrm rot="10800000" flipH="1">
              <a:off x="2133600" y="2142067"/>
              <a:ext cx="106680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5608" name="Straight Connector 515"/>
            <p:cNvCxnSpPr>
              <a:cxnSpLocks noChangeShapeType="1"/>
            </p:cNvCxnSpPr>
            <p:nvPr/>
          </p:nvCxnSpPr>
          <p:spPr bwMode="auto">
            <a:xfrm rot="10800000" flipH="1">
              <a:off x="2133600" y="1566333"/>
              <a:ext cx="1066800" cy="57573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5609" name="Straight Connector 516"/>
            <p:cNvCxnSpPr>
              <a:cxnSpLocks noChangeShapeType="1"/>
            </p:cNvCxnSpPr>
            <p:nvPr/>
          </p:nvCxnSpPr>
          <p:spPr bwMode="auto">
            <a:xfrm rot="10800000" flipH="1" flipV="1">
              <a:off x="2133600" y="1566331"/>
              <a:ext cx="1066800" cy="57573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cxnSp>
        <p:nvCxnSpPr>
          <p:cNvPr id="105527" name="Straight Connector 538"/>
          <p:cNvCxnSpPr>
            <a:cxnSpLocks noChangeShapeType="1"/>
            <a:stCxn id="105506" idx="3"/>
            <a:endCxn id="105521" idx="1"/>
          </p:cNvCxnSpPr>
          <p:nvPr/>
        </p:nvCxnSpPr>
        <p:spPr bwMode="auto">
          <a:xfrm>
            <a:off x="2976563" y="2743200"/>
            <a:ext cx="781050" cy="1544638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21" name="Rectangle 220"/>
          <p:cNvSpPr/>
          <p:nvPr/>
        </p:nvSpPr>
        <p:spPr bwMode="auto">
          <a:xfrm>
            <a:off x="5541963" y="1012825"/>
            <a:ext cx="995362" cy="931863"/>
          </a:xfrm>
          <a:prstGeom prst="rect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FC012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kern="0" dirty="0">
              <a:solidFill>
                <a:sysClr val="windowText" lastClr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2" name="Rectangle 221"/>
          <p:cNvSpPr/>
          <p:nvPr/>
        </p:nvSpPr>
        <p:spPr bwMode="auto">
          <a:xfrm>
            <a:off x="5541963" y="2027238"/>
            <a:ext cx="995362" cy="931862"/>
          </a:xfrm>
          <a:prstGeom prst="rect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FC012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kern="0" dirty="0">
              <a:solidFill>
                <a:sysClr val="windowText" lastClr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3" name="Rectangle 222"/>
          <p:cNvSpPr/>
          <p:nvPr/>
        </p:nvSpPr>
        <p:spPr bwMode="auto">
          <a:xfrm>
            <a:off x="5541963" y="3048000"/>
            <a:ext cx="995362" cy="931863"/>
          </a:xfrm>
          <a:prstGeom prst="rect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FC012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kern="0" dirty="0">
              <a:solidFill>
                <a:sysClr val="windowText" lastClr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4" name="Rectangle 223"/>
          <p:cNvSpPr/>
          <p:nvPr/>
        </p:nvSpPr>
        <p:spPr bwMode="auto">
          <a:xfrm>
            <a:off x="5541963" y="4073525"/>
            <a:ext cx="995362" cy="931863"/>
          </a:xfrm>
          <a:prstGeom prst="rect">
            <a:avLst/>
          </a:prstGeom>
          <a:solidFill>
            <a:srgbClr val="FFFFFF">
              <a:lumMod val="85000"/>
            </a:srgbClr>
          </a:solidFill>
          <a:ln w="19050" cap="flat" cmpd="sng" algn="ctr">
            <a:solidFill>
              <a:srgbClr val="FC012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kern="0" dirty="0">
              <a:solidFill>
                <a:sysClr val="windowText" lastClr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5532" name="Rectangle 543"/>
          <p:cNvSpPr>
            <a:spLocks noChangeArrowheads="1"/>
          </p:cNvSpPr>
          <p:nvPr/>
        </p:nvSpPr>
        <p:spPr bwMode="auto">
          <a:xfrm>
            <a:off x="5541963" y="1028700"/>
            <a:ext cx="995362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200">
              <a:solidFill>
                <a:srgbClr val="000000"/>
              </a:solidFill>
              <a:latin typeface="Calibri" charset="0"/>
              <a:cs typeface="Calibri" charset="0"/>
            </a:endParaRPr>
          </a:p>
        </p:txBody>
      </p:sp>
      <p:sp>
        <p:nvSpPr>
          <p:cNvPr id="105533" name="Rectangle 544"/>
          <p:cNvSpPr>
            <a:spLocks noChangeArrowheads="1"/>
          </p:cNvSpPr>
          <p:nvPr/>
        </p:nvSpPr>
        <p:spPr bwMode="auto">
          <a:xfrm>
            <a:off x="5541963" y="1530350"/>
            <a:ext cx="995362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200">
              <a:solidFill>
                <a:srgbClr val="000000"/>
              </a:solidFill>
              <a:latin typeface="Calibri" charset="0"/>
              <a:cs typeface="Calibri" charset="0"/>
            </a:endParaRPr>
          </a:p>
        </p:txBody>
      </p:sp>
      <p:sp>
        <p:nvSpPr>
          <p:cNvPr id="105534" name="Rectangle 545"/>
          <p:cNvSpPr>
            <a:spLocks noChangeArrowheads="1"/>
          </p:cNvSpPr>
          <p:nvPr/>
        </p:nvSpPr>
        <p:spPr bwMode="auto">
          <a:xfrm>
            <a:off x="5541963" y="2039938"/>
            <a:ext cx="9953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200">
              <a:solidFill>
                <a:srgbClr val="000000"/>
              </a:solidFill>
              <a:latin typeface="Calibri" charset="0"/>
              <a:cs typeface="Calibri" charset="0"/>
            </a:endParaRPr>
          </a:p>
        </p:txBody>
      </p:sp>
      <p:sp>
        <p:nvSpPr>
          <p:cNvPr id="105535" name="Rectangle 546"/>
          <p:cNvSpPr>
            <a:spLocks noChangeArrowheads="1"/>
          </p:cNvSpPr>
          <p:nvPr/>
        </p:nvSpPr>
        <p:spPr bwMode="auto">
          <a:xfrm>
            <a:off x="5541963" y="2543175"/>
            <a:ext cx="9953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200">
              <a:solidFill>
                <a:srgbClr val="000000"/>
              </a:solidFill>
              <a:latin typeface="Calibri" charset="0"/>
              <a:cs typeface="Calibri" charset="0"/>
            </a:endParaRPr>
          </a:p>
        </p:txBody>
      </p:sp>
      <p:sp>
        <p:nvSpPr>
          <p:cNvPr id="105536" name="Rectangle 547"/>
          <p:cNvSpPr>
            <a:spLocks noChangeArrowheads="1"/>
          </p:cNvSpPr>
          <p:nvPr/>
        </p:nvSpPr>
        <p:spPr bwMode="auto">
          <a:xfrm>
            <a:off x="5541963" y="3060700"/>
            <a:ext cx="9953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200">
              <a:solidFill>
                <a:srgbClr val="000000"/>
              </a:solidFill>
              <a:latin typeface="Calibri" charset="0"/>
              <a:cs typeface="Calibri" charset="0"/>
            </a:endParaRPr>
          </a:p>
        </p:txBody>
      </p:sp>
      <p:sp>
        <p:nvSpPr>
          <p:cNvPr id="105537" name="Rectangle 548"/>
          <p:cNvSpPr>
            <a:spLocks noChangeArrowheads="1"/>
          </p:cNvSpPr>
          <p:nvPr/>
        </p:nvSpPr>
        <p:spPr bwMode="auto">
          <a:xfrm>
            <a:off x="5541963" y="3563938"/>
            <a:ext cx="9953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200">
              <a:solidFill>
                <a:srgbClr val="000000"/>
              </a:solidFill>
              <a:latin typeface="Calibri" charset="0"/>
              <a:cs typeface="Calibri" charset="0"/>
            </a:endParaRPr>
          </a:p>
        </p:txBody>
      </p:sp>
      <p:sp>
        <p:nvSpPr>
          <p:cNvPr id="105538" name="Rectangle 549"/>
          <p:cNvSpPr>
            <a:spLocks noChangeArrowheads="1"/>
          </p:cNvSpPr>
          <p:nvPr/>
        </p:nvSpPr>
        <p:spPr bwMode="auto">
          <a:xfrm>
            <a:off x="5541963" y="4089400"/>
            <a:ext cx="995362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200">
              <a:solidFill>
                <a:srgbClr val="000000"/>
              </a:solidFill>
              <a:latin typeface="Calibri" charset="0"/>
              <a:cs typeface="Calibri" charset="0"/>
            </a:endParaRPr>
          </a:p>
        </p:txBody>
      </p:sp>
      <p:sp>
        <p:nvSpPr>
          <p:cNvPr id="105539" name="Rectangle 550"/>
          <p:cNvSpPr>
            <a:spLocks noChangeArrowheads="1"/>
          </p:cNvSpPr>
          <p:nvPr/>
        </p:nvSpPr>
        <p:spPr bwMode="auto">
          <a:xfrm>
            <a:off x="5541963" y="4592638"/>
            <a:ext cx="995362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200">
              <a:solidFill>
                <a:srgbClr val="000000"/>
              </a:solidFill>
              <a:latin typeface="Calibri" charset="0"/>
              <a:cs typeface="Calibri" charset="0"/>
            </a:endParaRPr>
          </a:p>
        </p:txBody>
      </p:sp>
      <p:cxnSp>
        <p:nvCxnSpPr>
          <p:cNvPr id="105540" name="Straight Connector 572"/>
          <p:cNvCxnSpPr>
            <a:cxnSpLocks noChangeShapeType="1"/>
            <a:stCxn id="105515" idx="3"/>
            <a:endCxn id="105532" idx="1"/>
          </p:cNvCxnSpPr>
          <p:nvPr/>
        </p:nvCxnSpPr>
        <p:spPr bwMode="auto">
          <a:xfrm>
            <a:off x="4752975" y="1227138"/>
            <a:ext cx="788988" cy="0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5541" name="Straight Connector 574"/>
          <p:cNvCxnSpPr>
            <a:cxnSpLocks noChangeShapeType="1"/>
            <a:stCxn id="105516" idx="3"/>
            <a:endCxn id="105534" idx="1"/>
          </p:cNvCxnSpPr>
          <p:nvPr/>
        </p:nvCxnSpPr>
        <p:spPr bwMode="auto">
          <a:xfrm>
            <a:off x="4752975" y="1730375"/>
            <a:ext cx="788988" cy="509588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5542" name="Straight Connector 576"/>
          <p:cNvCxnSpPr>
            <a:cxnSpLocks noChangeShapeType="1"/>
            <a:stCxn id="105518" idx="3"/>
            <a:endCxn id="105535" idx="1"/>
          </p:cNvCxnSpPr>
          <p:nvPr/>
        </p:nvCxnSpPr>
        <p:spPr bwMode="auto">
          <a:xfrm>
            <a:off x="4752975" y="2743200"/>
            <a:ext cx="788988" cy="0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5543" name="Straight Connector 579"/>
          <p:cNvCxnSpPr>
            <a:cxnSpLocks noChangeShapeType="1"/>
            <a:stCxn id="105520" idx="3"/>
            <a:endCxn id="105538" idx="1"/>
          </p:cNvCxnSpPr>
          <p:nvPr/>
        </p:nvCxnSpPr>
        <p:spPr bwMode="auto">
          <a:xfrm>
            <a:off x="4752975" y="3763963"/>
            <a:ext cx="788988" cy="523875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5544" name="Straight Connector 581"/>
          <p:cNvCxnSpPr>
            <a:cxnSpLocks noChangeShapeType="1"/>
            <a:stCxn id="105521" idx="3"/>
            <a:endCxn id="105537" idx="1"/>
          </p:cNvCxnSpPr>
          <p:nvPr/>
        </p:nvCxnSpPr>
        <p:spPr bwMode="auto">
          <a:xfrm flipV="1">
            <a:off x="4752975" y="3763963"/>
            <a:ext cx="788988" cy="523875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5545" name="Straight Connector 583"/>
          <p:cNvCxnSpPr>
            <a:cxnSpLocks noChangeShapeType="1"/>
            <a:stCxn id="105522" idx="3"/>
            <a:endCxn id="105539" idx="1"/>
          </p:cNvCxnSpPr>
          <p:nvPr/>
        </p:nvCxnSpPr>
        <p:spPr bwMode="auto">
          <a:xfrm>
            <a:off x="4752975" y="4792663"/>
            <a:ext cx="788988" cy="0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5546" name="Straight Connector 586"/>
          <p:cNvCxnSpPr>
            <a:cxnSpLocks noChangeShapeType="1"/>
            <a:stCxn id="105517" idx="3"/>
            <a:endCxn id="105533" idx="1"/>
          </p:cNvCxnSpPr>
          <p:nvPr/>
        </p:nvCxnSpPr>
        <p:spPr bwMode="auto">
          <a:xfrm flipV="1">
            <a:off x="4752975" y="1730375"/>
            <a:ext cx="788988" cy="509588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5547" name="Straight Connector 589"/>
          <p:cNvCxnSpPr>
            <a:cxnSpLocks noChangeShapeType="1"/>
            <a:stCxn id="105519" idx="3"/>
            <a:endCxn id="105536" idx="1"/>
          </p:cNvCxnSpPr>
          <p:nvPr/>
        </p:nvCxnSpPr>
        <p:spPr bwMode="auto">
          <a:xfrm>
            <a:off x="4752975" y="3260725"/>
            <a:ext cx="788988" cy="0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5548" name="Straight Connector 590"/>
          <p:cNvCxnSpPr>
            <a:cxnSpLocks noChangeShapeType="1"/>
          </p:cNvCxnSpPr>
          <p:nvPr/>
        </p:nvCxnSpPr>
        <p:spPr bwMode="auto">
          <a:xfrm>
            <a:off x="6537325" y="1227138"/>
            <a:ext cx="568325" cy="3175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5549" name="Straight Connector 591"/>
          <p:cNvCxnSpPr>
            <a:cxnSpLocks noChangeShapeType="1"/>
          </p:cNvCxnSpPr>
          <p:nvPr/>
        </p:nvCxnSpPr>
        <p:spPr bwMode="auto">
          <a:xfrm flipV="1">
            <a:off x="6537325" y="1731963"/>
            <a:ext cx="568325" cy="3175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5550" name="Straight Connector 592"/>
          <p:cNvCxnSpPr>
            <a:cxnSpLocks noChangeShapeType="1"/>
            <a:endCxn id="251" idx="2"/>
          </p:cNvCxnSpPr>
          <p:nvPr/>
        </p:nvCxnSpPr>
        <p:spPr bwMode="auto">
          <a:xfrm flipV="1">
            <a:off x="6537325" y="2243138"/>
            <a:ext cx="585788" cy="3175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5551" name="Straight Connector 593"/>
          <p:cNvCxnSpPr>
            <a:cxnSpLocks noChangeShapeType="1"/>
            <a:endCxn id="252" idx="2"/>
          </p:cNvCxnSpPr>
          <p:nvPr/>
        </p:nvCxnSpPr>
        <p:spPr bwMode="auto">
          <a:xfrm flipV="1">
            <a:off x="6537325" y="2752725"/>
            <a:ext cx="585788" cy="1588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5552" name="Straight Connector 594"/>
          <p:cNvCxnSpPr>
            <a:cxnSpLocks noChangeShapeType="1"/>
            <a:endCxn id="253" idx="2"/>
          </p:cNvCxnSpPr>
          <p:nvPr/>
        </p:nvCxnSpPr>
        <p:spPr bwMode="auto">
          <a:xfrm flipV="1">
            <a:off x="6537325" y="3260725"/>
            <a:ext cx="585788" cy="3175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5553" name="Straight Connector 595"/>
          <p:cNvCxnSpPr>
            <a:cxnSpLocks noChangeShapeType="1"/>
            <a:endCxn id="254" idx="2"/>
          </p:cNvCxnSpPr>
          <p:nvPr/>
        </p:nvCxnSpPr>
        <p:spPr bwMode="auto">
          <a:xfrm flipV="1">
            <a:off x="6537325" y="3771900"/>
            <a:ext cx="585788" cy="1588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5554" name="Straight Connector 596"/>
          <p:cNvCxnSpPr>
            <a:cxnSpLocks noChangeShapeType="1"/>
            <a:stCxn id="105538" idx="3"/>
            <a:endCxn id="255" idx="2"/>
          </p:cNvCxnSpPr>
          <p:nvPr/>
        </p:nvCxnSpPr>
        <p:spPr bwMode="auto">
          <a:xfrm flipV="1">
            <a:off x="6537325" y="4287838"/>
            <a:ext cx="585788" cy="0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5555" name="Straight Connector 597"/>
          <p:cNvCxnSpPr>
            <a:cxnSpLocks noChangeShapeType="1"/>
          </p:cNvCxnSpPr>
          <p:nvPr/>
        </p:nvCxnSpPr>
        <p:spPr bwMode="auto">
          <a:xfrm>
            <a:off x="6537325" y="4810125"/>
            <a:ext cx="585788" cy="3175"/>
          </a:xfrm>
          <a:prstGeom prst="line">
            <a:avLst/>
          </a:prstGeom>
          <a:noFill/>
          <a:ln w="19050">
            <a:solidFill>
              <a:srgbClr val="FC0128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49" name="Oval 248"/>
          <p:cNvSpPr/>
          <p:nvPr/>
        </p:nvSpPr>
        <p:spPr bwMode="auto">
          <a:xfrm>
            <a:off x="7123113" y="990600"/>
            <a:ext cx="496887" cy="466725"/>
          </a:xfrm>
          <a:prstGeom prst="ellipse">
            <a:avLst/>
          </a:prstGeom>
          <a:solidFill>
            <a:srgbClr val="FFFFFF">
              <a:lumMod val="95000"/>
            </a:srgbClr>
          </a:solidFill>
          <a:ln w="38100" cap="flat" cmpd="sng" algn="ctr">
            <a:solidFill>
              <a:srgbClr val="FFFFFF">
                <a:lumMod val="50000"/>
              </a:srgb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0</a:t>
            </a:r>
          </a:p>
        </p:txBody>
      </p:sp>
      <p:sp>
        <p:nvSpPr>
          <p:cNvPr id="250" name="Oval 249"/>
          <p:cNvSpPr/>
          <p:nvPr/>
        </p:nvSpPr>
        <p:spPr bwMode="auto">
          <a:xfrm>
            <a:off x="7123113" y="1500188"/>
            <a:ext cx="496887" cy="465137"/>
          </a:xfrm>
          <a:prstGeom prst="ellipse">
            <a:avLst/>
          </a:prstGeom>
          <a:solidFill>
            <a:srgbClr val="FFFFFF">
              <a:lumMod val="95000"/>
            </a:srgbClr>
          </a:solidFill>
          <a:ln w="38100" cap="flat" cmpd="sng" algn="ctr">
            <a:solidFill>
              <a:srgbClr val="FFFFFF">
                <a:lumMod val="50000"/>
              </a:srgb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1</a:t>
            </a:r>
          </a:p>
        </p:txBody>
      </p:sp>
      <p:sp>
        <p:nvSpPr>
          <p:cNvPr id="251" name="Oval 250"/>
          <p:cNvSpPr/>
          <p:nvPr/>
        </p:nvSpPr>
        <p:spPr bwMode="auto">
          <a:xfrm>
            <a:off x="7123113" y="2009775"/>
            <a:ext cx="496887" cy="466725"/>
          </a:xfrm>
          <a:prstGeom prst="ellipse">
            <a:avLst/>
          </a:prstGeom>
          <a:solidFill>
            <a:srgbClr val="FFFFFF">
              <a:lumMod val="95000"/>
            </a:srgbClr>
          </a:solidFill>
          <a:ln w="38100" cap="flat" cmpd="sng" algn="ctr">
            <a:solidFill>
              <a:srgbClr val="FFFFFF">
                <a:lumMod val="50000"/>
              </a:srgb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2</a:t>
            </a:r>
          </a:p>
        </p:txBody>
      </p:sp>
      <p:sp>
        <p:nvSpPr>
          <p:cNvPr id="252" name="Oval 251"/>
          <p:cNvSpPr/>
          <p:nvPr/>
        </p:nvSpPr>
        <p:spPr bwMode="auto">
          <a:xfrm>
            <a:off x="7123113" y="2519363"/>
            <a:ext cx="496887" cy="465137"/>
          </a:xfrm>
          <a:prstGeom prst="ellipse">
            <a:avLst/>
          </a:prstGeom>
          <a:solidFill>
            <a:srgbClr val="FFFFFF">
              <a:lumMod val="95000"/>
            </a:srgbClr>
          </a:solidFill>
          <a:ln w="38100" cap="flat" cmpd="sng" algn="ctr">
            <a:solidFill>
              <a:srgbClr val="FFFFFF">
                <a:lumMod val="50000"/>
              </a:srgb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3</a:t>
            </a:r>
          </a:p>
        </p:txBody>
      </p:sp>
      <p:sp>
        <p:nvSpPr>
          <p:cNvPr id="253" name="Oval 252"/>
          <p:cNvSpPr/>
          <p:nvPr/>
        </p:nvSpPr>
        <p:spPr bwMode="auto">
          <a:xfrm>
            <a:off x="7123113" y="3027363"/>
            <a:ext cx="496887" cy="466725"/>
          </a:xfrm>
          <a:prstGeom prst="ellipse">
            <a:avLst/>
          </a:prstGeom>
          <a:solidFill>
            <a:srgbClr val="FFFFFF">
              <a:lumMod val="95000"/>
            </a:srgbClr>
          </a:solidFill>
          <a:ln w="38100" cap="flat" cmpd="sng" algn="ctr">
            <a:solidFill>
              <a:srgbClr val="FFFFFF">
                <a:lumMod val="50000"/>
              </a:srgb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4</a:t>
            </a:r>
          </a:p>
        </p:txBody>
      </p:sp>
      <p:sp>
        <p:nvSpPr>
          <p:cNvPr id="254" name="Oval 253"/>
          <p:cNvSpPr/>
          <p:nvPr/>
        </p:nvSpPr>
        <p:spPr bwMode="auto">
          <a:xfrm>
            <a:off x="7123113" y="3538538"/>
            <a:ext cx="496887" cy="465137"/>
          </a:xfrm>
          <a:prstGeom prst="ellipse">
            <a:avLst/>
          </a:prstGeom>
          <a:solidFill>
            <a:srgbClr val="FFFFFF">
              <a:lumMod val="95000"/>
            </a:srgbClr>
          </a:solidFill>
          <a:ln w="38100" cap="flat" cmpd="sng" algn="ctr">
            <a:solidFill>
              <a:srgbClr val="FFFFFF">
                <a:lumMod val="50000"/>
              </a:srgb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5</a:t>
            </a:r>
          </a:p>
        </p:txBody>
      </p:sp>
      <p:sp>
        <p:nvSpPr>
          <p:cNvPr id="255" name="Oval 254"/>
          <p:cNvSpPr/>
          <p:nvPr/>
        </p:nvSpPr>
        <p:spPr bwMode="auto">
          <a:xfrm>
            <a:off x="7123113" y="4054475"/>
            <a:ext cx="496887" cy="465138"/>
          </a:xfrm>
          <a:prstGeom prst="ellipse">
            <a:avLst/>
          </a:prstGeom>
          <a:solidFill>
            <a:srgbClr val="FFFFFF">
              <a:lumMod val="95000"/>
            </a:srgbClr>
          </a:solidFill>
          <a:ln w="38100" cap="flat" cmpd="sng" algn="ctr">
            <a:solidFill>
              <a:srgbClr val="FFFFFF">
                <a:lumMod val="50000"/>
              </a:srgb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6</a:t>
            </a:r>
          </a:p>
        </p:txBody>
      </p:sp>
      <p:sp>
        <p:nvSpPr>
          <p:cNvPr id="256" name="Oval 255"/>
          <p:cNvSpPr/>
          <p:nvPr/>
        </p:nvSpPr>
        <p:spPr bwMode="auto">
          <a:xfrm>
            <a:off x="7123113" y="4686300"/>
            <a:ext cx="496887" cy="466725"/>
          </a:xfrm>
          <a:prstGeom prst="ellipse">
            <a:avLst/>
          </a:prstGeom>
          <a:solidFill>
            <a:srgbClr val="FFFFFF">
              <a:lumMod val="95000"/>
            </a:srgbClr>
          </a:solidFill>
          <a:ln w="38100" cap="flat" cmpd="sng" algn="ctr">
            <a:solidFill>
              <a:srgbClr val="FFFFFF">
                <a:lumMod val="50000"/>
              </a:srgb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rPr>
              <a:t>7</a:t>
            </a:r>
          </a:p>
        </p:txBody>
      </p:sp>
      <p:grpSp>
        <p:nvGrpSpPr>
          <p:cNvPr id="105564" name="Group 501"/>
          <p:cNvGrpSpPr>
            <a:grpSpLocks/>
          </p:cNvGrpSpPr>
          <p:nvPr/>
        </p:nvGrpSpPr>
        <p:grpSpPr bwMode="auto">
          <a:xfrm>
            <a:off x="3854450" y="1227138"/>
            <a:ext cx="850900" cy="503237"/>
            <a:chOff x="2082798" y="1566331"/>
            <a:chExt cx="1066800" cy="575737"/>
          </a:xfrm>
        </p:grpSpPr>
        <p:cxnSp>
          <p:nvCxnSpPr>
            <p:cNvPr id="105602" name="Straight Connector 214"/>
            <p:cNvCxnSpPr>
              <a:cxnSpLocks noChangeShapeType="1"/>
            </p:cNvCxnSpPr>
            <p:nvPr/>
          </p:nvCxnSpPr>
          <p:spPr bwMode="auto">
            <a:xfrm rot="10800000" flipH="1">
              <a:off x="2082798" y="1566332"/>
              <a:ext cx="106680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5603" name="Straight Connector 215"/>
            <p:cNvCxnSpPr>
              <a:cxnSpLocks noChangeShapeType="1"/>
            </p:cNvCxnSpPr>
            <p:nvPr/>
          </p:nvCxnSpPr>
          <p:spPr bwMode="auto">
            <a:xfrm rot="10800000" flipH="1">
              <a:off x="2082798" y="2142067"/>
              <a:ext cx="106680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5604" name="Straight Connector 216"/>
            <p:cNvCxnSpPr>
              <a:cxnSpLocks noChangeShapeType="1"/>
            </p:cNvCxnSpPr>
            <p:nvPr/>
          </p:nvCxnSpPr>
          <p:spPr bwMode="auto">
            <a:xfrm rot="10800000" flipH="1">
              <a:off x="2082798" y="1566333"/>
              <a:ext cx="1066800" cy="57573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5605" name="Straight Connector 217"/>
            <p:cNvCxnSpPr>
              <a:cxnSpLocks noChangeShapeType="1"/>
            </p:cNvCxnSpPr>
            <p:nvPr/>
          </p:nvCxnSpPr>
          <p:spPr bwMode="auto">
            <a:xfrm rot="10800000" flipH="1" flipV="1">
              <a:off x="2082798" y="1566331"/>
              <a:ext cx="1066800" cy="57573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105565" name="Group 502"/>
          <p:cNvGrpSpPr>
            <a:grpSpLocks/>
          </p:cNvGrpSpPr>
          <p:nvPr/>
        </p:nvGrpSpPr>
        <p:grpSpPr bwMode="auto">
          <a:xfrm>
            <a:off x="3863975" y="2239963"/>
            <a:ext cx="852488" cy="503237"/>
            <a:chOff x="2133600" y="1566331"/>
            <a:chExt cx="1066800" cy="575737"/>
          </a:xfrm>
        </p:grpSpPr>
        <p:cxnSp>
          <p:nvCxnSpPr>
            <p:cNvPr id="105598" name="Straight Connector 219"/>
            <p:cNvCxnSpPr>
              <a:cxnSpLocks noChangeShapeType="1"/>
            </p:cNvCxnSpPr>
            <p:nvPr/>
          </p:nvCxnSpPr>
          <p:spPr bwMode="auto">
            <a:xfrm rot="10800000" flipH="1">
              <a:off x="2133600" y="1566332"/>
              <a:ext cx="106680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5599" name="Straight Connector 220"/>
            <p:cNvCxnSpPr>
              <a:cxnSpLocks noChangeShapeType="1"/>
            </p:cNvCxnSpPr>
            <p:nvPr/>
          </p:nvCxnSpPr>
          <p:spPr bwMode="auto">
            <a:xfrm rot="10800000" flipH="1">
              <a:off x="2133600" y="2142067"/>
              <a:ext cx="106680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5600" name="Straight Connector 221"/>
            <p:cNvCxnSpPr>
              <a:cxnSpLocks noChangeShapeType="1"/>
            </p:cNvCxnSpPr>
            <p:nvPr/>
          </p:nvCxnSpPr>
          <p:spPr bwMode="auto">
            <a:xfrm rot="10800000" flipH="1">
              <a:off x="2133600" y="1566333"/>
              <a:ext cx="1066800" cy="57573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5601" name="Straight Connector 222"/>
            <p:cNvCxnSpPr>
              <a:cxnSpLocks noChangeShapeType="1"/>
            </p:cNvCxnSpPr>
            <p:nvPr/>
          </p:nvCxnSpPr>
          <p:spPr bwMode="auto">
            <a:xfrm rot="10800000" flipH="1" flipV="1">
              <a:off x="2133600" y="1566331"/>
              <a:ext cx="1066800" cy="57573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105566" name="Group 507"/>
          <p:cNvGrpSpPr>
            <a:grpSpLocks/>
          </p:cNvGrpSpPr>
          <p:nvPr/>
        </p:nvGrpSpPr>
        <p:grpSpPr bwMode="auto">
          <a:xfrm>
            <a:off x="3863975" y="3260725"/>
            <a:ext cx="852488" cy="503238"/>
            <a:chOff x="2133600" y="1566331"/>
            <a:chExt cx="1066800" cy="575737"/>
          </a:xfrm>
        </p:grpSpPr>
        <p:cxnSp>
          <p:nvCxnSpPr>
            <p:cNvPr id="105594" name="Straight Connector 224"/>
            <p:cNvCxnSpPr>
              <a:cxnSpLocks noChangeShapeType="1"/>
            </p:cNvCxnSpPr>
            <p:nvPr/>
          </p:nvCxnSpPr>
          <p:spPr bwMode="auto">
            <a:xfrm rot="10800000" flipH="1">
              <a:off x="2133600" y="1566332"/>
              <a:ext cx="106680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5595" name="Straight Connector 225"/>
            <p:cNvCxnSpPr>
              <a:cxnSpLocks noChangeShapeType="1"/>
            </p:cNvCxnSpPr>
            <p:nvPr/>
          </p:nvCxnSpPr>
          <p:spPr bwMode="auto">
            <a:xfrm rot="10800000" flipH="1">
              <a:off x="2133600" y="2142067"/>
              <a:ext cx="106680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5596" name="Straight Connector 226"/>
            <p:cNvCxnSpPr>
              <a:cxnSpLocks noChangeShapeType="1"/>
            </p:cNvCxnSpPr>
            <p:nvPr/>
          </p:nvCxnSpPr>
          <p:spPr bwMode="auto">
            <a:xfrm rot="10800000" flipH="1">
              <a:off x="2133600" y="1566333"/>
              <a:ext cx="1066800" cy="57573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5597" name="Straight Connector 227"/>
            <p:cNvCxnSpPr>
              <a:cxnSpLocks noChangeShapeType="1"/>
            </p:cNvCxnSpPr>
            <p:nvPr/>
          </p:nvCxnSpPr>
          <p:spPr bwMode="auto">
            <a:xfrm rot="10800000" flipH="1" flipV="1">
              <a:off x="2133600" y="1566331"/>
              <a:ext cx="1066800" cy="57573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105567" name="Group 512"/>
          <p:cNvGrpSpPr>
            <a:grpSpLocks/>
          </p:cNvGrpSpPr>
          <p:nvPr/>
        </p:nvGrpSpPr>
        <p:grpSpPr bwMode="auto">
          <a:xfrm>
            <a:off x="3863975" y="4295775"/>
            <a:ext cx="852488" cy="503238"/>
            <a:chOff x="2133600" y="1566331"/>
            <a:chExt cx="1066800" cy="575737"/>
          </a:xfrm>
        </p:grpSpPr>
        <p:cxnSp>
          <p:nvCxnSpPr>
            <p:cNvPr id="105590" name="Straight Connector 229"/>
            <p:cNvCxnSpPr>
              <a:cxnSpLocks noChangeShapeType="1"/>
            </p:cNvCxnSpPr>
            <p:nvPr/>
          </p:nvCxnSpPr>
          <p:spPr bwMode="auto">
            <a:xfrm rot="10800000" flipH="1">
              <a:off x="2133600" y="1566332"/>
              <a:ext cx="106680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5591" name="Straight Connector 230"/>
            <p:cNvCxnSpPr>
              <a:cxnSpLocks noChangeShapeType="1"/>
            </p:cNvCxnSpPr>
            <p:nvPr/>
          </p:nvCxnSpPr>
          <p:spPr bwMode="auto">
            <a:xfrm rot="10800000" flipH="1">
              <a:off x="2133600" y="2142067"/>
              <a:ext cx="106680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5592" name="Straight Connector 231"/>
            <p:cNvCxnSpPr>
              <a:cxnSpLocks noChangeShapeType="1"/>
            </p:cNvCxnSpPr>
            <p:nvPr/>
          </p:nvCxnSpPr>
          <p:spPr bwMode="auto">
            <a:xfrm rot="10800000" flipH="1">
              <a:off x="2133600" y="1566333"/>
              <a:ext cx="1066800" cy="57573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5593" name="Straight Connector 232"/>
            <p:cNvCxnSpPr>
              <a:cxnSpLocks noChangeShapeType="1"/>
            </p:cNvCxnSpPr>
            <p:nvPr/>
          </p:nvCxnSpPr>
          <p:spPr bwMode="auto">
            <a:xfrm rot="10800000" flipH="1" flipV="1">
              <a:off x="2133600" y="1566331"/>
              <a:ext cx="1066800" cy="57573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105568" name="Group 501"/>
          <p:cNvGrpSpPr>
            <a:grpSpLocks/>
          </p:cNvGrpSpPr>
          <p:nvPr/>
        </p:nvGrpSpPr>
        <p:grpSpPr bwMode="auto">
          <a:xfrm>
            <a:off x="5638800" y="1227138"/>
            <a:ext cx="850900" cy="503237"/>
            <a:chOff x="2082798" y="1566331"/>
            <a:chExt cx="1066800" cy="575737"/>
          </a:xfrm>
        </p:grpSpPr>
        <p:cxnSp>
          <p:nvCxnSpPr>
            <p:cNvPr id="105586" name="Straight Connector 287"/>
            <p:cNvCxnSpPr>
              <a:cxnSpLocks noChangeShapeType="1"/>
            </p:cNvCxnSpPr>
            <p:nvPr/>
          </p:nvCxnSpPr>
          <p:spPr bwMode="auto">
            <a:xfrm rot="10800000" flipH="1">
              <a:off x="2082798" y="1566332"/>
              <a:ext cx="106680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5587" name="Straight Connector 288"/>
            <p:cNvCxnSpPr>
              <a:cxnSpLocks noChangeShapeType="1"/>
            </p:cNvCxnSpPr>
            <p:nvPr/>
          </p:nvCxnSpPr>
          <p:spPr bwMode="auto">
            <a:xfrm rot="10800000" flipH="1">
              <a:off x="2082798" y="2142067"/>
              <a:ext cx="106680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5588" name="Straight Connector 289"/>
            <p:cNvCxnSpPr>
              <a:cxnSpLocks noChangeShapeType="1"/>
            </p:cNvCxnSpPr>
            <p:nvPr/>
          </p:nvCxnSpPr>
          <p:spPr bwMode="auto">
            <a:xfrm rot="10800000" flipH="1">
              <a:off x="2082798" y="1566333"/>
              <a:ext cx="1066800" cy="57573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5589" name="Straight Connector 290"/>
            <p:cNvCxnSpPr>
              <a:cxnSpLocks noChangeShapeType="1"/>
            </p:cNvCxnSpPr>
            <p:nvPr/>
          </p:nvCxnSpPr>
          <p:spPr bwMode="auto">
            <a:xfrm rot="10800000" flipH="1" flipV="1">
              <a:off x="2082798" y="1566331"/>
              <a:ext cx="1066800" cy="57573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105569" name="Group 502"/>
          <p:cNvGrpSpPr>
            <a:grpSpLocks/>
          </p:cNvGrpSpPr>
          <p:nvPr/>
        </p:nvGrpSpPr>
        <p:grpSpPr bwMode="auto">
          <a:xfrm>
            <a:off x="5649913" y="2239963"/>
            <a:ext cx="850900" cy="503237"/>
            <a:chOff x="2133600" y="1566331"/>
            <a:chExt cx="1066800" cy="575737"/>
          </a:xfrm>
        </p:grpSpPr>
        <p:cxnSp>
          <p:nvCxnSpPr>
            <p:cNvPr id="105582" name="Straight Connector 292"/>
            <p:cNvCxnSpPr>
              <a:cxnSpLocks noChangeShapeType="1"/>
            </p:cNvCxnSpPr>
            <p:nvPr/>
          </p:nvCxnSpPr>
          <p:spPr bwMode="auto">
            <a:xfrm rot="10800000" flipH="1">
              <a:off x="2133600" y="1566332"/>
              <a:ext cx="106680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5583" name="Straight Connector 293"/>
            <p:cNvCxnSpPr>
              <a:cxnSpLocks noChangeShapeType="1"/>
            </p:cNvCxnSpPr>
            <p:nvPr/>
          </p:nvCxnSpPr>
          <p:spPr bwMode="auto">
            <a:xfrm rot="10800000" flipH="1">
              <a:off x="2133600" y="2142067"/>
              <a:ext cx="106680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5584" name="Straight Connector 294"/>
            <p:cNvCxnSpPr>
              <a:cxnSpLocks noChangeShapeType="1"/>
            </p:cNvCxnSpPr>
            <p:nvPr/>
          </p:nvCxnSpPr>
          <p:spPr bwMode="auto">
            <a:xfrm rot="10800000" flipH="1">
              <a:off x="2133600" y="1566333"/>
              <a:ext cx="1066800" cy="57573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5585" name="Straight Connector 295"/>
            <p:cNvCxnSpPr>
              <a:cxnSpLocks noChangeShapeType="1"/>
            </p:cNvCxnSpPr>
            <p:nvPr/>
          </p:nvCxnSpPr>
          <p:spPr bwMode="auto">
            <a:xfrm rot="10800000" flipH="1" flipV="1">
              <a:off x="2133600" y="1566331"/>
              <a:ext cx="1066800" cy="57573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105570" name="Group 507"/>
          <p:cNvGrpSpPr>
            <a:grpSpLocks/>
          </p:cNvGrpSpPr>
          <p:nvPr/>
        </p:nvGrpSpPr>
        <p:grpSpPr bwMode="auto">
          <a:xfrm>
            <a:off x="5649913" y="3260725"/>
            <a:ext cx="850900" cy="503238"/>
            <a:chOff x="2133600" y="1566331"/>
            <a:chExt cx="1066800" cy="575737"/>
          </a:xfrm>
        </p:grpSpPr>
        <p:cxnSp>
          <p:nvCxnSpPr>
            <p:cNvPr id="105578" name="Straight Connector 297"/>
            <p:cNvCxnSpPr>
              <a:cxnSpLocks noChangeShapeType="1"/>
            </p:cNvCxnSpPr>
            <p:nvPr/>
          </p:nvCxnSpPr>
          <p:spPr bwMode="auto">
            <a:xfrm rot="10800000" flipH="1">
              <a:off x="2133600" y="1566332"/>
              <a:ext cx="106680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5579" name="Straight Connector 298"/>
            <p:cNvCxnSpPr>
              <a:cxnSpLocks noChangeShapeType="1"/>
            </p:cNvCxnSpPr>
            <p:nvPr/>
          </p:nvCxnSpPr>
          <p:spPr bwMode="auto">
            <a:xfrm rot="10800000" flipH="1">
              <a:off x="2133600" y="2142067"/>
              <a:ext cx="106680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5580" name="Straight Connector 299"/>
            <p:cNvCxnSpPr>
              <a:cxnSpLocks noChangeShapeType="1"/>
            </p:cNvCxnSpPr>
            <p:nvPr/>
          </p:nvCxnSpPr>
          <p:spPr bwMode="auto">
            <a:xfrm rot="10800000" flipH="1">
              <a:off x="2133600" y="1566333"/>
              <a:ext cx="1066800" cy="57573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5581" name="Straight Connector 300"/>
            <p:cNvCxnSpPr>
              <a:cxnSpLocks noChangeShapeType="1"/>
            </p:cNvCxnSpPr>
            <p:nvPr/>
          </p:nvCxnSpPr>
          <p:spPr bwMode="auto">
            <a:xfrm rot="10800000" flipH="1" flipV="1">
              <a:off x="2133600" y="1566331"/>
              <a:ext cx="1066800" cy="57573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105571" name="Group 512"/>
          <p:cNvGrpSpPr>
            <a:grpSpLocks/>
          </p:cNvGrpSpPr>
          <p:nvPr/>
        </p:nvGrpSpPr>
        <p:grpSpPr bwMode="auto">
          <a:xfrm>
            <a:off x="5649913" y="4295775"/>
            <a:ext cx="850900" cy="503238"/>
            <a:chOff x="2133600" y="1566331"/>
            <a:chExt cx="1066800" cy="575737"/>
          </a:xfrm>
        </p:grpSpPr>
        <p:cxnSp>
          <p:nvCxnSpPr>
            <p:cNvPr id="105574" name="Straight Connector 302"/>
            <p:cNvCxnSpPr>
              <a:cxnSpLocks noChangeShapeType="1"/>
            </p:cNvCxnSpPr>
            <p:nvPr/>
          </p:nvCxnSpPr>
          <p:spPr bwMode="auto">
            <a:xfrm rot="10800000" flipH="1">
              <a:off x="2133600" y="1566332"/>
              <a:ext cx="106680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5575" name="Straight Connector 303"/>
            <p:cNvCxnSpPr>
              <a:cxnSpLocks noChangeShapeType="1"/>
            </p:cNvCxnSpPr>
            <p:nvPr/>
          </p:nvCxnSpPr>
          <p:spPr bwMode="auto">
            <a:xfrm rot="10800000" flipH="1">
              <a:off x="2133600" y="2142067"/>
              <a:ext cx="106680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5576" name="Straight Connector 304"/>
            <p:cNvCxnSpPr>
              <a:cxnSpLocks noChangeShapeType="1"/>
            </p:cNvCxnSpPr>
            <p:nvPr/>
          </p:nvCxnSpPr>
          <p:spPr bwMode="auto">
            <a:xfrm rot="10800000" flipH="1">
              <a:off x="2133600" y="1566333"/>
              <a:ext cx="1066800" cy="57573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5577" name="Straight Connector 305"/>
            <p:cNvCxnSpPr>
              <a:cxnSpLocks noChangeShapeType="1"/>
            </p:cNvCxnSpPr>
            <p:nvPr/>
          </p:nvCxnSpPr>
          <p:spPr bwMode="auto">
            <a:xfrm rot="10800000" flipH="1" flipV="1">
              <a:off x="2133600" y="1566331"/>
              <a:ext cx="1066800" cy="57573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297" name="TextBox 278"/>
          <p:cNvSpPr txBox="1">
            <a:spLocks noChangeArrowheads="1"/>
          </p:cNvSpPr>
          <p:nvPr/>
        </p:nvSpPr>
        <p:spPr bwMode="auto">
          <a:xfrm>
            <a:off x="7097713" y="5118100"/>
            <a:ext cx="2105025" cy="461963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kern="0">
                <a:solidFill>
                  <a:srgbClr val="000000"/>
                </a:solidFill>
                <a:latin typeface="Calibri" charset="0"/>
                <a:cs typeface="Calibri" charset="0"/>
              </a:rPr>
              <a:t>2-by-2 crossbar</a:t>
            </a:r>
          </a:p>
        </p:txBody>
      </p:sp>
      <p:sp>
        <p:nvSpPr>
          <p:cNvPr id="298" name="Freeform 279"/>
          <p:cNvSpPr>
            <a:spLocks/>
          </p:cNvSpPr>
          <p:nvPr/>
        </p:nvSpPr>
        <p:spPr bwMode="auto">
          <a:xfrm>
            <a:off x="6400800" y="4894263"/>
            <a:ext cx="812800" cy="436562"/>
          </a:xfrm>
          <a:custGeom>
            <a:avLst/>
            <a:gdLst>
              <a:gd name="T0" fmla="*/ 0 w 1018573"/>
              <a:gd name="T1" fmla="*/ 0 h 694481"/>
              <a:gd name="T2" fmla="*/ 170414 w 1018573"/>
              <a:gd name="T3" fmla="*/ 38601 h 694481"/>
              <a:gd name="T4" fmla="*/ 179383 w 1018573"/>
              <a:gd name="T5" fmla="*/ 25019 h 694481"/>
              <a:gd name="T6" fmla="*/ 263095 w 1018573"/>
              <a:gd name="T7" fmla="*/ 42890 h 694481"/>
              <a:gd name="T8" fmla="*/ 0 60000 65536"/>
              <a:gd name="T9" fmla="*/ 0 60000 65536"/>
              <a:gd name="T10" fmla="*/ 0 60000 65536"/>
              <a:gd name="T11" fmla="*/ 0 60000 65536"/>
              <a:gd name="T12" fmla="*/ 0 w 1018573"/>
              <a:gd name="T13" fmla="*/ 0 h 694481"/>
              <a:gd name="T14" fmla="*/ 1018573 w 1018573"/>
              <a:gd name="T15" fmla="*/ 694481 h 6944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18573" h="694481">
                <a:moveTo>
                  <a:pt x="0" y="0"/>
                </a:moveTo>
                <a:cubicBezTo>
                  <a:pt x="272005" y="278757"/>
                  <a:pt x="544010" y="557514"/>
                  <a:pt x="659757" y="625033"/>
                </a:cubicBezTo>
                <a:cubicBezTo>
                  <a:pt x="775504" y="692552"/>
                  <a:pt x="634678" y="393539"/>
                  <a:pt x="694481" y="405114"/>
                </a:cubicBezTo>
                <a:cubicBezTo>
                  <a:pt x="754284" y="416689"/>
                  <a:pt x="886428" y="555585"/>
                  <a:pt x="1018573" y="694481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xtLst/>
        </p:spPr>
        <p:txBody>
          <a:bodyPr wrap="none" anchor="ctr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05183"/>
      </p:ext>
    </p:extLst>
  </p:cSld>
  <p:clrMapOvr>
    <a:masterClrMapping/>
  </p:clrMapOvr>
  <p:transition/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1" name="Title 1"/>
          <p:cNvSpPr>
            <a:spLocks noGrp="1"/>
          </p:cNvSpPr>
          <p:nvPr>
            <p:ph type="title"/>
          </p:nvPr>
        </p:nvSpPr>
        <p:spPr>
          <a:xfrm>
            <a:off x="533400" y="382588"/>
            <a:ext cx="7923213" cy="1065212"/>
          </a:xfrm>
        </p:spPr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Partitioning: a GEC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eaLnBrk="1" hangingPunct="1">
              <a:buFont typeface="Wingdings" pitchFamily="2" charset="2"/>
              <a:buChar char=""/>
              <a:defRPr/>
            </a:pPr>
            <a:endParaRPr lang="en-US" dirty="0">
              <a:ea typeface="+mn-ea"/>
            </a:endParaRPr>
          </a:p>
          <a:p>
            <a:pPr eaLnBrk="1" hangingPunct="1">
              <a:buFont typeface="Wingdings" pitchFamily="2" charset="2"/>
              <a:buChar char=""/>
              <a:defRPr/>
            </a:pPr>
            <a:endParaRPr lang="en-US" dirty="0">
              <a:ea typeface="+mn-ea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UTCS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31232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A767E752-CFCB-3F4C-A95C-33EA701D871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HPCA '09</a:t>
            </a:r>
          </a:p>
        </p:txBody>
      </p:sp>
      <p:pic>
        <p:nvPicPr>
          <p:cNvPr id="31232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63" y="1600200"/>
            <a:ext cx="4275137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63" y="2895600"/>
            <a:ext cx="4275137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325" y="5562600"/>
            <a:ext cx="4275138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53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325" y="4267200"/>
            <a:ext cx="4275138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2330" name="TextBox 10"/>
          <p:cNvSpPr txBox="1">
            <a:spLocks noChangeArrowheads="1"/>
          </p:cNvSpPr>
          <p:nvPr/>
        </p:nvSpPr>
        <p:spPr bwMode="auto">
          <a:xfrm>
            <a:off x="1219200" y="1839913"/>
            <a:ext cx="13636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Arial" charset="0"/>
              </a:rPr>
              <a:t>MECS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135063" y="3116263"/>
            <a:ext cx="1447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Arial" charset="0"/>
              </a:rPr>
              <a:t>MECS-X2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1135063" y="5638800"/>
            <a:ext cx="1447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Arial" charset="0"/>
              </a:rPr>
              <a:t>Flattened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Arial" charset="0"/>
              </a:rPr>
              <a:t>Butterfly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076325" y="4383088"/>
            <a:ext cx="16668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Arial" charset="0"/>
              </a:rPr>
              <a:t>Partitioned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Arial" charset="0"/>
              </a:rPr>
              <a:t>MECS</a:t>
            </a:r>
          </a:p>
        </p:txBody>
      </p:sp>
    </p:spTree>
    <p:extLst>
      <p:ext uri="{BB962C8B-B14F-4D97-AF65-F5344CB8AC3E}">
        <p14:creationId xmlns:p14="http://schemas.microsoft.com/office/powerpoint/2010/main" val="69398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8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83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0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69" name="Title 4"/>
          <p:cNvSpPr>
            <a:spLocks noGrp="1"/>
          </p:cNvSpPr>
          <p:nvPr>
            <p:ph type="title"/>
          </p:nvPr>
        </p:nvSpPr>
        <p:spPr>
          <a:xfrm>
            <a:off x="533400" y="382588"/>
            <a:ext cx="7923213" cy="1065212"/>
          </a:xfrm>
        </p:spPr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Analytical Comparison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UTCS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314371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C5BE6CAC-492F-3348-BAA8-2C5CE5628B2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HPCA '09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457200" y="1905000"/>
          <a:ext cx="8382000" cy="3307016"/>
        </p:xfrm>
        <a:graphic>
          <a:graphicData uri="http://schemas.openxmlformats.org/drawingml/2006/table">
            <a:tbl>
              <a:tblPr/>
              <a:tblGrid>
                <a:gridCol w="2335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0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80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80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80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266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2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ＭＳ Ｐゴシック" charset="0"/>
                        <a:cs typeface="Lucida Sans Unicode" charset="0"/>
                      </a:endParaRPr>
                    </a:p>
                  </a:txBody>
                  <a:tcPr marT="45716" marB="45716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CMesh</a:t>
                      </a:r>
                    </a:p>
                  </a:txBody>
                  <a:tcPr marT="45716" marB="45716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FBfly</a:t>
                      </a:r>
                    </a:p>
                  </a:txBody>
                  <a:tcPr marT="45716" marB="45716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MECS</a:t>
                      </a:r>
                    </a:p>
                  </a:txBody>
                  <a:tcPr marT="45716" marB="45716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Network Size</a:t>
                      </a:r>
                    </a:p>
                  </a:txBody>
                  <a:tcPr marT="45716" marB="45716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E3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64</a:t>
                      </a:r>
                    </a:p>
                  </a:txBody>
                  <a:tcPr marT="45716" marB="45716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E3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256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E3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64</a:t>
                      </a:r>
                    </a:p>
                  </a:txBody>
                  <a:tcPr marT="45716" marB="45716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E3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256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E3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64</a:t>
                      </a:r>
                    </a:p>
                  </a:txBody>
                  <a:tcPr marT="45716" marB="45716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E3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256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E3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Radix (conctr</a:t>
                      </a:r>
                      <a:r>
                        <a:rPr kumimoji="0" lang="ja-JP" altLang="en-US" sz="2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’</a:t>
                      </a:r>
                      <a:r>
                        <a:rPr kumimoji="0" lang="en-US" sz="2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d)</a:t>
                      </a:r>
                    </a:p>
                  </a:txBody>
                  <a:tcPr marT="45716" marB="45716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E3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4</a:t>
                      </a:r>
                    </a:p>
                  </a:txBody>
                  <a:tcPr marT="45716" marB="45716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E3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8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E3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4</a:t>
                      </a:r>
                    </a:p>
                  </a:txBody>
                  <a:tcPr marT="45716" marB="45716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E3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8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E3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4</a:t>
                      </a:r>
                    </a:p>
                  </a:txBody>
                  <a:tcPr marT="45716" marB="45716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E3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8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E3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Diameter</a:t>
                      </a:r>
                    </a:p>
                  </a:txBody>
                  <a:tcPr marT="45716" marB="45716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6</a:t>
                      </a:r>
                    </a:p>
                  </a:txBody>
                  <a:tcPr marT="45716" marB="45716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14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2</a:t>
                      </a:r>
                    </a:p>
                  </a:txBody>
                  <a:tcPr marT="45716" marB="45716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2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2</a:t>
                      </a:r>
                    </a:p>
                  </a:txBody>
                  <a:tcPr marT="45716" marB="45716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2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4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Channel count</a:t>
                      </a:r>
                    </a:p>
                  </a:txBody>
                  <a:tcPr marT="45716" marB="45716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2</a:t>
                      </a:r>
                    </a:p>
                  </a:txBody>
                  <a:tcPr marT="45716" marB="45716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2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8</a:t>
                      </a:r>
                    </a:p>
                  </a:txBody>
                  <a:tcPr marT="45716" marB="45716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32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4</a:t>
                      </a:r>
                    </a:p>
                  </a:txBody>
                  <a:tcPr marT="45716" marB="45716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8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4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Channel width</a:t>
                      </a:r>
                    </a:p>
                  </a:txBody>
                  <a:tcPr marT="45716" marB="45716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576</a:t>
                      </a:r>
                    </a:p>
                  </a:txBody>
                  <a:tcPr marT="45716" marB="45716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1152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144</a:t>
                      </a:r>
                    </a:p>
                  </a:txBody>
                  <a:tcPr marT="45716" marB="45716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72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288</a:t>
                      </a:r>
                    </a:p>
                  </a:txBody>
                  <a:tcPr marT="45716" marB="45716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288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4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Router inputs</a:t>
                      </a:r>
                    </a:p>
                  </a:txBody>
                  <a:tcPr marT="45716" marB="45716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4</a:t>
                      </a:r>
                    </a:p>
                  </a:txBody>
                  <a:tcPr marT="45716" marB="45716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4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6</a:t>
                      </a:r>
                    </a:p>
                  </a:txBody>
                  <a:tcPr marT="45716" marB="45716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14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6</a:t>
                      </a:r>
                    </a:p>
                  </a:txBody>
                  <a:tcPr marT="45716" marB="45716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14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144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Router outputs</a:t>
                      </a:r>
                    </a:p>
                  </a:txBody>
                  <a:tcPr marT="45716" marB="45716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4</a:t>
                      </a:r>
                    </a:p>
                  </a:txBody>
                  <a:tcPr marT="45716" marB="45716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4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6</a:t>
                      </a:r>
                    </a:p>
                  </a:txBody>
                  <a:tcPr marT="45716" marB="45716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14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4</a:t>
                      </a:r>
                    </a:p>
                  </a:txBody>
                  <a:tcPr marT="45716" marB="45716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Lucida Sans Unicode" charset="0"/>
                        </a:rPr>
                        <a:t>4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2819400" y="2286000"/>
            <a:ext cx="1981200" cy="914400"/>
          </a:xfrm>
          <a:prstGeom prst="ellipse">
            <a:avLst/>
          </a:prstGeom>
          <a:noFill/>
          <a:ln w="25400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charset="0"/>
              <a:ea typeface="ＭＳ Ｐゴシック" charset="0"/>
              <a:cs typeface="Lucida Sans Unicode"/>
            </a:endParaRPr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2819400" y="3124200"/>
            <a:ext cx="1981200" cy="457200"/>
          </a:xfrm>
          <a:prstGeom prst="ellipse">
            <a:avLst/>
          </a:prstGeom>
          <a:noFill/>
          <a:ln w="25400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charset="0"/>
              <a:ea typeface="ＭＳ Ｐゴシック" charset="0"/>
              <a:cs typeface="Lucida Sans Unicode"/>
            </a:endParaRPr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4800600" y="3124200"/>
            <a:ext cx="4038600" cy="4572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charset="0"/>
              <a:ea typeface="ＭＳ Ｐゴシック" charset="0"/>
              <a:cs typeface="Lucida Sans Unicode"/>
            </a:endParaRPr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2819400" y="3546475"/>
            <a:ext cx="1981200" cy="457200"/>
          </a:xfrm>
          <a:prstGeom prst="ellipse">
            <a:avLst/>
          </a:prstGeom>
          <a:noFill/>
          <a:ln w="25400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charset="0"/>
              <a:ea typeface="ＭＳ Ｐゴシック" charset="0"/>
              <a:cs typeface="Lucida Sans Unicode"/>
            </a:endParaRPr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4814888" y="3546475"/>
            <a:ext cx="1981200" cy="457200"/>
          </a:xfrm>
          <a:prstGeom prst="ellipse">
            <a:avLst/>
          </a:prstGeom>
          <a:noFill/>
          <a:ln w="25400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charset="0"/>
              <a:ea typeface="ＭＳ Ｐゴシック" charset="0"/>
              <a:cs typeface="Lucida Sans Unicode"/>
            </a:endParaRPr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6837363" y="3532188"/>
            <a:ext cx="1981200" cy="457200"/>
          </a:xfrm>
          <a:prstGeom prst="ellipse">
            <a:avLst/>
          </a:prstGeom>
          <a:noFill/>
          <a:ln w="25400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charset="0"/>
              <a:ea typeface="ＭＳ Ｐゴシック" charset="0"/>
              <a:cs typeface="Lucida Sans Unicode"/>
            </a:endParaRPr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2819400" y="3976688"/>
            <a:ext cx="1981200" cy="4572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charset="0"/>
              <a:ea typeface="ＭＳ Ｐゴシック" charset="0"/>
              <a:cs typeface="Lucida Sans Unicode"/>
            </a:endParaRPr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6837363" y="3962400"/>
            <a:ext cx="1981200" cy="4572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charset="0"/>
              <a:ea typeface="ＭＳ Ｐゴシック" charset="0"/>
              <a:cs typeface="Lucida Sans Unicode"/>
            </a:endParaRP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2819400" y="4343400"/>
            <a:ext cx="1981200" cy="914400"/>
          </a:xfrm>
          <a:prstGeom prst="ellipse">
            <a:avLst/>
          </a:prstGeom>
          <a:noFill/>
          <a:ln w="25400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charset="0"/>
              <a:ea typeface="ＭＳ Ｐゴシック" charset="0"/>
              <a:cs typeface="Lucida Sans Unicode"/>
            </a:endParaRPr>
          </a:p>
        </p:txBody>
      </p:sp>
      <p:sp>
        <p:nvSpPr>
          <p:cNvPr id="18" name="Oval 17"/>
          <p:cNvSpPr>
            <a:spLocks noChangeArrowheads="1"/>
          </p:cNvSpPr>
          <p:nvPr/>
        </p:nvSpPr>
        <p:spPr bwMode="auto">
          <a:xfrm>
            <a:off x="4821238" y="4343400"/>
            <a:ext cx="1981200" cy="914400"/>
          </a:xfrm>
          <a:prstGeom prst="ellipse">
            <a:avLst/>
          </a:prstGeom>
          <a:noFill/>
          <a:ln w="25400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charset="0"/>
              <a:ea typeface="ＭＳ Ｐゴシック" charset="0"/>
              <a:cs typeface="Lucida Sans Unicode"/>
            </a:endParaRPr>
          </a:p>
        </p:txBody>
      </p:sp>
      <p:sp>
        <p:nvSpPr>
          <p:cNvPr id="19" name="Oval 18"/>
          <p:cNvSpPr>
            <a:spLocks noChangeArrowheads="1"/>
          </p:cNvSpPr>
          <p:nvPr/>
        </p:nvSpPr>
        <p:spPr bwMode="auto">
          <a:xfrm>
            <a:off x="6837363" y="4357688"/>
            <a:ext cx="1981200" cy="457200"/>
          </a:xfrm>
          <a:prstGeom prst="ellipse">
            <a:avLst/>
          </a:prstGeom>
          <a:noFill/>
          <a:ln w="25400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charset="0"/>
              <a:ea typeface="ＭＳ Ｐゴシック" charset="0"/>
              <a:cs typeface="Lucida Sans Unicode"/>
            </a:endParaRPr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6837363" y="4786313"/>
            <a:ext cx="1981200" cy="4572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charset="0"/>
              <a:ea typeface="ＭＳ Ｐゴシック" charset="0"/>
              <a:cs typeface="Lucida Sans Unicode"/>
            </a:endParaRPr>
          </a:p>
        </p:txBody>
      </p:sp>
      <p:sp>
        <p:nvSpPr>
          <p:cNvPr id="21" name="Oval 20"/>
          <p:cNvSpPr>
            <a:spLocks noChangeArrowheads="1"/>
          </p:cNvSpPr>
          <p:nvPr/>
        </p:nvSpPr>
        <p:spPr bwMode="auto">
          <a:xfrm>
            <a:off x="4819650" y="3962400"/>
            <a:ext cx="1981200" cy="4572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charset="0"/>
              <a:ea typeface="ＭＳ Ｐゴシック" charset="0"/>
              <a:cs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429095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4" grpId="0" animBg="1"/>
      <p:bldP spid="14" grpId="1" animBg="1"/>
      <p:bldP spid="14" grpId="2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20" grpId="0" animBg="1"/>
      <p:bldP spid="21" grpId="0" animBg="1"/>
      <p:bldP spid="21" grpId="1" animBg="1"/>
      <p:bldP spid="21" grpId="2" animBg="1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7" name="Title 4"/>
          <p:cNvSpPr>
            <a:spLocks noGrp="1"/>
          </p:cNvSpPr>
          <p:nvPr>
            <p:ph type="title"/>
          </p:nvPr>
        </p:nvSpPr>
        <p:spPr>
          <a:xfrm>
            <a:off x="533400" y="382588"/>
            <a:ext cx="7923213" cy="1065212"/>
          </a:xfrm>
        </p:spPr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Experimental Methodology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</p:nvPr>
        </p:nvGraphicFramePr>
        <p:xfrm>
          <a:off x="457200" y="1946275"/>
          <a:ext cx="8229600" cy="323534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0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755">
                <a:tc>
                  <a:txBody>
                    <a:bodyPr/>
                    <a:lstStyle/>
                    <a:p>
                      <a:r>
                        <a:rPr lang="en-US" sz="1800" b="1" dirty="0"/>
                        <a:t>Topologies</a:t>
                      </a:r>
                    </a:p>
                  </a:txBody>
                  <a:tcPr marT="45710" marB="457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Mesh, </a:t>
                      </a:r>
                      <a:r>
                        <a:rPr lang="en-US" sz="1800" b="0" dirty="0" err="1"/>
                        <a:t>CMesh</a:t>
                      </a:r>
                      <a:r>
                        <a:rPr lang="en-US" sz="1800" b="0" dirty="0"/>
                        <a:t>, CMesh-X2,</a:t>
                      </a:r>
                      <a:r>
                        <a:rPr lang="en-US" sz="1800" b="0" baseline="0" dirty="0"/>
                        <a:t> </a:t>
                      </a:r>
                      <a:r>
                        <a:rPr lang="en-US" sz="1800" b="0" baseline="0" dirty="0" err="1"/>
                        <a:t>FBFly</a:t>
                      </a:r>
                      <a:r>
                        <a:rPr lang="en-US" sz="1800" b="0" baseline="0" dirty="0"/>
                        <a:t>, MECS, MECS-X2</a:t>
                      </a:r>
                      <a:endParaRPr lang="en-US" sz="1800" b="0" dirty="0"/>
                    </a:p>
                  </a:txBody>
                  <a:tcPr marT="45710" marB="4571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55">
                <a:tc>
                  <a:txBody>
                    <a:bodyPr/>
                    <a:lstStyle/>
                    <a:p>
                      <a:r>
                        <a:rPr lang="en-US" sz="1800" b="1" dirty="0"/>
                        <a:t>Network sizes</a:t>
                      </a:r>
                    </a:p>
                  </a:txBody>
                  <a:tcPr marT="45710" marB="457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64 &amp; 256 terminals</a:t>
                      </a:r>
                    </a:p>
                  </a:txBody>
                  <a:tcPr marT="45710" marB="4571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755">
                <a:tc>
                  <a:txBody>
                    <a:bodyPr/>
                    <a:lstStyle/>
                    <a:p>
                      <a:r>
                        <a:rPr lang="en-US" sz="1800" b="1" dirty="0"/>
                        <a:t>Routing</a:t>
                      </a:r>
                    </a:p>
                  </a:txBody>
                  <a:tcPr marT="45710" marB="457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accent2"/>
                          </a:solidFill>
                        </a:rPr>
                        <a:t>DOR</a:t>
                      </a:r>
                      <a:r>
                        <a:rPr lang="en-US" sz="1800" b="0" dirty="0"/>
                        <a:t>, adaptive</a:t>
                      </a:r>
                    </a:p>
                  </a:txBody>
                  <a:tcPr marT="45710" marB="4571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755">
                <a:tc>
                  <a:txBody>
                    <a:bodyPr/>
                    <a:lstStyle/>
                    <a:p>
                      <a:r>
                        <a:rPr lang="en-US" sz="1800" b="1" dirty="0"/>
                        <a:t>Messages</a:t>
                      </a:r>
                    </a:p>
                  </a:txBody>
                  <a:tcPr marT="45710" marB="457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64 &amp; 576 bits</a:t>
                      </a:r>
                    </a:p>
                  </a:txBody>
                  <a:tcPr marT="45710" marB="4571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755">
                <a:tc>
                  <a:txBody>
                    <a:bodyPr/>
                    <a:lstStyle/>
                    <a:p>
                      <a:r>
                        <a:rPr lang="en-US" sz="1800" b="1" dirty="0"/>
                        <a:t>Synthetic</a:t>
                      </a:r>
                      <a:r>
                        <a:rPr lang="en-US" sz="1800" b="1" baseline="0" dirty="0"/>
                        <a:t> traffic</a:t>
                      </a:r>
                      <a:endParaRPr lang="en-US" sz="1800" b="1" dirty="0"/>
                    </a:p>
                  </a:txBody>
                  <a:tcPr marT="45710" marB="457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accent2"/>
                          </a:solidFill>
                        </a:rPr>
                        <a:t>Uniform random</a:t>
                      </a:r>
                      <a:r>
                        <a:rPr lang="en-US" sz="1800" dirty="0"/>
                        <a:t>, bit complement, 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dirty="0"/>
                        <a:t>transpose, self-similar</a:t>
                      </a:r>
                    </a:p>
                  </a:txBody>
                  <a:tcPr marT="45710" marB="4571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041">
                <a:tc>
                  <a:txBody>
                    <a:bodyPr/>
                    <a:lstStyle/>
                    <a:p>
                      <a:r>
                        <a:rPr lang="en-US" sz="1800" b="1" dirty="0"/>
                        <a:t>PARSEC</a:t>
                      </a:r>
                    </a:p>
                    <a:p>
                      <a:r>
                        <a:rPr lang="en-US" sz="1800" b="1" dirty="0"/>
                        <a:t>benchmarks</a:t>
                      </a:r>
                    </a:p>
                  </a:txBody>
                  <a:tcPr marT="45710" marB="457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 err="1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Blackscholes</a:t>
                      </a:r>
                      <a:r>
                        <a:rPr lang="en-US" sz="1800" dirty="0"/>
                        <a:t>,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Bodytrack</a:t>
                      </a:r>
                      <a:r>
                        <a:rPr lang="en-US" sz="1800" baseline="0" dirty="0"/>
                        <a:t>, </a:t>
                      </a:r>
                      <a:r>
                        <a:rPr lang="en-US" sz="1800" b="0" kern="1200" dirty="0" err="1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Canneal</a:t>
                      </a:r>
                      <a:r>
                        <a:rPr lang="en-US" sz="1800" baseline="0" dirty="0"/>
                        <a:t>, Ferret, </a:t>
                      </a:r>
                      <a:endParaRPr lang="en-US" sz="1800" dirty="0"/>
                    </a:p>
                    <a:p>
                      <a:pPr algn="ctr"/>
                      <a:r>
                        <a:rPr lang="en-US" sz="1800" dirty="0" err="1"/>
                        <a:t>Fluidanimate</a:t>
                      </a:r>
                      <a:r>
                        <a:rPr lang="en-US" sz="1800" dirty="0"/>
                        <a:t>,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dirty="0" err="1"/>
                        <a:t>Freqmine</a:t>
                      </a:r>
                      <a:r>
                        <a:rPr lang="en-US" sz="1800" dirty="0"/>
                        <a:t>,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="0" kern="1200" dirty="0" err="1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Vip</a:t>
                      </a:r>
                      <a:r>
                        <a:rPr lang="en-US" sz="1800" baseline="0" dirty="0"/>
                        <a:t>, </a:t>
                      </a:r>
                      <a:r>
                        <a:rPr lang="en-US" sz="1800" b="0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x264</a:t>
                      </a:r>
                    </a:p>
                  </a:txBody>
                  <a:tcPr marT="45710" marB="4571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755">
                <a:tc>
                  <a:txBody>
                    <a:bodyPr/>
                    <a:lstStyle/>
                    <a:p>
                      <a:r>
                        <a:rPr lang="en-US" sz="1800" b="1" dirty="0"/>
                        <a:t>Full-system </a:t>
                      </a:r>
                      <a:r>
                        <a:rPr lang="en-US" sz="1800" b="1" dirty="0" err="1"/>
                        <a:t>config</a:t>
                      </a:r>
                      <a:endParaRPr lang="en-US" sz="1800" b="1" dirty="0"/>
                    </a:p>
                  </a:txBody>
                  <a:tcPr marT="45710" marB="457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M5</a:t>
                      </a:r>
                      <a:r>
                        <a:rPr lang="en-US" sz="1800" baseline="0" dirty="0"/>
                        <a:t> simulator, Alpha ISA, 64 OOO cores</a:t>
                      </a:r>
                      <a:endParaRPr lang="en-US" sz="1800" dirty="0"/>
                    </a:p>
                  </a:txBody>
                  <a:tcPr marT="45710" marB="4571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755">
                <a:tc>
                  <a:txBody>
                    <a:bodyPr/>
                    <a:lstStyle/>
                    <a:p>
                      <a:r>
                        <a:rPr lang="en-US" sz="1800" b="1" dirty="0"/>
                        <a:t>Energy evaluation</a:t>
                      </a:r>
                    </a:p>
                  </a:txBody>
                  <a:tcPr marT="45710" marB="4571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Orion + CACTI 6</a:t>
                      </a:r>
                    </a:p>
                  </a:txBody>
                  <a:tcPr marT="45710" marB="4571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UTCS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316448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2FF15A5D-B60A-9647-831E-8770B96D3EF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HPCA '09</a:t>
            </a:r>
          </a:p>
        </p:txBody>
      </p:sp>
    </p:spTree>
    <p:extLst>
      <p:ext uri="{BB962C8B-B14F-4D97-AF65-F5344CB8AC3E}">
        <p14:creationId xmlns:p14="http://schemas.microsoft.com/office/powerpoint/2010/main" val="3456392676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UTCS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318466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A35BBB18-7149-4149-9E28-4383BAA7CA6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HPCA '09</a:t>
            </a:r>
          </a:p>
        </p:txBody>
      </p:sp>
      <p:sp>
        <p:nvSpPr>
          <p:cNvPr id="318468" name="TextBox 8"/>
          <p:cNvSpPr txBox="1">
            <a:spLocks noChangeArrowheads="1"/>
          </p:cNvSpPr>
          <p:nvPr/>
        </p:nvSpPr>
        <p:spPr bwMode="auto">
          <a:xfrm>
            <a:off x="457200" y="152400"/>
            <a:ext cx="8153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Arial" charset="0"/>
              </a:rPr>
              <a:t>64 nodes: Uniform Random</a:t>
            </a:r>
          </a:p>
        </p:txBody>
      </p:sp>
      <p:pic>
        <p:nvPicPr>
          <p:cNvPr id="31846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5" y="1066800"/>
            <a:ext cx="8842375" cy="530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6230336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UTCS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320514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7A9CEDF0-F806-B14C-9D1A-5F249881CA1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HPCA '09</a:t>
            </a:r>
          </a:p>
        </p:txBody>
      </p:sp>
      <p:sp>
        <p:nvSpPr>
          <p:cNvPr id="320516" name="TextBox 8"/>
          <p:cNvSpPr txBox="1">
            <a:spLocks noChangeArrowheads="1"/>
          </p:cNvSpPr>
          <p:nvPr/>
        </p:nvSpPr>
        <p:spPr bwMode="auto">
          <a:xfrm>
            <a:off x="457200" y="152400"/>
            <a:ext cx="8153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Arial" charset="0"/>
              </a:rPr>
              <a:t>256 nodes: Uniform Random</a:t>
            </a:r>
          </a:p>
        </p:txBody>
      </p:sp>
      <p:pic>
        <p:nvPicPr>
          <p:cNvPr id="32051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" y="1069975"/>
            <a:ext cx="8997950" cy="521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8005235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UTCS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322562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E1C29E0D-5679-9D43-95A5-4B015DD2B5F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HPCA '09</a:t>
            </a:r>
          </a:p>
        </p:txBody>
      </p:sp>
      <p:sp>
        <p:nvSpPr>
          <p:cNvPr id="322564" name="TextBox 8"/>
          <p:cNvSpPr txBox="1">
            <a:spLocks noChangeArrowheads="1"/>
          </p:cNvSpPr>
          <p:nvPr/>
        </p:nvSpPr>
        <p:spPr bwMode="auto">
          <a:xfrm>
            <a:off x="457200" y="152400"/>
            <a:ext cx="8153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Arial" charset="0"/>
              </a:rPr>
              <a:t>Energy (100K pkts, Uniform Random)</a:t>
            </a:r>
          </a:p>
        </p:txBody>
      </p:sp>
      <p:pic>
        <p:nvPicPr>
          <p:cNvPr id="32256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3000"/>
            <a:ext cx="7470775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647630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UTCS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324610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1F08BB7D-3543-9241-9578-4E8DAE6E0AD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HPCA '09</a:t>
            </a:r>
          </a:p>
        </p:txBody>
      </p:sp>
      <p:sp>
        <p:nvSpPr>
          <p:cNvPr id="324612" name="TextBox 8"/>
          <p:cNvSpPr txBox="1">
            <a:spLocks noChangeArrowheads="1"/>
          </p:cNvSpPr>
          <p:nvPr/>
        </p:nvSpPr>
        <p:spPr bwMode="auto">
          <a:xfrm>
            <a:off x="457200" y="152400"/>
            <a:ext cx="8153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Arial" charset="0"/>
              </a:rPr>
              <a:t>64 Nodes: PARSEC</a:t>
            </a:r>
          </a:p>
        </p:txBody>
      </p:sp>
      <p:pic>
        <p:nvPicPr>
          <p:cNvPr id="3246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1219200"/>
            <a:ext cx="876617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764530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7" name="Title 1"/>
          <p:cNvSpPr>
            <a:spLocks noGrp="1"/>
          </p:cNvSpPr>
          <p:nvPr>
            <p:ph type="title"/>
          </p:nvPr>
        </p:nvSpPr>
        <p:spPr>
          <a:xfrm>
            <a:off x="533400" y="382588"/>
            <a:ext cx="7923213" cy="1065212"/>
          </a:xfrm>
        </p:spPr>
        <p:txBody>
          <a:bodyPr/>
          <a:lstStyle/>
          <a:p>
            <a:pPr eaLnBrk="1" hangingPunct="1"/>
            <a:r>
              <a:rPr lang="en-US">
                <a:latin typeface="Garamond" charset="0"/>
              </a:rP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770813" cy="4648200"/>
          </a:xfrm>
        </p:spPr>
        <p:txBody>
          <a:bodyPr/>
          <a:lstStyle/>
          <a:p>
            <a:pPr eaLnBrk="1" hangingPunct="1">
              <a:buFont typeface="Wingdings" pitchFamily="2" charset="2"/>
              <a:buChar char=""/>
              <a:defRPr/>
            </a:pPr>
            <a:r>
              <a:rPr lang="en-US" dirty="0">
                <a:ea typeface="+mn-ea"/>
              </a:rPr>
              <a:t>MECS</a:t>
            </a:r>
          </a:p>
          <a:p>
            <a:pPr lvl="1" eaLnBrk="1" hangingPunct="1">
              <a:buFont typeface="Wingdings" pitchFamily="2" charset="2"/>
              <a:buChar char=""/>
              <a:defRPr/>
            </a:pPr>
            <a:r>
              <a:rPr lang="en-US" dirty="0"/>
              <a:t>A new one-to-many topology</a:t>
            </a:r>
          </a:p>
          <a:p>
            <a:pPr lvl="1" eaLnBrk="1" hangingPunct="1">
              <a:buFont typeface="Wingdings" pitchFamily="2" charset="2"/>
              <a:buChar char=""/>
              <a:defRPr/>
            </a:pPr>
            <a:r>
              <a:rPr lang="en-US" dirty="0"/>
              <a:t>Good fit for planar substrates</a:t>
            </a:r>
          </a:p>
          <a:p>
            <a:pPr lvl="1" eaLnBrk="1" hangingPunct="1">
              <a:buFont typeface="Wingdings" pitchFamily="2" charset="2"/>
              <a:buChar char=""/>
              <a:defRPr/>
            </a:pPr>
            <a:r>
              <a:rPr lang="en-US" dirty="0"/>
              <a:t>Excellent connectivity</a:t>
            </a:r>
          </a:p>
          <a:p>
            <a:pPr lvl="1" eaLnBrk="1" hangingPunct="1">
              <a:buFont typeface="Wingdings" pitchFamily="2" charset="2"/>
              <a:buChar char=""/>
              <a:defRPr/>
            </a:pPr>
            <a:r>
              <a:rPr lang="en-US" dirty="0"/>
              <a:t>Effective wire utilization</a:t>
            </a:r>
          </a:p>
          <a:p>
            <a:pPr eaLnBrk="1" hangingPunct="1">
              <a:spcBef>
                <a:spcPts val="1200"/>
              </a:spcBef>
              <a:buFont typeface="Wingdings" pitchFamily="2" charset="2"/>
              <a:buChar char="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ea typeface="+mn-ea"/>
              </a:rPr>
              <a:t>Generalized Express Cubes</a:t>
            </a:r>
          </a:p>
          <a:p>
            <a:pPr lvl="1" eaLnBrk="1" hangingPunct="1">
              <a:buFont typeface="Wingdings" pitchFamily="2" charset="2"/>
              <a:buChar char="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Framework &amp; taxonomy for NOC topologies</a:t>
            </a:r>
          </a:p>
          <a:p>
            <a:pPr lvl="1" eaLnBrk="1" hangingPunct="1">
              <a:buFont typeface="Wingdings" pitchFamily="2" charset="2"/>
              <a:buChar char="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Extension of the k-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ary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n-cube model</a:t>
            </a:r>
          </a:p>
          <a:p>
            <a:pPr lvl="1" eaLnBrk="1" hangingPunct="1">
              <a:buFont typeface="Wingdings" pitchFamily="2" charset="2"/>
              <a:buChar char="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Useful for understanding and exploring 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on-chip interconnect options</a:t>
            </a:r>
          </a:p>
          <a:p>
            <a:pPr lvl="1" eaLnBrk="1" hangingPunct="1">
              <a:buFont typeface="Wingdings" pitchFamily="2" charset="2"/>
              <a:buChar char=""/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Future: expand &amp; formalize</a:t>
            </a:r>
          </a:p>
          <a:p>
            <a:pPr lvl="1" eaLnBrk="1" hangingPunct="1">
              <a:buFont typeface="Wingdings" pitchFamily="2" charset="2"/>
              <a:buChar char=""/>
              <a:defRPr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UTCS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sp>
        <p:nvSpPr>
          <p:cNvPr id="32666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3542E3DC-A42F-BB47-B886-B5341972525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CC66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/>
                <a:ea typeface="+mn-ea"/>
              </a:rPr>
              <a:t>HPCA '09</a:t>
            </a:r>
          </a:p>
        </p:txBody>
      </p:sp>
    </p:spTree>
    <p:extLst>
      <p:ext uri="{BB962C8B-B14F-4D97-AF65-F5344CB8AC3E}">
        <p14:creationId xmlns:p14="http://schemas.microsoft.com/office/powerpoint/2010/main" val="3005582262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35296-FB8F-0E48-A18E-D708D821F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Scalability: Express Cube Topologies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B4853-74EA-1F4B-BD3D-47DF76E96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Boris Grot, Joel </a:t>
            </a:r>
            <a:r>
              <a:rPr lang="en-US" sz="2200" dirty="0" err="1"/>
              <a:t>Hestness</a:t>
            </a:r>
            <a:r>
              <a:rPr lang="en-US" sz="2200" dirty="0"/>
              <a:t>, Stephen W. Keckler, and Onur Mutlu,</a:t>
            </a:r>
            <a:br>
              <a:rPr lang="en-US" sz="2200" dirty="0"/>
            </a:br>
            <a:r>
              <a:rPr lang="en-US" sz="2200" b="1" dirty="0">
                <a:hlinkClick r:id="rId2"/>
              </a:rPr>
              <a:t>"Express Cube Topologies for On-Chip Interconnects"</a:t>
            </a:r>
            <a:r>
              <a:rPr lang="en-US" sz="2200" dirty="0"/>
              <a:t> </a:t>
            </a:r>
            <a:br>
              <a:rPr lang="en-US" sz="2200" dirty="0"/>
            </a:br>
            <a:r>
              <a:rPr lang="en-US" sz="2200" i="1" dirty="0"/>
              <a:t>Proceedings of the </a:t>
            </a:r>
            <a:r>
              <a:rPr lang="en-US" sz="2200" i="1" dirty="0">
                <a:hlinkClick r:id="rId3"/>
              </a:rPr>
              <a:t>15th International Symposium on High-Performance Computer Architecture</a:t>
            </a:r>
            <a:r>
              <a:rPr lang="en-US" sz="2200" i="1" dirty="0"/>
              <a:t> (</a:t>
            </a:r>
            <a:r>
              <a:rPr lang="en-US" sz="2200" b="1" i="1" dirty="0"/>
              <a:t>HPCA</a:t>
            </a:r>
            <a:r>
              <a:rPr lang="en-US" sz="2200" i="1" dirty="0"/>
              <a:t>)</a:t>
            </a:r>
            <a:r>
              <a:rPr lang="en-US" sz="2200" dirty="0"/>
              <a:t>, pages 163-174, Raleigh, NC, February 2009. </a:t>
            </a:r>
            <a:r>
              <a:rPr lang="en-US" sz="2200" dirty="0">
                <a:hlinkClick r:id="rId4"/>
              </a:rPr>
              <a:t>Slides (ppt)</a:t>
            </a:r>
            <a:r>
              <a:rPr lang="en-US" sz="2200" dirty="0"/>
              <a:t> </a:t>
            </a:r>
            <a:br>
              <a:rPr lang="en-US" sz="2200" dirty="0"/>
            </a:br>
            <a:endParaRPr lang="en-US" sz="2200" dirty="0"/>
          </a:p>
          <a:p>
            <a:pPr marL="0" indent="0">
              <a:buNone/>
            </a:pPr>
            <a:br>
              <a:rPr lang="en-US" sz="2200" dirty="0"/>
            </a:b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10214-F9BD-1947-8289-84306763D8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07199-5A47-A049-8D5E-F0A177A45C8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248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29E03D-E771-0B49-9DDF-CC2129CE0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41711"/>
            <a:ext cx="9144000" cy="206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07136"/>
      </p:ext>
    </p:extLst>
  </p:cSld>
  <p:clrMapOvr>
    <a:masterClrMapping/>
  </p:clrMapOvr>
  <p:transition/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0416"/>
            <a:ext cx="7924800" cy="1752600"/>
          </a:xfrm>
        </p:spPr>
        <p:txBody>
          <a:bodyPr/>
          <a:lstStyle/>
          <a:p>
            <a:pPr algn="ctr"/>
            <a:r>
              <a:rPr lang="en-US" sz="4000" dirty="0"/>
              <a:t>Interconnect Readings</a:t>
            </a:r>
            <a:br>
              <a:rPr lang="en-US" sz="4000" dirty="0"/>
            </a:br>
            <a:endParaRPr lang="en-US" sz="3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0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0CAD05-5F98-C240-A41D-E171A63049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0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682793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Multistage Networks (Packet Switched)</a:t>
            </a:r>
          </a:p>
        </p:txBody>
      </p:sp>
      <p:sp>
        <p:nvSpPr>
          <p:cNvPr id="106498" name="Content Placeholder 2"/>
          <p:cNvSpPr>
            <a:spLocks noGrp="1"/>
          </p:cNvSpPr>
          <p:nvPr>
            <p:ph idx="1"/>
          </p:nvPr>
        </p:nvSpPr>
        <p:spPr>
          <a:xfrm>
            <a:off x="228600" y="1282700"/>
            <a:ext cx="8610600" cy="5194300"/>
          </a:xfrm>
        </p:spPr>
        <p:txBody>
          <a:bodyPr/>
          <a:lstStyle/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Packets “hop” from router to router, pending availability of the next-required switch and buffer</a:t>
            </a: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649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1C2C127-9911-4B41-8445-538EA7F6DB3F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25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grpSp>
        <p:nvGrpSpPr>
          <p:cNvPr id="106500" name="Group 280"/>
          <p:cNvGrpSpPr>
            <a:grpSpLocks/>
          </p:cNvGrpSpPr>
          <p:nvPr/>
        </p:nvGrpSpPr>
        <p:grpSpPr bwMode="auto">
          <a:xfrm>
            <a:off x="914400" y="1181100"/>
            <a:ext cx="6705600" cy="4038600"/>
            <a:chOff x="914407" y="1676401"/>
            <a:chExt cx="7188237" cy="4622801"/>
          </a:xfrm>
        </p:grpSpPr>
        <p:sp>
          <p:nvSpPr>
            <p:cNvPr id="285" name="Rectangle 284"/>
            <p:cNvSpPr/>
            <p:nvPr/>
          </p:nvSpPr>
          <p:spPr bwMode="auto">
            <a:xfrm>
              <a:off x="2057990" y="1701841"/>
              <a:ext cx="1067004" cy="1066661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9050" cap="flat" cmpd="sng" algn="ctr">
              <a:solidFill>
                <a:srgbClr val="FC012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86" name="Rectangle 285"/>
            <p:cNvSpPr/>
            <p:nvPr/>
          </p:nvSpPr>
          <p:spPr bwMode="auto">
            <a:xfrm>
              <a:off x="2057990" y="2862993"/>
              <a:ext cx="1067004" cy="106666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9050" cap="flat" cmpd="sng" algn="ctr">
              <a:solidFill>
                <a:srgbClr val="FC012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87" name="Rectangle 286"/>
            <p:cNvSpPr/>
            <p:nvPr/>
          </p:nvSpPr>
          <p:spPr bwMode="auto">
            <a:xfrm>
              <a:off x="2057990" y="4031413"/>
              <a:ext cx="1067004" cy="1066661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9050" cap="flat" cmpd="sng" algn="ctr">
              <a:solidFill>
                <a:srgbClr val="FC012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88" name="Rectangle 287"/>
            <p:cNvSpPr/>
            <p:nvPr/>
          </p:nvSpPr>
          <p:spPr bwMode="auto">
            <a:xfrm>
              <a:off x="2057990" y="5205284"/>
              <a:ext cx="1067004" cy="1066661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9050" cap="flat" cmpd="sng" algn="ctr">
              <a:solidFill>
                <a:srgbClr val="FC012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89" name="Oval 288"/>
            <p:cNvSpPr/>
            <p:nvPr/>
          </p:nvSpPr>
          <p:spPr bwMode="auto">
            <a:xfrm>
              <a:off x="914407" y="1676401"/>
              <a:ext cx="532652" cy="534239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 pitchFamily="34" charset="0"/>
                  <a:cs typeface="Calibri" pitchFamily="34" charset="0"/>
                </a:rPr>
                <a:t>0</a:t>
              </a:r>
            </a:p>
          </p:txBody>
        </p:sp>
        <p:sp>
          <p:nvSpPr>
            <p:cNvPr id="290" name="Oval 289"/>
            <p:cNvSpPr/>
            <p:nvPr/>
          </p:nvSpPr>
          <p:spPr bwMode="auto">
            <a:xfrm>
              <a:off x="914407" y="2259703"/>
              <a:ext cx="532652" cy="532421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 pitchFamily="34" charset="0"/>
                  <a:cs typeface="Calibri" pitchFamily="34" charset="0"/>
                </a:rPr>
                <a:t>1</a:t>
              </a:r>
            </a:p>
          </p:txBody>
        </p:sp>
        <p:sp>
          <p:nvSpPr>
            <p:cNvPr id="291" name="Oval 290"/>
            <p:cNvSpPr/>
            <p:nvPr/>
          </p:nvSpPr>
          <p:spPr bwMode="auto">
            <a:xfrm>
              <a:off x="914407" y="2843004"/>
              <a:ext cx="532652" cy="534239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 pitchFamily="34" charset="0"/>
                  <a:cs typeface="Calibri" pitchFamily="34" charset="0"/>
                </a:rPr>
                <a:t>2</a:t>
              </a:r>
            </a:p>
          </p:txBody>
        </p:sp>
        <p:sp>
          <p:nvSpPr>
            <p:cNvPr id="292" name="Oval 291"/>
            <p:cNvSpPr/>
            <p:nvPr/>
          </p:nvSpPr>
          <p:spPr bwMode="auto">
            <a:xfrm>
              <a:off x="914407" y="3426306"/>
              <a:ext cx="532652" cy="532421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 pitchFamily="34" charset="0"/>
                  <a:cs typeface="Calibri" pitchFamily="34" charset="0"/>
                </a:rPr>
                <a:t>3</a:t>
              </a:r>
            </a:p>
          </p:txBody>
        </p:sp>
        <p:sp>
          <p:nvSpPr>
            <p:cNvPr id="293" name="Oval 292"/>
            <p:cNvSpPr/>
            <p:nvPr/>
          </p:nvSpPr>
          <p:spPr bwMode="auto">
            <a:xfrm>
              <a:off x="914407" y="4007791"/>
              <a:ext cx="532652" cy="534239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 pitchFamily="34" charset="0"/>
                  <a:cs typeface="Calibri" pitchFamily="34" charset="0"/>
                </a:rPr>
                <a:t>4</a:t>
              </a:r>
            </a:p>
          </p:txBody>
        </p:sp>
        <p:sp>
          <p:nvSpPr>
            <p:cNvPr id="294" name="Oval 293"/>
            <p:cNvSpPr/>
            <p:nvPr/>
          </p:nvSpPr>
          <p:spPr bwMode="auto">
            <a:xfrm>
              <a:off x="914407" y="4592909"/>
              <a:ext cx="532652" cy="532421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 pitchFamily="34" charset="0"/>
                  <a:cs typeface="Calibri" pitchFamily="34" charset="0"/>
                </a:rPr>
                <a:t>5</a:t>
              </a:r>
            </a:p>
          </p:txBody>
        </p:sp>
        <p:sp>
          <p:nvSpPr>
            <p:cNvPr id="295" name="Oval 294"/>
            <p:cNvSpPr/>
            <p:nvPr/>
          </p:nvSpPr>
          <p:spPr bwMode="auto">
            <a:xfrm>
              <a:off x="914407" y="5174394"/>
              <a:ext cx="532652" cy="534239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 pitchFamily="34" charset="0"/>
                  <a:cs typeface="Calibri" pitchFamily="34" charset="0"/>
                </a:rPr>
                <a:t>6</a:t>
              </a:r>
            </a:p>
          </p:txBody>
        </p:sp>
        <p:sp>
          <p:nvSpPr>
            <p:cNvPr id="296" name="Oval 295"/>
            <p:cNvSpPr/>
            <p:nvPr/>
          </p:nvSpPr>
          <p:spPr bwMode="auto">
            <a:xfrm>
              <a:off x="914407" y="5757695"/>
              <a:ext cx="532652" cy="534239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rgbClr val="FFFFFF">
                  <a:lumMod val="5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 pitchFamily="34" charset="0"/>
                  <a:cs typeface="Calibri" pitchFamily="34" charset="0"/>
                </a:rPr>
                <a:t>7</a:t>
              </a:r>
            </a:p>
          </p:txBody>
        </p:sp>
        <p:cxnSp>
          <p:nvCxnSpPr>
            <p:cNvPr id="106515" name="Straight Connector 238"/>
            <p:cNvCxnSpPr>
              <a:cxnSpLocks noChangeShapeType="1"/>
              <a:stCxn id="289" idx="6"/>
              <a:endCxn id="312" idx="1"/>
            </p:cNvCxnSpPr>
            <p:nvPr/>
          </p:nvCxnSpPr>
          <p:spPr bwMode="auto">
            <a:xfrm>
              <a:off x="1447810" y="1943101"/>
              <a:ext cx="609603" cy="4763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6516" name="Straight Connector 240"/>
            <p:cNvCxnSpPr>
              <a:cxnSpLocks noChangeShapeType="1"/>
              <a:stCxn id="290" idx="6"/>
              <a:endCxn id="313" idx="1"/>
            </p:cNvCxnSpPr>
            <p:nvPr/>
          </p:nvCxnSpPr>
          <p:spPr bwMode="auto">
            <a:xfrm flipV="1">
              <a:off x="1447810" y="2522539"/>
              <a:ext cx="609603" cy="3175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6517" name="Straight Connector 244"/>
            <p:cNvCxnSpPr>
              <a:cxnSpLocks noChangeShapeType="1"/>
              <a:stCxn id="291" idx="6"/>
              <a:endCxn id="314" idx="1"/>
            </p:cNvCxnSpPr>
            <p:nvPr/>
          </p:nvCxnSpPr>
          <p:spPr bwMode="auto">
            <a:xfrm flipV="1">
              <a:off x="1447810" y="3106739"/>
              <a:ext cx="609603" cy="3175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6518" name="Straight Connector 245"/>
            <p:cNvCxnSpPr>
              <a:cxnSpLocks noChangeShapeType="1"/>
              <a:stCxn id="292" idx="6"/>
              <a:endCxn id="315" idx="1"/>
            </p:cNvCxnSpPr>
            <p:nvPr/>
          </p:nvCxnSpPr>
          <p:spPr bwMode="auto">
            <a:xfrm flipV="1">
              <a:off x="1447810" y="3683002"/>
              <a:ext cx="609603" cy="9525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6519" name="Straight Connector 247"/>
            <p:cNvCxnSpPr>
              <a:cxnSpLocks noChangeShapeType="1"/>
              <a:stCxn id="293" idx="6"/>
              <a:endCxn id="316" idx="1"/>
            </p:cNvCxnSpPr>
            <p:nvPr/>
          </p:nvCxnSpPr>
          <p:spPr bwMode="auto">
            <a:xfrm flipV="1">
              <a:off x="1447810" y="4275139"/>
              <a:ext cx="609603" cy="0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6520" name="Straight Connector 248"/>
            <p:cNvCxnSpPr>
              <a:cxnSpLocks noChangeShapeType="1"/>
              <a:stCxn id="294" idx="6"/>
              <a:endCxn id="317" idx="1"/>
            </p:cNvCxnSpPr>
            <p:nvPr/>
          </p:nvCxnSpPr>
          <p:spPr bwMode="auto">
            <a:xfrm flipV="1">
              <a:off x="1447810" y="4851402"/>
              <a:ext cx="609603" cy="7938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6521" name="Straight Connector 250"/>
            <p:cNvCxnSpPr>
              <a:cxnSpLocks noChangeShapeType="1"/>
              <a:stCxn id="295" idx="6"/>
              <a:endCxn id="318" idx="1"/>
            </p:cNvCxnSpPr>
            <p:nvPr/>
          </p:nvCxnSpPr>
          <p:spPr bwMode="auto">
            <a:xfrm>
              <a:off x="1447810" y="5441952"/>
              <a:ext cx="609603" cy="9525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6522" name="Straight Connector 251"/>
            <p:cNvCxnSpPr>
              <a:cxnSpLocks noChangeShapeType="1"/>
              <a:stCxn id="296" idx="6"/>
              <a:endCxn id="319" idx="1"/>
            </p:cNvCxnSpPr>
            <p:nvPr/>
          </p:nvCxnSpPr>
          <p:spPr bwMode="auto">
            <a:xfrm>
              <a:off x="1447810" y="6024565"/>
              <a:ext cx="609603" cy="3175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6523" name="Straight Connector 350"/>
            <p:cNvCxnSpPr>
              <a:cxnSpLocks noChangeShapeType="1"/>
              <a:stCxn id="312" idx="3"/>
              <a:endCxn id="324" idx="1"/>
            </p:cNvCxnSpPr>
            <p:nvPr/>
          </p:nvCxnSpPr>
          <p:spPr bwMode="auto">
            <a:xfrm>
              <a:off x="3124218" y="1947864"/>
              <a:ext cx="838204" cy="0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6524" name="Straight Connector 352"/>
            <p:cNvCxnSpPr>
              <a:cxnSpLocks noChangeShapeType="1"/>
              <a:stCxn id="316" idx="3"/>
              <a:endCxn id="325" idx="1"/>
            </p:cNvCxnSpPr>
            <p:nvPr/>
          </p:nvCxnSpPr>
          <p:spPr bwMode="auto">
            <a:xfrm flipV="1">
              <a:off x="3124218" y="2522539"/>
              <a:ext cx="838204" cy="1752601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6525" name="Straight Connector 354"/>
            <p:cNvCxnSpPr>
              <a:cxnSpLocks noChangeShapeType="1"/>
              <a:stCxn id="314" idx="3"/>
              <a:endCxn id="326" idx="1"/>
            </p:cNvCxnSpPr>
            <p:nvPr/>
          </p:nvCxnSpPr>
          <p:spPr bwMode="auto">
            <a:xfrm>
              <a:off x="3124218" y="3106739"/>
              <a:ext cx="838204" cy="0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6526" name="Straight Connector 372"/>
            <p:cNvCxnSpPr>
              <a:cxnSpLocks noChangeShapeType="1"/>
              <a:stCxn id="313" idx="3"/>
              <a:endCxn id="328" idx="1"/>
            </p:cNvCxnSpPr>
            <p:nvPr/>
          </p:nvCxnSpPr>
          <p:spPr bwMode="auto">
            <a:xfrm>
              <a:off x="3124218" y="2522539"/>
              <a:ext cx="838204" cy="1752601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6527" name="Straight Connector 375"/>
            <p:cNvCxnSpPr>
              <a:cxnSpLocks noChangeShapeType="1"/>
              <a:stCxn id="317" idx="3"/>
              <a:endCxn id="329" idx="1"/>
            </p:cNvCxnSpPr>
            <p:nvPr/>
          </p:nvCxnSpPr>
          <p:spPr bwMode="auto">
            <a:xfrm>
              <a:off x="3124218" y="4851402"/>
              <a:ext cx="838204" cy="0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6528" name="Straight Connector 377"/>
            <p:cNvCxnSpPr>
              <a:cxnSpLocks noChangeShapeType="1"/>
              <a:stCxn id="319" idx="3"/>
              <a:endCxn id="331" idx="1"/>
            </p:cNvCxnSpPr>
            <p:nvPr/>
          </p:nvCxnSpPr>
          <p:spPr bwMode="auto">
            <a:xfrm>
              <a:off x="3124218" y="6027740"/>
              <a:ext cx="838204" cy="0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6529" name="Straight Connector 379"/>
            <p:cNvCxnSpPr>
              <a:cxnSpLocks noChangeShapeType="1"/>
              <a:stCxn id="318" idx="3"/>
              <a:endCxn id="327" idx="1"/>
            </p:cNvCxnSpPr>
            <p:nvPr/>
          </p:nvCxnSpPr>
          <p:spPr bwMode="auto">
            <a:xfrm flipV="1">
              <a:off x="3124218" y="3683002"/>
              <a:ext cx="838204" cy="1768475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12" name="Rectangle 236"/>
            <p:cNvSpPr>
              <a:spLocks noChangeArrowheads="1"/>
            </p:cNvSpPr>
            <p:nvPr/>
          </p:nvSpPr>
          <p:spPr bwMode="auto">
            <a:xfrm>
              <a:off x="2057990" y="1720012"/>
              <a:ext cx="1067004" cy="45610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en-US" sz="2200" kern="0">
                <a:solidFill>
                  <a:sysClr val="windowText" lastClr="000000"/>
                </a:solidFill>
                <a:latin typeface="Calibri" charset="0"/>
                <a:cs typeface="Calibri" charset="0"/>
              </a:endParaRPr>
            </a:p>
          </p:txBody>
        </p:sp>
        <p:sp>
          <p:nvSpPr>
            <p:cNvPr id="313" name="Rectangle 399"/>
            <p:cNvSpPr>
              <a:spLocks noChangeArrowheads="1"/>
            </p:cNvSpPr>
            <p:nvPr/>
          </p:nvSpPr>
          <p:spPr bwMode="auto">
            <a:xfrm>
              <a:off x="2057990" y="2294228"/>
              <a:ext cx="1067004" cy="45610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en-US" sz="2200" kern="0">
                <a:solidFill>
                  <a:sysClr val="windowText" lastClr="000000"/>
                </a:solidFill>
                <a:latin typeface="Calibri" charset="0"/>
                <a:cs typeface="Calibri" charset="0"/>
              </a:endParaRPr>
            </a:p>
          </p:txBody>
        </p:sp>
        <p:sp>
          <p:nvSpPr>
            <p:cNvPr id="314" name="Rectangle 422"/>
            <p:cNvSpPr>
              <a:spLocks noChangeArrowheads="1"/>
            </p:cNvSpPr>
            <p:nvPr/>
          </p:nvSpPr>
          <p:spPr bwMode="auto">
            <a:xfrm>
              <a:off x="2057990" y="2877530"/>
              <a:ext cx="1067004" cy="457919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en-US" sz="2200" kern="0">
                <a:solidFill>
                  <a:sysClr val="windowText" lastClr="000000"/>
                </a:solidFill>
                <a:latin typeface="Calibri" charset="0"/>
                <a:cs typeface="Calibri" charset="0"/>
              </a:endParaRPr>
            </a:p>
          </p:txBody>
        </p:sp>
        <p:sp>
          <p:nvSpPr>
            <p:cNvPr id="315" name="Rectangle 423"/>
            <p:cNvSpPr>
              <a:spLocks noChangeArrowheads="1"/>
            </p:cNvSpPr>
            <p:nvPr/>
          </p:nvSpPr>
          <p:spPr bwMode="auto">
            <a:xfrm>
              <a:off x="2057990" y="3453563"/>
              <a:ext cx="1067004" cy="457919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en-US" sz="2200" kern="0">
                <a:solidFill>
                  <a:sysClr val="windowText" lastClr="000000"/>
                </a:solidFill>
                <a:latin typeface="Calibri" charset="0"/>
                <a:cs typeface="Calibri" charset="0"/>
              </a:endParaRPr>
            </a:p>
          </p:txBody>
        </p:sp>
        <p:sp>
          <p:nvSpPr>
            <p:cNvPr id="316" name="Rectangle 426"/>
            <p:cNvSpPr>
              <a:spLocks noChangeArrowheads="1"/>
            </p:cNvSpPr>
            <p:nvPr/>
          </p:nvSpPr>
          <p:spPr bwMode="auto">
            <a:xfrm>
              <a:off x="2057990" y="4045950"/>
              <a:ext cx="1067004" cy="457919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en-US" sz="2200" kern="0">
                <a:solidFill>
                  <a:sysClr val="windowText" lastClr="000000"/>
                </a:solidFill>
                <a:latin typeface="Calibri" charset="0"/>
                <a:cs typeface="Calibri" charset="0"/>
              </a:endParaRPr>
            </a:p>
          </p:txBody>
        </p:sp>
        <p:sp>
          <p:nvSpPr>
            <p:cNvPr id="317" name="Rectangle 427"/>
            <p:cNvSpPr>
              <a:spLocks noChangeArrowheads="1"/>
            </p:cNvSpPr>
            <p:nvPr/>
          </p:nvSpPr>
          <p:spPr bwMode="auto">
            <a:xfrm>
              <a:off x="2057990" y="4621983"/>
              <a:ext cx="1067004" cy="457919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en-US" sz="2200" kern="0">
                <a:solidFill>
                  <a:sysClr val="windowText" lastClr="000000"/>
                </a:solidFill>
                <a:latin typeface="Calibri" charset="0"/>
                <a:cs typeface="Calibri" charset="0"/>
              </a:endParaRPr>
            </a:p>
          </p:txBody>
        </p:sp>
        <p:sp>
          <p:nvSpPr>
            <p:cNvPr id="318" name="Rectangle 430"/>
            <p:cNvSpPr>
              <a:spLocks noChangeArrowheads="1"/>
            </p:cNvSpPr>
            <p:nvPr/>
          </p:nvSpPr>
          <p:spPr bwMode="auto">
            <a:xfrm>
              <a:off x="2057990" y="5223456"/>
              <a:ext cx="1067004" cy="45610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en-US" sz="2200" kern="0">
                <a:solidFill>
                  <a:sysClr val="windowText" lastClr="000000"/>
                </a:solidFill>
                <a:latin typeface="Calibri" charset="0"/>
                <a:cs typeface="Calibri" charset="0"/>
              </a:endParaRPr>
            </a:p>
          </p:txBody>
        </p:sp>
        <p:sp>
          <p:nvSpPr>
            <p:cNvPr id="319" name="Rectangle 431"/>
            <p:cNvSpPr>
              <a:spLocks noChangeArrowheads="1"/>
            </p:cNvSpPr>
            <p:nvPr/>
          </p:nvSpPr>
          <p:spPr bwMode="auto">
            <a:xfrm>
              <a:off x="2057990" y="5799489"/>
              <a:ext cx="1067004" cy="456101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en-US" sz="2200" kern="0">
                <a:solidFill>
                  <a:sysClr val="windowText" lastClr="000000"/>
                </a:solidFill>
                <a:latin typeface="Calibri" charset="0"/>
                <a:cs typeface="Calibri" charset="0"/>
              </a:endParaRPr>
            </a:p>
          </p:txBody>
        </p:sp>
        <p:sp>
          <p:nvSpPr>
            <p:cNvPr id="320" name="Rectangle 319"/>
            <p:cNvSpPr/>
            <p:nvPr/>
          </p:nvSpPr>
          <p:spPr bwMode="auto">
            <a:xfrm>
              <a:off x="3962261" y="1701841"/>
              <a:ext cx="1067003" cy="1066661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9050" cap="flat" cmpd="sng" algn="ctr">
              <a:solidFill>
                <a:srgbClr val="FC012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21" name="Rectangle 320"/>
            <p:cNvSpPr/>
            <p:nvPr/>
          </p:nvSpPr>
          <p:spPr bwMode="auto">
            <a:xfrm>
              <a:off x="3962261" y="2862993"/>
              <a:ext cx="1067003" cy="106666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9050" cap="flat" cmpd="sng" algn="ctr">
              <a:solidFill>
                <a:srgbClr val="FC012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22" name="Rectangle 321"/>
            <p:cNvSpPr/>
            <p:nvPr/>
          </p:nvSpPr>
          <p:spPr bwMode="auto">
            <a:xfrm>
              <a:off x="3962261" y="4031413"/>
              <a:ext cx="1067003" cy="1066661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9050" cap="flat" cmpd="sng" algn="ctr">
              <a:solidFill>
                <a:srgbClr val="FC012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23" name="Rectangle 322"/>
            <p:cNvSpPr/>
            <p:nvPr/>
          </p:nvSpPr>
          <p:spPr bwMode="auto">
            <a:xfrm>
              <a:off x="3962261" y="5205284"/>
              <a:ext cx="1067003" cy="1066661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9050" cap="flat" cmpd="sng" algn="ctr">
              <a:solidFill>
                <a:srgbClr val="FC012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24" name="Rectangle 452"/>
            <p:cNvSpPr>
              <a:spLocks noChangeArrowheads="1"/>
            </p:cNvSpPr>
            <p:nvPr/>
          </p:nvSpPr>
          <p:spPr bwMode="auto">
            <a:xfrm>
              <a:off x="3962261" y="1720012"/>
              <a:ext cx="1067003" cy="45610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en-US" sz="2200" kern="0">
                <a:solidFill>
                  <a:sysClr val="windowText" lastClr="000000"/>
                </a:solidFill>
                <a:latin typeface="Calibri" charset="0"/>
                <a:cs typeface="Calibri" charset="0"/>
              </a:endParaRPr>
            </a:p>
          </p:txBody>
        </p:sp>
        <p:sp>
          <p:nvSpPr>
            <p:cNvPr id="325" name="Rectangle 453"/>
            <p:cNvSpPr>
              <a:spLocks noChangeArrowheads="1"/>
            </p:cNvSpPr>
            <p:nvPr/>
          </p:nvSpPr>
          <p:spPr bwMode="auto">
            <a:xfrm>
              <a:off x="3962261" y="2294228"/>
              <a:ext cx="1067003" cy="45610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en-US" sz="2200" kern="0">
                <a:solidFill>
                  <a:sysClr val="windowText" lastClr="000000"/>
                </a:solidFill>
                <a:latin typeface="Calibri" charset="0"/>
                <a:cs typeface="Calibri" charset="0"/>
              </a:endParaRPr>
            </a:p>
          </p:txBody>
        </p:sp>
        <p:sp>
          <p:nvSpPr>
            <p:cNvPr id="326" name="Rectangle 454"/>
            <p:cNvSpPr>
              <a:spLocks noChangeArrowheads="1"/>
            </p:cNvSpPr>
            <p:nvPr/>
          </p:nvSpPr>
          <p:spPr bwMode="auto">
            <a:xfrm>
              <a:off x="3962261" y="2877530"/>
              <a:ext cx="1067003" cy="457919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en-US" sz="2200" kern="0">
                <a:solidFill>
                  <a:sysClr val="windowText" lastClr="000000"/>
                </a:solidFill>
                <a:latin typeface="Calibri" charset="0"/>
                <a:cs typeface="Calibri" charset="0"/>
              </a:endParaRPr>
            </a:p>
          </p:txBody>
        </p:sp>
        <p:sp>
          <p:nvSpPr>
            <p:cNvPr id="327" name="Rectangle 455"/>
            <p:cNvSpPr>
              <a:spLocks noChangeArrowheads="1"/>
            </p:cNvSpPr>
            <p:nvPr/>
          </p:nvSpPr>
          <p:spPr bwMode="auto">
            <a:xfrm>
              <a:off x="3962261" y="3453563"/>
              <a:ext cx="1067003" cy="457919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en-US" sz="2200" kern="0">
                <a:solidFill>
                  <a:sysClr val="windowText" lastClr="000000"/>
                </a:solidFill>
                <a:latin typeface="Calibri" charset="0"/>
                <a:cs typeface="Calibri" charset="0"/>
              </a:endParaRPr>
            </a:p>
          </p:txBody>
        </p:sp>
        <p:sp>
          <p:nvSpPr>
            <p:cNvPr id="328" name="Rectangle 456"/>
            <p:cNvSpPr>
              <a:spLocks noChangeArrowheads="1"/>
            </p:cNvSpPr>
            <p:nvPr/>
          </p:nvSpPr>
          <p:spPr bwMode="auto">
            <a:xfrm>
              <a:off x="3962261" y="4045950"/>
              <a:ext cx="1067003" cy="457919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en-US" sz="2200" kern="0">
                <a:solidFill>
                  <a:sysClr val="windowText" lastClr="000000"/>
                </a:solidFill>
                <a:latin typeface="Calibri" charset="0"/>
                <a:cs typeface="Calibri" charset="0"/>
              </a:endParaRPr>
            </a:p>
          </p:txBody>
        </p:sp>
        <p:sp>
          <p:nvSpPr>
            <p:cNvPr id="329" name="Rectangle 457"/>
            <p:cNvSpPr>
              <a:spLocks noChangeArrowheads="1"/>
            </p:cNvSpPr>
            <p:nvPr/>
          </p:nvSpPr>
          <p:spPr bwMode="auto">
            <a:xfrm>
              <a:off x="3962261" y="4621983"/>
              <a:ext cx="1067003" cy="457919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en-US" sz="2200" kern="0">
                <a:solidFill>
                  <a:sysClr val="windowText" lastClr="000000"/>
                </a:solidFill>
                <a:latin typeface="Calibri" charset="0"/>
                <a:cs typeface="Calibri" charset="0"/>
              </a:endParaRPr>
            </a:p>
          </p:txBody>
        </p:sp>
        <p:sp>
          <p:nvSpPr>
            <p:cNvPr id="330" name="Rectangle 458"/>
            <p:cNvSpPr>
              <a:spLocks noChangeArrowheads="1"/>
            </p:cNvSpPr>
            <p:nvPr/>
          </p:nvSpPr>
          <p:spPr bwMode="auto">
            <a:xfrm>
              <a:off x="3962261" y="5223456"/>
              <a:ext cx="1067003" cy="45610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en-US" sz="2200" kern="0">
                <a:solidFill>
                  <a:sysClr val="windowText" lastClr="000000"/>
                </a:solidFill>
                <a:latin typeface="Calibri" charset="0"/>
                <a:cs typeface="Calibri" charset="0"/>
              </a:endParaRPr>
            </a:p>
          </p:txBody>
        </p:sp>
        <p:sp>
          <p:nvSpPr>
            <p:cNvPr id="331" name="Rectangle 459"/>
            <p:cNvSpPr>
              <a:spLocks noChangeArrowheads="1"/>
            </p:cNvSpPr>
            <p:nvPr/>
          </p:nvSpPr>
          <p:spPr bwMode="auto">
            <a:xfrm>
              <a:off x="3962261" y="5799489"/>
              <a:ext cx="1067003" cy="456101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en-US" sz="2200" kern="0">
                <a:solidFill>
                  <a:sysClr val="windowText" lastClr="000000"/>
                </a:solidFill>
                <a:latin typeface="Calibri" charset="0"/>
                <a:cs typeface="Calibri" charset="0"/>
              </a:endParaRPr>
            </a:p>
          </p:txBody>
        </p:sp>
        <p:grpSp>
          <p:nvGrpSpPr>
            <p:cNvPr id="106550" name="Group 501"/>
            <p:cNvGrpSpPr>
              <a:grpSpLocks/>
            </p:cNvGrpSpPr>
            <p:nvPr/>
          </p:nvGrpSpPr>
          <p:grpSpPr bwMode="auto">
            <a:xfrm>
              <a:off x="2387615" y="1947864"/>
              <a:ext cx="685804" cy="574675"/>
              <a:chOff x="2082798" y="1566331"/>
              <a:chExt cx="1066800" cy="575737"/>
            </a:xfrm>
          </p:grpSpPr>
          <p:cxnSp>
            <p:nvCxnSpPr>
              <p:cNvPr id="106775" name="Straight Connector 476"/>
              <p:cNvCxnSpPr>
                <a:cxnSpLocks noChangeShapeType="1"/>
                <a:stCxn id="312" idx="1"/>
                <a:endCxn id="312" idx="3"/>
              </p:cNvCxnSpPr>
              <p:nvPr/>
            </p:nvCxnSpPr>
            <p:spPr bwMode="auto">
              <a:xfrm rot="10800000" flipH="1">
                <a:off x="2082798" y="1566332"/>
                <a:ext cx="106680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06776" name="Straight Connector 478"/>
              <p:cNvCxnSpPr>
                <a:cxnSpLocks noChangeShapeType="1"/>
                <a:stCxn id="313" idx="1"/>
                <a:endCxn id="313" idx="3"/>
              </p:cNvCxnSpPr>
              <p:nvPr/>
            </p:nvCxnSpPr>
            <p:spPr bwMode="auto">
              <a:xfrm rot="10800000" flipH="1">
                <a:off x="2082798" y="2142067"/>
                <a:ext cx="106680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06777" name="Straight Connector 486"/>
              <p:cNvCxnSpPr>
                <a:cxnSpLocks noChangeShapeType="1"/>
                <a:stCxn id="313" idx="1"/>
                <a:endCxn id="312" idx="3"/>
              </p:cNvCxnSpPr>
              <p:nvPr/>
            </p:nvCxnSpPr>
            <p:spPr bwMode="auto">
              <a:xfrm rot="10800000" flipH="1">
                <a:off x="2082798" y="1566333"/>
                <a:ext cx="1066800" cy="57573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06778" name="Straight Connector 487"/>
              <p:cNvCxnSpPr>
                <a:cxnSpLocks noChangeShapeType="1"/>
                <a:stCxn id="312" idx="1"/>
                <a:endCxn id="313" idx="3"/>
              </p:cNvCxnSpPr>
              <p:nvPr/>
            </p:nvCxnSpPr>
            <p:spPr bwMode="auto">
              <a:xfrm rot="10800000" flipH="1" flipV="1">
                <a:off x="2082798" y="1566331"/>
                <a:ext cx="1066800" cy="57573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106551" name="Group 502"/>
            <p:cNvGrpSpPr>
              <a:grpSpLocks/>
            </p:cNvGrpSpPr>
            <p:nvPr/>
          </p:nvGrpSpPr>
          <p:grpSpPr bwMode="auto">
            <a:xfrm>
              <a:off x="2398727" y="3106739"/>
              <a:ext cx="685804" cy="576262"/>
              <a:chOff x="2133600" y="1566331"/>
              <a:chExt cx="1066800" cy="575737"/>
            </a:xfrm>
          </p:grpSpPr>
          <p:cxnSp>
            <p:nvCxnSpPr>
              <p:cNvPr id="106771" name="Straight Connector 503"/>
              <p:cNvCxnSpPr>
                <a:cxnSpLocks noChangeShapeType="1"/>
              </p:cNvCxnSpPr>
              <p:nvPr/>
            </p:nvCxnSpPr>
            <p:spPr bwMode="auto">
              <a:xfrm rot="10800000" flipH="1">
                <a:off x="2133600" y="1566332"/>
                <a:ext cx="106680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06772" name="Straight Connector 504"/>
              <p:cNvCxnSpPr>
                <a:cxnSpLocks noChangeShapeType="1"/>
              </p:cNvCxnSpPr>
              <p:nvPr/>
            </p:nvCxnSpPr>
            <p:spPr bwMode="auto">
              <a:xfrm rot="10800000" flipH="1">
                <a:off x="2133600" y="2142067"/>
                <a:ext cx="106680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06773" name="Straight Connector 505"/>
              <p:cNvCxnSpPr>
                <a:cxnSpLocks noChangeShapeType="1"/>
              </p:cNvCxnSpPr>
              <p:nvPr/>
            </p:nvCxnSpPr>
            <p:spPr bwMode="auto">
              <a:xfrm rot="10800000" flipH="1">
                <a:off x="2133600" y="1566333"/>
                <a:ext cx="1066800" cy="57573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06774" name="Straight Connector 506"/>
              <p:cNvCxnSpPr>
                <a:cxnSpLocks noChangeShapeType="1"/>
              </p:cNvCxnSpPr>
              <p:nvPr/>
            </p:nvCxnSpPr>
            <p:spPr bwMode="auto">
              <a:xfrm rot="10800000" flipH="1" flipV="1">
                <a:off x="2133600" y="1566331"/>
                <a:ext cx="1066800" cy="57573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106552" name="Group 507"/>
            <p:cNvGrpSpPr>
              <a:grpSpLocks/>
            </p:cNvGrpSpPr>
            <p:nvPr/>
          </p:nvGrpSpPr>
          <p:grpSpPr bwMode="auto">
            <a:xfrm>
              <a:off x="2398727" y="4275139"/>
              <a:ext cx="685804" cy="576262"/>
              <a:chOff x="2133600" y="1566331"/>
              <a:chExt cx="1066800" cy="575737"/>
            </a:xfrm>
          </p:grpSpPr>
          <p:cxnSp>
            <p:nvCxnSpPr>
              <p:cNvPr id="106767" name="Straight Connector 508"/>
              <p:cNvCxnSpPr>
                <a:cxnSpLocks noChangeShapeType="1"/>
              </p:cNvCxnSpPr>
              <p:nvPr/>
            </p:nvCxnSpPr>
            <p:spPr bwMode="auto">
              <a:xfrm rot="10800000" flipH="1">
                <a:off x="2133600" y="1566332"/>
                <a:ext cx="106680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06768" name="Straight Connector 509"/>
              <p:cNvCxnSpPr>
                <a:cxnSpLocks noChangeShapeType="1"/>
              </p:cNvCxnSpPr>
              <p:nvPr/>
            </p:nvCxnSpPr>
            <p:spPr bwMode="auto">
              <a:xfrm rot="10800000" flipH="1">
                <a:off x="2133600" y="2142067"/>
                <a:ext cx="106680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06769" name="Straight Connector 510"/>
              <p:cNvCxnSpPr>
                <a:cxnSpLocks noChangeShapeType="1"/>
              </p:cNvCxnSpPr>
              <p:nvPr/>
            </p:nvCxnSpPr>
            <p:spPr bwMode="auto">
              <a:xfrm rot="10800000" flipH="1">
                <a:off x="2133600" y="1566333"/>
                <a:ext cx="1066800" cy="57573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06770" name="Straight Connector 511"/>
              <p:cNvCxnSpPr>
                <a:cxnSpLocks noChangeShapeType="1"/>
              </p:cNvCxnSpPr>
              <p:nvPr/>
            </p:nvCxnSpPr>
            <p:spPr bwMode="auto">
              <a:xfrm rot="10800000" flipH="1" flipV="1">
                <a:off x="2133600" y="1566331"/>
                <a:ext cx="1066800" cy="57573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106553" name="Group 512"/>
            <p:cNvGrpSpPr>
              <a:grpSpLocks/>
            </p:cNvGrpSpPr>
            <p:nvPr/>
          </p:nvGrpSpPr>
          <p:grpSpPr bwMode="auto">
            <a:xfrm>
              <a:off x="2398727" y="5459415"/>
              <a:ext cx="685804" cy="576262"/>
              <a:chOff x="2133600" y="1566331"/>
              <a:chExt cx="1066800" cy="575737"/>
            </a:xfrm>
          </p:grpSpPr>
          <p:cxnSp>
            <p:nvCxnSpPr>
              <p:cNvPr id="106763" name="Straight Connector 513"/>
              <p:cNvCxnSpPr>
                <a:cxnSpLocks noChangeShapeType="1"/>
              </p:cNvCxnSpPr>
              <p:nvPr/>
            </p:nvCxnSpPr>
            <p:spPr bwMode="auto">
              <a:xfrm rot="10800000" flipH="1">
                <a:off x="2133600" y="1566332"/>
                <a:ext cx="106680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06764" name="Straight Connector 514"/>
              <p:cNvCxnSpPr>
                <a:cxnSpLocks noChangeShapeType="1"/>
              </p:cNvCxnSpPr>
              <p:nvPr/>
            </p:nvCxnSpPr>
            <p:spPr bwMode="auto">
              <a:xfrm rot="10800000" flipH="1">
                <a:off x="2133600" y="2142067"/>
                <a:ext cx="106680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06765" name="Straight Connector 515"/>
              <p:cNvCxnSpPr>
                <a:cxnSpLocks noChangeShapeType="1"/>
              </p:cNvCxnSpPr>
              <p:nvPr/>
            </p:nvCxnSpPr>
            <p:spPr bwMode="auto">
              <a:xfrm rot="10800000" flipH="1">
                <a:off x="2133600" y="1566333"/>
                <a:ext cx="1066800" cy="57573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06766" name="Straight Connector 516"/>
              <p:cNvCxnSpPr>
                <a:cxnSpLocks noChangeShapeType="1"/>
              </p:cNvCxnSpPr>
              <p:nvPr/>
            </p:nvCxnSpPr>
            <p:spPr bwMode="auto">
              <a:xfrm rot="10800000" flipH="1" flipV="1">
                <a:off x="2133600" y="1566331"/>
                <a:ext cx="1066800" cy="57573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cxnSp>
          <p:nvCxnSpPr>
            <p:cNvPr id="106554" name="Straight Connector 538"/>
            <p:cNvCxnSpPr>
              <a:cxnSpLocks noChangeShapeType="1"/>
              <a:stCxn id="315" idx="3"/>
              <a:endCxn id="330" idx="1"/>
            </p:cNvCxnSpPr>
            <p:nvPr/>
          </p:nvCxnSpPr>
          <p:spPr bwMode="auto">
            <a:xfrm>
              <a:off x="3124218" y="3683002"/>
              <a:ext cx="838204" cy="1768475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37" name="Rectangle 336"/>
            <p:cNvSpPr/>
            <p:nvPr/>
          </p:nvSpPr>
          <p:spPr bwMode="auto">
            <a:xfrm>
              <a:off x="5875040" y="1701841"/>
              <a:ext cx="1067003" cy="1066661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9050" cap="flat" cmpd="sng" algn="ctr">
              <a:solidFill>
                <a:srgbClr val="FC012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38" name="Rectangle 337"/>
            <p:cNvSpPr/>
            <p:nvPr/>
          </p:nvSpPr>
          <p:spPr bwMode="auto">
            <a:xfrm>
              <a:off x="5875040" y="2862993"/>
              <a:ext cx="1067003" cy="106666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9050" cap="flat" cmpd="sng" algn="ctr">
              <a:solidFill>
                <a:srgbClr val="FC012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39" name="Rectangle 338"/>
            <p:cNvSpPr/>
            <p:nvPr/>
          </p:nvSpPr>
          <p:spPr bwMode="auto">
            <a:xfrm>
              <a:off x="5875040" y="4031413"/>
              <a:ext cx="1067003" cy="1066661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9050" cap="flat" cmpd="sng" algn="ctr">
              <a:solidFill>
                <a:srgbClr val="FC012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40" name="Rectangle 339"/>
            <p:cNvSpPr/>
            <p:nvPr/>
          </p:nvSpPr>
          <p:spPr bwMode="auto">
            <a:xfrm>
              <a:off x="5875040" y="5205284"/>
              <a:ext cx="1067003" cy="1066661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19050" cap="flat" cmpd="sng" algn="ctr">
              <a:solidFill>
                <a:srgbClr val="FC0128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41" name="Rectangle 543"/>
            <p:cNvSpPr>
              <a:spLocks noChangeArrowheads="1"/>
            </p:cNvSpPr>
            <p:nvPr/>
          </p:nvSpPr>
          <p:spPr bwMode="auto">
            <a:xfrm>
              <a:off x="5875040" y="1720012"/>
              <a:ext cx="1067003" cy="45610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en-US" sz="2200" kern="0">
                <a:solidFill>
                  <a:sysClr val="windowText" lastClr="000000"/>
                </a:solidFill>
                <a:latin typeface="Calibri" charset="0"/>
                <a:cs typeface="Calibri" charset="0"/>
              </a:endParaRPr>
            </a:p>
          </p:txBody>
        </p:sp>
        <p:sp>
          <p:nvSpPr>
            <p:cNvPr id="342" name="Rectangle 544"/>
            <p:cNvSpPr>
              <a:spLocks noChangeArrowheads="1"/>
            </p:cNvSpPr>
            <p:nvPr/>
          </p:nvSpPr>
          <p:spPr bwMode="auto">
            <a:xfrm>
              <a:off x="5875040" y="2294228"/>
              <a:ext cx="1067003" cy="45610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en-US" sz="2200" kern="0">
                <a:solidFill>
                  <a:sysClr val="windowText" lastClr="000000"/>
                </a:solidFill>
                <a:latin typeface="Calibri" charset="0"/>
                <a:cs typeface="Calibri" charset="0"/>
              </a:endParaRPr>
            </a:p>
          </p:txBody>
        </p:sp>
        <p:sp>
          <p:nvSpPr>
            <p:cNvPr id="343" name="Rectangle 545"/>
            <p:cNvSpPr>
              <a:spLocks noChangeArrowheads="1"/>
            </p:cNvSpPr>
            <p:nvPr/>
          </p:nvSpPr>
          <p:spPr bwMode="auto">
            <a:xfrm>
              <a:off x="5875040" y="2877530"/>
              <a:ext cx="1067003" cy="457919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en-US" sz="2200" kern="0">
                <a:solidFill>
                  <a:sysClr val="windowText" lastClr="000000"/>
                </a:solidFill>
                <a:latin typeface="Calibri" charset="0"/>
                <a:cs typeface="Calibri" charset="0"/>
              </a:endParaRPr>
            </a:p>
          </p:txBody>
        </p:sp>
        <p:sp>
          <p:nvSpPr>
            <p:cNvPr id="344" name="Rectangle 546"/>
            <p:cNvSpPr>
              <a:spLocks noChangeArrowheads="1"/>
            </p:cNvSpPr>
            <p:nvPr/>
          </p:nvSpPr>
          <p:spPr bwMode="auto">
            <a:xfrm>
              <a:off x="5875040" y="3453563"/>
              <a:ext cx="1067003" cy="457919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en-US" sz="2200" kern="0">
                <a:solidFill>
                  <a:sysClr val="windowText" lastClr="000000"/>
                </a:solidFill>
                <a:latin typeface="Calibri" charset="0"/>
                <a:cs typeface="Calibri" charset="0"/>
              </a:endParaRPr>
            </a:p>
          </p:txBody>
        </p:sp>
        <p:sp>
          <p:nvSpPr>
            <p:cNvPr id="345" name="Rectangle 547"/>
            <p:cNvSpPr>
              <a:spLocks noChangeArrowheads="1"/>
            </p:cNvSpPr>
            <p:nvPr/>
          </p:nvSpPr>
          <p:spPr bwMode="auto">
            <a:xfrm>
              <a:off x="5875040" y="4045950"/>
              <a:ext cx="1067003" cy="457919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en-US" sz="2200" kern="0">
                <a:solidFill>
                  <a:sysClr val="windowText" lastClr="000000"/>
                </a:solidFill>
                <a:latin typeface="Calibri" charset="0"/>
                <a:cs typeface="Calibri" charset="0"/>
              </a:endParaRPr>
            </a:p>
          </p:txBody>
        </p:sp>
        <p:sp>
          <p:nvSpPr>
            <p:cNvPr id="346" name="Rectangle 548"/>
            <p:cNvSpPr>
              <a:spLocks noChangeArrowheads="1"/>
            </p:cNvSpPr>
            <p:nvPr/>
          </p:nvSpPr>
          <p:spPr bwMode="auto">
            <a:xfrm>
              <a:off x="5875040" y="4621983"/>
              <a:ext cx="1067003" cy="457919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en-US" sz="2200" kern="0">
                <a:solidFill>
                  <a:sysClr val="windowText" lastClr="000000"/>
                </a:solidFill>
                <a:latin typeface="Calibri" charset="0"/>
                <a:cs typeface="Calibri" charset="0"/>
              </a:endParaRPr>
            </a:p>
          </p:txBody>
        </p:sp>
        <p:sp>
          <p:nvSpPr>
            <p:cNvPr id="347" name="Rectangle 549"/>
            <p:cNvSpPr>
              <a:spLocks noChangeArrowheads="1"/>
            </p:cNvSpPr>
            <p:nvPr/>
          </p:nvSpPr>
          <p:spPr bwMode="auto">
            <a:xfrm>
              <a:off x="5875040" y="5223456"/>
              <a:ext cx="1067003" cy="45610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en-US" sz="2200" kern="0">
                <a:solidFill>
                  <a:sysClr val="windowText" lastClr="000000"/>
                </a:solidFill>
                <a:latin typeface="Calibri" charset="0"/>
                <a:cs typeface="Calibri" charset="0"/>
              </a:endParaRPr>
            </a:p>
          </p:txBody>
        </p:sp>
        <p:sp>
          <p:nvSpPr>
            <p:cNvPr id="348" name="Rectangle 550"/>
            <p:cNvSpPr>
              <a:spLocks noChangeArrowheads="1"/>
            </p:cNvSpPr>
            <p:nvPr/>
          </p:nvSpPr>
          <p:spPr bwMode="auto">
            <a:xfrm>
              <a:off x="5875040" y="5799489"/>
              <a:ext cx="1067003" cy="456101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en-US" sz="2200" kern="0">
                <a:solidFill>
                  <a:sysClr val="windowText" lastClr="000000"/>
                </a:solidFill>
                <a:latin typeface="Calibri" charset="0"/>
                <a:cs typeface="Calibri" charset="0"/>
              </a:endParaRPr>
            </a:p>
          </p:txBody>
        </p:sp>
        <p:cxnSp>
          <p:nvCxnSpPr>
            <p:cNvPr id="106567" name="Straight Connector 572"/>
            <p:cNvCxnSpPr>
              <a:cxnSpLocks noChangeShapeType="1"/>
              <a:stCxn id="324" idx="3"/>
              <a:endCxn id="341" idx="1"/>
            </p:cNvCxnSpPr>
            <p:nvPr/>
          </p:nvCxnSpPr>
          <p:spPr bwMode="auto">
            <a:xfrm>
              <a:off x="5029227" y="1947864"/>
              <a:ext cx="846142" cy="0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6568" name="Straight Connector 574"/>
            <p:cNvCxnSpPr>
              <a:cxnSpLocks noChangeShapeType="1"/>
              <a:stCxn id="325" idx="3"/>
              <a:endCxn id="343" idx="1"/>
            </p:cNvCxnSpPr>
            <p:nvPr/>
          </p:nvCxnSpPr>
          <p:spPr bwMode="auto">
            <a:xfrm>
              <a:off x="5029227" y="2522539"/>
              <a:ext cx="846142" cy="584201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6569" name="Straight Connector 576"/>
            <p:cNvCxnSpPr>
              <a:cxnSpLocks noChangeShapeType="1"/>
              <a:stCxn id="327" idx="3"/>
              <a:endCxn id="344" idx="1"/>
            </p:cNvCxnSpPr>
            <p:nvPr/>
          </p:nvCxnSpPr>
          <p:spPr bwMode="auto">
            <a:xfrm>
              <a:off x="5029227" y="3683002"/>
              <a:ext cx="846142" cy="0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6570" name="Straight Connector 579"/>
            <p:cNvCxnSpPr>
              <a:cxnSpLocks noChangeShapeType="1"/>
              <a:stCxn id="329" idx="3"/>
              <a:endCxn id="347" idx="1"/>
            </p:cNvCxnSpPr>
            <p:nvPr/>
          </p:nvCxnSpPr>
          <p:spPr bwMode="auto">
            <a:xfrm>
              <a:off x="5029227" y="4851402"/>
              <a:ext cx="846142" cy="600075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6571" name="Straight Connector 581"/>
            <p:cNvCxnSpPr>
              <a:cxnSpLocks noChangeShapeType="1"/>
              <a:stCxn id="330" idx="3"/>
              <a:endCxn id="346" idx="1"/>
            </p:cNvCxnSpPr>
            <p:nvPr/>
          </p:nvCxnSpPr>
          <p:spPr bwMode="auto">
            <a:xfrm flipV="1">
              <a:off x="5029227" y="4851402"/>
              <a:ext cx="846142" cy="600075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6572" name="Straight Connector 583"/>
            <p:cNvCxnSpPr>
              <a:cxnSpLocks noChangeShapeType="1"/>
              <a:stCxn id="331" idx="3"/>
              <a:endCxn id="348" idx="1"/>
            </p:cNvCxnSpPr>
            <p:nvPr/>
          </p:nvCxnSpPr>
          <p:spPr bwMode="auto">
            <a:xfrm>
              <a:off x="5029227" y="6027740"/>
              <a:ext cx="846142" cy="0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6573" name="Straight Connector 586"/>
            <p:cNvCxnSpPr>
              <a:cxnSpLocks noChangeShapeType="1"/>
              <a:stCxn id="326" idx="3"/>
              <a:endCxn id="342" idx="1"/>
            </p:cNvCxnSpPr>
            <p:nvPr/>
          </p:nvCxnSpPr>
          <p:spPr bwMode="auto">
            <a:xfrm flipV="1">
              <a:off x="5029227" y="2522539"/>
              <a:ext cx="846142" cy="584201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6574" name="Straight Connector 589"/>
            <p:cNvCxnSpPr>
              <a:cxnSpLocks noChangeShapeType="1"/>
              <a:stCxn id="328" idx="3"/>
              <a:endCxn id="345" idx="1"/>
            </p:cNvCxnSpPr>
            <p:nvPr/>
          </p:nvCxnSpPr>
          <p:spPr bwMode="auto">
            <a:xfrm>
              <a:off x="5029227" y="4275139"/>
              <a:ext cx="846142" cy="0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6575" name="Straight Connector 590"/>
            <p:cNvCxnSpPr>
              <a:cxnSpLocks noChangeShapeType="1"/>
            </p:cNvCxnSpPr>
            <p:nvPr/>
          </p:nvCxnSpPr>
          <p:spPr bwMode="auto">
            <a:xfrm>
              <a:off x="6942175" y="1946276"/>
              <a:ext cx="609603" cy="4763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6576" name="Straight Connector 591"/>
            <p:cNvCxnSpPr>
              <a:cxnSpLocks noChangeShapeType="1"/>
            </p:cNvCxnSpPr>
            <p:nvPr/>
          </p:nvCxnSpPr>
          <p:spPr bwMode="auto">
            <a:xfrm flipV="1">
              <a:off x="6942175" y="2525714"/>
              <a:ext cx="609603" cy="3175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6577" name="Straight Connector 592"/>
            <p:cNvCxnSpPr>
              <a:cxnSpLocks noChangeShapeType="1"/>
              <a:endCxn id="367" idx="2"/>
            </p:cNvCxnSpPr>
            <p:nvPr/>
          </p:nvCxnSpPr>
          <p:spPr bwMode="auto">
            <a:xfrm flipV="1">
              <a:off x="6942175" y="3109915"/>
              <a:ext cx="627065" cy="3175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6578" name="Straight Connector 593"/>
            <p:cNvCxnSpPr>
              <a:cxnSpLocks noChangeShapeType="1"/>
              <a:endCxn id="368" idx="2"/>
            </p:cNvCxnSpPr>
            <p:nvPr/>
          </p:nvCxnSpPr>
          <p:spPr bwMode="auto">
            <a:xfrm flipV="1">
              <a:off x="6942175" y="3692526"/>
              <a:ext cx="627065" cy="3175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6579" name="Straight Connector 594"/>
            <p:cNvCxnSpPr>
              <a:cxnSpLocks noChangeShapeType="1"/>
              <a:endCxn id="369" idx="2"/>
            </p:cNvCxnSpPr>
            <p:nvPr/>
          </p:nvCxnSpPr>
          <p:spPr bwMode="auto">
            <a:xfrm flipV="1">
              <a:off x="6942175" y="4275139"/>
              <a:ext cx="627065" cy="3175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6580" name="Straight Connector 595"/>
            <p:cNvCxnSpPr>
              <a:cxnSpLocks noChangeShapeType="1"/>
              <a:endCxn id="370" idx="2"/>
            </p:cNvCxnSpPr>
            <p:nvPr/>
          </p:nvCxnSpPr>
          <p:spPr bwMode="auto">
            <a:xfrm flipV="1">
              <a:off x="6942175" y="4859340"/>
              <a:ext cx="627065" cy="3175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6581" name="Straight Connector 596"/>
            <p:cNvCxnSpPr>
              <a:cxnSpLocks noChangeShapeType="1"/>
              <a:stCxn id="347" idx="3"/>
              <a:endCxn id="371" idx="2"/>
            </p:cNvCxnSpPr>
            <p:nvPr/>
          </p:nvCxnSpPr>
          <p:spPr bwMode="auto">
            <a:xfrm flipV="1">
              <a:off x="6942175" y="5449890"/>
              <a:ext cx="627065" cy="1586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6582" name="Straight Connector 597"/>
            <p:cNvCxnSpPr>
              <a:cxnSpLocks noChangeShapeType="1"/>
              <a:stCxn id="348" idx="3"/>
              <a:endCxn id="372" idx="2"/>
            </p:cNvCxnSpPr>
            <p:nvPr/>
          </p:nvCxnSpPr>
          <p:spPr bwMode="auto">
            <a:xfrm>
              <a:off x="6942175" y="6027740"/>
              <a:ext cx="627065" cy="4762"/>
            </a:xfrm>
            <a:prstGeom prst="line">
              <a:avLst/>
            </a:prstGeom>
            <a:noFill/>
            <a:ln w="19050">
              <a:solidFill>
                <a:srgbClr val="FC0128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65" name="Oval 364"/>
            <p:cNvSpPr/>
            <p:nvPr/>
          </p:nvSpPr>
          <p:spPr bwMode="auto">
            <a:xfrm>
              <a:off x="7569993" y="1676401"/>
              <a:ext cx="532651" cy="534239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rgbClr val="FFFFFF">
                  <a:lumMod val="50000"/>
                </a:srgb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 pitchFamily="34" charset="0"/>
                  <a:cs typeface="Calibri" pitchFamily="34" charset="0"/>
                </a:rPr>
                <a:t>0</a:t>
              </a:r>
            </a:p>
          </p:txBody>
        </p:sp>
        <p:sp>
          <p:nvSpPr>
            <p:cNvPr id="366" name="Oval 365"/>
            <p:cNvSpPr/>
            <p:nvPr/>
          </p:nvSpPr>
          <p:spPr bwMode="auto">
            <a:xfrm>
              <a:off x="7569993" y="2259703"/>
              <a:ext cx="532651" cy="532421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rgbClr val="FFFFFF">
                  <a:lumMod val="50000"/>
                </a:srgb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 pitchFamily="34" charset="0"/>
                  <a:cs typeface="Calibri" pitchFamily="34" charset="0"/>
                </a:rPr>
                <a:t>1</a:t>
              </a:r>
            </a:p>
          </p:txBody>
        </p:sp>
        <p:sp>
          <p:nvSpPr>
            <p:cNvPr id="367" name="Oval 366"/>
            <p:cNvSpPr/>
            <p:nvPr/>
          </p:nvSpPr>
          <p:spPr bwMode="auto">
            <a:xfrm>
              <a:off x="7569993" y="2843004"/>
              <a:ext cx="532651" cy="534239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rgbClr val="FFFFFF">
                  <a:lumMod val="50000"/>
                </a:srgb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 pitchFamily="34" charset="0"/>
                  <a:cs typeface="Calibri" pitchFamily="34" charset="0"/>
                </a:rPr>
                <a:t>2</a:t>
              </a:r>
            </a:p>
          </p:txBody>
        </p:sp>
        <p:sp>
          <p:nvSpPr>
            <p:cNvPr id="368" name="Oval 367"/>
            <p:cNvSpPr/>
            <p:nvPr/>
          </p:nvSpPr>
          <p:spPr bwMode="auto">
            <a:xfrm>
              <a:off x="7569993" y="3426306"/>
              <a:ext cx="532651" cy="532421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rgbClr val="FFFFFF">
                  <a:lumMod val="50000"/>
                </a:srgb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 pitchFamily="34" charset="0"/>
                  <a:cs typeface="Calibri" pitchFamily="34" charset="0"/>
                </a:rPr>
                <a:t>3</a:t>
              </a:r>
            </a:p>
          </p:txBody>
        </p:sp>
        <p:sp>
          <p:nvSpPr>
            <p:cNvPr id="369" name="Oval 368"/>
            <p:cNvSpPr/>
            <p:nvPr/>
          </p:nvSpPr>
          <p:spPr bwMode="auto">
            <a:xfrm>
              <a:off x="7569993" y="4007791"/>
              <a:ext cx="532651" cy="534239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rgbClr val="FFFFFF">
                  <a:lumMod val="50000"/>
                </a:srgb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 pitchFamily="34" charset="0"/>
                  <a:cs typeface="Calibri" pitchFamily="34" charset="0"/>
                </a:rPr>
                <a:t>4</a:t>
              </a:r>
            </a:p>
          </p:txBody>
        </p:sp>
        <p:sp>
          <p:nvSpPr>
            <p:cNvPr id="370" name="Oval 369"/>
            <p:cNvSpPr/>
            <p:nvPr/>
          </p:nvSpPr>
          <p:spPr bwMode="auto">
            <a:xfrm>
              <a:off x="7569993" y="4592909"/>
              <a:ext cx="532651" cy="532421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rgbClr val="FFFFFF">
                  <a:lumMod val="50000"/>
                </a:srgb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 pitchFamily="34" charset="0"/>
                  <a:cs typeface="Calibri" pitchFamily="34" charset="0"/>
                </a:rPr>
                <a:t>5</a:t>
              </a:r>
            </a:p>
          </p:txBody>
        </p:sp>
        <p:sp>
          <p:nvSpPr>
            <p:cNvPr id="371" name="Oval 370"/>
            <p:cNvSpPr/>
            <p:nvPr/>
          </p:nvSpPr>
          <p:spPr bwMode="auto">
            <a:xfrm>
              <a:off x="7569993" y="5183479"/>
              <a:ext cx="532651" cy="532422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rgbClr val="FFFFFF">
                  <a:lumMod val="50000"/>
                </a:srgb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 pitchFamily="34" charset="0"/>
                  <a:cs typeface="Calibri" pitchFamily="34" charset="0"/>
                </a:rPr>
                <a:t>6</a:t>
              </a:r>
            </a:p>
          </p:txBody>
        </p:sp>
        <p:sp>
          <p:nvSpPr>
            <p:cNvPr id="372" name="Oval 371"/>
            <p:cNvSpPr/>
            <p:nvPr/>
          </p:nvSpPr>
          <p:spPr bwMode="auto">
            <a:xfrm>
              <a:off x="7569993" y="5764963"/>
              <a:ext cx="532651" cy="534239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38100" cap="flat" cmpd="sng" algn="ctr">
              <a:solidFill>
                <a:srgbClr val="FFFFFF">
                  <a:lumMod val="50000"/>
                </a:srgb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 pitchFamily="34" charset="0"/>
                  <a:cs typeface="Calibri" pitchFamily="34" charset="0"/>
                </a:rPr>
                <a:t>7</a:t>
              </a:r>
            </a:p>
          </p:txBody>
        </p:sp>
        <p:grpSp>
          <p:nvGrpSpPr>
            <p:cNvPr id="106591" name="Group 170"/>
            <p:cNvGrpSpPr>
              <a:grpSpLocks/>
            </p:cNvGrpSpPr>
            <p:nvPr/>
          </p:nvGrpSpPr>
          <p:grpSpPr bwMode="auto">
            <a:xfrm>
              <a:off x="2081226" y="1828801"/>
              <a:ext cx="304801" cy="806450"/>
              <a:chOff x="2080845" y="1828800"/>
              <a:chExt cx="304800" cy="806940"/>
            </a:xfrm>
          </p:grpSpPr>
          <p:grpSp>
            <p:nvGrpSpPr>
              <p:cNvPr id="106753" name="Group 160"/>
              <p:cNvGrpSpPr>
                <a:grpSpLocks/>
              </p:cNvGrpSpPr>
              <p:nvPr/>
            </p:nvGrpSpPr>
            <p:grpSpPr bwMode="auto">
              <a:xfrm>
                <a:off x="2080845" y="1828800"/>
                <a:ext cx="304800" cy="228600"/>
                <a:chOff x="2057400" y="1066800"/>
                <a:chExt cx="304800" cy="228600"/>
              </a:xfrm>
            </p:grpSpPr>
            <p:cxnSp>
              <p:nvCxnSpPr>
                <p:cNvPr id="106759" name="Straight Connector 161"/>
                <p:cNvCxnSpPr>
                  <a:cxnSpLocks noChangeShapeType="1"/>
                  <a:endCxn id="542" idx="2"/>
                </p:cNvCxnSpPr>
                <p:nvPr/>
              </p:nvCxnSpPr>
              <p:spPr bwMode="auto">
                <a:xfrm rot="5400000">
                  <a:off x="209777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sp>
              <p:nvSpPr>
                <p:cNvPr id="542" name="Rectangle 162"/>
                <p:cNvSpPr>
                  <a:spLocks noChangeArrowheads="1"/>
                </p:cNvSpPr>
                <p:nvPr/>
              </p:nvSpPr>
              <p:spPr bwMode="auto">
                <a:xfrm>
                  <a:off x="2057989" y="1067039"/>
                  <a:ext cx="304615" cy="229098"/>
                </a:xfrm>
                <a:prstGeom prst="rect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106761" name="Straight Connector 163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166162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cxnSp>
              <p:nvCxnSpPr>
                <p:cNvPr id="106762" name="Straight Connector 164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02483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</p:grpSp>
          <p:grpSp>
            <p:nvGrpSpPr>
              <p:cNvPr id="106754" name="Group 165"/>
              <p:cNvGrpSpPr>
                <a:grpSpLocks/>
              </p:cNvGrpSpPr>
              <p:nvPr/>
            </p:nvGrpSpPr>
            <p:grpSpPr bwMode="auto">
              <a:xfrm>
                <a:off x="2080845" y="2407140"/>
                <a:ext cx="304800" cy="228600"/>
                <a:chOff x="2057400" y="1066800"/>
                <a:chExt cx="304800" cy="228600"/>
              </a:xfrm>
            </p:grpSpPr>
            <p:cxnSp>
              <p:nvCxnSpPr>
                <p:cNvPr id="106755" name="Straight Connector 166"/>
                <p:cNvCxnSpPr>
                  <a:cxnSpLocks noChangeShapeType="1"/>
                  <a:endCxn id="538" idx="2"/>
                </p:cNvCxnSpPr>
                <p:nvPr/>
              </p:nvCxnSpPr>
              <p:spPr bwMode="auto">
                <a:xfrm rot="5400000">
                  <a:off x="209777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sp>
              <p:nvSpPr>
                <p:cNvPr id="538" name="Rectangle 167"/>
                <p:cNvSpPr>
                  <a:spLocks noChangeArrowheads="1"/>
                </p:cNvSpPr>
                <p:nvPr/>
              </p:nvSpPr>
              <p:spPr bwMode="auto">
                <a:xfrm>
                  <a:off x="2057989" y="1066901"/>
                  <a:ext cx="304615" cy="229098"/>
                </a:xfrm>
                <a:prstGeom prst="rect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106757" name="Straight Connector 168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166162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cxnSp>
              <p:nvCxnSpPr>
                <p:cNvPr id="106758" name="Straight Connector 169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02483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106592" name="Group 171"/>
            <p:cNvGrpSpPr>
              <a:grpSpLocks/>
            </p:cNvGrpSpPr>
            <p:nvPr/>
          </p:nvGrpSpPr>
          <p:grpSpPr bwMode="auto">
            <a:xfrm>
              <a:off x="2081226" y="3003551"/>
              <a:ext cx="304801" cy="806450"/>
              <a:chOff x="2080845" y="1828800"/>
              <a:chExt cx="304800" cy="806940"/>
            </a:xfrm>
          </p:grpSpPr>
          <p:grpSp>
            <p:nvGrpSpPr>
              <p:cNvPr id="106743" name="Group 172"/>
              <p:cNvGrpSpPr>
                <a:grpSpLocks/>
              </p:cNvGrpSpPr>
              <p:nvPr/>
            </p:nvGrpSpPr>
            <p:grpSpPr bwMode="auto">
              <a:xfrm>
                <a:off x="2080845" y="1828800"/>
                <a:ext cx="304800" cy="228600"/>
                <a:chOff x="2057400" y="1066800"/>
                <a:chExt cx="304800" cy="228600"/>
              </a:xfrm>
            </p:grpSpPr>
            <p:cxnSp>
              <p:nvCxnSpPr>
                <p:cNvPr id="106749" name="Straight Connector 178"/>
                <p:cNvCxnSpPr>
                  <a:cxnSpLocks noChangeShapeType="1"/>
                  <a:endCxn id="532" idx="2"/>
                </p:cNvCxnSpPr>
                <p:nvPr/>
              </p:nvCxnSpPr>
              <p:spPr bwMode="auto">
                <a:xfrm rot="5400000">
                  <a:off x="209777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sp>
              <p:nvSpPr>
                <p:cNvPr id="532" name="Rectangle 179"/>
                <p:cNvSpPr>
                  <a:spLocks noChangeArrowheads="1"/>
                </p:cNvSpPr>
                <p:nvPr/>
              </p:nvSpPr>
              <p:spPr bwMode="auto">
                <a:xfrm>
                  <a:off x="2057989" y="1066161"/>
                  <a:ext cx="304615" cy="229098"/>
                </a:xfrm>
                <a:prstGeom prst="rect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106751" name="Straight Connector 180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166162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cxnSp>
              <p:nvCxnSpPr>
                <p:cNvPr id="106752" name="Straight Connector 181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02483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</p:grpSp>
          <p:grpSp>
            <p:nvGrpSpPr>
              <p:cNvPr id="106744" name="Group 173"/>
              <p:cNvGrpSpPr>
                <a:grpSpLocks/>
              </p:cNvGrpSpPr>
              <p:nvPr/>
            </p:nvGrpSpPr>
            <p:grpSpPr bwMode="auto">
              <a:xfrm>
                <a:off x="2080845" y="2407140"/>
                <a:ext cx="304800" cy="228600"/>
                <a:chOff x="2057400" y="1066800"/>
                <a:chExt cx="304800" cy="228600"/>
              </a:xfrm>
            </p:grpSpPr>
            <p:cxnSp>
              <p:nvCxnSpPr>
                <p:cNvPr id="106745" name="Straight Connector 174"/>
                <p:cNvCxnSpPr>
                  <a:cxnSpLocks noChangeShapeType="1"/>
                  <a:endCxn id="528" idx="2"/>
                </p:cNvCxnSpPr>
                <p:nvPr/>
              </p:nvCxnSpPr>
              <p:spPr bwMode="auto">
                <a:xfrm rot="5400000">
                  <a:off x="209777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sp>
              <p:nvSpPr>
                <p:cNvPr id="528" name="Rectangle 175"/>
                <p:cNvSpPr>
                  <a:spLocks noChangeArrowheads="1"/>
                </p:cNvSpPr>
                <p:nvPr/>
              </p:nvSpPr>
              <p:spPr bwMode="auto">
                <a:xfrm>
                  <a:off x="2057989" y="1066022"/>
                  <a:ext cx="304615" cy="229098"/>
                </a:xfrm>
                <a:prstGeom prst="rect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106747" name="Straight Connector 176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166162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cxnSp>
              <p:nvCxnSpPr>
                <p:cNvPr id="106748" name="Straight Connector 177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02483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106593" name="Group 182"/>
            <p:cNvGrpSpPr>
              <a:grpSpLocks/>
            </p:cNvGrpSpPr>
            <p:nvPr/>
          </p:nvGrpSpPr>
          <p:grpSpPr bwMode="auto">
            <a:xfrm>
              <a:off x="2081226" y="4176714"/>
              <a:ext cx="304801" cy="808037"/>
              <a:chOff x="2080845" y="1828800"/>
              <a:chExt cx="304800" cy="806940"/>
            </a:xfrm>
          </p:grpSpPr>
          <p:grpSp>
            <p:nvGrpSpPr>
              <p:cNvPr id="106733" name="Group 183"/>
              <p:cNvGrpSpPr>
                <a:grpSpLocks/>
              </p:cNvGrpSpPr>
              <p:nvPr/>
            </p:nvGrpSpPr>
            <p:grpSpPr bwMode="auto">
              <a:xfrm>
                <a:off x="2080845" y="1828800"/>
                <a:ext cx="304800" cy="228600"/>
                <a:chOff x="2057400" y="1066800"/>
                <a:chExt cx="304800" cy="228600"/>
              </a:xfrm>
            </p:grpSpPr>
            <p:cxnSp>
              <p:nvCxnSpPr>
                <p:cNvPr id="106739" name="Straight Connector 189"/>
                <p:cNvCxnSpPr>
                  <a:cxnSpLocks noChangeShapeType="1"/>
                  <a:endCxn id="522" idx="2"/>
                </p:cNvCxnSpPr>
                <p:nvPr/>
              </p:nvCxnSpPr>
              <p:spPr bwMode="auto">
                <a:xfrm rot="5400000">
                  <a:off x="209777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sp>
              <p:nvSpPr>
                <p:cNvPr id="522" name="Rectangle 190"/>
                <p:cNvSpPr>
                  <a:spLocks noChangeArrowheads="1"/>
                </p:cNvSpPr>
                <p:nvPr/>
              </p:nvSpPr>
              <p:spPr bwMode="auto">
                <a:xfrm>
                  <a:off x="2057989" y="1066870"/>
                  <a:ext cx="304615" cy="228649"/>
                </a:xfrm>
                <a:prstGeom prst="rect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106741" name="Straight Connector 191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166162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cxnSp>
              <p:nvCxnSpPr>
                <p:cNvPr id="106742" name="Straight Connector 192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02483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</p:grpSp>
          <p:grpSp>
            <p:nvGrpSpPr>
              <p:cNvPr id="106734" name="Group 184"/>
              <p:cNvGrpSpPr>
                <a:grpSpLocks/>
              </p:cNvGrpSpPr>
              <p:nvPr/>
            </p:nvGrpSpPr>
            <p:grpSpPr bwMode="auto">
              <a:xfrm>
                <a:off x="2080845" y="2407140"/>
                <a:ext cx="304800" cy="228600"/>
                <a:chOff x="2057400" y="1066800"/>
                <a:chExt cx="304800" cy="228600"/>
              </a:xfrm>
            </p:grpSpPr>
            <p:cxnSp>
              <p:nvCxnSpPr>
                <p:cNvPr id="106735" name="Straight Connector 185"/>
                <p:cNvCxnSpPr>
                  <a:cxnSpLocks noChangeShapeType="1"/>
                  <a:endCxn id="518" idx="2"/>
                </p:cNvCxnSpPr>
                <p:nvPr/>
              </p:nvCxnSpPr>
              <p:spPr bwMode="auto">
                <a:xfrm rot="5400000">
                  <a:off x="209777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sp>
              <p:nvSpPr>
                <p:cNvPr id="518" name="Rectangle 186"/>
                <p:cNvSpPr>
                  <a:spLocks noChangeArrowheads="1"/>
                </p:cNvSpPr>
                <p:nvPr/>
              </p:nvSpPr>
              <p:spPr bwMode="auto">
                <a:xfrm>
                  <a:off x="2057989" y="1067410"/>
                  <a:ext cx="304615" cy="228649"/>
                </a:xfrm>
                <a:prstGeom prst="rect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106737" name="Straight Connector 187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166162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cxnSp>
              <p:nvCxnSpPr>
                <p:cNvPr id="106738" name="Straight Connector 188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02483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106594" name="Group 193"/>
            <p:cNvGrpSpPr>
              <a:grpSpLocks/>
            </p:cNvGrpSpPr>
            <p:nvPr/>
          </p:nvGrpSpPr>
          <p:grpSpPr bwMode="auto">
            <a:xfrm>
              <a:off x="2081226" y="5367340"/>
              <a:ext cx="304801" cy="806450"/>
              <a:chOff x="2080845" y="1828800"/>
              <a:chExt cx="304800" cy="806940"/>
            </a:xfrm>
          </p:grpSpPr>
          <p:grpSp>
            <p:nvGrpSpPr>
              <p:cNvPr id="106723" name="Group 194"/>
              <p:cNvGrpSpPr>
                <a:grpSpLocks/>
              </p:cNvGrpSpPr>
              <p:nvPr/>
            </p:nvGrpSpPr>
            <p:grpSpPr bwMode="auto">
              <a:xfrm>
                <a:off x="2080845" y="1828800"/>
                <a:ext cx="304800" cy="228600"/>
                <a:chOff x="2057400" y="1066800"/>
                <a:chExt cx="304800" cy="228600"/>
              </a:xfrm>
            </p:grpSpPr>
            <p:cxnSp>
              <p:nvCxnSpPr>
                <p:cNvPr id="106729" name="Straight Connector 200"/>
                <p:cNvCxnSpPr>
                  <a:cxnSpLocks noChangeShapeType="1"/>
                  <a:endCxn id="512" idx="2"/>
                </p:cNvCxnSpPr>
                <p:nvPr/>
              </p:nvCxnSpPr>
              <p:spPr bwMode="auto">
                <a:xfrm rot="5400000">
                  <a:off x="209777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sp>
              <p:nvSpPr>
                <p:cNvPr id="512" name="Rectangle 201"/>
                <p:cNvSpPr>
                  <a:spLocks noChangeArrowheads="1"/>
                </p:cNvSpPr>
                <p:nvPr/>
              </p:nvSpPr>
              <p:spPr bwMode="auto">
                <a:xfrm>
                  <a:off x="2057989" y="1066470"/>
                  <a:ext cx="304615" cy="229098"/>
                </a:xfrm>
                <a:prstGeom prst="rect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106731" name="Straight Connector 202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166162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cxnSp>
              <p:nvCxnSpPr>
                <p:cNvPr id="106732" name="Straight Connector 203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02483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</p:grpSp>
          <p:grpSp>
            <p:nvGrpSpPr>
              <p:cNvPr id="106724" name="Group 195"/>
              <p:cNvGrpSpPr>
                <a:grpSpLocks/>
              </p:cNvGrpSpPr>
              <p:nvPr/>
            </p:nvGrpSpPr>
            <p:grpSpPr bwMode="auto">
              <a:xfrm>
                <a:off x="2080845" y="2407140"/>
                <a:ext cx="304800" cy="228600"/>
                <a:chOff x="2057400" y="1066800"/>
                <a:chExt cx="304800" cy="228600"/>
              </a:xfrm>
            </p:grpSpPr>
            <p:cxnSp>
              <p:nvCxnSpPr>
                <p:cNvPr id="106725" name="Straight Connector 196"/>
                <p:cNvCxnSpPr>
                  <a:cxnSpLocks noChangeShapeType="1"/>
                  <a:endCxn id="508" idx="2"/>
                </p:cNvCxnSpPr>
                <p:nvPr/>
              </p:nvCxnSpPr>
              <p:spPr bwMode="auto">
                <a:xfrm rot="5400000">
                  <a:off x="209777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sp>
              <p:nvSpPr>
                <p:cNvPr id="508" name="Rectangle 197"/>
                <p:cNvSpPr>
                  <a:spLocks noChangeArrowheads="1"/>
                </p:cNvSpPr>
                <p:nvPr/>
              </p:nvSpPr>
              <p:spPr bwMode="auto">
                <a:xfrm>
                  <a:off x="2057989" y="1066332"/>
                  <a:ext cx="304615" cy="229098"/>
                </a:xfrm>
                <a:prstGeom prst="rect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106727" name="Straight Connector 198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166162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cxnSp>
              <p:nvCxnSpPr>
                <p:cNvPr id="106728" name="Straight Connector 199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02483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106595" name="Group 501"/>
            <p:cNvGrpSpPr>
              <a:grpSpLocks/>
            </p:cNvGrpSpPr>
            <p:nvPr/>
          </p:nvGrpSpPr>
          <p:grpSpPr bwMode="auto">
            <a:xfrm>
              <a:off x="4292624" y="1947864"/>
              <a:ext cx="685804" cy="574675"/>
              <a:chOff x="2082798" y="1566331"/>
              <a:chExt cx="1066800" cy="575737"/>
            </a:xfrm>
          </p:grpSpPr>
          <p:cxnSp>
            <p:nvCxnSpPr>
              <p:cNvPr id="106719" name="Straight Connector 214"/>
              <p:cNvCxnSpPr>
                <a:cxnSpLocks noChangeShapeType="1"/>
              </p:cNvCxnSpPr>
              <p:nvPr/>
            </p:nvCxnSpPr>
            <p:spPr bwMode="auto">
              <a:xfrm rot="10800000" flipH="1">
                <a:off x="2082798" y="1566332"/>
                <a:ext cx="106680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06720" name="Straight Connector 215"/>
              <p:cNvCxnSpPr>
                <a:cxnSpLocks noChangeShapeType="1"/>
              </p:cNvCxnSpPr>
              <p:nvPr/>
            </p:nvCxnSpPr>
            <p:spPr bwMode="auto">
              <a:xfrm rot="10800000" flipH="1">
                <a:off x="2082798" y="2142067"/>
                <a:ext cx="106680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06721" name="Straight Connector 216"/>
              <p:cNvCxnSpPr>
                <a:cxnSpLocks noChangeShapeType="1"/>
              </p:cNvCxnSpPr>
              <p:nvPr/>
            </p:nvCxnSpPr>
            <p:spPr bwMode="auto">
              <a:xfrm rot="10800000" flipH="1">
                <a:off x="2082798" y="1566333"/>
                <a:ext cx="1066800" cy="57573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06722" name="Straight Connector 217"/>
              <p:cNvCxnSpPr>
                <a:cxnSpLocks noChangeShapeType="1"/>
              </p:cNvCxnSpPr>
              <p:nvPr/>
            </p:nvCxnSpPr>
            <p:spPr bwMode="auto">
              <a:xfrm rot="10800000" flipH="1" flipV="1">
                <a:off x="2082798" y="1566331"/>
                <a:ext cx="1066800" cy="57573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106596" name="Group 502"/>
            <p:cNvGrpSpPr>
              <a:grpSpLocks/>
            </p:cNvGrpSpPr>
            <p:nvPr/>
          </p:nvGrpSpPr>
          <p:grpSpPr bwMode="auto">
            <a:xfrm>
              <a:off x="4303737" y="3106739"/>
              <a:ext cx="685804" cy="576262"/>
              <a:chOff x="2133600" y="1566331"/>
              <a:chExt cx="1066800" cy="575737"/>
            </a:xfrm>
          </p:grpSpPr>
          <p:cxnSp>
            <p:nvCxnSpPr>
              <p:cNvPr id="106715" name="Straight Connector 219"/>
              <p:cNvCxnSpPr>
                <a:cxnSpLocks noChangeShapeType="1"/>
              </p:cNvCxnSpPr>
              <p:nvPr/>
            </p:nvCxnSpPr>
            <p:spPr bwMode="auto">
              <a:xfrm rot="10800000" flipH="1">
                <a:off x="2133600" y="1566332"/>
                <a:ext cx="106680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06716" name="Straight Connector 220"/>
              <p:cNvCxnSpPr>
                <a:cxnSpLocks noChangeShapeType="1"/>
              </p:cNvCxnSpPr>
              <p:nvPr/>
            </p:nvCxnSpPr>
            <p:spPr bwMode="auto">
              <a:xfrm rot="10800000" flipH="1">
                <a:off x="2133600" y="2142067"/>
                <a:ext cx="106680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06717" name="Straight Connector 221"/>
              <p:cNvCxnSpPr>
                <a:cxnSpLocks noChangeShapeType="1"/>
              </p:cNvCxnSpPr>
              <p:nvPr/>
            </p:nvCxnSpPr>
            <p:spPr bwMode="auto">
              <a:xfrm rot="10800000" flipH="1">
                <a:off x="2133600" y="1566333"/>
                <a:ext cx="1066800" cy="57573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06718" name="Straight Connector 222"/>
              <p:cNvCxnSpPr>
                <a:cxnSpLocks noChangeShapeType="1"/>
              </p:cNvCxnSpPr>
              <p:nvPr/>
            </p:nvCxnSpPr>
            <p:spPr bwMode="auto">
              <a:xfrm rot="10800000" flipH="1" flipV="1">
                <a:off x="2133600" y="1566331"/>
                <a:ext cx="1066800" cy="57573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106597" name="Group 507"/>
            <p:cNvGrpSpPr>
              <a:grpSpLocks/>
            </p:cNvGrpSpPr>
            <p:nvPr/>
          </p:nvGrpSpPr>
          <p:grpSpPr bwMode="auto">
            <a:xfrm>
              <a:off x="4303737" y="4275139"/>
              <a:ext cx="685804" cy="576262"/>
              <a:chOff x="2133600" y="1566331"/>
              <a:chExt cx="1066800" cy="575737"/>
            </a:xfrm>
          </p:grpSpPr>
          <p:cxnSp>
            <p:nvCxnSpPr>
              <p:cNvPr id="106711" name="Straight Connector 224"/>
              <p:cNvCxnSpPr>
                <a:cxnSpLocks noChangeShapeType="1"/>
              </p:cNvCxnSpPr>
              <p:nvPr/>
            </p:nvCxnSpPr>
            <p:spPr bwMode="auto">
              <a:xfrm rot="10800000" flipH="1">
                <a:off x="2133600" y="1566332"/>
                <a:ext cx="106680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06712" name="Straight Connector 225"/>
              <p:cNvCxnSpPr>
                <a:cxnSpLocks noChangeShapeType="1"/>
              </p:cNvCxnSpPr>
              <p:nvPr/>
            </p:nvCxnSpPr>
            <p:spPr bwMode="auto">
              <a:xfrm rot="10800000" flipH="1">
                <a:off x="2133600" y="2142067"/>
                <a:ext cx="106680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06713" name="Straight Connector 226"/>
              <p:cNvCxnSpPr>
                <a:cxnSpLocks noChangeShapeType="1"/>
              </p:cNvCxnSpPr>
              <p:nvPr/>
            </p:nvCxnSpPr>
            <p:spPr bwMode="auto">
              <a:xfrm rot="10800000" flipH="1">
                <a:off x="2133600" y="1566333"/>
                <a:ext cx="1066800" cy="57573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06714" name="Straight Connector 227"/>
              <p:cNvCxnSpPr>
                <a:cxnSpLocks noChangeShapeType="1"/>
              </p:cNvCxnSpPr>
              <p:nvPr/>
            </p:nvCxnSpPr>
            <p:spPr bwMode="auto">
              <a:xfrm rot="10800000" flipH="1" flipV="1">
                <a:off x="2133600" y="1566331"/>
                <a:ext cx="1066800" cy="57573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106598" name="Group 512"/>
            <p:cNvGrpSpPr>
              <a:grpSpLocks/>
            </p:cNvGrpSpPr>
            <p:nvPr/>
          </p:nvGrpSpPr>
          <p:grpSpPr bwMode="auto">
            <a:xfrm>
              <a:off x="4303737" y="5459415"/>
              <a:ext cx="685804" cy="576262"/>
              <a:chOff x="2133600" y="1566331"/>
              <a:chExt cx="1066800" cy="575737"/>
            </a:xfrm>
          </p:grpSpPr>
          <p:cxnSp>
            <p:nvCxnSpPr>
              <p:cNvPr id="106707" name="Straight Connector 229"/>
              <p:cNvCxnSpPr>
                <a:cxnSpLocks noChangeShapeType="1"/>
              </p:cNvCxnSpPr>
              <p:nvPr/>
            </p:nvCxnSpPr>
            <p:spPr bwMode="auto">
              <a:xfrm rot="10800000" flipH="1">
                <a:off x="2133600" y="1566332"/>
                <a:ext cx="106680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06708" name="Straight Connector 230"/>
              <p:cNvCxnSpPr>
                <a:cxnSpLocks noChangeShapeType="1"/>
              </p:cNvCxnSpPr>
              <p:nvPr/>
            </p:nvCxnSpPr>
            <p:spPr bwMode="auto">
              <a:xfrm rot="10800000" flipH="1">
                <a:off x="2133600" y="2142067"/>
                <a:ext cx="106680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06709" name="Straight Connector 231"/>
              <p:cNvCxnSpPr>
                <a:cxnSpLocks noChangeShapeType="1"/>
              </p:cNvCxnSpPr>
              <p:nvPr/>
            </p:nvCxnSpPr>
            <p:spPr bwMode="auto">
              <a:xfrm rot="10800000" flipH="1">
                <a:off x="2133600" y="1566333"/>
                <a:ext cx="1066800" cy="57573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06710" name="Straight Connector 232"/>
              <p:cNvCxnSpPr>
                <a:cxnSpLocks noChangeShapeType="1"/>
              </p:cNvCxnSpPr>
              <p:nvPr/>
            </p:nvCxnSpPr>
            <p:spPr bwMode="auto">
              <a:xfrm rot="10800000" flipH="1" flipV="1">
                <a:off x="2133600" y="1566331"/>
                <a:ext cx="1066800" cy="57573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106599" name="Group 233"/>
            <p:cNvGrpSpPr>
              <a:grpSpLocks/>
            </p:cNvGrpSpPr>
            <p:nvPr/>
          </p:nvGrpSpPr>
          <p:grpSpPr bwMode="auto">
            <a:xfrm>
              <a:off x="3986235" y="1828801"/>
              <a:ext cx="304801" cy="806450"/>
              <a:chOff x="2080845" y="1828800"/>
              <a:chExt cx="304800" cy="806940"/>
            </a:xfrm>
          </p:grpSpPr>
          <p:grpSp>
            <p:nvGrpSpPr>
              <p:cNvPr id="106697" name="Group 234"/>
              <p:cNvGrpSpPr>
                <a:grpSpLocks/>
              </p:cNvGrpSpPr>
              <p:nvPr/>
            </p:nvGrpSpPr>
            <p:grpSpPr bwMode="auto">
              <a:xfrm>
                <a:off x="2080845" y="1828800"/>
                <a:ext cx="304800" cy="228600"/>
                <a:chOff x="2057400" y="1066800"/>
                <a:chExt cx="304800" cy="228600"/>
              </a:xfrm>
            </p:grpSpPr>
            <p:cxnSp>
              <p:nvCxnSpPr>
                <p:cNvPr id="106703" name="Straight Connector 243"/>
                <p:cNvCxnSpPr>
                  <a:cxnSpLocks noChangeShapeType="1"/>
                  <a:endCxn id="486" idx="2"/>
                </p:cNvCxnSpPr>
                <p:nvPr/>
              </p:nvCxnSpPr>
              <p:spPr bwMode="auto">
                <a:xfrm rot="5400000">
                  <a:off x="209777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sp>
              <p:nvSpPr>
                <p:cNvPr id="486" name="Rectangle 246"/>
                <p:cNvSpPr>
                  <a:spLocks noChangeArrowheads="1"/>
                </p:cNvSpPr>
                <p:nvPr/>
              </p:nvSpPr>
              <p:spPr bwMode="auto">
                <a:xfrm>
                  <a:off x="2057251" y="1067039"/>
                  <a:ext cx="304613" cy="229098"/>
                </a:xfrm>
                <a:prstGeom prst="rect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106705" name="Straight Connector 249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166162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cxnSp>
              <p:nvCxnSpPr>
                <p:cNvPr id="106706" name="Straight Connector 252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02483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</p:grpSp>
          <p:grpSp>
            <p:nvGrpSpPr>
              <p:cNvPr id="106698" name="Group 235"/>
              <p:cNvGrpSpPr>
                <a:grpSpLocks/>
              </p:cNvGrpSpPr>
              <p:nvPr/>
            </p:nvGrpSpPr>
            <p:grpSpPr bwMode="auto">
              <a:xfrm>
                <a:off x="2080845" y="2407140"/>
                <a:ext cx="304800" cy="228600"/>
                <a:chOff x="2057400" y="1066800"/>
                <a:chExt cx="304800" cy="228600"/>
              </a:xfrm>
            </p:grpSpPr>
            <p:cxnSp>
              <p:nvCxnSpPr>
                <p:cNvPr id="106699" name="Straight Connector 237"/>
                <p:cNvCxnSpPr>
                  <a:cxnSpLocks noChangeShapeType="1"/>
                  <a:endCxn id="482" idx="2"/>
                </p:cNvCxnSpPr>
                <p:nvPr/>
              </p:nvCxnSpPr>
              <p:spPr bwMode="auto">
                <a:xfrm rot="5400000">
                  <a:off x="209777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sp>
              <p:nvSpPr>
                <p:cNvPr id="482" name="Rectangle 239"/>
                <p:cNvSpPr>
                  <a:spLocks noChangeArrowheads="1"/>
                </p:cNvSpPr>
                <p:nvPr/>
              </p:nvSpPr>
              <p:spPr bwMode="auto">
                <a:xfrm>
                  <a:off x="2057251" y="1066901"/>
                  <a:ext cx="304613" cy="229098"/>
                </a:xfrm>
                <a:prstGeom prst="rect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106701" name="Straight Connector 241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166162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cxnSp>
              <p:nvCxnSpPr>
                <p:cNvPr id="106702" name="Straight Connector 242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02483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106600" name="Group 253"/>
            <p:cNvGrpSpPr>
              <a:grpSpLocks/>
            </p:cNvGrpSpPr>
            <p:nvPr/>
          </p:nvGrpSpPr>
          <p:grpSpPr bwMode="auto">
            <a:xfrm>
              <a:off x="3986235" y="3003551"/>
              <a:ext cx="304801" cy="806450"/>
              <a:chOff x="2080845" y="1828800"/>
              <a:chExt cx="304800" cy="806940"/>
            </a:xfrm>
          </p:grpSpPr>
          <p:grpSp>
            <p:nvGrpSpPr>
              <p:cNvPr id="106687" name="Group 254"/>
              <p:cNvGrpSpPr>
                <a:grpSpLocks/>
              </p:cNvGrpSpPr>
              <p:nvPr/>
            </p:nvGrpSpPr>
            <p:grpSpPr bwMode="auto">
              <a:xfrm>
                <a:off x="2080845" y="1828800"/>
                <a:ext cx="304800" cy="228600"/>
                <a:chOff x="2057400" y="1066800"/>
                <a:chExt cx="304800" cy="228600"/>
              </a:xfrm>
            </p:grpSpPr>
            <p:cxnSp>
              <p:nvCxnSpPr>
                <p:cNvPr id="106693" name="Straight Connector 260"/>
                <p:cNvCxnSpPr>
                  <a:cxnSpLocks noChangeShapeType="1"/>
                  <a:endCxn id="476" idx="2"/>
                </p:cNvCxnSpPr>
                <p:nvPr/>
              </p:nvCxnSpPr>
              <p:spPr bwMode="auto">
                <a:xfrm rot="5400000">
                  <a:off x="209777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sp>
              <p:nvSpPr>
                <p:cNvPr id="476" name="Rectangle 261"/>
                <p:cNvSpPr>
                  <a:spLocks noChangeArrowheads="1"/>
                </p:cNvSpPr>
                <p:nvPr/>
              </p:nvSpPr>
              <p:spPr bwMode="auto">
                <a:xfrm>
                  <a:off x="2057251" y="1066161"/>
                  <a:ext cx="304613" cy="229098"/>
                </a:xfrm>
                <a:prstGeom prst="rect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106695" name="Straight Connector 262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166162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cxnSp>
              <p:nvCxnSpPr>
                <p:cNvPr id="106696" name="Straight Connector 263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02483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</p:grpSp>
          <p:grpSp>
            <p:nvGrpSpPr>
              <p:cNvPr id="106688" name="Group 255"/>
              <p:cNvGrpSpPr>
                <a:grpSpLocks/>
              </p:cNvGrpSpPr>
              <p:nvPr/>
            </p:nvGrpSpPr>
            <p:grpSpPr bwMode="auto">
              <a:xfrm>
                <a:off x="2080845" y="2407140"/>
                <a:ext cx="304800" cy="228600"/>
                <a:chOff x="2057400" y="1066800"/>
                <a:chExt cx="304800" cy="228600"/>
              </a:xfrm>
            </p:grpSpPr>
            <p:cxnSp>
              <p:nvCxnSpPr>
                <p:cNvPr id="106689" name="Straight Connector 256"/>
                <p:cNvCxnSpPr>
                  <a:cxnSpLocks noChangeShapeType="1"/>
                  <a:endCxn id="472" idx="2"/>
                </p:cNvCxnSpPr>
                <p:nvPr/>
              </p:nvCxnSpPr>
              <p:spPr bwMode="auto">
                <a:xfrm rot="5400000">
                  <a:off x="209777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sp>
              <p:nvSpPr>
                <p:cNvPr id="472" name="Rectangle 257"/>
                <p:cNvSpPr>
                  <a:spLocks noChangeArrowheads="1"/>
                </p:cNvSpPr>
                <p:nvPr/>
              </p:nvSpPr>
              <p:spPr bwMode="auto">
                <a:xfrm>
                  <a:off x="2057251" y="1066022"/>
                  <a:ext cx="304613" cy="229098"/>
                </a:xfrm>
                <a:prstGeom prst="rect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106691" name="Straight Connector 258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166162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cxnSp>
              <p:nvCxnSpPr>
                <p:cNvPr id="106692" name="Straight Connector 259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02483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106601" name="Group 264"/>
            <p:cNvGrpSpPr>
              <a:grpSpLocks/>
            </p:cNvGrpSpPr>
            <p:nvPr/>
          </p:nvGrpSpPr>
          <p:grpSpPr bwMode="auto">
            <a:xfrm>
              <a:off x="3986235" y="4176714"/>
              <a:ext cx="304801" cy="808037"/>
              <a:chOff x="2080845" y="1828800"/>
              <a:chExt cx="304800" cy="806940"/>
            </a:xfrm>
          </p:grpSpPr>
          <p:grpSp>
            <p:nvGrpSpPr>
              <p:cNvPr id="106677" name="Group 265"/>
              <p:cNvGrpSpPr>
                <a:grpSpLocks/>
              </p:cNvGrpSpPr>
              <p:nvPr/>
            </p:nvGrpSpPr>
            <p:grpSpPr bwMode="auto">
              <a:xfrm>
                <a:off x="2080845" y="1828800"/>
                <a:ext cx="304800" cy="228600"/>
                <a:chOff x="2057400" y="1066800"/>
                <a:chExt cx="304800" cy="228600"/>
              </a:xfrm>
            </p:grpSpPr>
            <p:cxnSp>
              <p:nvCxnSpPr>
                <p:cNvPr id="106683" name="Straight Connector 271"/>
                <p:cNvCxnSpPr>
                  <a:cxnSpLocks noChangeShapeType="1"/>
                  <a:endCxn id="466" idx="2"/>
                </p:cNvCxnSpPr>
                <p:nvPr/>
              </p:nvCxnSpPr>
              <p:spPr bwMode="auto">
                <a:xfrm rot="5400000">
                  <a:off x="209777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sp>
              <p:nvSpPr>
                <p:cNvPr id="466" name="Rectangle 272"/>
                <p:cNvSpPr>
                  <a:spLocks noChangeArrowheads="1"/>
                </p:cNvSpPr>
                <p:nvPr/>
              </p:nvSpPr>
              <p:spPr bwMode="auto">
                <a:xfrm>
                  <a:off x="2057251" y="1066870"/>
                  <a:ext cx="304613" cy="228649"/>
                </a:xfrm>
                <a:prstGeom prst="rect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106685" name="Straight Connector 273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166162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cxnSp>
              <p:nvCxnSpPr>
                <p:cNvPr id="106686" name="Straight Connector 274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02483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</p:grpSp>
          <p:grpSp>
            <p:nvGrpSpPr>
              <p:cNvPr id="106678" name="Group 266"/>
              <p:cNvGrpSpPr>
                <a:grpSpLocks/>
              </p:cNvGrpSpPr>
              <p:nvPr/>
            </p:nvGrpSpPr>
            <p:grpSpPr bwMode="auto">
              <a:xfrm>
                <a:off x="2080845" y="2407140"/>
                <a:ext cx="304800" cy="228600"/>
                <a:chOff x="2057400" y="1066800"/>
                <a:chExt cx="304800" cy="228600"/>
              </a:xfrm>
            </p:grpSpPr>
            <p:cxnSp>
              <p:nvCxnSpPr>
                <p:cNvPr id="106679" name="Straight Connector 267"/>
                <p:cNvCxnSpPr>
                  <a:cxnSpLocks noChangeShapeType="1"/>
                  <a:endCxn id="462" idx="2"/>
                </p:cNvCxnSpPr>
                <p:nvPr/>
              </p:nvCxnSpPr>
              <p:spPr bwMode="auto">
                <a:xfrm rot="5400000">
                  <a:off x="209777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sp>
              <p:nvSpPr>
                <p:cNvPr id="462" name="Rectangle 268"/>
                <p:cNvSpPr>
                  <a:spLocks noChangeArrowheads="1"/>
                </p:cNvSpPr>
                <p:nvPr/>
              </p:nvSpPr>
              <p:spPr bwMode="auto">
                <a:xfrm>
                  <a:off x="2057251" y="1067410"/>
                  <a:ext cx="304613" cy="228649"/>
                </a:xfrm>
                <a:prstGeom prst="rect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106681" name="Straight Connector 269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166162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cxnSp>
              <p:nvCxnSpPr>
                <p:cNvPr id="106682" name="Straight Connector 270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02483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106602" name="Group 275"/>
            <p:cNvGrpSpPr>
              <a:grpSpLocks/>
            </p:cNvGrpSpPr>
            <p:nvPr/>
          </p:nvGrpSpPr>
          <p:grpSpPr bwMode="auto">
            <a:xfrm>
              <a:off x="3986236" y="5367340"/>
              <a:ext cx="304801" cy="806450"/>
              <a:chOff x="2080845" y="1828800"/>
              <a:chExt cx="304800" cy="806940"/>
            </a:xfrm>
          </p:grpSpPr>
          <p:grpSp>
            <p:nvGrpSpPr>
              <p:cNvPr id="106667" name="Group 276"/>
              <p:cNvGrpSpPr>
                <a:grpSpLocks/>
              </p:cNvGrpSpPr>
              <p:nvPr/>
            </p:nvGrpSpPr>
            <p:grpSpPr bwMode="auto">
              <a:xfrm>
                <a:off x="2080845" y="1828800"/>
                <a:ext cx="304800" cy="228600"/>
                <a:chOff x="2057400" y="1066800"/>
                <a:chExt cx="304800" cy="228600"/>
              </a:xfrm>
            </p:grpSpPr>
            <p:cxnSp>
              <p:nvCxnSpPr>
                <p:cNvPr id="106673" name="Straight Connector 282"/>
                <p:cNvCxnSpPr>
                  <a:cxnSpLocks noChangeShapeType="1"/>
                  <a:endCxn id="456" idx="2"/>
                </p:cNvCxnSpPr>
                <p:nvPr/>
              </p:nvCxnSpPr>
              <p:spPr bwMode="auto">
                <a:xfrm rot="5400000">
                  <a:off x="209777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sp>
              <p:nvSpPr>
                <p:cNvPr id="456" name="Rectangle 283"/>
                <p:cNvSpPr>
                  <a:spLocks noChangeArrowheads="1"/>
                </p:cNvSpPr>
                <p:nvPr/>
              </p:nvSpPr>
              <p:spPr bwMode="auto">
                <a:xfrm>
                  <a:off x="2057250" y="1066470"/>
                  <a:ext cx="304613" cy="229098"/>
                </a:xfrm>
                <a:prstGeom prst="rect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106675" name="Straight Connector 284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166162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cxnSp>
              <p:nvCxnSpPr>
                <p:cNvPr id="106676" name="Straight Connector 285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02483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</p:grpSp>
          <p:grpSp>
            <p:nvGrpSpPr>
              <p:cNvPr id="106668" name="Group 277"/>
              <p:cNvGrpSpPr>
                <a:grpSpLocks/>
              </p:cNvGrpSpPr>
              <p:nvPr/>
            </p:nvGrpSpPr>
            <p:grpSpPr bwMode="auto">
              <a:xfrm>
                <a:off x="2080845" y="2407140"/>
                <a:ext cx="304800" cy="228600"/>
                <a:chOff x="2057400" y="1066800"/>
                <a:chExt cx="304800" cy="228600"/>
              </a:xfrm>
            </p:grpSpPr>
            <p:cxnSp>
              <p:nvCxnSpPr>
                <p:cNvPr id="106669" name="Straight Connector 278"/>
                <p:cNvCxnSpPr>
                  <a:cxnSpLocks noChangeShapeType="1"/>
                  <a:endCxn id="452" idx="2"/>
                </p:cNvCxnSpPr>
                <p:nvPr/>
              </p:nvCxnSpPr>
              <p:spPr bwMode="auto">
                <a:xfrm rot="5400000">
                  <a:off x="209777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sp>
              <p:nvSpPr>
                <p:cNvPr id="452" name="Rectangle 279"/>
                <p:cNvSpPr>
                  <a:spLocks noChangeArrowheads="1"/>
                </p:cNvSpPr>
                <p:nvPr/>
              </p:nvSpPr>
              <p:spPr bwMode="auto">
                <a:xfrm>
                  <a:off x="2057250" y="1066332"/>
                  <a:ext cx="304613" cy="229098"/>
                </a:xfrm>
                <a:prstGeom prst="rect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106671" name="Straight Connector 280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166162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cxnSp>
              <p:nvCxnSpPr>
                <p:cNvPr id="106672" name="Straight Connector 281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02483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106603" name="Group 501"/>
            <p:cNvGrpSpPr>
              <a:grpSpLocks/>
            </p:cNvGrpSpPr>
            <p:nvPr/>
          </p:nvGrpSpPr>
          <p:grpSpPr bwMode="auto">
            <a:xfrm>
              <a:off x="6205573" y="1947864"/>
              <a:ext cx="685804" cy="574675"/>
              <a:chOff x="2082798" y="1566331"/>
              <a:chExt cx="1066800" cy="575737"/>
            </a:xfrm>
          </p:grpSpPr>
          <p:cxnSp>
            <p:nvCxnSpPr>
              <p:cNvPr id="106663" name="Straight Connector 287"/>
              <p:cNvCxnSpPr>
                <a:cxnSpLocks noChangeShapeType="1"/>
              </p:cNvCxnSpPr>
              <p:nvPr/>
            </p:nvCxnSpPr>
            <p:spPr bwMode="auto">
              <a:xfrm rot="10800000" flipH="1">
                <a:off x="2082798" y="1566332"/>
                <a:ext cx="106680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06664" name="Straight Connector 288"/>
              <p:cNvCxnSpPr>
                <a:cxnSpLocks noChangeShapeType="1"/>
              </p:cNvCxnSpPr>
              <p:nvPr/>
            </p:nvCxnSpPr>
            <p:spPr bwMode="auto">
              <a:xfrm rot="10800000" flipH="1">
                <a:off x="2082798" y="2142067"/>
                <a:ext cx="106680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06665" name="Straight Connector 289"/>
              <p:cNvCxnSpPr>
                <a:cxnSpLocks noChangeShapeType="1"/>
              </p:cNvCxnSpPr>
              <p:nvPr/>
            </p:nvCxnSpPr>
            <p:spPr bwMode="auto">
              <a:xfrm rot="10800000" flipH="1">
                <a:off x="2082798" y="1566333"/>
                <a:ext cx="1066800" cy="57573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06666" name="Straight Connector 290"/>
              <p:cNvCxnSpPr>
                <a:cxnSpLocks noChangeShapeType="1"/>
              </p:cNvCxnSpPr>
              <p:nvPr/>
            </p:nvCxnSpPr>
            <p:spPr bwMode="auto">
              <a:xfrm rot="10800000" flipH="1" flipV="1">
                <a:off x="2082798" y="1566331"/>
                <a:ext cx="1066800" cy="57573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106604" name="Group 502"/>
            <p:cNvGrpSpPr>
              <a:grpSpLocks/>
            </p:cNvGrpSpPr>
            <p:nvPr/>
          </p:nvGrpSpPr>
          <p:grpSpPr bwMode="auto">
            <a:xfrm>
              <a:off x="6216685" y="3106739"/>
              <a:ext cx="685804" cy="576263"/>
              <a:chOff x="2133600" y="1566331"/>
              <a:chExt cx="1066800" cy="575737"/>
            </a:xfrm>
          </p:grpSpPr>
          <p:cxnSp>
            <p:nvCxnSpPr>
              <p:cNvPr id="106659" name="Straight Connector 292"/>
              <p:cNvCxnSpPr>
                <a:cxnSpLocks noChangeShapeType="1"/>
              </p:cNvCxnSpPr>
              <p:nvPr/>
            </p:nvCxnSpPr>
            <p:spPr bwMode="auto">
              <a:xfrm rot="10800000" flipH="1">
                <a:off x="2133600" y="1566332"/>
                <a:ext cx="106680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06660" name="Straight Connector 293"/>
              <p:cNvCxnSpPr>
                <a:cxnSpLocks noChangeShapeType="1"/>
              </p:cNvCxnSpPr>
              <p:nvPr/>
            </p:nvCxnSpPr>
            <p:spPr bwMode="auto">
              <a:xfrm rot="10800000" flipH="1">
                <a:off x="2133600" y="2142067"/>
                <a:ext cx="106680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06661" name="Straight Connector 294"/>
              <p:cNvCxnSpPr>
                <a:cxnSpLocks noChangeShapeType="1"/>
              </p:cNvCxnSpPr>
              <p:nvPr/>
            </p:nvCxnSpPr>
            <p:spPr bwMode="auto">
              <a:xfrm rot="10800000" flipH="1">
                <a:off x="2133600" y="1566333"/>
                <a:ext cx="1066800" cy="57573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06662" name="Straight Connector 295"/>
              <p:cNvCxnSpPr>
                <a:cxnSpLocks noChangeShapeType="1"/>
              </p:cNvCxnSpPr>
              <p:nvPr/>
            </p:nvCxnSpPr>
            <p:spPr bwMode="auto">
              <a:xfrm rot="10800000" flipH="1" flipV="1">
                <a:off x="2133600" y="1566331"/>
                <a:ext cx="1066800" cy="57573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106605" name="Group 507"/>
            <p:cNvGrpSpPr>
              <a:grpSpLocks/>
            </p:cNvGrpSpPr>
            <p:nvPr/>
          </p:nvGrpSpPr>
          <p:grpSpPr bwMode="auto">
            <a:xfrm>
              <a:off x="6216685" y="4275139"/>
              <a:ext cx="685804" cy="576263"/>
              <a:chOff x="2133600" y="1566331"/>
              <a:chExt cx="1066800" cy="575737"/>
            </a:xfrm>
          </p:grpSpPr>
          <p:cxnSp>
            <p:nvCxnSpPr>
              <p:cNvPr id="106655" name="Straight Connector 297"/>
              <p:cNvCxnSpPr>
                <a:cxnSpLocks noChangeShapeType="1"/>
              </p:cNvCxnSpPr>
              <p:nvPr/>
            </p:nvCxnSpPr>
            <p:spPr bwMode="auto">
              <a:xfrm rot="10800000" flipH="1">
                <a:off x="2133600" y="1566332"/>
                <a:ext cx="106680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06656" name="Straight Connector 298"/>
              <p:cNvCxnSpPr>
                <a:cxnSpLocks noChangeShapeType="1"/>
              </p:cNvCxnSpPr>
              <p:nvPr/>
            </p:nvCxnSpPr>
            <p:spPr bwMode="auto">
              <a:xfrm rot="10800000" flipH="1">
                <a:off x="2133600" y="2142067"/>
                <a:ext cx="106680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06657" name="Straight Connector 299"/>
              <p:cNvCxnSpPr>
                <a:cxnSpLocks noChangeShapeType="1"/>
              </p:cNvCxnSpPr>
              <p:nvPr/>
            </p:nvCxnSpPr>
            <p:spPr bwMode="auto">
              <a:xfrm rot="10800000" flipH="1">
                <a:off x="2133600" y="1566333"/>
                <a:ext cx="1066800" cy="57573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06658" name="Straight Connector 300"/>
              <p:cNvCxnSpPr>
                <a:cxnSpLocks noChangeShapeType="1"/>
              </p:cNvCxnSpPr>
              <p:nvPr/>
            </p:nvCxnSpPr>
            <p:spPr bwMode="auto">
              <a:xfrm rot="10800000" flipH="1" flipV="1">
                <a:off x="2133600" y="1566331"/>
                <a:ext cx="1066800" cy="57573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106606" name="Group 512"/>
            <p:cNvGrpSpPr>
              <a:grpSpLocks/>
            </p:cNvGrpSpPr>
            <p:nvPr/>
          </p:nvGrpSpPr>
          <p:grpSpPr bwMode="auto">
            <a:xfrm>
              <a:off x="6216684" y="5459415"/>
              <a:ext cx="685804" cy="576263"/>
              <a:chOff x="2133600" y="1566331"/>
              <a:chExt cx="1066800" cy="575737"/>
            </a:xfrm>
          </p:grpSpPr>
          <p:cxnSp>
            <p:nvCxnSpPr>
              <p:cNvPr id="106651" name="Straight Connector 302"/>
              <p:cNvCxnSpPr>
                <a:cxnSpLocks noChangeShapeType="1"/>
              </p:cNvCxnSpPr>
              <p:nvPr/>
            </p:nvCxnSpPr>
            <p:spPr bwMode="auto">
              <a:xfrm rot="10800000" flipH="1">
                <a:off x="2133600" y="1566332"/>
                <a:ext cx="106680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06652" name="Straight Connector 303"/>
              <p:cNvCxnSpPr>
                <a:cxnSpLocks noChangeShapeType="1"/>
              </p:cNvCxnSpPr>
              <p:nvPr/>
            </p:nvCxnSpPr>
            <p:spPr bwMode="auto">
              <a:xfrm rot="10800000" flipH="1">
                <a:off x="2133600" y="2142067"/>
                <a:ext cx="106680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06653" name="Straight Connector 304"/>
              <p:cNvCxnSpPr>
                <a:cxnSpLocks noChangeShapeType="1"/>
              </p:cNvCxnSpPr>
              <p:nvPr/>
            </p:nvCxnSpPr>
            <p:spPr bwMode="auto">
              <a:xfrm rot="10800000" flipH="1">
                <a:off x="2133600" y="1566333"/>
                <a:ext cx="1066800" cy="57573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06654" name="Straight Connector 305"/>
              <p:cNvCxnSpPr>
                <a:cxnSpLocks noChangeShapeType="1"/>
              </p:cNvCxnSpPr>
              <p:nvPr/>
            </p:nvCxnSpPr>
            <p:spPr bwMode="auto">
              <a:xfrm rot="10800000" flipH="1" flipV="1">
                <a:off x="2133600" y="1566331"/>
                <a:ext cx="1066800" cy="57573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106607" name="Group 306"/>
            <p:cNvGrpSpPr>
              <a:grpSpLocks/>
            </p:cNvGrpSpPr>
            <p:nvPr/>
          </p:nvGrpSpPr>
          <p:grpSpPr bwMode="auto">
            <a:xfrm>
              <a:off x="5899177" y="1828800"/>
              <a:ext cx="304801" cy="806450"/>
              <a:chOff x="2080845" y="1828800"/>
              <a:chExt cx="304800" cy="806940"/>
            </a:xfrm>
          </p:grpSpPr>
          <p:grpSp>
            <p:nvGrpSpPr>
              <p:cNvPr id="106641" name="Group 307"/>
              <p:cNvGrpSpPr>
                <a:grpSpLocks/>
              </p:cNvGrpSpPr>
              <p:nvPr/>
            </p:nvGrpSpPr>
            <p:grpSpPr bwMode="auto">
              <a:xfrm>
                <a:off x="2080845" y="1828800"/>
                <a:ext cx="304800" cy="228600"/>
                <a:chOff x="2057400" y="1066800"/>
                <a:chExt cx="304800" cy="228600"/>
              </a:xfrm>
            </p:grpSpPr>
            <p:cxnSp>
              <p:nvCxnSpPr>
                <p:cNvPr id="106647" name="Straight Connector 313"/>
                <p:cNvCxnSpPr>
                  <a:cxnSpLocks noChangeShapeType="1"/>
                  <a:endCxn id="430" idx="2"/>
                </p:cNvCxnSpPr>
                <p:nvPr/>
              </p:nvCxnSpPr>
              <p:spPr bwMode="auto">
                <a:xfrm rot="5400000">
                  <a:off x="209777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sp>
              <p:nvSpPr>
                <p:cNvPr id="430" name="Rectangle 314"/>
                <p:cNvSpPr>
                  <a:spLocks noChangeArrowheads="1"/>
                </p:cNvSpPr>
                <p:nvPr/>
              </p:nvSpPr>
              <p:spPr bwMode="auto">
                <a:xfrm>
                  <a:off x="2057087" y="1067041"/>
                  <a:ext cx="304613" cy="229098"/>
                </a:xfrm>
                <a:prstGeom prst="rect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106649" name="Straight Connector 315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166162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cxnSp>
              <p:nvCxnSpPr>
                <p:cNvPr id="106650" name="Straight Connector 316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02483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</p:grpSp>
          <p:grpSp>
            <p:nvGrpSpPr>
              <p:cNvPr id="106642" name="Group 308"/>
              <p:cNvGrpSpPr>
                <a:grpSpLocks/>
              </p:cNvGrpSpPr>
              <p:nvPr/>
            </p:nvGrpSpPr>
            <p:grpSpPr bwMode="auto">
              <a:xfrm>
                <a:off x="2080845" y="2407140"/>
                <a:ext cx="304800" cy="228600"/>
                <a:chOff x="2057400" y="1066800"/>
                <a:chExt cx="304800" cy="228600"/>
              </a:xfrm>
            </p:grpSpPr>
            <p:cxnSp>
              <p:nvCxnSpPr>
                <p:cNvPr id="106643" name="Straight Connector 309"/>
                <p:cNvCxnSpPr>
                  <a:cxnSpLocks noChangeShapeType="1"/>
                  <a:endCxn id="426" idx="2"/>
                </p:cNvCxnSpPr>
                <p:nvPr/>
              </p:nvCxnSpPr>
              <p:spPr bwMode="auto">
                <a:xfrm rot="5400000">
                  <a:off x="209777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sp>
              <p:nvSpPr>
                <p:cNvPr id="426" name="Rectangle 310"/>
                <p:cNvSpPr>
                  <a:spLocks noChangeArrowheads="1"/>
                </p:cNvSpPr>
                <p:nvPr/>
              </p:nvSpPr>
              <p:spPr bwMode="auto">
                <a:xfrm>
                  <a:off x="2057087" y="1066902"/>
                  <a:ext cx="304613" cy="229098"/>
                </a:xfrm>
                <a:prstGeom prst="rect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106645" name="Straight Connector 311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166162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cxnSp>
              <p:nvCxnSpPr>
                <p:cNvPr id="106646" name="Straight Connector 312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02483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106608" name="Group 317"/>
            <p:cNvGrpSpPr>
              <a:grpSpLocks/>
            </p:cNvGrpSpPr>
            <p:nvPr/>
          </p:nvGrpSpPr>
          <p:grpSpPr bwMode="auto">
            <a:xfrm>
              <a:off x="5899167" y="3003550"/>
              <a:ext cx="304800" cy="806450"/>
              <a:chOff x="2080845" y="1828800"/>
              <a:chExt cx="304800" cy="806940"/>
            </a:xfrm>
          </p:grpSpPr>
          <p:grpSp>
            <p:nvGrpSpPr>
              <p:cNvPr id="106631" name="Group 318"/>
              <p:cNvGrpSpPr>
                <a:grpSpLocks/>
              </p:cNvGrpSpPr>
              <p:nvPr/>
            </p:nvGrpSpPr>
            <p:grpSpPr bwMode="auto">
              <a:xfrm>
                <a:off x="2080845" y="1828800"/>
                <a:ext cx="304800" cy="228600"/>
                <a:chOff x="2057400" y="1066800"/>
                <a:chExt cx="304800" cy="228600"/>
              </a:xfrm>
            </p:grpSpPr>
            <p:cxnSp>
              <p:nvCxnSpPr>
                <p:cNvPr id="106637" name="Straight Connector 324"/>
                <p:cNvCxnSpPr>
                  <a:cxnSpLocks noChangeShapeType="1"/>
                  <a:endCxn id="420" idx="2"/>
                </p:cNvCxnSpPr>
                <p:nvPr/>
              </p:nvCxnSpPr>
              <p:spPr bwMode="auto">
                <a:xfrm rot="5400000">
                  <a:off x="209777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sp>
              <p:nvSpPr>
                <p:cNvPr id="420" name="Rectangle 325"/>
                <p:cNvSpPr>
                  <a:spLocks noChangeArrowheads="1"/>
                </p:cNvSpPr>
                <p:nvPr/>
              </p:nvSpPr>
              <p:spPr bwMode="auto">
                <a:xfrm>
                  <a:off x="2057098" y="1066162"/>
                  <a:ext cx="304615" cy="229098"/>
                </a:xfrm>
                <a:prstGeom prst="rect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106639" name="Straight Connector 326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166162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cxnSp>
              <p:nvCxnSpPr>
                <p:cNvPr id="106640" name="Straight Connector 327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02483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</p:grpSp>
          <p:grpSp>
            <p:nvGrpSpPr>
              <p:cNvPr id="106632" name="Group 319"/>
              <p:cNvGrpSpPr>
                <a:grpSpLocks/>
              </p:cNvGrpSpPr>
              <p:nvPr/>
            </p:nvGrpSpPr>
            <p:grpSpPr bwMode="auto">
              <a:xfrm>
                <a:off x="2080845" y="2407140"/>
                <a:ext cx="304800" cy="228600"/>
                <a:chOff x="2057400" y="1066800"/>
                <a:chExt cx="304800" cy="228600"/>
              </a:xfrm>
            </p:grpSpPr>
            <p:cxnSp>
              <p:nvCxnSpPr>
                <p:cNvPr id="106633" name="Straight Connector 320"/>
                <p:cNvCxnSpPr>
                  <a:cxnSpLocks noChangeShapeType="1"/>
                  <a:endCxn id="416" idx="2"/>
                </p:cNvCxnSpPr>
                <p:nvPr/>
              </p:nvCxnSpPr>
              <p:spPr bwMode="auto">
                <a:xfrm rot="5400000">
                  <a:off x="209777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sp>
              <p:nvSpPr>
                <p:cNvPr id="416" name="Rectangle 321"/>
                <p:cNvSpPr>
                  <a:spLocks noChangeArrowheads="1"/>
                </p:cNvSpPr>
                <p:nvPr/>
              </p:nvSpPr>
              <p:spPr bwMode="auto">
                <a:xfrm>
                  <a:off x="2057098" y="1066023"/>
                  <a:ext cx="304615" cy="229098"/>
                </a:xfrm>
                <a:prstGeom prst="rect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106635" name="Straight Connector 322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166162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cxnSp>
              <p:nvCxnSpPr>
                <p:cNvPr id="106636" name="Straight Connector 323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02483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106609" name="Group 328"/>
            <p:cNvGrpSpPr>
              <a:grpSpLocks/>
            </p:cNvGrpSpPr>
            <p:nvPr/>
          </p:nvGrpSpPr>
          <p:grpSpPr bwMode="auto">
            <a:xfrm>
              <a:off x="5899159" y="4176712"/>
              <a:ext cx="304800" cy="808036"/>
              <a:chOff x="2080845" y="1828800"/>
              <a:chExt cx="304800" cy="806940"/>
            </a:xfrm>
          </p:grpSpPr>
          <p:grpSp>
            <p:nvGrpSpPr>
              <p:cNvPr id="106621" name="Group 329"/>
              <p:cNvGrpSpPr>
                <a:grpSpLocks/>
              </p:cNvGrpSpPr>
              <p:nvPr/>
            </p:nvGrpSpPr>
            <p:grpSpPr bwMode="auto">
              <a:xfrm>
                <a:off x="2080845" y="1828800"/>
                <a:ext cx="304800" cy="228600"/>
                <a:chOff x="2057400" y="1066800"/>
                <a:chExt cx="304800" cy="228600"/>
              </a:xfrm>
            </p:grpSpPr>
            <p:cxnSp>
              <p:nvCxnSpPr>
                <p:cNvPr id="106627" name="Straight Connector 335"/>
                <p:cNvCxnSpPr>
                  <a:cxnSpLocks noChangeShapeType="1"/>
                  <a:endCxn id="410" idx="2"/>
                </p:cNvCxnSpPr>
                <p:nvPr/>
              </p:nvCxnSpPr>
              <p:spPr bwMode="auto">
                <a:xfrm rot="5400000">
                  <a:off x="209777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sp>
              <p:nvSpPr>
                <p:cNvPr id="410" name="Rectangle 336"/>
                <p:cNvSpPr>
                  <a:spLocks noChangeArrowheads="1"/>
                </p:cNvSpPr>
                <p:nvPr/>
              </p:nvSpPr>
              <p:spPr bwMode="auto">
                <a:xfrm>
                  <a:off x="2057105" y="1066872"/>
                  <a:ext cx="304615" cy="228649"/>
                </a:xfrm>
                <a:prstGeom prst="rect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106629" name="Straight Connector 337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166162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cxnSp>
              <p:nvCxnSpPr>
                <p:cNvPr id="106630" name="Straight Connector 338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02483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</p:grpSp>
          <p:grpSp>
            <p:nvGrpSpPr>
              <p:cNvPr id="106622" name="Group 330"/>
              <p:cNvGrpSpPr>
                <a:grpSpLocks/>
              </p:cNvGrpSpPr>
              <p:nvPr/>
            </p:nvGrpSpPr>
            <p:grpSpPr bwMode="auto">
              <a:xfrm>
                <a:off x="2080845" y="2407140"/>
                <a:ext cx="304800" cy="228600"/>
                <a:chOff x="2057400" y="1066800"/>
                <a:chExt cx="304800" cy="228600"/>
              </a:xfrm>
            </p:grpSpPr>
            <p:cxnSp>
              <p:nvCxnSpPr>
                <p:cNvPr id="106623" name="Straight Connector 331"/>
                <p:cNvCxnSpPr>
                  <a:cxnSpLocks noChangeShapeType="1"/>
                  <a:endCxn id="406" idx="2"/>
                </p:cNvCxnSpPr>
                <p:nvPr/>
              </p:nvCxnSpPr>
              <p:spPr bwMode="auto">
                <a:xfrm rot="5400000">
                  <a:off x="209777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sp>
              <p:nvSpPr>
                <p:cNvPr id="406" name="Rectangle 332"/>
                <p:cNvSpPr>
                  <a:spLocks noChangeArrowheads="1"/>
                </p:cNvSpPr>
                <p:nvPr/>
              </p:nvSpPr>
              <p:spPr bwMode="auto">
                <a:xfrm>
                  <a:off x="2057105" y="1067414"/>
                  <a:ext cx="304615" cy="228649"/>
                </a:xfrm>
                <a:prstGeom prst="rect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106625" name="Straight Connector 333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166162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cxnSp>
              <p:nvCxnSpPr>
                <p:cNvPr id="106626" name="Straight Connector 334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02483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106610" name="Group 339"/>
            <p:cNvGrpSpPr>
              <a:grpSpLocks/>
            </p:cNvGrpSpPr>
            <p:nvPr/>
          </p:nvGrpSpPr>
          <p:grpSpPr bwMode="auto">
            <a:xfrm>
              <a:off x="5899150" y="5367338"/>
              <a:ext cx="304800" cy="806450"/>
              <a:chOff x="2080845" y="1828800"/>
              <a:chExt cx="304800" cy="806940"/>
            </a:xfrm>
          </p:grpSpPr>
          <p:grpSp>
            <p:nvGrpSpPr>
              <p:cNvPr id="106611" name="Group 340"/>
              <p:cNvGrpSpPr>
                <a:grpSpLocks/>
              </p:cNvGrpSpPr>
              <p:nvPr/>
            </p:nvGrpSpPr>
            <p:grpSpPr bwMode="auto">
              <a:xfrm>
                <a:off x="2080845" y="1828800"/>
                <a:ext cx="304800" cy="228600"/>
                <a:chOff x="2057400" y="1066800"/>
                <a:chExt cx="304800" cy="228600"/>
              </a:xfrm>
            </p:grpSpPr>
            <p:cxnSp>
              <p:nvCxnSpPr>
                <p:cNvPr id="106617" name="Straight Connector 346"/>
                <p:cNvCxnSpPr>
                  <a:cxnSpLocks noChangeShapeType="1"/>
                  <a:endCxn id="400" idx="2"/>
                </p:cNvCxnSpPr>
                <p:nvPr/>
              </p:nvCxnSpPr>
              <p:spPr bwMode="auto">
                <a:xfrm rot="5400000">
                  <a:off x="209777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sp>
              <p:nvSpPr>
                <p:cNvPr id="400" name="Rectangle 347"/>
                <p:cNvSpPr>
                  <a:spLocks noChangeArrowheads="1"/>
                </p:cNvSpPr>
                <p:nvPr/>
              </p:nvSpPr>
              <p:spPr bwMode="auto">
                <a:xfrm>
                  <a:off x="2057115" y="1066472"/>
                  <a:ext cx="304615" cy="229098"/>
                </a:xfrm>
                <a:prstGeom prst="rect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106619" name="Straight Connector 348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166162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cxnSp>
              <p:nvCxnSpPr>
                <p:cNvPr id="106620" name="Straight Connector 349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02483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</p:grpSp>
          <p:grpSp>
            <p:nvGrpSpPr>
              <p:cNvPr id="106612" name="Group 341"/>
              <p:cNvGrpSpPr>
                <a:grpSpLocks/>
              </p:cNvGrpSpPr>
              <p:nvPr/>
            </p:nvGrpSpPr>
            <p:grpSpPr bwMode="auto">
              <a:xfrm>
                <a:off x="2080845" y="2407140"/>
                <a:ext cx="304800" cy="228600"/>
                <a:chOff x="2057400" y="1066800"/>
                <a:chExt cx="304800" cy="228600"/>
              </a:xfrm>
            </p:grpSpPr>
            <p:cxnSp>
              <p:nvCxnSpPr>
                <p:cNvPr id="106613" name="Straight Connector 342"/>
                <p:cNvCxnSpPr>
                  <a:cxnSpLocks noChangeShapeType="1"/>
                  <a:endCxn id="396" idx="2"/>
                </p:cNvCxnSpPr>
                <p:nvPr/>
              </p:nvCxnSpPr>
              <p:spPr bwMode="auto">
                <a:xfrm rot="5400000">
                  <a:off x="209777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sp>
              <p:nvSpPr>
                <p:cNvPr id="396" name="Rectangle 343"/>
                <p:cNvSpPr>
                  <a:spLocks noChangeArrowheads="1"/>
                </p:cNvSpPr>
                <p:nvPr/>
              </p:nvSpPr>
              <p:spPr bwMode="auto">
                <a:xfrm>
                  <a:off x="2057115" y="1066334"/>
                  <a:ext cx="304615" cy="229098"/>
                </a:xfrm>
                <a:prstGeom prst="rect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kern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106615" name="Straight Connector 344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166162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cxnSp>
              <p:nvCxnSpPr>
                <p:cNvPr id="106616" name="Straight Connector 345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2024837" y="1178823"/>
                  <a:ext cx="228600" cy="4554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</p:grpSp>
        </p:grpSp>
      </p:grpSp>
      <p:sp>
        <p:nvSpPr>
          <p:cNvPr id="561" name="TextBox 278"/>
          <p:cNvSpPr txBox="1">
            <a:spLocks noChangeArrowheads="1"/>
          </p:cNvSpPr>
          <p:nvPr/>
        </p:nvSpPr>
        <p:spPr bwMode="auto">
          <a:xfrm>
            <a:off x="7227888" y="5329238"/>
            <a:ext cx="1839912" cy="461962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accent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kern="0">
                <a:solidFill>
                  <a:srgbClr val="000000"/>
                </a:solidFill>
                <a:latin typeface="Calibri" charset="0"/>
                <a:cs typeface="Calibri" charset="0"/>
              </a:rPr>
              <a:t>2-by-2 router</a:t>
            </a:r>
          </a:p>
        </p:txBody>
      </p:sp>
      <p:sp>
        <p:nvSpPr>
          <p:cNvPr id="562" name="Freeform 279"/>
          <p:cNvSpPr>
            <a:spLocks/>
          </p:cNvSpPr>
          <p:nvPr/>
        </p:nvSpPr>
        <p:spPr bwMode="auto">
          <a:xfrm>
            <a:off x="6477000" y="5105400"/>
            <a:ext cx="812800" cy="436563"/>
          </a:xfrm>
          <a:custGeom>
            <a:avLst/>
            <a:gdLst>
              <a:gd name="T0" fmla="*/ 0 w 1018573"/>
              <a:gd name="T1" fmla="*/ 0 h 694481"/>
              <a:gd name="T2" fmla="*/ 170414 w 1018573"/>
              <a:gd name="T3" fmla="*/ 38602 h 694481"/>
              <a:gd name="T4" fmla="*/ 179383 w 1018573"/>
              <a:gd name="T5" fmla="*/ 25019 h 694481"/>
              <a:gd name="T6" fmla="*/ 263095 w 1018573"/>
              <a:gd name="T7" fmla="*/ 42891 h 694481"/>
              <a:gd name="T8" fmla="*/ 0 60000 65536"/>
              <a:gd name="T9" fmla="*/ 0 60000 65536"/>
              <a:gd name="T10" fmla="*/ 0 60000 65536"/>
              <a:gd name="T11" fmla="*/ 0 60000 65536"/>
              <a:gd name="T12" fmla="*/ 0 w 1018573"/>
              <a:gd name="T13" fmla="*/ 0 h 694481"/>
              <a:gd name="T14" fmla="*/ 1018573 w 1018573"/>
              <a:gd name="T15" fmla="*/ 694481 h 6944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18573" h="694481">
                <a:moveTo>
                  <a:pt x="0" y="0"/>
                </a:moveTo>
                <a:cubicBezTo>
                  <a:pt x="272005" y="278757"/>
                  <a:pt x="544010" y="557514"/>
                  <a:pt x="659757" y="625033"/>
                </a:cubicBezTo>
                <a:cubicBezTo>
                  <a:pt x="775504" y="692552"/>
                  <a:pt x="634678" y="393539"/>
                  <a:pt x="694481" y="405114"/>
                </a:cubicBezTo>
                <a:cubicBezTo>
                  <a:pt x="754284" y="416689"/>
                  <a:pt x="886428" y="555585"/>
                  <a:pt x="1018573" y="694481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xtLst/>
        </p:spPr>
        <p:txBody>
          <a:bodyPr wrap="none" anchor="ctr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880823"/>
      </p:ext>
    </p:extLst>
  </p:cSld>
  <p:clrMapOvr>
    <a:masterClrMapping/>
  </p:clrMapOvr>
  <p:transition/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Application-Aware Prioritization in </a:t>
            </a:r>
            <a:r>
              <a:rPr lang="en-US" dirty="0" err="1">
                <a:latin typeface="Garamond" charset="0"/>
                <a:ea typeface="ＭＳ Ｐゴシック" charset="0"/>
                <a:cs typeface="ＭＳ Ｐゴシック" charset="0"/>
              </a:rPr>
              <a:t>NoCs</a:t>
            </a:r>
            <a:endParaRPr lang="en-US" dirty="0">
              <a:latin typeface="Garamond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1683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915400" cy="519430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Das et al., “</a:t>
            </a:r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Application-Aware Prioritization Mechanisms for On-Chip Networks</a:t>
            </a:r>
            <a:r>
              <a:rPr lang="en-US" dirty="0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,” MICRO 2009.</a:t>
            </a:r>
            <a:endParaRPr lang="en-US" dirty="0">
              <a:solidFill>
                <a:srgbClr val="002776"/>
              </a:solidFill>
            </a:endParaRPr>
          </a:p>
          <a:p>
            <a:pPr lvl="1"/>
            <a:r>
              <a:rPr lang="en-US" dirty="0">
                <a:hlinkClick r:id="rId2"/>
              </a:rPr>
              <a:t>https://users.ece.cmu.edu/~omutlu/pub/app-aware-noc_micro09.pdf</a:t>
            </a:r>
            <a:r>
              <a:rPr lang="en-US" dirty="0"/>
              <a:t> </a:t>
            </a: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73AA18-BA32-B845-AA7D-C3BC3E220FEE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71061"/>
            <a:ext cx="9144000" cy="197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01836"/>
      </p:ext>
    </p:extLst>
  </p:cSld>
  <p:clrMapOvr>
    <a:masterClrMapping/>
  </p:clrMapOvr>
  <p:transition/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Slack-Based Packet Scheduling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err="1"/>
              <a:t>Reetuparna</a:t>
            </a:r>
            <a:r>
              <a:rPr lang="en-US" sz="2000" dirty="0"/>
              <a:t> Das, Onur Mutlu, Thomas </a:t>
            </a:r>
            <a:r>
              <a:rPr lang="en-US" sz="2000" dirty="0" err="1"/>
              <a:t>Moscibroda</a:t>
            </a:r>
            <a:r>
              <a:rPr lang="en-US" sz="2000" dirty="0"/>
              <a:t>, and Chita R. Das,</a:t>
            </a:r>
            <a:br>
              <a:rPr lang="en-US" sz="2000" dirty="0"/>
            </a:br>
            <a:r>
              <a:rPr lang="en-US" sz="2000" b="1" dirty="0">
                <a:hlinkClick r:id="rId2"/>
              </a:rPr>
              <a:t>"Aergia: Exploiting Packet Latency Slack in On-Chip Networks"</a:t>
            </a:r>
            <a:br>
              <a:rPr lang="en-US" sz="2000" dirty="0"/>
            </a:br>
            <a:r>
              <a:rPr lang="en-US" sz="2000" i="1" dirty="0"/>
              <a:t>Proceedings of the </a:t>
            </a:r>
            <a:r>
              <a:rPr lang="en-US" sz="2000" i="1" dirty="0">
                <a:hlinkClick r:id="rId3"/>
              </a:rPr>
              <a:t>37th International Symposium on Computer Architecture</a:t>
            </a:r>
            <a:r>
              <a:rPr lang="en-US" sz="2000" i="1" dirty="0"/>
              <a:t> (</a:t>
            </a:r>
            <a:r>
              <a:rPr lang="en-US" sz="2000" b="1" i="1" dirty="0"/>
              <a:t>ISCA</a:t>
            </a:r>
            <a:r>
              <a:rPr lang="en-US" sz="2000" i="1" dirty="0"/>
              <a:t>)</a:t>
            </a:r>
            <a:r>
              <a:rPr lang="en-US" sz="2000" dirty="0"/>
              <a:t>, pages 106-116, Saint-Malo, France, June 2010. </a:t>
            </a:r>
            <a:r>
              <a:rPr lang="en-US" sz="2000" dirty="0">
                <a:hlinkClick r:id="rId4"/>
              </a:rPr>
              <a:t>Slides (pptx)</a:t>
            </a:r>
            <a:r>
              <a:rPr lang="en-US" sz="2000" dirty="0"/>
              <a:t> </a:t>
            </a:r>
            <a:br>
              <a:rPr lang="en-US" sz="2000" dirty="0"/>
            </a:b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07199-5A47-A049-8D5E-F0A177A45C8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53592"/>
            <a:ext cx="9144000" cy="205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15223"/>
      </p:ext>
    </p:extLst>
  </p:cSld>
  <p:clrMapOvr>
    <a:masterClrMapping/>
  </p:clrMapOvr>
  <p:transition/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Low-Cost QoS in On-Chip Networks (I)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Boris Grot, Stephen W. </a:t>
            </a:r>
            <a:r>
              <a:rPr lang="en-US" sz="2000" dirty="0" err="1"/>
              <a:t>Keckler</a:t>
            </a:r>
            <a:r>
              <a:rPr lang="en-US" sz="2000" dirty="0"/>
              <a:t>, and Onur Mutlu,</a:t>
            </a:r>
            <a:br>
              <a:rPr lang="en-US" sz="2000" dirty="0"/>
            </a:br>
            <a:r>
              <a:rPr lang="en-US" sz="2000" b="1" dirty="0">
                <a:hlinkClick r:id="rId2"/>
              </a:rPr>
              <a:t>"Preemptive Virtual Clock: A Flexible, Efficient, and Cost-effective QOS Scheme for Networks-on-Chip"</a:t>
            </a:r>
            <a:r>
              <a:rPr lang="en-US" sz="2000" dirty="0"/>
              <a:t> </a:t>
            </a:r>
            <a:br>
              <a:rPr lang="en-US" sz="2000" dirty="0"/>
            </a:br>
            <a:r>
              <a:rPr lang="en-US" sz="2000" i="1" dirty="0"/>
              <a:t>Proceedings of the </a:t>
            </a:r>
            <a:r>
              <a:rPr lang="en-US" sz="2000" i="1" dirty="0">
                <a:hlinkClick r:id="rId3"/>
              </a:rPr>
              <a:t>42nd International Symposium on Microarchitecture</a:t>
            </a:r>
            <a:r>
              <a:rPr lang="en-US" sz="2000" i="1" dirty="0"/>
              <a:t> (</a:t>
            </a:r>
            <a:r>
              <a:rPr lang="en-US" sz="2000" b="1" i="1" dirty="0"/>
              <a:t>MICRO</a:t>
            </a:r>
            <a:r>
              <a:rPr lang="en-US" sz="2000" i="1" dirty="0"/>
              <a:t>)</a:t>
            </a:r>
            <a:r>
              <a:rPr lang="en-US" sz="2000" dirty="0"/>
              <a:t>, pages 268-279, New York, NY, December 2009. </a:t>
            </a:r>
            <a:r>
              <a:rPr lang="en-US" sz="2000" dirty="0">
                <a:hlinkClick r:id="rId4"/>
              </a:rPr>
              <a:t>Slides (pdf)</a:t>
            </a:r>
            <a:r>
              <a:rPr lang="en-US" sz="2000" dirty="0"/>
              <a:t> </a:t>
            </a:r>
            <a:br>
              <a:rPr lang="en-US" sz="2000" dirty="0"/>
            </a:br>
            <a:endParaRPr lang="en-US" sz="2000" dirty="0"/>
          </a:p>
          <a:p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07199-5A47-A049-8D5E-F0A177A45C8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42127"/>
            <a:ext cx="9144000" cy="262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617292"/>
      </p:ext>
    </p:extLst>
  </p:cSld>
  <p:clrMapOvr>
    <a:masterClrMapping/>
  </p:clrMapOvr>
  <p:transition/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Low-Cost QoS in On-Chip Networks (II)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Boris Grot, Joel </a:t>
            </a:r>
            <a:r>
              <a:rPr lang="en-US" sz="2000" dirty="0" err="1"/>
              <a:t>Hestness</a:t>
            </a:r>
            <a:r>
              <a:rPr lang="en-US" sz="2000" dirty="0"/>
              <a:t>, Stephen W. </a:t>
            </a:r>
            <a:r>
              <a:rPr lang="en-US" sz="2000" dirty="0" err="1"/>
              <a:t>Keckler</a:t>
            </a:r>
            <a:r>
              <a:rPr lang="en-US" sz="2000" dirty="0"/>
              <a:t>, and Onur Mutlu,</a:t>
            </a:r>
            <a:br>
              <a:rPr lang="en-US" sz="2000" dirty="0"/>
            </a:br>
            <a:r>
              <a:rPr lang="en-US" sz="2000" b="1" dirty="0">
                <a:hlinkClick r:id="rId2"/>
              </a:rPr>
              <a:t>"Kilo-NOC: A Heterogeneous Network-on-Chip Architecture for Scalability and Service Guarantees"</a:t>
            </a:r>
            <a:br>
              <a:rPr lang="en-US" sz="2000" dirty="0"/>
            </a:br>
            <a:r>
              <a:rPr lang="en-US" sz="2000" i="1" dirty="0"/>
              <a:t>Proceedings of the </a:t>
            </a:r>
            <a:r>
              <a:rPr lang="en-US" sz="2000" i="1" dirty="0">
                <a:hlinkClick r:id="rId3"/>
              </a:rPr>
              <a:t>38th International Symposium on Computer Architecture</a:t>
            </a:r>
            <a:r>
              <a:rPr lang="en-US" sz="2000" i="1" dirty="0"/>
              <a:t> (</a:t>
            </a:r>
            <a:r>
              <a:rPr lang="en-US" sz="2000" b="1" i="1" dirty="0"/>
              <a:t>ISCA</a:t>
            </a:r>
            <a:r>
              <a:rPr lang="en-US" sz="2000" i="1" dirty="0"/>
              <a:t>)</a:t>
            </a:r>
            <a:r>
              <a:rPr lang="en-US" sz="2000" dirty="0"/>
              <a:t>, San Jose, CA, June 2011. </a:t>
            </a:r>
            <a:r>
              <a:rPr lang="en-US" sz="2000" dirty="0">
                <a:hlinkClick r:id="rId4"/>
              </a:rPr>
              <a:t>Slides (pptx)</a:t>
            </a:r>
            <a:r>
              <a:rPr lang="en-US" sz="2000" dirty="0"/>
              <a:t> 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07199-5A47-A049-8D5E-F0A177A45C8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82023"/>
            <a:ext cx="9144000" cy="246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430195"/>
      </p:ext>
    </p:extLst>
  </p:cSld>
  <p:clrMapOvr>
    <a:masterClrMapping/>
  </p:clrMapOvr>
  <p:transition/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Throttling Based Fairness in </a:t>
            </a:r>
            <a:r>
              <a:rPr lang="en-US" dirty="0" err="1"/>
              <a:t>NoCs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24744"/>
            <a:ext cx="8610600" cy="5123656"/>
          </a:xfrm>
        </p:spPr>
        <p:txBody>
          <a:bodyPr/>
          <a:lstStyle/>
          <a:p>
            <a:r>
              <a:rPr lang="en-US" sz="2000" dirty="0"/>
              <a:t>Kevin Chang, </a:t>
            </a:r>
            <a:r>
              <a:rPr lang="en-US" sz="2000" dirty="0" err="1"/>
              <a:t>Rachata</a:t>
            </a:r>
            <a:r>
              <a:rPr lang="en-US" sz="2000" dirty="0"/>
              <a:t> </a:t>
            </a:r>
            <a:r>
              <a:rPr lang="en-US" sz="2000" dirty="0" err="1"/>
              <a:t>Ausavarungnirun</a:t>
            </a:r>
            <a:r>
              <a:rPr lang="en-US" sz="2000" dirty="0"/>
              <a:t>, Chris Fallin, and Onur Mutlu,</a:t>
            </a:r>
            <a:br>
              <a:rPr lang="en-US" sz="2000" dirty="0"/>
            </a:br>
            <a:r>
              <a:rPr lang="en-US" sz="2000" b="1" dirty="0">
                <a:hlinkClick r:id="rId2"/>
              </a:rPr>
              <a:t>"HAT: Heterogeneous Adaptive Throttling for On-Chip Networks"</a:t>
            </a:r>
            <a:br>
              <a:rPr lang="en-US" sz="2000" dirty="0"/>
            </a:br>
            <a:r>
              <a:rPr lang="en-US" sz="2000" i="1" dirty="0"/>
              <a:t>Proceedings of the </a:t>
            </a:r>
            <a:r>
              <a:rPr lang="en-US" sz="2000" i="1" dirty="0">
                <a:hlinkClick r:id="rId3"/>
              </a:rPr>
              <a:t>24th International Symposium on Computer Architecture and High Performance Computing</a:t>
            </a:r>
            <a:r>
              <a:rPr lang="en-US" sz="2000" i="1" dirty="0"/>
              <a:t> (</a:t>
            </a:r>
            <a:r>
              <a:rPr lang="en-US" sz="2000" b="1" i="1" dirty="0"/>
              <a:t>SBAC-PAD</a:t>
            </a:r>
            <a:r>
              <a:rPr lang="en-US" sz="2000" i="1" dirty="0"/>
              <a:t>)</a:t>
            </a:r>
            <a:r>
              <a:rPr lang="en-US" sz="2000" dirty="0"/>
              <a:t>, New York, NY, October 2012. </a:t>
            </a:r>
            <a:r>
              <a:rPr lang="en-US" sz="2000" dirty="0">
                <a:hlinkClick r:id="rId4"/>
              </a:rPr>
              <a:t>Slides (pptx)</a:t>
            </a:r>
            <a:r>
              <a:rPr lang="en-US" sz="2000" dirty="0"/>
              <a:t> </a:t>
            </a:r>
            <a:r>
              <a:rPr lang="en-US" sz="2000" dirty="0">
                <a:hlinkClick r:id="rId5"/>
              </a:rPr>
              <a:t>(pdf)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charset="-128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63170"/>
            <a:ext cx="9144000" cy="191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98598"/>
      </p:ext>
    </p:extLst>
  </p:cSld>
  <p:clrMapOvr>
    <a:masterClrMapping/>
  </p:clrMapOvr>
  <p:transition/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35296-FB8F-0E48-A18E-D708D821F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Scalability: Express Cube Topologies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B4853-74EA-1F4B-BD3D-47DF76E96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Boris Grot, Joel </a:t>
            </a:r>
            <a:r>
              <a:rPr lang="en-US" sz="2200" dirty="0" err="1"/>
              <a:t>Hestness</a:t>
            </a:r>
            <a:r>
              <a:rPr lang="en-US" sz="2200" dirty="0"/>
              <a:t>, Stephen W. Keckler, and Onur Mutlu,</a:t>
            </a:r>
            <a:br>
              <a:rPr lang="en-US" sz="2200" dirty="0"/>
            </a:br>
            <a:r>
              <a:rPr lang="en-US" sz="2200" b="1" dirty="0">
                <a:hlinkClick r:id="rId2"/>
              </a:rPr>
              <a:t>"Express Cube Topologies for On-Chip Interconnects"</a:t>
            </a:r>
            <a:r>
              <a:rPr lang="en-US" sz="2200" dirty="0"/>
              <a:t> </a:t>
            </a:r>
            <a:br>
              <a:rPr lang="en-US" sz="2200" dirty="0"/>
            </a:br>
            <a:r>
              <a:rPr lang="en-US" sz="2200" i="1" dirty="0"/>
              <a:t>Proceedings of the </a:t>
            </a:r>
            <a:r>
              <a:rPr lang="en-US" sz="2200" i="1" dirty="0">
                <a:hlinkClick r:id="rId3"/>
              </a:rPr>
              <a:t>15th International Symposium on High-Performance Computer Architecture</a:t>
            </a:r>
            <a:r>
              <a:rPr lang="en-US" sz="2200" i="1" dirty="0"/>
              <a:t> (</a:t>
            </a:r>
            <a:r>
              <a:rPr lang="en-US" sz="2200" b="1" i="1" dirty="0"/>
              <a:t>HPCA</a:t>
            </a:r>
            <a:r>
              <a:rPr lang="en-US" sz="2200" i="1" dirty="0"/>
              <a:t>)</a:t>
            </a:r>
            <a:r>
              <a:rPr lang="en-US" sz="2200" dirty="0"/>
              <a:t>, pages 163-174, Raleigh, NC, February 2009. </a:t>
            </a:r>
            <a:r>
              <a:rPr lang="en-US" sz="2200" dirty="0">
                <a:hlinkClick r:id="rId4"/>
              </a:rPr>
              <a:t>Slides (ppt)</a:t>
            </a:r>
            <a:r>
              <a:rPr lang="en-US" sz="2200" dirty="0"/>
              <a:t> </a:t>
            </a:r>
            <a:br>
              <a:rPr lang="en-US" sz="2200" dirty="0"/>
            </a:br>
            <a:endParaRPr lang="en-US" sz="2200" dirty="0"/>
          </a:p>
          <a:p>
            <a:pPr marL="0" indent="0">
              <a:buNone/>
            </a:pPr>
            <a:br>
              <a:rPr lang="en-US" sz="2200" dirty="0"/>
            </a:b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10214-F9BD-1947-8289-84306763D8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07199-5A47-A049-8D5E-F0A177A45C8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29E03D-E771-0B49-9DDF-CC2129CE0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41711"/>
            <a:ext cx="9144000" cy="206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208258"/>
      </p:ext>
    </p:extLst>
  </p:cSld>
  <p:clrMapOvr>
    <a:masterClrMapping/>
  </p:clrMapOvr>
  <p:transition/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35296-FB8F-0E48-A18E-D708D821F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Scalability: Slim </a:t>
            </a:r>
            <a:r>
              <a:rPr lang="en-US" dirty="0" err="1"/>
              <a:t>NoC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B4853-74EA-1F4B-BD3D-47DF76E96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 err="1"/>
              <a:t>Maciej</a:t>
            </a:r>
            <a:r>
              <a:rPr lang="en-US" sz="2200" dirty="0"/>
              <a:t> </a:t>
            </a:r>
            <a:r>
              <a:rPr lang="en-US" sz="2200" dirty="0" err="1"/>
              <a:t>Besta</a:t>
            </a:r>
            <a:r>
              <a:rPr lang="en-US" sz="2200" dirty="0"/>
              <a:t>, Syed Minhaj Hassan, Sudhakar </a:t>
            </a:r>
            <a:r>
              <a:rPr lang="en-US" sz="2200" dirty="0" err="1"/>
              <a:t>Yalamanchili</a:t>
            </a:r>
            <a:r>
              <a:rPr lang="en-US" sz="2200" dirty="0"/>
              <a:t>, </a:t>
            </a:r>
            <a:r>
              <a:rPr lang="en-US" sz="2200" dirty="0" err="1"/>
              <a:t>Rachata</a:t>
            </a:r>
            <a:r>
              <a:rPr lang="en-US" sz="2200" dirty="0"/>
              <a:t> </a:t>
            </a:r>
            <a:r>
              <a:rPr lang="en-US" sz="2200" dirty="0" err="1"/>
              <a:t>Ausavarungnirun</a:t>
            </a:r>
            <a:r>
              <a:rPr lang="en-US" sz="2200" dirty="0"/>
              <a:t>, Onur Mutlu, </a:t>
            </a:r>
            <a:r>
              <a:rPr lang="en-US" sz="2200" dirty="0" err="1"/>
              <a:t>Torsten</a:t>
            </a:r>
            <a:r>
              <a:rPr lang="en-US" sz="2200" dirty="0"/>
              <a:t> </a:t>
            </a:r>
            <a:r>
              <a:rPr lang="en-US" sz="2200" dirty="0" err="1"/>
              <a:t>Hoefler</a:t>
            </a:r>
            <a:r>
              <a:rPr lang="en-US" sz="2200" dirty="0"/>
              <a:t>,</a:t>
            </a:r>
            <a:br>
              <a:rPr lang="en-US" sz="2200" dirty="0"/>
            </a:br>
            <a:r>
              <a:rPr lang="en-US" sz="2200" b="1" dirty="0">
                <a:hlinkClick r:id="rId2"/>
              </a:rPr>
              <a:t>"Slim NoC: A Low-Diameter On-Chip Network Topology for High Energy Efficiency and Scalability"</a:t>
            </a:r>
            <a:r>
              <a:rPr lang="en-US" sz="2200" dirty="0"/>
              <a:t> </a:t>
            </a:r>
            <a:br>
              <a:rPr lang="en-US" sz="2200" dirty="0"/>
            </a:br>
            <a:r>
              <a:rPr lang="en-US" sz="2200" i="1" dirty="0"/>
              <a:t>Proceedings of the </a:t>
            </a:r>
            <a:r>
              <a:rPr lang="en-US" sz="2200" i="1" dirty="0">
                <a:hlinkClick r:id="rId3"/>
              </a:rPr>
              <a:t>23rd International Conference on Architectural Support for Programming Languages and Operating Systems</a:t>
            </a:r>
            <a:r>
              <a:rPr lang="en-US" sz="2200" i="1" dirty="0"/>
              <a:t> (</a:t>
            </a:r>
            <a:r>
              <a:rPr lang="en-US" sz="2200" b="1" i="1" dirty="0"/>
              <a:t>ASPLOS</a:t>
            </a:r>
            <a:r>
              <a:rPr lang="en-US" sz="2200" i="1" dirty="0"/>
              <a:t>)</a:t>
            </a:r>
            <a:r>
              <a:rPr lang="en-US" sz="2200" dirty="0"/>
              <a:t>, Williamsburg, VA, USA, March 2018. </a:t>
            </a:r>
            <a:br>
              <a:rPr lang="en-US" sz="2200" dirty="0"/>
            </a:br>
            <a:r>
              <a:rPr lang="en-US" sz="2200" dirty="0"/>
              <a:t>[</a:t>
            </a:r>
            <a:r>
              <a:rPr lang="en-US" sz="2200" dirty="0">
                <a:hlinkClick r:id="rId4"/>
              </a:rPr>
              <a:t>Slides (pptx)</a:t>
            </a:r>
            <a:r>
              <a:rPr lang="en-US" sz="2200" dirty="0"/>
              <a:t> </a:t>
            </a:r>
            <a:r>
              <a:rPr lang="en-US" sz="2200" dirty="0">
                <a:hlinkClick r:id="rId5"/>
              </a:rPr>
              <a:t>(pdf)</a:t>
            </a:r>
            <a:r>
              <a:rPr lang="en-US" sz="2200" dirty="0"/>
              <a:t>] [</a:t>
            </a:r>
            <a:r>
              <a:rPr lang="en-US" sz="2200" dirty="0">
                <a:hlinkClick r:id="rId6"/>
              </a:rPr>
              <a:t>Lightning Session Slides (pptx)</a:t>
            </a:r>
            <a:r>
              <a:rPr lang="en-US" sz="2200" dirty="0"/>
              <a:t> </a:t>
            </a:r>
            <a:r>
              <a:rPr lang="en-US" sz="2200" dirty="0">
                <a:hlinkClick r:id="rId7"/>
              </a:rPr>
              <a:t>(pdf)</a:t>
            </a:r>
            <a:r>
              <a:rPr lang="en-US" sz="2200" dirty="0"/>
              <a:t>] [</a:t>
            </a:r>
            <a:r>
              <a:rPr lang="en-US" sz="2200" dirty="0">
                <a:hlinkClick r:id="rId8"/>
              </a:rPr>
              <a:t>Poster (pdf)</a:t>
            </a:r>
            <a:r>
              <a:rPr lang="en-US" sz="2200" dirty="0"/>
              <a:t>]</a:t>
            </a:r>
          </a:p>
          <a:p>
            <a:pPr marL="0" indent="0">
              <a:buNone/>
            </a:pPr>
            <a:br>
              <a:rPr lang="en-US" sz="2200" dirty="0"/>
            </a:br>
            <a:br>
              <a:rPr lang="en-US" sz="2200" dirty="0"/>
            </a:b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10214-F9BD-1947-8289-84306763D8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07199-5A47-A049-8D5E-F0A177A45C8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256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1089F7-999F-8F4A-9B83-49384E464A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240404"/>
            <a:ext cx="9144000" cy="221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20226"/>
      </p:ext>
    </p:extLst>
  </p:cSld>
  <p:clrMapOvr>
    <a:masterClrMapping/>
  </p:clrMapOvr>
  <p:transition/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Garamond" charset="0"/>
                <a:ea typeface="ＭＳ Ｐゴシック" charset="0"/>
                <a:cs typeface="ＭＳ Ｐゴシック" charset="0"/>
              </a:rPr>
              <a:t>Bufferless</a:t>
            </a:r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 Routing in </a:t>
            </a:r>
            <a:r>
              <a:rPr lang="en-US" dirty="0" err="1">
                <a:latin typeface="Garamond" charset="0"/>
                <a:ea typeface="ＭＳ Ｐゴシック" charset="0"/>
                <a:cs typeface="ＭＳ Ｐゴシック" charset="0"/>
              </a:rPr>
              <a:t>NoCs</a:t>
            </a:r>
            <a:endParaRPr lang="en-US" dirty="0">
              <a:latin typeface="Garamond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1683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915400" cy="5194300"/>
          </a:xfrm>
        </p:spPr>
        <p:txBody>
          <a:bodyPr/>
          <a:lstStyle/>
          <a:p>
            <a:r>
              <a:rPr lang="en-US" dirty="0" err="1"/>
              <a:t>Moscibroda</a:t>
            </a:r>
            <a:r>
              <a:rPr lang="en-US" dirty="0"/>
              <a:t> and </a:t>
            </a:r>
            <a:r>
              <a:rPr lang="en-US" dirty="0" err="1"/>
              <a:t>Mutlu</a:t>
            </a:r>
            <a:r>
              <a:rPr lang="en-US" dirty="0"/>
              <a:t>, “</a:t>
            </a:r>
            <a:r>
              <a:rPr lang="en-US" dirty="0">
                <a:solidFill>
                  <a:srgbClr val="0000FF"/>
                </a:solidFill>
              </a:rPr>
              <a:t>A Case for </a:t>
            </a:r>
            <a:r>
              <a:rPr lang="en-US" dirty="0" err="1">
                <a:solidFill>
                  <a:srgbClr val="0000FF"/>
                </a:solidFill>
              </a:rPr>
              <a:t>Bufferless</a:t>
            </a:r>
            <a:r>
              <a:rPr lang="en-US" dirty="0">
                <a:solidFill>
                  <a:srgbClr val="0000FF"/>
                </a:solidFill>
              </a:rPr>
              <a:t> Routing in On-Chip Networks</a:t>
            </a:r>
            <a:r>
              <a:rPr lang="en-US" dirty="0"/>
              <a:t>,” ISCA 2009.</a:t>
            </a:r>
          </a:p>
          <a:p>
            <a:pPr lvl="1"/>
            <a:r>
              <a:rPr lang="en-US" dirty="0">
                <a:hlinkClick r:id="rId2"/>
              </a:rPr>
              <a:t>https://users.ece.cmu.edu/~omutlu/pub/bless_isca09.pdf</a:t>
            </a:r>
            <a:r>
              <a:rPr lang="en-US" dirty="0"/>
              <a:t> </a:t>
            </a: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73AA18-BA32-B845-AA7D-C3BC3E220FEE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257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80487"/>
            <a:ext cx="9144000" cy="153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09571"/>
      </p:ext>
    </p:extLst>
  </p:cSld>
  <p:clrMapOvr>
    <a:masterClrMapping/>
  </p:clrMapOvr>
  <p:transition/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CHIPPER: Low-Complexity </a:t>
            </a:r>
            <a:r>
              <a:rPr lang="en-US" dirty="0" err="1"/>
              <a:t>Bufferless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Chris </a:t>
            </a:r>
            <a:r>
              <a:rPr lang="en-US" sz="2200" dirty="0" err="1"/>
              <a:t>Fallin</a:t>
            </a:r>
            <a:r>
              <a:rPr lang="en-US" sz="2200" dirty="0"/>
              <a:t>, Chris Craik, and Onur Mutlu,</a:t>
            </a:r>
            <a:br>
              <a:rPr lang="en-US" sz="2200" dirty="0"/>
            </a:br>
            <a:r>
              <a:rPr lang="en-US" sz="2200" b="1" dirty="0">
                <a:hlinkClick r:id="rId2"/>
              </a:rPr>
              <a:t>"CHIPPER: A Low-Complexity Bufferless Deflection Router"</a:t>
            </a:r>
            <a:r>
              <a:rPr lang="en-US" sz="2200" dirty="0"/>
              <a:t> </a:t>
            </a:r>
            <a:br>
              <a:rPr lang="en-US" sz="2200" dirty="0"/>
            </a:br>
            <a:r>
              <a:rPr lang="en-US" sz="2200" i="1" dirty="0"/>
              <a:t>Proceedings of the </a:t>
            </a:r>
            <a:r>
              <a:rPr lang="en-US" sz="2200" i="1" dirty="0">
                <a:hlinkClick r:id="rId3"/>
              </a:rPr>
              <a:t>17th International Symposium on High-Performance Computer Architecture</a:t>
            </a:r>
            <a:r>
              <a:rPr lang="en-US" sz="2200" i="1" dirty="0"/>
              <a:t> (</a:t>
            </a:r>
            <a:r>
              <a:rPr lang="en-US" sz="2200" b="1" i="1" dirty="0"/>
              <a:t>HPCA</a:t>
            </a:r>
            <a:r>
              <a:rPr lang="en-US" sz="2200" i="1" dirty="0"/>
              <a:t>)</a:t>
            </a:r>
            <a:r>
              <a:rPr lang="en-US" sz="2200" dirty="0"/>
              <a:t>, pages 144-155, San Antonio, TX, February 2011. </a:t>
            </a:r>
            <a:r>
              <a:rPr lang="en-US" sz="2200" dirty="0">
                <a:hlinkClick r:id="rId4"/>
              </a:rPr>
              <a:t>Slides (pptx)</a:t>
            </a:r>
            <a:r>
              <a:rPr lang="en-US" sz="2200" dirty="0"/>
              <a:t> </a:t>
            </a:r>
            <a:br>
              <a:rPr lang="en-US" sz="2200" dirty="0"/>
            </a:br>
            <a:r>
              <a:rPr lang="en-US" sz="2200" dirty="0">
                <a:hlinkClick r:id="rId5"/>
              </a:rPr>
              <a:t>An extended version</a:t>
            </a:r>
            <a:r>
              <a:rPr lang="en-US" sz="2200" dirty="0"/>
              <a:t> as </a:t>
            </a:r>
            <a:r>
              <a:rPr lang="en-US" sz="2200" i="1" dirty="0">
                <a:hlinkClick r:id="rId6"/>
              </a:rPr>
              <a:t>SAFARI Technical Report</a:t>
            </a:r>
            <a:r>
              <a:rPr lang="en-US" sz="2200" dirty="0"/>
              <a:t>, TR-SAFARI-2010-001, Carnegie Mellon University, December 2010.</a:t>
            </a:r>
          </a:p>
          <a:p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07199-5A47-A049-8D5E-F0A177A45C8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258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202899"/>
            <a:ext cx="9144000" cy="189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38088"/>
      </p:ext>
    </p:extLst>
  </p:cSld>
  <p:clrMapOvr>
    <a:masterClrMapping/>
  </p:clrMapOvr>
  <p:transition/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Minimally-Buffered Deflection Routing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Chris </a:t>
            </a:r>
            <a:r>
              <a:rPr lang="en-US" sz="2000" dirty="0" err="1"/>
              <a:t>Fallin</a:t>
            </a:r>
            <a:r>
              <a:rPr lang="en-US" sz="2000" dirty="0"/>
              <a:t>, Greg </a:t>
            </a:r>
            <a:r>
              <a:rPr lang="en-US" sz="2000" dirty="0" err="1"/>
              <a:t>Nazario</a:t>
            </a:r>
            <a:r>
              <a:rPr lang="en-US" sz="2000" dirty="0"/>
              <a:t>, </a:t>
            </a:r>
            <a:r>
              <a:rPr lang="en-US" sz="2000" dirty="0" err="1"/>
              <a:t>Xiangyao</a:t>
            </a:r>
            <a:r>
              <a:rPr lang="en-US" sz="2000" dirty="0"/>
              <a:t> Yu, Kevin Chang, </a:t>
            </a:r>
            <a:r>
              <a:rPr lang="en-US" sz="2000" dirty="0" err="1"/>
              <a:t>Rachata</a:t>
            </a:r>
            <a:r>
              <a:rPr lang="en-US" sz="2000" dirty="0"/>
              <a:t> </a:t>
            </a:r>
            <a:r>
              <a:rPr lang="en-US" sz="2000" dirty="0" err="1"/>
              <a:t>Ausavarungnirun</a:t>
            </a:r>
            <a:r>
              <a:rPr lang="en-US" sz="2000" dirty="0"/>
              <a:t>, and Onur Mutlu,</a:t>
            </a:r>
            <a:br>
              <a:rPr lang="en-US" sz="2000" dirty="0"/>
            </a:br>
            <a:r>
              <a:rPr lang="en-US" sz="2000" b="1" dirty="0">
                <a:hlinkClick r:id="rId2"/>
              </a:rPr>
              <a:t>"MinBD: Minimally-Buffered Deflection Routing for Energy-Efficient Interconnect"</a:t>
            </a:r>
            <a:br>
              <a:rPr lang="en-US" sz="2000" dirty="0"/>
            </a:br>
            <a:r>
              <a:rPr lang="en-US" sz="2000" i="1" dirty="0"/>
              <a:t>Proceedings of the </a:t>
            </a:r>
            <a:r>
              <a:rPr lang="en-US" sz="2000" i="1" dirty="0">
                <a:hlinkClick r:id="rId3"/>
              </a:rPr>
              <a:t>6th ACM/IEEE International Symposium on Networks on Chip</a:t>
            </a:r>
            <a:r>
              <a:rPr lang="en-US" sz="2000" i="1" dirty="0"/>
              <a:t> (</a:t>
            </a:r>
            <a:r>
              <a:rPr lang="en-US" sz="2000" b="1" i="1" dirty="0"/>
              <a:t>NOCS</a:t>
            </a:r>
            <a:r>
              <a:rPr lang="en-US" sz="2000" i="1" dirty="0"/>
              <a:t>)</a:t>
            </a:r>
            <a:r>
              <a:rPr lang="en-US" sz="2000" dirty="0"/>
              <a:t>, </a:t>
            </a:r>
            <a:r>
              <a:rPr lang="en-US" sz="2000" dirty="0" err="1"/>
              <a:t>Lyngby</a:t>
            </a:r>
            <a:r>
              <a:rPr lang="en-US" sz="2000" dirty="0"/>
              <a:t>, Denmark, May 2012. </a:t>
            </a:r>
            <a:r>
              <a:rPr lang="en-US" sz="2000" dirty="0">
                <a:hlinkClick r:id="rId4"/>
              </a:rPr>
              <a:t>Slides (pptx)</a:t>
            </a:r>
            <a:r>
              <a:rPr lang="en-US" sz="2000" dirty="0"/>
              <a:t> </a:t>
            </a:r>
            <a:r>
              <a:rPr lang="en-US" sz="2000" dirty="0">
                <a:hlinkClick r:id="rId5"/>
              </a:rPr>
              <a:t>(pdf)</a:t>
            </a:r>
            <a:r>
              <a:rPr lang="en-US" sz="2000" dirty="0"/>
              <a:t> 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07199-5A47-A049-8D5E-F0A177A45C8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96" y="4005064"/>
            <a:ext cx="9051449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72898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Aside: Circuit vs. Packet Switching</a:t>
            </a:r>
          </a:p>
        </p:txBody>
      </p:sp>
      <p:sp>
        <p:nvSpPr>
          <p:cNvPr id="157698" name="Content Placeholder 2"/>
          <p:cNvSpPr>
            <a:spLocks noGrp="1"/>
          </p:cNvSpPr>
          <p:nvPr>
            <p:ph idx="1"/>
          </p:nvPr>
        </p:nvSpPr>
        <p:spPr>
          <a:xfrm>
            <a:off x="228600" y="826988"/>
            <a:ext cx="8610600" cy="519430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Circuit switching 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sets up full path before transmission</a:t>
            </a:r>
          </a:p>
          <a:p>
            <a:pPr lvl="1">
              <a:defRPr/>
            </a:pPr>
            <a:r>
              <a:rPr lang="en-US" dirty="0">
                <a:latin typeface="Tahoma" charset="0"/>
                <a:ea typeface="ＭＳ Ｐゴシック" charset="0"/>
              </a:rPr>
              <a:t>Establish route then send data</a:t>
            </a:r>
          </a:p>
          <a:p>
            <a:pPr lvl="1">
              <a:defRPr/>
            </a:pPr>
            <a:r>
              <a:rPr lang="en-US" dirty="0" err="1">
                <a:latin typeface="Tahoma" charset="0"/>
                <a:ea typeface="ＭＳ Ｐゴシック" charset="0"/>
              </a:rPr>
              <a:t>Noone</a:t>
            </a:r>
            <a:r>
              <a:rPr lang="en-US" dirty="0">
                <a:latin typeface="Tahoma" charset="0"/>
                <a:ea typeface="ＭＳ Ｐゴシック" charset="0"/>
              </a:rPr>
              <a:t> else can use those links while “circuit” is set</a:t>
            </a:r>
          </a:p>
          <a:p>
            <a:pPr marL="344487" lvl="1" indent="0">
              <a:buFont typeface="Wingdings" charset="0"/>
              <a:buNone/>
              <a:defRPr/>
            </a:pPr>
            <a:r>
              <a:rPr lang="en-US" dirty="0">
                <a:latin typeface="Tahoma" charset="0"/>
                <a:ea typeface="ＭＳ Ｐゴシック" charset="0"/>
              </a:rPr>
              <a:t>+ faster arbitration</a:t>
            </a:r>
          </a:p>
          <a:p>
            <a:pPr marL="344487" lvl="1" indent="0">
              <a:buFont typeface="Wingdings" charset="0"/>
              <a:buNone/>
              <a:defRPr/>
            </a:pPr>
            <a:r>
              <a:rPr lang="en-US" dirty="0">
                <a:latin typeface="Tahoma" charset="0"/>
                <a:ea typeface="ＭＳ Ｐゴシック" charset="0"/>
              </a:rPr>
              <a:t>+ no buffering</a:t>
            </a:r>
          </a:p>
          <a:p>
            <a:pPr marL="344487" lvl="1" indent="0">
              <a:buFont typeface="Wingdings" charset="0"/>
              <a:buNone/>
              <a:defRPr/>
            </a:pPr>
            <a:r>
              <a:rPr lang="en-US" dirty="0">
                <a:latin typeface="Tahoma" charset="0"/>
                <a:ea typeface="ＭＳ Ｐゴシック" charset="0"/>
              </a:rPr>
              <a:t>-- setting up and bringing down “path” takes time</a:t>
            </a:r>
          </a:p>
          <a:p>
            <a:pPr>
              <a:defRPr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Packet switching 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routes per packet in each router</a:t>
            </a:r>
          </a:p>
          <a:p>
            <a:pPr lvl="1">
              <a:defRPr/>
            </a:pPr>
            <a:r>
              <a:rPr lang="en-US" dirty="0">
                <a:latin typeface="Tahoma" charset="0"/>
                <a:ea typeface="ＭＳ Ｐゴシック" charset="0"/>
              </a:rPr>
              <a:t>Route each packet individually (possibly via different paths)</a:t>
            </a:r>
          </a:p>
          <a:p>
            <a:pPr lvl="1">
              <a:defRPr/>
            </a:pPr>
            <a:r>
              <a:rPr lang="en-US" dirty="0">
                <a:latin typeface="Tahoma" charset="0"/>
                <a:ea typeface="ＭＳ Ｐゴシック" charset="0"/>
              </a:rPr>
              <a:t>If link is free, any packet can use it</a:t>
            </a:r>
          </a:p>
          <a:p>
            <a:pPr marL="344487" lvl="1" indent="0">
              <a:buFont typeface="Wingdings" charset="0"/>
              <a:buNone/>
              <a:defRPr/>
            </a:pPr>
            <a:r>
              <a:rPr lang="en-US" dirty="0">
                <a:latin typeface="Tahoma" charset="0"/>
                <a:ea typeface="ＭＳ Ｐゴシック" charset="0"/>
              </a:rPr>
              <a:t>-- potentially slower --- must dynamically switch</a:t>
            </a:r>
          </a:p>
          <a:p>
            <a:pPr marL="344487" lvl="1" indent="0">
              <a:buFont typeface="Wingdings" charset="0"/>
              <a:buNone/>
              <a:defRPr/>
            </a:pPr>
            <a:r>
              <a:rPr lang="en-US" dirty="0">
                <a:latin typeface="Tahoma" charset="0"/>
                <a:ea typeface="ＭＳ Ｐゴシック" charset="0"/>
              </a:rPr>
              <a:t>-- need buffering</a:t>
            </a:r>
          </a:p>
          <a:p>
            <a:pPr marL="344487" lvl="1" indent="0">
              <a:buFont typeface="Wingdings" charset="0"/>
              <a:buNone/>
              <a:defRPr/>
            </a:pPr>
            <a:r>
              <a:rPr lang="en-US" dirty="0">
                <a:latin typeface="Tahoma" charset="0"/>
                <a:ea typeface="ＭＳ Ｐゴシック" charset="0"/>
              </a:rPr>
              <a:t>+ no setup, bring down time</a:t>
            </a:r>
          </a:p>
          <a:p>
            <a:pPr marL="344487" lvl="1" indent="0">
              <a:buFont typeface="Wingdings" charset="0"/>
              <a:buNone/>
              <a:defRPr/>
            </a:pPr>
            <a:r>
              <a:rPr lang="en-US" dirty="0">
                <a:latin typeface="Tahoma" charset="0"/>
                <a:ea typeface="ＭＳ Ｐゴシック" charset="0"/>
              </a:rPr>
              <a:t>+ more flexible, does not underutilize links</a:t>
            </a:r>
          </a:p>
          <a:p>
            <a:pPr>
              <a:defRPr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752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D0F88A2-5F56-7047-AD0A-D4354B2E0D69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26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3405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Bufferless</a:t>
            </a:r>
            <a:r>
              <a:rPr lang="en-US" dirty="0"/>
              <a:t>” Hierarchical Rings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997527"/>
            <a:ext cx="8915400" cy="5193723"/>
          </a:xfrm>
        </p:spPr>
        <p:txBody>
          <a:bodyPr/>
          <a:lstStyle/>
          <a:p>
            <a:r>
              <a:rPr lang="en-US" dirty="0" err="1"/>
              <a:t>Ausavarungnirun</a:t>
            </a:r>
            <a:r>
              <a:rPr lang="en-US" dirty="0"/>
              <a:t> et al., </a:t>
            </a:r>
            <a:r>
              <a:rPr lang="en-US" dirty="0">
                <a:solidFill>
                  <a:srgbClr val="0000FF"/>
                </a:solidFill>
              </a:rPr>
              <a:t>“Design and Evaluation of Hierarchical Rings with Deflection Routing,” </a:t>
            </a:r>
            <a:r>
              <a:rPr lang="en-US" dirty="0">
                <a:solidFill>
                  <a:srgbClr val="000000"/>
                </a:solidFill>
              </a:rPr>
              <a:t>SBAC-PAD 2014.</a:t>
            </a:r>
          </a:p>
          <a:p>
            <a:pPr lvl="1"/>
            <a:r>
              <a:rPr lang="en-US" dirty="0">
                <a:hlinkClick r:id="rId2"/>
              </a:rPr>
              <a:t>http://users.ece.cmu.edu/~omutlu/pub/hierarchical-rings-with-deflection_sbacpad14.pdf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Discusses the design and implementation of a mostly-bufferless hierarchical 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D6B90F-421D-D84E-A35C-F08F8B6ACECB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37112"/>
            <a:ext cx="9144000" cy="185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68490"/>
      </p:ext>
    </p:extLst>
  </p:cSld>
  <p:clrMapOvr>
    <a:masterClrMapping/>
  </p:clrMapOvr>
  <p:transition/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Bufferless</a:t>
            </a:r>
            <a:r>
              <a:rPr lang="en-US" dirty="0"/>
              <a:t>” Hierarchical Rings (II)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997527"/>
            <a:ext cx="8915400" cy="5193723"/>
          </a:xfrm>
        </p:spPr>
        <p:txBody>
          <a:bodyPr/>
          <a:lstStyle/>
          <a:p>
            <a:r>
              <a:rPr lang="en-US" sz="2200" dirty="0" err="1"/>
              <a:t>Rachata</a:t>
            </a:r>
            <a:r>
              <a:rPr lang="en-US" sz="2200" dirty="0"/>
              <a:t> </a:t>
            </a:r>
            <a:r>
              <a:rPr lang="en-US" sz="2200" dirty="0" err="1"/>
              <a:t>Ausavarungnirun</a:t>
            </a:r>
            <a:r>
              <a:rPr lang="en-US" sz="2200" dirty="0"/>
              <a:t>, Chris </a:t>
            </a:r>
            <a:r>
              <a:rPr lang="en-US" sz="2200" dirty="0" err="1"/>
              <a:t>Fallin</a:t>
            </a:r>
            <a:r>
              <a:rPr lang="en-US" sz="2200" dirty="0"/>
              <a:t>, </a:t>
            </a:r>
            <a:r>
              <a:rPr lang="en-US" sz="2200" dirty="0" err="1"/>
              <a:t>Xiangyao</a:t>
            </a:r>
            <a:r>
              <a:rPr lang="en-US" sz="2200" dirty="0"/>
              <a:t> Yu, Kevin Chang, Greg </a:t>
            </a:r>
            <a:r>
              <a:rPr lang="en-US" sz="2200" dirty="0" err="1"/>
              <a:t>Nazario</a:t>
            </a:r>
            <a:r>
              <a:rPr lang="en-US" sz="2200" dirty="0"/>
              <a:t>, </a:t>
            </a:r>
            <a:r>
              <a:rPr lang="en-US" sz="2200" dirty="0" err="1"/>
              <a:t>Reetuparna</a:t>
            </a:r>
            <a:r>
              <a:rPr lang="en-US" sz="2200" dirty="0"/>
              <a:t> Das, Gabriel </a:t>
            </a:r>
            <a:r>
              <a:rPr lang="en-US" sz="2200" dirty="0" err="1"/>
              <a:t>Loh</a:t>
            </a:r>
            <a:r>
              <a:rPr lang="en-US" sz="2200" dirty="0"/>
              <a:t>, and </a:t>
            </a:r>
            <a:r>
              <a:rPr lang="en-US" sz="2200" u="sng" dirty="0"/>
              <a:t>Onur Mutlu</a:t>
            </a:r>
            <a:r>
              <a:rPr lang="en-US" sz="2200" dirty="0"/>
              <a:t>, </a:t>
            </a:r>
            <a:br>
              <a:rPr lang="en-US" sz="2200" dirty="0"/>
            </a:br>
            <a:r>
              <a:rPr lang="en-US" sz="2200" b="1" dirty="0"/>
              <a:t>"A Case for Hierarchical Rings with Deflection Routing: An Energy-Efficient On-Chip Communication Substrate"</a:t>
            </a:r>
            <a:br>
              <a:rPr lang="en-US" sz="2200" dirty="0"/>
            </a:br>
            <a:r>
              <a:rPr lang="en-US" sz="2200" b="1" i="1" dirty="0">
                <a:hlinkClick r:id="rId2"/>
              </a:rPr>
              <a:t>Parallel Computing</a:t>
            </a:r>
            <a:r>
              <a:rPr lang="en-US" sz="2200" i="1" dirty="0"/>
              <a:t> (</a:t>
            </a:r>
            <a:r>
              <a:rPr lang="en-US" sz="2200" b="1" i="1" dirty="0"/>
              <a:t>PARCO</a:t>
            </a:r>
            <a:r>
              <a:rPr lang="en-US" sz="2200" i="1" dirty="0"/>
              <a:t>)</a:t>
            </a:r>
            <a:r>
              <a:rPr lang="en-US" sz="2200" dirty="0"/>
              <a:t>, to appear in 2016.</a:t>
            </a:r>
          </a:p>
          <a:p>
            <a:pPr lvl="1"/>
            <a:r>
              <a:rPr lang="en-US" dirty="0">
                <a:hlinkClick r:id="rId3"/>
              </a:rPr>
              <a:t>arXiv.org version</a:t>
            </a:r>
            <a:r>
              <a:rPr lang="en-US" dirty="0"/>
              <a:t>, February 2016.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D6B90F-421D-D84E-A35C-F08F8B6ACECB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950" y="3429000"/>
            <a:ext cx="74041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72520"/>
      </p:ext>
    </p:extLst>
  </p:cSld>
  <p:clrMapOvr>
    <a:masterClrMapping/>
  </p:clrMapOvr>
  <p:transition/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Six Years of 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Chris </a:t>
            </a:r>
            <a:r>
              <a:rPr lang="en-US" sz="2000" dirty="0" err="1"/>
              <a:t>Fallin</a:t>
            </a:r>
            <a:r>
              <a:rPr lang="en-US" sz="2000" dirty="0"/>
              <a:t>, Greg </a:t>
            </a:r>
            <a:r>
              <a:rPr lang="en-US" sz="2000" dirty="0" err="1"/>
              <a:t>Nazario</a:t>
            </a:r>
            <a:r>
              <a:rPr lang="en-US" sz="2000" dirty="0"/>
              <a:t>, </a:t>
            </a:r>
            <a:r>
              <a:rPr lang="en-US" sz="2000" dirty="0" err="1"/>
              <a:t>Xiangyao</a:t>
            </a:r>
            <a:r>
              <a:rPr lang="en-US" sz="2000" dirty="0"/>
              <a:t> Yu, Kevin Chang, </a:t>
            </a:r>
            <a:r>
              <a:rPr lang="en-US" sz="2000" dirty="0" err="1"/>
              <a:t>Rachata</a:t>
            </a:r>
            <a:r>
              <a:rPr lang="en-US" sz="2000" dirty="0"/>
              <a:t> </a:t>
            </a:r>
            <a:r>
              <a:rPr lang="en-US" sz="2000" dirty="0" err="1"/>
              <a:t>Ausavarungnirun</a:t>
            </a:r>
            <a:r>
              <a:rPr lang="en-US" sz="2000" dirty="0"/>
              <a:t>, and Onur Mutlu,</a:t>
            </a:r>
            <a:br>
              <a:rPr lang="en-US" sz="2000" dirty="0"/>
            </a:br>
            <a:r>
              <a:rPr lang="en-US" sz="2000" b="1" dirty="0">
                <a:hlinkClick r:id="rId2"/>
              </a:rPr>
              <a:t>"Bufferless and Minimally-Buffered Deflection Routing"</a:t>
            </a:r>
            <a:br>
              <a:rPr lang="en-US" sz="2000" dirty="0"/>
            </a:br>
            <a:r>
              <a:rPr lang="en-US" sz="2000" i="1" dirty="0"/>
              <a:t>Invited Book Chapter in </a:t>
            </a:r>
            <a:r>
              <a:rPr lang="en-US" sz="2000" i="1" dirty="0">
                <a:hlinkClick r:id="rId3"/>
              </a:rPr>
              <a:t>Routing Algorithms in Networks-on-Chip</a:t>
            </a:r>
            <a:r>
              <a:rPr lang="en-US" sz="2000" i="1" dirty="0"/>
              <a:t>, pp. 241-275, Springer</a:t>
            </a:r>
            <a:r>
              <a:rPr lang="en-US" sz="2000" dirty="0"/>
              <a:t>, 2014.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07199-5A47-A049-8D5E-F0A177A45C8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06" y="3060030"/>
            <a:ext cx="8896390" cy="317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73458"/>
      </p:ext>
    </p:extLst>
  </p:cSld>
  <p:clrMapOvr>
    <a:masterClrMapping/>
  </p:clrMapOvr>
  <p:transition/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On-Chip vs. Off-Chip Tradeoffs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George </a:t>
            </a:r>
            <a:r>
              <a:rPr lang="en-US" sz="2200" dirty="0" err="1"/>
              <a:t>Nychis</a:t>
            </a:r>
            <a:r>
              <a:rPr lang="en-US" sz="2200" dirty="0"/>
              <a:t>, Chris </a:t>
            </a:r>
            <a:r>
              <a:rPr lang="en-US" sz="2200" dirty="0" err="1"/>
              <a:t>Fallin</a:t>
            </a:r>
            <a:r>
              <a:rPr lang="en-US" sz="2200" dirty="0"/>
              <a:t>, Thomas </a:t>
            </a:r>
            <a:r>
              <a:rPr lang="en-US" sz="2200" dirty="0" err="1"/>
              <a:t>Moscibroda</a:t>
            </a:r>
            <a:r>
              <a:rPr lang="en-US" sz="2200" dirty="0"/>
              <a:t>, Onur Mutlu, and Srinivasan </a:t>
            </a:r>
            <a:r>
              <a:rPr lang="en-US" sz="2200" dirty="0" err="1"/>
              <a:t>Seshan</a:t>
            </a:r>
            <a:r>
              <a:rPr lang="en-US" sz="2200" dirty="0"/>
              <a:t>,</a:t>
            </a:r>
            <a:br>
              <a:rPr lang="en-US" sz="2200" dirty="0"/>
            </a:br>
            <a:r>
              <a:rPr lang="en-US" sz="2200" b="1" dirty="0">
                <a:hlinkClick r:id="rId2"/>
              </a:rPr>
              <a:t>"On-Chip Networks from a Networking Perspective: Congestion and Scalability in Many-core Interconnects"</a:t>
            </a:r>
            <a:br>
              <a:rPr lang="en-US" sz="2200" dirty="0"/>
            </a:br>
            <a:r>
              <a:rPr lang="en-US" sz="2200" i="1" dirty="0"/>
              <a:t>Proceedings of the </a:t>
            </a:r>
            <a:r>
              <a:rPr lang="en-US" sz="2200" i="1" dirty="0">
                <a:hlinkClick r:id="rId3"/>
              </a:rPr>
              <a:t>2012 ACM SIGCOMM Conference</a:t>
            </a:r>
            <a:r>
              <a:rPr lang="en-US" sz="2200" i="1" dirty="0"/>
              <a:t> (</a:t>
            </a:r>
            <a:r>
              <a:rPr lang="en-US" sz="2200" b="1" i="1" dirty="0"/>
              <a:t>SIGCOMM</a:t>
            </a:r>
            <a:r>
              <a:rPr lang="en-US" sz="2200" i="1" dirty="0"/>
              <a:t>)</a:t>
            </a:r>
            <a:r>
              <a:rPr lang="en-US" sz="2200" dirty="0"/>
              <a:t>, Helsinki, Finland, August 2012. </a:t>
            </a:r>
            <a:r>
              <a:rPr lang="en-US" sz="2200" dirty="0">
                <a:hlinkClick r:id="rId4"/>
              </a:rPr>
              <a:t>Slides (pptx)</a:t>
            </a:r>
            <a:r>
              <a:rPr lang="en-US" sz="2200" dirty="0"/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07199-5A47-A049-8D5E-F0A177A45C8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04092"/>
            <a:ext cx="9144000" cy="211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714278"/>
      </p:ext>
    </p:extLst>
  </p:cSld>
  <p:clrMapOvr>
    <a:masterClrMapping/>
  </p:clrMapOvr>
  <p:transition/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C7379-94E2-464B-84B6-EF31861F9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Slowdown Estimation in </a:t>
            </a:r>
            <a:r>
              <a:rPr lang="en-US" dirty="0" err="1"/>
              <a:t>NoCs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5BDE8-1EB9-EE4B-A2AE-CE181D7AF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 err="1"/>
              <a:t>Xiyue</a:t>
            </a:r>
            <a:r>
              <a:rPr lang="en-US" sz="2200" dirty="0"/>
              <a:t> Xiang, Saugata Ghose, Onur Mutlu, and </a:t>
            </a:r>
            <a:r>
              <a:rPr lang="en-US" sz="2200" dirty="0" err="1"/>
              <a:t>Nian</a:t>
            </a:r>
            <a:r>
              <a:rPr lang="en-US" sz="2200" dirty="0"/>
              <a:t>-Feng </a:t>
            </a:r>
            <a:r>
              <a:rPr lang="en-US" sz="2200" dirty="0" err="1"/>
              <a:t>Tzeng</a:t>
            </a:r>
            <a:r>
              <a:rPr lang="en-US" sz="2200" dirty="0"/>
              <a:t>,</a:t>
            </a:r>
            <a:br>
              <a:rPr lang="en-US" sz="2200" dirty="0"/>
            </a:br>
            <a:r>
              <a:rPr lang="en-US" sz="2200" b="1" dirty="0">
                <a:hlinkClick r:id="rId2"/>
              </a:rPr>
              <a:t>"A Model for Application Slowdown Estimation in On-Chip Networks and Its Use for Improving System Fairness and Performance"</a:t>
            </a:r>
            <a:br>
              <a:rPr lang="en-US" sz="2200" dirty="0"/>
            </a:br>
            <a:r>
              <a:rPr lang="en-US" sz="2200" i="1" dirty="0"/>
              <a:t>Proceedings of the </a:t>
            </a:r>
            <a:r>
              <a:rPr lang="en-US" sz="2200" i="1" dirty="0">
                <a:hlinkClick r:id="rId3"/>
              </a:rPr>
              <a:t>34th IEEE International Conference on Computer Design</a:t>
            </a:r>
            <a:r>
              <a:rPr lang="en-US" sz="2200" i="1" dirty="0"/>
              <a:t> (</a:t>
            </a:r>
            <a:r>
              <a:rPr lang="en-US" sz="2200" b="1" i="1" dirty="0"/>
              <a:t>ICCD</a:t>
            </a:r>
            <a:r>
              <a:rPr lang="en-US" sz="2200" i="1" dirty="0"/>
              <a:t>)</a:t>
            </a:r>
            <a:r>
              <a:rPr lang="en-US" sz="2200" dirty="0"/>
              <a:t>, Phoenix, AZ, USA, October 2016. </a:t>
            </a:r>
            <a:br>
              <a:rPr lang="en-US" sz="2200" dirty="0"/>
            </a:br>
            <a:r>
              <a:rPr lang="en-US" sz="2200" dirty="0"/>
              <a:t>[</a:t>
            </a:r>
            <a:r>
              <a:rPr lang="en-US" sz="2200" dirty="0">
                <a:hlinkClick r:id="rId4"/>
              </a:rPr>
              <a:t>Slides (pptx)</a:t>
            </a:r>
            <a:r>
              <a:rPr lang="en-US" sz="2200" dirty="0"/>
              <a:t> </a:t>
            </a:r>
            <a:r>
              <a:rPr lang="en-US" sz="2200" dirty="0">
                <a:hlinkClick r:id="rId5"/>
              </a:rPr>
              <a:t>(pdf)</a:t>
            </a:r>
            <a:r>
              <a:rPr lang="en-US" sz="2200" dirty="0"/>
              <a:t>] 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br>
              <a:rPr lang="en-US" sz="2000" dirty="0"/>
            </a:b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4D821-304C-AA45-A2CE-0680BA3107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07199-5A47-A049-8D5E-F0A177A45C8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D3751F-83F5-294A-A708-DB47DB5185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112815"/>
            <a:ext cx="9144000" cy="154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09175"/>
      </p:ext>
    </p:extLst>
  </p:cSld>
  <p:clrMapOvr>
    <a:masterClrMapping/>
  </p:clrMapOvr>
  <p:transition/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C7379-94E2-464B-84B6-EF31861F9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Multicast and Hotspot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5BDE8-1EB9-EE4B-A2AE-CE181D7AF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 err="1"/>
              <a:t>Xiyue</a:t>
            </a:r>
            <a:r>
              <a:rPr lang="en-US" sz="2200" dirty="0"/>
              <a:t> Xiang, </a:t>
            </a:r>
            <a:r>
              <a:rPr lang="en-US" sz="2200" dirty="0" err="1"/>
              <a:t>Wentao</a:t>
            </a:r>
            <a:r>
              <a:rPr lang="en-US" sz="2200" dirty="0"/>
              <a:t> Shi, Saugata Ghose, Lu Peng, Onur Mutlu, and </a:t>
            </a:r>
            <a:r>
              <a:rPr lang="en-US" sz="2200" dirty="0" err="1"/>
              <a:t>Nian</a:t>
            </a:r>
            <a:r>
              <a:rPr lang="en-US" sz="2200" dirty="0"/>
              <a:t>-Feng </a:t>
            </a:r>
            <a:r>
              <a:rPr lang="en-US" sz="2200" dirty="0" err="1"/>
              <a:t>Tzeng</a:t>
            </a:r>
            <a:r>
              <a:rPr lang="en-US" sz="2200" dirty="0"/>
              <a:t>,</a:t>
            </a:r>
            <a:br>
              <a:rPr lang="en-US" sz="2200" dirty="0"/>
            </a:br>
            <a:r>
              <a:rPr lang="en-US" sz="2200" b="1" dirty="0">
                <a:hlinkClick r:id="rId2"/>
              </a:rPr>
              <a:t>"Carpool: A Bufferless On-Chip Network Supporting Adaptive Multicast and Hotspot Alleviation"</a:t>
            </a:r>
            <a:br>
              <a:rPr lang="en-US" sz="2200" dirty="0"/>
            </a:br>
            <a:r>
              <a:rPr lang="en-US" sz="2200" i="1" dirty="0"/>
              <a:t>Proceedings of the International Conference on Supercomputing (</a:t>
            </a:r>
            <a:r>
              <a:rPr lang="en-US" sz="2200" b="1" i="1" dirty="0"/>
              <a:t>ICS</a:t>
            </a:r>
            <a:r>
              <a:rPr lang="en-US" sz="2200" i="1" dirty="0"/>
              <a:t>)</a:t>
            </a:r>
            <a:r>
              <a:rPr lang="en-US" sz="2200" dirty="0"/>
              <a:t>, Chicago, IL, USA, June 2017. </a:t>
            </a:r>
            <a:br>
              <a:rPr lang="en-US" sz="2200" dirty="0"/>
            </a:br>
            <a:r>
              <a:rPr lang="en-US" sz="2200" dirty="0"/>
              <a:t>[</a:t>
            </a:r>
            <a:r>
              <a:rPr lang="en-US" sz="2200" dirty="0">
                <a:hlinkClick r:id="rId3"/>
              </a:rPr>
              <a:t>Slides (pptx)</a:t>
            </a:r>
            <a:r>
              <a:rPr lang="en-US" sz="2200" dirty="0"/>
              <a:t> </a:t>
            </a:r>
            <a:r>
              <a:rPr lang="en-US" sz="2200" dirty="0">
                <a:hlinkClick r:id="rId4"/>
              </a:rPr>
              <a:t>(pdf)</a:t>
            </a:r>
            <a:r>
              <a:rPr lang="en-US" sz="2200" dirty="0"/>
              <a:t>]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4D821-304C-AA45-A2CE-0680BA3107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07199-5A47-A049-8D5E-F0A177A45C8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F2E58F-0D76-0F43-8D22-646154887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50282"/>
            <a:ext cx="9144000" cy="142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371663"/>
      </p:ext>
    </p:extLst>
  </p:cSld>
  <p:clrMapOvr>
    <a:masterClrMapping/>
  </p:clrMapOvr>
  <p:transition/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544" y="3645024"/>
            <a:ext cx="8208912" cy="614362"/>
          </a:xfrm>
        </p:spPr>
        <p:txBody>
          <a:bodyPr>
            <a:noAutofit/>
          </a:bodyPr>
          <a:lstStyle/>
          <a:p>
            <a:r>
              <a:rPr lang="en-US" sz="2200" dirty="0">
                <a:solidFill>
                  <a:srgbClr val="0000FF"/>
                </a:solidFill>
              </a:rPr>
              <a:t>Prof. Onur Mutlu</a:t>
            </a:r>
          </a:p>
          <a:p>
            <a:r>
              <a:rPr lang="en-US" sz="2200" dirty="0">
                <a:hlinkClick r:id="rId3"/>
              </a:rPr>
              <a:t>omutlu@gmail.com</a:t>
            </a:r>
            <a:r>
              <a:rPr lang="en-US" sz="2200" dirty="0"/>
              <a:t> </a:t>
            </a:r>
          </a:p>
          <a:p>
            <a:r>
              <a:rPr lang="en-US" sz="2200" dirty="0">
                <a:hlinkClick r:id="rId4"/>
              </a:rPr>
              <a:t>https://people.inf.ethz.ch/omutlu</a:t>
            </a:r>
            <a:endParaRPr lang="en-US" sz="2200" dirty="0"/>
          </a:p>
          <a:p>
            <a:r>
              <a:rPr lang="en-US" sz="2200" dirty="0"/>
              <a:t>12 October 2018</a:t>
            </a:r>
          </a:p>
          <a:p>
            <a:r>
              <a:rPr lang="en-US" sz="2200" dirty="0"/>
              <a:t>Technion Fast Course 2018</a:t>
            </a:r>
          </a:p>
          <a:p>
            <a:endParaRPr lang="en-US" sz="2200" dirty="0"/>
          </a:p>
          <a:p>
            <a:pPr algn="l"/>
            <a:endParaRPr lang="en-US" sz="2200" dirty="0"/>
          </a:p>
        </p:txBody>
      </p:sp>
      <p:pic>
        <p:nvPicPr>
          <p:cNvPr id="7" name="Picture 6" descr="safari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  <p:pic>
        <p:nvPicPr>
          <p:cNvPr id="11" name="Picture 18" descr="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4" y="5229200"/>
            <a:ext cx="1387508" cy="115212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79512" y="1299592"/>
            <a:ext cx="8820472" cy="2201416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Memory Systems </a:t>
            </a:r>
            <a:br>
              <a:rPr lang="en-US" sz="3600" dirty="0"/>
            </a:br>
            <a:r>
              <a:rPr lang="en-US" sz="2900" dirty="0"/>
              <a:t>Fundamentals, Recent Research, Challenges, Opportunities</a:t>
            </a:r>
            <a:br>
              <a:rPr lang="en-US" sz="3600" dirty="0"/>
            </a:br>
            <a:br>
              <a:rPr lang="en-US" sz="1200" dirty="0"/>
            </a:br>
            <a:r>
              <a:rPr lang="en-US" sz="3700" dirty="0">
                <a:solidFill>
                  <a:srgbClr val="FF0000"/>
                </a:solidFill>
              </a:rPr>
              <a:t>Lecture 7: Interconnects</a:t>
            </a:r>
          </a:p>
        </p:txBody>
      </p:sp>
      <p:pic>
        <p:nvPicPr>
          <p:cNvPr id="10" name="Picture 2" descr="ETH Zurich short logo, black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2" t="19970" r="7940" b="18111"/>
          <a:stretch/>
        </p:blipFill>
        <p:spPr bwMode="auto">
          <a:xfrm>
            <a:off x="3261625" y="5805264"/>
            <a:ext cx="2750535" cy="78375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Burgundy_CMU_JPG_Logo.jpg">
            <a:extLst>
              <a:ext uri="{FF2B5EF4-FFF2-40B4-BE49-F238E27FC236}">
                <a16:creationId xmlns:a16="http://schemas.microsoft.com/office/drawing/2014/main" id="{FDEF4BF8-4C42-2C48-ACA7-CAA3C1B63EDB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78027" y="5805264"/>
            <a:ext cx="253218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035643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Readings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Studies of congestion and congestion control in on-chip vs. internet-like networks</a:t>
            </a:r>
          </a:p>
          <a:p>
            <a:endParaRPr lang="en-US" sz="2000" dirty="0"/>
          </a:p>
          <a:p>
            <a:r>
              <a:rPr lang="en-US" sz="2000" dirty="0"/>
              <a:t>George </a:t>
            </a:r>
            <a:r>
              <a:rPr lang="en-US" sz="2000" dirty="0" err="1"/>
              <a:t>Nychis</a:t>
            </a:r>
            <a:r>
              <a:rPr lang="en-US" sz="2000" dirty="0"/>
              <a:t>, Chris Fallin, Thomas Moscibroda, </a:t>
            </a:r>
            <a:r>
              <a:rPr lang="en-US" sz="2000" u="sng" dirty="0"/>
              <a:t>Onur Mutlu</a:t>
            </a:r>
            <a:r>
              <a:rPr lang="en-US" sz="2000" dirty="0"/>
              <a:t>, and </a:t>
            </a:r>
            <a:r>
              <a:rPr lang="en-US" sz="2000" dirty="0" err="1"/>
              <a:t>Srinivasan</a:t>
            </a:r>
            <a:r>
              <a:rPr lang="en-US" sz="2000" dirty="0"/>
              <a:t> </a:t>
            </a:r>
            <a:r>
              <a:rPr lang="en-US" sz="2000" dirty="0" err="1"/>
              <a:t>Seshan</a:t>
            </a:r>
            <a:r>
              <a:rPr lang="en-US" sz="2000" dirty="0"/>
              <a:t>,</a:t>
            </a:r>
            <a:br>
              <a:rPr lang="en-US" sz="2000" dirty="0"/>
            </a:br>
            <a:r>
              <a:rPr lang="en-US" sz="2000" b="1" dirty="0">
                <a:hlinkClick r:id="rId2"/>
              </a:rPr>
              <a:t>"On-Chip Networks from a Networking Perspective: Congestion and Scalability in Many-core Interconnects"</a:t>
            </a:r>
            <a:br>
              <a:rPr lang="en-US" sz="2000" dirty="0"/>
            </a:br>
            <a:r>
              <a:rPr lang="en-US" sz="2000" i="1" dirty="0"/>
              <a:t>Proceedings of the </a:t>
            </a:r>
            <a:r>
              <a:rPr lang="en-US" sz="2000" i="1" dirty="0">
                <a:hlinkClick r:id="rId3"/>
              </a:rPr>
              <a:t>2012 ACM SIGCOMM Conference</a:t>
            </a:r>
            <a:r>
              <a:rPr lang="en-US" sz="2000" i="1" dirty="0"/>
              <a:t> (</a:t>
            </a:r>
            <a:r>
              <a:rPr lang="en-US" sz="2000" b="1" i="1" dirty="0"/>
              <a:t>SIGCOMM</a:t>
            </a:r>
            <a:r>
              <a:rPr lang="en-US" sz="2000" i="1" dirty="0"/>
              <a:t>)</a:t>
            </a:r>
            <a:r>
              <a:rPr lang="en-US" sz="2000" dirty="0"/>
              <a:t>, Helsinki, Finland, August 2012. </a:t>
            </a:r>
            <a:r>
              <a:rPr lang="en-US" sz="2000" dirty="0">
                <a:hlinkClick r:id="rId4"/>
              </a:rPr>
              <a:t>Slides (pptx)</a:t>
            </a:r>
            <a:r>
              <a:rPr lang="en-US" sz="2000" dirty="0"/>
              <a:t> </a:t>
            </a:r>
          </a:p>
          <a:p>
            <a:endParaRPr lang="en-US" sz="2000" dirty="0"/>
          </a:p>
          <a:p>
            <a:r>
              <a:rPr lang="en-US" sz="2000" dirty="0"/>
              <a:t>George </a:t>
            </a:r>
            <a:r>
              <a:rPr lang="en-US" sz="2000" dirty="0" err="1"/>
              <a:t>Nychis</a:t>
            </a:r>
            <a:r>
              <a:rPr lang="en-US" sz="2000" dirty="0"/>
              <a:t>, Chris Fallin, Thomas Moscibroda, and </a:t>
            </a:r>
            <a:r>
              <a:rPr lang="en-US" sz="2000" u="sng" dirty="0"/>
              <a:t>Onur Mutlu</a:t>
            </a:r>
            <a:r>
              <a:rPr lang="en-US" sz="2000" dirty="0"/>
              <a:t>,</a:t>
            </a:r>
            <a:br>
              <a:rPr lang="en-US" sz="2000" dirty="0"/>
            </a:br>
            <a:r>
              <a:rPr lang="en-US" sz="2000" b="1" dirty="0">
                <a:hlinkClick r:id="rId5"/>
              </a:rPr>
              <a:t>"Next Generation On-Chip Networks: What Kind of Congestion Control Do We Need?"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i="1" dirty="0"/>
              <a:t>Proceedings of the </a:t>
            </a:r>
            <a:r>
              <a:rPr lang="en-US" sz="2000" i="1" dirty="0">
                <a:hlinkClick r:id="rId6"/>
              </a:rPr>
              <a:t>9th ACM Workshop on Hot Topics in Networks</a:t>
            </a:r>
            <a:r>
              <a:rPr lang="en-US" sz="2000" i="1" dirty="0"/>
              <a:t> (</a:t>
            </a:r>
            <a:r>
              <a:rPr lang="en-US" sz="2000" b="1" i="1" dirty="0"/>
              <a:t>HOTNETS</a:t>
            </a:r>
            <a:r>
              <a:rPr lang="en-US" sz="2000" i="1" dirty="0"/>
              <a:t>)</a:t>
            </a:r>
            <a:r>
              <a:rPr lang="en-US" sz="2000" dirty="0"/>
              <a:t>, Monterey, CA, October 2010. </a:t>
            </a:r>
            <a:r>
              <a:rPr lang="en-US" sz="2000" dirty="0">
                <a:hlinkClick r:id="rId7"/>
              </a:rPr>
              <a:t>Slides (ppt)</a:t>
            </a:r>
            <a:r>
              <a:rPr lang="en-US" sz="2000" dirty="0"/>
              <a:t> </a:t>
            </a:r>
            <a:r>
              <a:rPr lang="en-US" sz="2000" dirty="0">
                <a:hlinkClick r:id="rId8"/>
              </a:rPr>
              <a:t>(key)</a:t>
            </a:r>
            <a:r>
              <a:rPr lang="en-US" sz="20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5746E8-4EAE-2744-A615-D35555628E7E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267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8802419"/>
      </p:ext>
    </p:extLst>
  </p:cSld>
  <p:clrMapOvr>
    <a:masterClrMapping/>
  </p:clrMapOvr>
  <p:transition/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63813" y="152400"/>
            <a:ext cx="9144000" cy="3352800"/>
          </a:xfrm>
        </p:spPr>
        <p:txBody>
          <a:bodyPr anchor="ctr" anchorCtr="0">
            <a:noAutofit/>
          </a:bodyPr>
          <a:lstStyle/>
          <a:p>
            <a:pPr algn="ctr"/>
            <a:r>
              <a:rPr lang="en-US" sz="5000" b="1" dirty="0">
                <a:latin typeface="Calibri" pitchFamily="34" charset="0"/>
                <a:cs typeface="Calibri" pitchFamily="34" charset="0"/>
              </a:rPr>
              <a:t>HAT: Heterogeneous Adaptive Throttling for On-Chip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" y="3429001"/>
            <a:ext cx="8534400" cy="2819399"/>
          </a:xfrm>
        </p:spPr>
        <p:txBody>
          <a:bodyPr>
            <a:noAutofit/>
          </a:bodyPr>
          <a:lstStyle/>
          <a:p>
            <a:r>
              <a:rPr lang="en-US" sz="2000" dirty="0"/>
              <a:t>Kevin Chang, </a:t>
            </a:r>
            <a:r>
              <a:rPr lang="en-US" sz="2000" dirty="0" err="1"/>
              <a:t>Rachata</a:t>
            </a:r>
            <a:r>
              <a:rPr lang="en-US" sz="2000" dirty="0"/>
              <a:t> </a:t>
            </a:r>
            <a:r>
              <a:rPr lang="en-US" sz="2000" dirty="0" err="1"/>
              <a:t>Ausavarungnirun</a:t>
            </a:r>
            <a:r>
              <a:rPr lang="en-US" sz="2000" dirty="0"/>
              <a:t>, Chris Fallin, and </a:t>
            </a:r>
            <a:r>
              <a:rPr lang="en-US" sz="2000" u="sng" dirty="0"/>
              <a:t>Onur Mutlu</a:t>
            </a:r>
            <a:r>
              <a:rPr lang="en-US" sz="2000" dirty="0"/>
              <a:t>,</a:t>
            </a:r>
            <a:br>
              <a:rPr lang="en-US" sz="2000" dirty="0"/>
            </a:br>
            <a:r>
              <a:rPr lang="en-US" sz="2000" b="1" dirty="0">
                <a:hlinkClick r:id="rId3"/>
              </a:rPr>
              <a:t>"HAT: Heterogeneous Adaptive Throttling for On-Chip Networks"</a:t>
            </a:r>
            <a:br>
              <a:rPr lang="en-US" sz="2000" dirty="0"/>
            </a:br>
            <a:r>
              <a:rPr lang="en-US" sz="2000" i="1" dirty="0"/>
              <a:t>Proceedings of the </a:t>
            </a:r>
            <a:r>
              <a:rPr lang="en-US" sz="2000" i="1" dirty="0">
                <a:hlinkClick r:id="rId4"/>
              </a:rPr>
              <a:t>24th International Symposium on Computer Architecture and High Performance Computing</a:t>
            </a:r>
            <a:r>
              <a:rPr lang="en-US" sz="2000" i="1" dirty="0"/>
              <a:t> (</a:t>
            </a:r>
            <a:r>
              <a:rPr lang="en-US" sz="2000" b="1" i="1" dirty="0"/>
              <a:t>SBAC-PAD</a:t>
            </a:r>
            <a:r>
              <a:rPr lang="en-US" sz="2000" i="1" dirty="0"/>
              <a:t>)</a:t>
            </a:r>
            <a:r>
              <a:rPr lang="en-US" sz="2000" dirty="0"/>
              <a:t>, New York, NY, October 2012. </a:t>
            </a:r>
            <a:r>
              <a:rPr lang="en-US" sz="2000" dirty="0">
                <a:hlinkClick r:id="rId5"/>
              </a:rPr>
              <a:t>Slides (pptx)</a:t>
            </a:r>
            <a:r>
              <a:rPr lang="en-US" sz="2000" dirty="0"/>
              <a:t> </a:t>
            </a:r>
            <a:r>
              <a:rPr lang="en-US" sz="2000" dirty="0">
                <a:hlinkClick r:id="rId6"/>
              </a:rPr>
              <a:t>(pdf)</a:t>
            </a:r>
            <a:r>
              <a:rPr lang="en-US" sz="2000" dirty="0"/>
              <a:t> 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5905501" y="5469511"/>
            <a:ext cx="571500" cy="427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8" descr="safari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48401" y="5753190"/>
            <a:ext cx="2501587" cy="723810"/>
          </a:xfrm>
          <a:prstGeom prst="rect">
            <a:avLst/>
          </a:prstGeom>
        </p:spPr>
      </p:pic>
      <p:pic>
        <p:nvPicPr>
          <p:cNvPr id="7" name="Picture 6" descr="CMU_logo_horiz_r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" y="5943601"/>
            <a:ext cx="5638800" cy="50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0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2"/>
    </mc:Choice>
    <mc:Fallback xmlns:mv="urn:schemas-microsoft-com:mac:vml" xmlns="">
      <p:transition spd="slow" advTm="2972"/>
    </mc:Fallback>
  </mc:AlternateContent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600" b="1" u="sng" dirty="0">
                <a:solidFill>
                  <a:srgbClr val="FF0000"/>
                </a:solidFill>
              </a:rPr>
              <a:t>Problem</a:t>
            </a:r>
            <a:r>
              <a:rPr lang="en-US" sz="2600" b="1" dirty="0">
                <a:solidFill>
                  <a:srgbClr val="FF0000"/>
                </a:solidFill>
              </a:rPr>
              <a:t>: </a:t>
            </a:r>
            <a:r>
              <a:rPr lang="en-US" sz="2600" dirty="0">
                <a:solidFill>
                  <a:srgbClr val="FF0000"/>
                </a:solidFill>
              </a:rPr>
              <a:t>Packets contend in on-chip networks (</a:t>
            </a:r>
            <a:r>
              <a:rPr lang="en-US" sz="2600" dirty="0" err="1">
                <a:solidFill>
                  <a:srgbClr val="FF0000"/>
                </a:solidFill>
              </a:rPr>
              <a:t>NoCs</a:t>
            </a:r>
            <a:r>
              <a:rPr lang="en-US" sz="2600" dirty="0">
                <a:solidFill>
                  <a:srgbClr val="FF0000"/>
                </a:solidFill>
              </a:rPr>
              <a:t>), causing congestion, thus reducing performance</a:t>
            </a:r>
          </a:p>
          <a:p>
            <a:r>
              <a:rPr lang="en-US" sz="2600" b="1" u="sng" dirty="0"/>
              <a:t>Observations</a:t>
            </a:r>
            <a:r>
              <a:rPr lang="en-US" sz="2600" b="1" dirty="0"/>
              <a:t>: </a:t>
            </a:r>
          </a:p>
          <a:p>
            <a:pPr>
              <a:buNone/>
            </a:pPr>
            <a:r>
              <a:rPr lang="en-US" sz="2600" dirty="0"/>
              <a:t>	1) Some applications are more sensitive to network latency than others</a:t>
            </a:r>
            <a:br>
              <a:rPr lang="en-US" sz="2600" dirty="0"/>
            </a:br>
            <a:r>
              <a:rPr lang="en-US" sz="2600" dirty="0"/>
              <a:t>2) Applications must be throttled differently to achieve peak performance</a:t>
            </a:r>
          </a:p>
          <a:p>
            <a:r>
              <a:rPr lang="en-US" sz="2600" b="1" u="sng" dirty="0">
                <a:solidFill>
                  <a:srgbClr val="2A55D6"/>
                </a:solidFill>
              </a:rPr>
              <a:t>Key Idea</a:t>
            </a:r>
            <a:r>
              <a:rPr lang="en-US" sz="2600" b="1" dirty="0">
                <a:solidFill>
                  <a:srgbClr val="2A55D6"/>
                </a:solidFill>
              </a:rPr>
              <a:t>: Heterogeneous Adaptive Throttling (HAT)</a:t>
            </a:r>
            <a:br>
              <a:rPr lang="en-US" sz="2600" dirty="0">
                <a:solidFill>
                  <a:srgbClr val="2A55D6"/>
                </a:solidFill>
              </a:rPr>
            </a:br>
            <a:r>
              <a:rPr lang="en-US" sz="2600" dirty="0">
                <a:solidFill>
                  <a:srgbClr val="2A55D6"/>
                </a:solidFill>
              </a:rPr>
              <a:t>1) Application-aware source throttling </a:t>
            </a:r>
            <a:br>
              <a:rPr lang="en-US" sz="2600" dirty="0">
                <a:solidFill>
                  <a:srgbClr val="2A55D6"/>
                </a:solidFill>
              </a:rPr>
            </a:br>
            <a:r>
              <a:rPr lang="en-US" sz="2600" dirty="0">
                <a:solidFill>
                  <a:srgbClr val="2A55D6"/>
                </a:solidFill>
              </a:rPr>
              <a:t>2) Network-load-aware throttling rate adjustment</a:t>
            </a:r>
          </a:p>
          <a:p>
            <a:r>
              <a:rPr lang="en-US" sz="2600" b="1" u="sng" dirty="0"/>
              <a:t>Result</a:t>
            </a:r>
            <a:r>
              <a:rPr lang="en-US" sz="2600" b="1" dirty="0"/>
              <a:t>:</a:t>
            </a:r>
            <a:r>
              <a:rPr lang="en-US" sz="2600" dirty="0"/>
              <a:t> Improves performance and energy efficiency over state-of-the-art source throttling policies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269</a:t>
            </a:fld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961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Switching vs. Topology</a:t>
            </a:r>
          </a:p>
        </p:txBody>
      </p:sp>
      <p:sp>
        <p:nvSpPr>
          <p:cNvPr id="108546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Circuit/packet switching choice independent of topology</a:t>
            </a: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It is a higher-level protocol on how a message gets sent to a destination</a:t>
            </a: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However, some topologies are more amenable to circuit vs. packet switching</a:t>
            </a:r>
          </a:p>
        </p:txBody>
      </p:sp>
      <p:sp>
        <p:nvSpPr>
          <p:cNvPr id="10854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7894D06-C882-E740-8F82-588859AB239C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27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298653"/>
      </p:ext>
    </p:extLst>
  </p:cSld>
  <p:clrMapOvr>
    <a:masterClrMapping/>
  </p:clrMapOvr>
  <p:transition/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200" b="1" dirty="0">
                <a:solidFill>
                  <a:srgbClr val="009900"/>
                </a:solidFill>
              </a:rPr>
              <a:t>Background and Motivation</a:t>
            </a:r>
          </a:p>
          <a:p>
            <a:r>
              <a:rPr lang="en-US" sz="4200" dirty="0">
                <a:solidFill>
                  <a:schemeClr val="bg1">
                    <a:lumMod val="85000"/>
                  </a:schemeClr>
                </a:solidFill>
              </a:rPr>
              <a:t>Mechanism</a:t>
            </a:r>
          </a:p>
          <a:p>
            <a:r>
              <a:rPr lang="en-US" sz="4200" dirty="0">
                <a:solidFill>
                  <a:schemeClr val="bg1">
                    <a:lumMod val="85000"/>
                  </a:schemeClr>
                </a:solidFill>
              </a:rPr>
              <a:t>Prior Works</a:t>
            </a:r>
          </a:p>
          <a:p>
            <a:r>
              <a:rPr lang="en-US" sz="4200" dirty="0">
                <a:solidFill>
                  <a:schemeClr val="bg1">
                    <a:lumMod val="85000"/>
                  </a:schemeClr>
                </a:solidFill>
              </a:rPr>
              <a:t>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270</a:t>
            </a:fld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1443107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On-Chip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271</a:t>
            </a:fld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29" name="Table 128"/>
          <p:cNvGraphicFramePr>
            <a:graphicFrameLocks noGrp="1"/>
          </p:cNvGraphicFramePr>
          <p:nvPr/>
        </p:nvGraphicFramePr>
        <p:xfrm>
          <a:off x="990600" y="2482850"/>
          <a:ext cx="2019302" cy="16658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96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96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32908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2908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78" name="Group 150"/>
          <p:cNvGrpSpPr>
            <a:grpSpLocks/>
          </p:cNvGrpSpPr>
          <p:nvPr/>
        </p:nvGrpSpPr>
        <p:grpSpPr bwMode="auto">
          <a:xfrm>
            <a:off x="1371600" y="3549650"/>
            <a:ext cx="838200" cy="717550"/>
            <a:chOff x="5715000" y="2286000"/>
            <a:chExt cx="838200" cy="717187"/>
          </a:xfrm>
        </p:grpSpPr>
        <p:sp>
          <p:nvSpPr>
            <p:cNvPr id="179" name="Oval 178"/>
            <p:cNvSpPr/>
            <p:nvPr/>
          </p:nvSpPr>
          <p:spPr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558ED5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ＭＳ Ｐゴシック" charset="0"/>
                </a:rPr>
                <a:t>R</a:t>
              </a: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6ACE5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181" name="Straight Connector 180"/>
            <p:cNvCxnSpPr>
              <a:endCxn id="179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2" name="Group 150"/>
          <p:cNvGrpSpPr>
            <a:grpSpLocks/>
          </p:cNvGrpSpPr>
          <p:nvPr/>
        </p:nvGrpSpPr>
        <p:grpSpPr bwMode="auto">
          <a:xfrm>
            <a:off x="2362200" y="3549650"/>
            <a:ext cx="838200" cy="717550"/>
            <a:chOff x="5715000" y="2286000"/>
            <a:chExt cx="838200" cy="717187"/>
          </a:xfrm>
        </p:grpSpPr>
        <p:sp>
          <p:nvSpPr>
            <p:cNvPr id="273" name="Oval 272"/>
            <p:cNvSpPr/>
            <p:nvPr/>
          </p:nvSpPr>
          <p:spPr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558ED5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ＭＳ Ｐゴシック" charset="0"/>
                </a:rPr>
                <a:t>R</a:t>
              </a:r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6ACE5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275" name="Straight Connector 274"/>
            <p:cNvCxnSpPr>
              <a:endCxn id="273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6" name="Group 150"/>
          <p:cNvGrpSpPr>
            <a:grpSpLocks/>
          </p:cNvGrpSpPr>
          <p:nvPr/>
        </p:nvGrpSpPr>
        <p:grpSpPr bwMode="auto">
          <a:xfrm>
            <a:off x="381000" y="3549650"/>
            <a:ext cx="838200" cy="717550"/>
            <a:chOff x="5715000" y="2286000"/>
            <a:chExt cx="838200" cy="717187"/>
          </a:xfrm>
        </p:grpSpPr>
        <p:sp>
          <p:nvSpPr>
            <p:cNvPr id="277" name="Oval 276"/>
            <p:cNvSpPr/>
            <p:nvPr/>
          </p:nvSpPr>
          <p:spPr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558ED5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ＭＳ Ｐゴシック" charset="0"/>
                </a:rPr>
                <a:t>R</a:t>
              </a:r>
            </a:p>
          </p:txBody>
        </p:sp>
        <p:sp>
          <p:nvSpPr>
            <p:cNvPr id="278" name="Rectangle 277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6ACE5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279" name="Straight Connector 278"/>
            <p:cNvCxnSpPr>
              <a:endCxn id="277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0" name="Group 150"/>
          <p:cNvGrpSpPr>
            <a:grpSpLocks/>
          </p:cNvGrpSpPr>
          <p:nvPr/>
        </p:nvGrpSpPr>
        <p:grpSpPr bwMode="auto">
          <a:xfrm>
            <a:off x="1371600" y="2711450"/>
            <a:ext cx="838200" cy="717550"/>
            <a:chOff x="5715000" y="2286000"/>
            <a:chExt cx="838200" cy="717187"/>
          </a:xfrm>
        </p:grpSpPr>
        <p:sp>
          <p:nvSpPr>
            <p:cNvPr id="281" name="Oval 280"/>
            <p:cNvSpPr/>
            <p:nvPr/>
          </p:nvSpPr>
          <p:spPr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558ED5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ＭＳ Ｐゴシック" charset="0"/>
                </a:rPr>
                <a:t>R</a:t>
              </a:r>
            </a:p>
          </p:txBody>
        </p:sp>
        <p:sp>
          <p:nvSpPr>
            <p:cNvPr id="282" name="Rectangle 281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6ACE5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283" name="Straight Connector 282"/>
            <p:cNvCxnSpPr>
              <a:endCxn id="281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4" name="Group 150"/>
          <p:cNvGrpSpPr>
            <a:grpSpLocks/>
          </p:cNvGrpSpPr>
          <p:nvPr/>
        </p:nvGrpSpPr>
        <p:grpSpPr bwMode="auto">
          <a:xfrm>
            <a:off x="2362200" y="2711450"/>
            <a:ext cx="838200" cy="717550"/>
            <a:chOff x="5715000" y="2286000"/>
            <a:chExt cx="838200" cy="717187"/>
          </a:xfrm>
        </p:grpSpPr>
        <p:sp>
          <p:nvSpPr>
            <p:cNvPr id="285" name="Oval 284"/>
            <p:cNvSpPr/>
            <p:nvPr/>
          </p:nvSpPr>
          <p:spPr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558ED5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ＭＳ Ｐゴシック" charset="0"/>
                </a:rPr>
                <a:t>R</a:t>
              </a:r>
            </a:p>
          </p:txBody>
        </p:sp>
        <p:sp>
          <p:nvSpPr>
            <p:cNvPr id="286" name="Rectangle 285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6ACE5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287" name="Straight Connector 286"/>
            <p:cNvCxnSpPr>
              <a:endCxn id="285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8" name="Group 150"/>
          <p:cNvGrpSpPr>
            <a:grpSpLocks/>
          </p:cNvGrpSpPr>
          <p:nvPr/>
        </p:nvGrpSpPr>
        <p:grpSpPr bwMode="auto">
          <a:xfrm>
            <a:off x="381000" y="2711450"/>
            <a:ext cx="838200" cy="717550"/>
            <a:chOff x="5715000" y="2286000"/>
            <a:chExt cx="838200" cy="717187"/>
          </a:xfrm>
        </p:grpSpPr>
        <p:sp>
          <p:nvSpPr>
            <p:cNvPr id="289" name="Oval 288"/>
            <p:cNvSpPr/>
            <p:nvPr/>
          </p:nvSpPr>
          <p:spPr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558ED5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ＭＳ Ｐゴシック" charset="0"/>
                </a:rPr>
                <a:t>R</a:t>
              </a:r>
            </a:p>
          </p:txBody>
        </p:sp>
        <p:sp>
          <p:nvSpPr>
            <p:cNvPr id="290" name="Rectangle 289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6ACE5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291" name="Straight Connector 290"/>
            <p:cNvCxnSpPr>
              <a:endCxn id="289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2" name="Group 150"/>
          <p:cNvGrpSpPr>
            <a:grpSpLocks/>
          </p:cNvGrpSpPr>
          <p:nvPr/>
        </p:nvGrpSpPr>
        <p:grpSpPr bwMode="auto">
          <a:xfrm>
            <a:off x="1371600" y="1873250"/>
            <a:ext cx="838200" cy="717550"/>
            <a:chOff x="5715000" y="2286000"/>
            <a:chExt cx="838200" cy="717187"/>
          </a:xfrm>
        </p:grpSpPr>
        <p:sp>
          <p:nvSpPr>
            <p:cNvPr id="293" name="Oval 292"/>
            <p:cNvSpPr/>
            <p:nvPr/>
          </p:nvSpPr>
          <p:spPr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558ED5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ＭＳ Ｐゴシック" charset="0"/>
                </a:rPr>
                <a:t>R</a:t>
              </a:r>
            </a:p>
          </p:txBody>
        </p:sp>
        <p:sp>
          <p:nvSpPr>
            <p:cNvPr id="294" name="Rectangle 293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6ACE5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295" name="Straight Connector 294"/>
            <p:cNvCxnSpPr>
              <a:endCxn id="293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6" name="Group 150"/>
          <p:cNvGrpSpPr>
            <a:grpSpLocks/>
          </p:cNvGrpSpPr>
          <p:nvPr/>
        </p:nvGrpSpPr>
        <p:grpSpPr bwMode="auto">
          <a:xfrm>
            <a:off x="2362200" y="1873250"/>
            <a:ext cx="838200" cy="717550"/>
            <a:chOff x="5715000" y="2286000"/>
            <a:chExt cx="838200" cy="717187"/>
          </a:xfrm>
        </p:grpSpPr>
        <p:sp>
          <p:nvSpPr>
            <p:cNvPr id="297" name="Oval 296"/>
            <p:cNvSpPr/>
            <p:nvPr/>
          </p:nvSpPr>
          <p:spPr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558ED5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ＭＳ Ｐゴシック" charset="0"/>
                </a:rPr>
                <a:t>R</a:t>
              </a:r>
            </a:p>
          </p:txBody>
        </p:sp>
        <p:sp>
          <p:nvSpPr>
            <p:cNvPr id="298" name="Rectangle 297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6ACE5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299" name="Straight Connector 298"/>
            <p:cNvCxnSpPr>
              <a:endCxn id="297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0" name="Group 150"/>
          <p:cNvGrpSpPr>
            <a:grpSpLocks/>
          </p:cNvGrpSpPr>
          <p:nvPr/>
        </p:nvGrpSpPr>
        <p:grpSpPr bwMode="auto">
          <a:xfrm>
            <a:off x="381000" y="1873250"/>
            <a:ext cx="838200" cy="717550"/>
            <a:chOff x="5715000" y="2286000"/>
            <a:chExt cx="838200" cy="717187"/>
          </a:xfrm>
        </p:grpSpPr>
        <p:sp>
          <p:nvSpPr>
            <p:cNvPr id="301" name="Oval 300"/>
            <p:cNvSpPr/>
            <p:nvPr/>
          </p:nvSpPr>
          <p:spPr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558ED5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ＭＳ Ｐゴシック" charset="0"/>
                </a:rPr>
                <a:t>R</a:t>
              </a:r>
            </a:p>
          </p:txBody>
        </p:sp>
        <p:sp>
          <p:nvSpPr>
            <p:cNvPr id="302" name="Rectangle 301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6ACE5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303" name="Straight Connector 302"/>
            <p:cNvCxnSpPr>
              <a:endCxn id="301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381002" y="5029200"/>
            <a:ext cx="4258599" cy="1103531"/>
            <a:chOff x="228600" y="4800600"/>
            <a:chExt cx="4258599" cy="1103531"/>
          </a:xfrm>
        </p:grpSpPr>
        <p:sp>
          <p:nvSpPr>
            <p:cNvPr id="243" name="Oval 242"/>
            <p:cNvSpPr/>
            <p:nvPr/>
          </p:nvSpPr>
          <p:spPr>
            <a:xfrm>
              <a:off x="228600" y="4876800"/>
              <a:ext cx="385763" cy="33655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ＭＳ Ｐゴシック" charset="0"/>
                </a:rPr>
                <a:t>R</a:t>
              </a:r>
            </a:p>
          </p:txBody>
        </p:sp>
        <p:sp>
          <p:nvSpPr>
            <p:cNvPr id="270" name="TextBox 269"/>
            <p:cNvSpPr txBox="1"/>
            <p:nvPr/>
          </p:nvSpPr>
          <p:spPr>
            <a:xfrm>
              <a:off x="762000" y="4800600"/>
              <a:ext cx="8899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charset="0"/>
                  <a:cs typeface="ＭＳ Ｐゴシック" charset="0"/>
                </a:rPr>
                <a:t>Router</a:t>
              </a:r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762000" y="5257800"/>
              <a:ext cx="37251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charset="0"/>
                  <a:cs typeface="ＭＳ Ｐゴシック" charset="0"/>
                </a:rPr>
                <a:t>Processing Element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charset="0"/>
                  <a:cs typeface="ＭＳ Ｐゴシック" charset="0"/>
                </a:rPr>
                <a:t>(Cores, L2 Banks, Memory Controllers, etc)</a:t>
              </a:r>
            </a:p>
          </p:txBody>
        </p:sp>
        <p:sp>
          <p:nvSpPr>
            <p:cNvPr id="304" name="Rectangle 303"/>
            <p:cNvSpPr/>
            <p:nvPr/>
          </p:nvSpPr>
          <p:spPr bwMode="auto">
            <a:xfrm>
              <a:off x="228600" y="5410200"/>
              <a:ext cx="457200" cy="381000"/>
            </a:xfrm>
            <a:prstGeom prst="rect">
              <a:avLst/>
            </a:prstGeom>
            <a:solidFill>
              <a:srgbClr val="6ACE5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</a:t>
              </a:r>
            </a:p>
          </p:txBody>
        </p:sp>
      </p:grpSp>
      <p:sp>
        <p:nvSpPr>
          <p:cNvPr id="308" name="Content Placeholder 2"/>
          <p:cNvSpPr>
            <a:spLocks noGrp="1"/>
          </p:cNvSpPr>
          <p:nvPr>
            <p:ph idx="1"/>
          </p:nvPr>
        </p:nvSpPr>
        <p:spPr>
          <a:xfrm>
            <a:off x="3276600" y="1371600"/>
            <a:ext cx="5715000" cy="4038600"/>
          </a:xfrm>
        </p:spPr>
        <p:txBody>
          <a:bodyPr>
            <a:noAutofit/>
          </a:bodyPr>
          <a:lstStyle/>
          <a:p>
            <a:r>
              <a:rPr lang="en-US" sz="2400" dirty="0"/>
              <a:t>Connect </a:t>
            </a:r>
            <a:r>
              <a:rPr lang="en-US" sz="2400" b="1" dirty="0"/>
              <a:t>cores, caches, memory controllers, etc</a:t>
            </a:r>
          </a:p>
          <a:p>
            <a:r>
              <a:rPr lang="en-US" sz="2400" b="1" dirty="0"/>
              <a:t>Packet switched</a:t>
            </a:r>
          </a:p>
          <a:p>
            <a:r>
              <a:rPr lang="en-US" sz="2400" b="1" dirty="0"/>
              <a:t>2D mesh: </a:t>
            </a:r>
            <a:r>
              <a:rPr lang="en-US" sz="2400" dirty="0"/>
              <a:t>Most commonly used topology</a:t>
            </a:r>
          </a:p>
          <a:p>
            <a:r>
              <a:rPr lang="en-US" sz="2400" dirty="0"/>
              <a:t>Primarily serve </a:t>
            </a:r>
            <a:r>
              <a:rPr lang="en-US" sz="2400" b="1" dirty="0"/>
              <a:t>cache misses </a:t>
            </a:r>
            <a:r>
              <a:rPr lang="en-US" sz="2400" dirty="0"/>
              <a:t>and</a:t>
            </a:r>
            <a:r>
              <a:rPr lang="en-US" sz="2400" b="1" dirty="0"/>
              <a:t> memory requests</a:t>
            </a:r>
          </a:p>
          <a:p>
            <a:r>
              <a:rPr lang="en-US" sz="2400" b="1" dirty="0"/>
              <a:t>Router designs</a:t>
            </a:r>
          </a:p>
          <a:p>
            <a:pPr lvl="1"/>
            <a:r>
              <a:rPr lang="en-US" sz="2200" dirty="0"/>
              <a:t>Buffered: </a:t>
            </a:r>
            <a:r>
              <a:rPr lang="en-US" sz="2200" b="1" dirty="0"/>
              <a:t>Input buffers</a:t>
            </a:r>
            <a:r>
              <a:rPr lang="en-US" sz="2200" dirty="0"/>
              <a:t> to hold contending packets</a:t>
            </a:r>
          </a:p>
          <a:p>
            <a:pPr lvl="1"/>
            <a:r>
              <a:rPr lang="en-US" sz="2200" dirty="0" err="1"/>
              <a:t>Bufferless</a:t>
            </a:r>
            <a:r>
              <a:rPr lang="en-US" sz="2200" dirty="0"/>
              <a:t>: </a:t>
            </a:r>
            <a:r>
              <a:rPr lang="en-US" sz="2200" b="1" dirty="0"/>
              <a:t>Misroute (deflect)</a:t>
            </a:r>
            <a:br>
              <a:rPr lang="en-US" sz="2200" b="1" dirty="0"/>
            </a:br>
            <a:r>
              <a:rPr lang="en-US" sz="2200" dirty="0"/>
              <a:t>contending packets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036298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382000" cy="1143000"/>
          </a:xfrm>
        </p:spPr>
        <p:txBody>
          <a:bodyPr>
            <a:noAutofit/>
          </a:bodyPr>
          <a:lstStyle/>
          <a:p>
            <a:r>
              <a:rPr lang="en-US" sz="3600" dirty="0"/>
              <a:t>Network Congestion Reduces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272</a:t>
            </a:fld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29" name="Table 128"/>
          <p:cNvGraphicFramePr>
            <a:graphicFrameLocks noGrp="1"/>
          </p:cNvGraphicFramePr>
          <p:nvPr/>
        </p:nvGraphicFramePr>
        <p:xfrm>
          <a:off x="1447800" y="2438400"/>
          <a:ext cx="2743200" cy="2362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8110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110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0" name="TextBox 49"/>
          <p:cNvSpPr txBox="1"/>
          <p:nvPr/>
        </p:nvSpPr>
        <p:spPr>
          <a:xfrm>
            <a:off x="4800600" y="3705761"/>
            <a:ext cx="3810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Network congestion: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Wingdings"/>
                <a:ea typeface="Wingdings"/>
                <a:cs typeface="Wingdings"/>
              </a:rPr>
              <a:t>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Network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 throughput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Wingdings"/>
                <a:ea typeface="Wingdings"/>
                <a:cs typeface="Wingdings"/>
              </a:rPr>
              <a:t>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Application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 performance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3" name="Group 150"/>
          <p:cNvGrpSpPr>
            <a:grpSpLocks/>
          </p:cNvGrpSpPr>
          <p:nvPr/>
        </p:nvGrpSpPr>
        <p:grpSpPr bwMode="auto">
          <a:xfrm>
            <a:off x="1925595" y="4024250"/>
            <a:ext cx="1178011" cy="1004951"/>
            <a:chOff x="5715000" y="2286000"/>
            <a:chExt cx="838200" cy="717187"/>
          </a:xfrm>
        </p:grpSpPr>
        <p:sp>
          <p:nvSpPr>
            <p:cNvPr id="179" name="Oval 178"/>
            <p:cNvSpPr/>
            <p:nvPr/>
          </p:nvSpPr>
          <p:spPr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558ED5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ＭＳ Ｐゴシック" charset="0"/>
                </a:rPr>
                <a:t>R</a:t>
              </a: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6ACE5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181" name="Straight Connector 180"/>
            <p:cNvCxnSpPr>
              <a:endCxn id="179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150"/>
          <p:cNvGrpSpPr>
            <a:grpSpLocks/>
          </p:cNvGrpSpPr>
          <p:nvPr/>
        </p:nvGrpSpPr>
        <p:grpSpPr bwMode="auto">
          <a:xfrm>
            <a:off x="3317789" y="4024250"/>
            <a:ext cx="1178011" cy="1004951"/>
            <a:chOff x="5715000" y="2286000"/>
            <a:chExt cx="838200" cy="717187"/>
          </a:xfrm>
        </p:grpSpPr>
        <p:sp>
          <p:nvSpPr>
            <p:cNvPr id="273" name="Oval 272"/>
            <p:cNvSpPr/>
            <p:nvPr/>
          </p:nvSpPr>
          <p:spPr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558ED5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ＭＳ Ｐゴシック" charset="0"/>
                </a:rPr>
                <a:t>R</a:t>
              </a:r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6ACE5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275" name="Straight Connector 274"/>
            <p:cNvCxnSpPr>
              <a:endCxn id="273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150"/>
          <p:cNvGrpSpPr>
            <a:grpSpLocks/>
          </p:cNvGrpSpPr>
          <p:nvPr/>
        </p:nvGrpSpPr>
        <p:grpSpPr bwMode="auto">
          <a:xfrm>
            <a:off x="533400" y="4024250"/>
            <a:ext cx="1178011" cy="1004951"/>
            <a:chOff x="5715000" y="2286000"/>
            <a:chExt cx="838200" cy="717187"/>
          </a:xfrm>
        </p:grpSpPr>
        <p:sp>
          <p:nvSpPr>
            <p:cNvPr id="277" name="Oval 276"/>
            <p:cNvSpPr/>
            <p:nvPr/>
          </p:nvSpPr>
          <p:spPr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558ED5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ＭＳ Ｐゴシック" charset="0"/>
                </a:rPr>
                <a:t>R</a:t>
              </a:r>
            </a:p>
          </p:txBody>
        </p:sp>
        <p:sp>
          <p:nvSpPr>
            <p:cNvPr id="278" name="Rectangle 277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6ACE5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279" name="Straight Connector 278"/>
            <p:cNvCxnSpPr>
              <a:endCxn id="277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150"/>
          <p:cNvGrpSpPr>
            <a:grpSpLocks/>
          </p:cNvGrpSpPr>
          <p:nvPr/>
        </p:nvGrpSpPr>
        <p:grpSpPr bwMode="auto">
          <a:xfrm>
            <a:off x="1925595" y="2850326"/>
            <a:ext cx="1178011" cy="1004951"/>
            <a:chOff x="5715000" y="2286000"/>
            <a:chExt cx="838200" cy="717187"/>
          </a:xfrm>
        </p:grpSpPr>
        <p:sp>
          <p:nvSpPr>
            <p:cNvPr id="281" name="Oval 280"/>
            <p:cNvSpPr/>
            <p:nvPr/>
          </p:nvSpPr>
          <p:spPr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558ED5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ＭＳ Ｐゴシック" charset="0"/>
                </a:rPr>
                <a:t>R</a:t>
              </a:r>
            </a:p>
          </p:txBody>
        </p:sp>
        <p:sp>
          <p:nvSpPr>
            <p:cNvPr id="282" name="Rectangle 281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6ACE5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283" name="Straight Connector 282"/>
            <p:cNvCxnSpPr>
              <a:endCxn id="281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150"/>
          <p:cNvGrpSpPr>
            <a:grpSpLocks/>
          </p:cNvGrpSpPr>
          <p:nvPr/>
        </p:nvGrpSpPr>
        <p:grpSpPr bwMode="auto">
          <a:xfrm>
            <a:off x="3317789" y="2850326"/>
            <a:ext cx="1178011" cy="1004951"/>
            <a:chOff x="5715000" y="2286000"/>
            <a:chExt cx="838200" cy="717187"/>
          </a:xfrm>
        </p:grpSpPr>
        <p:sp>
          <p:nvSpPr>
            <p:cNvPr id="285" name="Oval 284"/>
            <p:cNvSpPr/>
            <p:nvPr/>
          </p:nvSpPr>
          <p:spPr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558ED5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ＭＳ Ｐゴシック" charset="0"/>
                </a:rPr>
                <a:t>R</a:t>
              </a:r>
            </a:p>
          </p:txBody>
        </p:sp>
        <p:sp>
          <p:nvSpPr>
            <p:cNvPr id="286" name="Rectangle 285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6ACE5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287" name="Straight Connector 286"/>
            <p:cNvCxnSpPr>
              <a:endCxn id="285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150"/>
          <p:cNvGrpSpPr>
            <a:grpSpLocks/>
          </p:cNvGrpSpPr>
          <p:nvPr/>
        </p:nvGrpSpPr>
        <p:grpSpPr bwMode="auto">
          <a:xfrm>
            <a:off x="533400" y="2850326"/>
            <a:ext cx="1178011" cy="1004951"/>
            <a:chOff x="5715000" y="2286000"/>
            <a:chExt cx="838200" cy="717187"/>
          </a:xfrm>
        </p:grpSpPr>
        <p:sp>
          <p:nvSpPr>
            <p:cNvPr id="289" name="Oval 288"/>
            <p:cNvSpPr/>
            <p:nvPr/>
          </p:nvSpPr>
          <p:spPr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558ED5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ＭＳ Ｐゴシック" charset="0"/>
                </a:rPr>
                <a:t>R</a:t>
              </a:r>
            </a:p>
          </p:txBody>
        </p:sp>
        <p:sp>
          <p:nvSpPr>
            <p:cNvPr id="290" name="Rectangle 289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6ACE5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291" name="Straight Connector 290"/>
            <p:cNvCxnSpPr>
              <a:endCxn id="289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150"/>
          <p:cNvGrpSpPr>
            <a:grpSpLocks/>
          </p:cNvGrpSpPr>
          <p:nvPr/>
        </p:nvGrpSpPr>
        <p:grpSpPr bwMode="auto">
          <a:xfrm>
            <a:off x="1925595" y="1676401"/>
            <a:ext cx="1178011" cy="1004951"/>
            <a:chOff x="5715000" y="2286000"/>
            <a:chExt cx="838200" cy="717187"/>
          </a:xfrm>
        </p:grpSpPr>
        <p:sp>
          <p:nvSpPr>
            <p:cNvPr id="293" name="Oval 292"/>
            <p:cNvSpPr/>
            <p:nvPr/>
          </p:nvSpPr>
          <p:spPr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558ED5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ＭＳ Ｐゴシック" charset="0"/>
                </a:rPr>
                <a:t>R</a:t>
              </a:r>
            </a:p>
          </p:txBody>
        </p:sp>
        <p:sp>
          <p:nvSpPr>
            <p:cNvPr id="294" name="Rectangle 293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6ACE5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295" name="Straight Connector 294"/>
            <p:cNvCxnSpPr>
              <a:endCxn id="293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50"/>
          <p:cNvGrpSpPr>
            <a:grpSpLocks/>
          </p:cNvGrpSpPr>
          <p:nvPr/>
        </p:nvGrpSpPr>
        <p:grpSpPr bwMode="auto">
          <a:xfrm>
            <a:off x="3317789" y="1676401"/>
            <a:ext cx="1178011" cy="1004951"/>
            <a:chOff x="5715000" y="2286000"/>
            <a:chExt cx="838200" cy="717187"/>
          </a:xfrm>
        </p:grpSpPr>
        <p:sp>
          <p:nvSpPr>
            <p:cNvPr id="297" name="Oval 296"/>
            <p:cNvSpPr/>
            <p:nvPr/>
          </p:nvSpPr>
          <p:spPr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558ED5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ＭＳ Ｐゴシック" charset="0"/>
                </a:rPr>
                <a:t>R</a:t>
              </a:r>
            </a:p>
          </p:txBody>
        </p:sp>
        <p:sp>
          <p:nvSpPr>
            <p:cNvPr id="298" name="Rectangle 297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6ACE5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299" name="Straight Connector 298"/>
            <p:cNvCxnSpPr>
              <a:endCxn id="297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50"/>
          <p:cNvGrpSpPr>
            <a:grpSpLocks/>
          </p:cNvGrpSpPr>
          <p:nvPr/>
        </p:nvGrpSpPr>
        <p:grpSpPr bwMode="auto">
          <a:xfrm>
            <a:off x="533400" y="1676401"/>
            <a:ext cx="1178011" cy="1004951"/>
            <a:chOff x="5715000" y="2286000"/>
            <a:chExt cx="838200" cy="717187"/>
          </a:xfrm>
        </p:grpSpPr>
        <p:sp>
          <p:nvSpPr>
            <p:cNvPr id="301" name="Oval 300"/>
            <p:cNvSpPr/>
            <p:nvPr/>
          </p:nvSpPr>
          <p:spPr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558ED5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ＭＳ Ｐゴシック" charset="0"/>
                </a:rPr>
                <a:t>R</a:t>
              </a:r>
            </a:p>
          </p:txBody>
        </p:sp>
        <p:sp>
          <p:nvSpPr>
            <p:cNvPr id="302" name="Rectangle 301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6ACE5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303" name="Straight Connector 302"/>
            <p:cNvCxnSpPr>
              <a:endCxn id="301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/>
          <p:cNvSpPr/>
          <p:nvPr/>
        </p:nvSpPr>
        <p:spPr>
          <a:xfrm>
            <a:off x="685800" y="3048001"/>
            <a:ext cx="430696" cy="264695"/>
          </a:xfrm>
          <a:prstGeom prst="rect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057400" y="2971801"/>
            <a:ext cx="430696" cy="264695"/>
          </a:xfrm>
          <a:prstGeom prst="rect">
            <a:avLst/>
          </a:prstGeom>
          <a:solidFill>
            <a:srgbClr val="E4FF34"/>
          </a:solidFill>
          <a:ln w="28575" cmpd="sng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505200" y="3048001"/>
            <a:ext cx="430696" cy="264695"/>
          </a:xfrm>
          <a:prstGeom prst="rect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</a:t>
            </a:r>
          </a:p>
        </p:txBody>
      </p:sp>
      <p:sp>
        <p:nvSpPr>
          <p:cNvPr id="70" name="Rectangle 69"/>
          <p:cNvSpPr/>
          <p:nvPr/>
        </p:nvSpPr>
        <p:spPr>
          <a:xfrm>
            <a:off x="2057400" y="1905001"/>
            <a:ext cx="430696" cy="264695"/>
          </a:xfrm>
          <a:prstGeom prst="rect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057400" y="4191001"/>
            <a:ext cx="430696" cy="264695"/>
          </a:xfrm>
          <a:prstGeom prst="rect">
            <a:avLst/>
          </a:prstGeom>
          <a:solidFill>
            <a:srgbClr val="FF0000"/>
          </a:solidFill>
          <a:ln w="28575" cmpd="sng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</a:t>
            </a:r>
          </a:p>
        </p:txBody>
      </p:sp>
      <p:sp>
        <p:nvSpPr>
          <p:cNvPr id="61" name="Rectangle 60"/>
          <p:cNvSpPr/>
          <p:nvPr/>
        </p:nvSpPr>
        <p:spPr>
          <a:xfrm rot="21230970">
            <a:off x="1349900" y="2959031"/>
            <a:ext cx="2668849" cy="11607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Congestion</a:t>
            </a:r>
          </a:p>
        </p:txBody>
      </p:sp>
      <p:grpSp>
        <p:nvGrpSpPr>
          <p:cNvPr id="75" name="Group 74"/>
          <p:cNvGrpSpPr/>
          <p:nvPr/>
        </p:nvGrpSpPr>
        <p:grpSpPr>
          <a:xfrm>
            <a:off x="465802" y="5333999"/>
            <a:ext cx="4258599" cy="990600"/>
            <a:chOff x="237201" y="5791200"/>
            <a:chExt cx="4258599" cy="990600"/>
          </a:xfrm>
        </p:grpSpPr>
        <p:grpSp>
          <p:nvGrpSpPr>
            <p:cNvPr id="48" name="Group 47"/>
            <p:cNvGrpSpPr/>
            <p:nvPr/>
          </p:nvGrpSpPr>
          <p:grpSpPr>
            <a:xfrm>
              <a:off x="237201" y="5791200"/>
              <a:ext cx="4258599" cy="990600"/>
              <a:chOff x="228600" y="4913531"/>
              <a:chExt cx="4258599" cy="990600"/>
            </a:xfrm>
          </p:grpSpPr>
          <p:sp>
            <p:nvSpPr>
              <p:cNvPr id="243" name="Oval 242"/>
              <p:cNvSpPr/>
              <p:nvPr/>
            </p:nvSpPr>
            <p:spPr>
              <a:xfrm>
                <a:off x="228600" y="4989731"/>
                <a:ext cx="385763" cy="33655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9525">
                <a:solidFill>
                  <a:srgbClr val="FF99CC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utigerNextLT Regular" pitchFamily="18" charset="0"/>
                    <a:ea typeface="굴림" pitchFamily="50" charset="-127"/>
                    <a:cs typeface="ＭＳ Ｐゴシック" charset="0"/>
                  </a:rPr>
                  <a:t>R</a:t>
                </a:r>
              </a:p>
            </p:txBody>
          </p:sp>
          <p:sp>
            <p:nvSpPr>
              <p:cNvPr id="270" name="TextBox 269"/>
              <p:cNvSpPr txBox="1"/>
              <p:nvPr/>
            </p:nvSpPr>
            <p:spPr>
              <a:xfrm>
                <a:off x="762000" y="4913531"/>
                <a:ext cx="88998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charset="0"/>
                    <a:cs typeface="ＭＳ Ｐゴシック" charset="0"/>
                  </a:rPr>
                  <a:t>Router</a:t>
                </a:r>
              </a:p>
            </p:txBody>
          </p:sp>
          <p:sp>
            <p:nvSpPr>
              <p:cNvPr id="271" name="TextBox 270"/>
              <p:cNvSpPr txBox="1"/>
              <p:nvPr/>
            </p:nvSpPr>
            <p:spPr>
              <a:xfrm>
                <a:off x="762000" y="5257800"/>
                <a:ext cx="372519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charset="0"/>
                    <a:cs typeface="ＭＳ Ｐゴシック" charset="0"/>
                  </a:rPr>
                  <a:t>Processing Element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charset="0"/>
                    <a:cs typeface="ＭＳ Ｐゴシック" charset="0"/>
                  </a:rPr>
                  <a:t>(Cores, L2 Banks, Memory Controllers, etc)</a:t>
                </a:r>
              </a:p>
            </p:txBody>
          </p:sp>
          <p:sp>
            <p:nvSpPr>
              <p:cNvPr id="304" name="Rectangle 303"/>
              <p:cNvSpPr/>
              <p:nvPr/>
            </p:nvSpPr>
            <p:spPr bwMode="auto">
              <a:xfrm>
                <a:off x="228600" y="5410200"/>
                <a:ext cx="457200" cy="381000"/>
              </a:xfrm>
              <a:prstGeom prst="rect">
                <a:avLst/>
              </a:prstGeom>
              <a:solidFill>
                <a:srgbClr val="6ACE5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PE</a:t>
                </a:r>
              </a:p>
            </p:txBody>
          </p:sp>
        </p:grpSp>
        <p:sp>
          <p:nvSpPr>
            <p:cNvPr id="73" name="Rectangle 72"/>
            <p:cNvSpPr/>
            <p:nvPr/>
          </p:nvSpPr>
          <p:spPr>
            <a:xfrm>
              <a:off x="2057400" y="5867400"/>
              <a:ext cx="430696" cy="264695"/>
            </a:xfrm>
            <a:prstGeom prst="rect">
              <a:avLst/>
            </a:prstGeom>
            <a:solidFill>
              <a:srgbClr val="FF0000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667000" y="5791202"/>
              <a:ext cx="8634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charset="0"/>
                  <a:cs typeface="ＭＳ Ｐゴシック" charset="0"/>
                </a:rPr>
                <a:t>Packet</a:t>
              </a: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4724400" y="1524000"/>
            <a:ext cx="4343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Limited shared resources (buffers and links)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 Design constraints: power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,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 chip area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, and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timing</a:t>
            </a:r>
          </a:p>
        </p:txBody>
      </p:sp>
    </p:spTree>
    <p:extLst>
      <p:ext uri="{BB962C8B-B14F-4D97-AF65-F5344CB8AC3E}">
        <p14:creationId xmlns:p14="http://schemas.microsoft.com/office/powerpoint/2010/main" val="424081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23 0.00301 C 0.03681 0.01435 0.05556 0.02569 0.06372 0.05995 C 0.07188 0.09421 0.06684 0.18449 0.06736 0.20926 " pathEditMode="relative" rAng="0" ptsTypes="aaA">
                                      <p:cBhvr>
                                        <p:cTn id="2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0" y="1030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5.55556E-6 C 0.02795 0.02244 0.0559 0.04513 0.0434 0.0567 C 0.0309 0.06828 -0.02205 0.06851 -0.075 0.06897 " pathEditMode="relative" ptsTypes="aaA">
                                      <p:cBhvr>
                                        <p:cTn id="2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96296E-6 C 0.01979 0.03612 0.03958 0.07223 0.05 0.06181 C 0.06041 0.05139 0.06163 -0.00578 0.06302 -0.06296 " pathEditMode="relative" ptsTypes="aaA">
                                      <p:cBhvr>
                                        <p:cTn id="2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9 0.01412 C 0.01771 0.03379 0.02587 0.0537 0.05521 0.06296 C 0.08455 0.07245 0.13542 0.07152 0.18629 0.07083 " pathEditMode="relative" rAng="0" ptsTypes="aaA">
                                      <p:cBhvr>
                                        <p:cTn id="2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00" y="2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33333E-6 C 0.01945 0.02616 0.03907 0.05255 0.03559 0.05533 C 0.03247 0.05834 0.00677 0.03681 -0.01857 0.01528 " pathEditMode="relative" rAng="0" ptsTypes="aaA">
                                      <p:cBhvr>
                                        <p:cTn id="32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" y="2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5" grpId="0" animBg="1"/>
      <p:bldP spid="55" grpId="1" animBg="1"/>
      <p:bldP spid="66" grpId="0" animBg="1"/>
      <p:bldP spid="66" grpId="1" animBg="1"/>
      <p:bldP spid="67" grpId="0" animBg="1"/>
      <p:bldP spid="67" grpId="1" animBg="1"/>
      <p:bldP spid="70" grpId="0" animBg="1"/>
      <p:bldP spid="70" grpId="1" animBg="1"/>
      <p:bldP spid="71" grpId="0" animBg="1"/>
      <p:bldP spid="71" grpId="1" animBg="1"/>
      <p:bldP spid="61" grpId="0" animBg="1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b="1" dirty="0">
                <a:solidFill>
                  <a:srgbClr val="3E82F7"/>
                </a:solidFill>
              </a:rPr>
              <a:t>Improve performance in a highly congested </a:t>
            </a:r>
            <a:r>
              <a:rPr lang="en-US" sz="2800" b="1" dirty="0" err="1">
                <a:solidFill>
                  <a:srgbClr val="3E82F7"/>
                </a:solidFill>
              </a:rPr>
              <a:t>NoC</a:t>
            </a:r>
            <a:endParaRPr lang="en-US" sz="2800" b="1" dirty="0">
              <a:solidFill>
                <a:srgbClr val="3E82F7"/>
              </a:solidFill>
            </a:endParaRPr>
          </a:p>
          <a:p>
            <a:endParaRPr lang="en-US" sz="2800" dirty="0"/>
          </a:p>
          <a:p>
            <a:r>
              <a:rPr lang="en-US" sz="2800" dirty="0"/>
              <a:t>Reducing network load decreases network congestion, hence improves performance</a:t>
            </a:r>
          </a:p>
          <a:p>
            <a:endParaRPr lang="en-US" sz="2800" dirty="0"/>
          </a:p>
          <a:p>
            <a:r>
              <a:rPr lang="en-US" sz="2800" b="1" u="sng" dirty="0"/>
              <a:t>Approach:</a:t>
            </a:r>
            <a:r>
              <a:rPr lang="en-US" sz="2800" b="1" dirty="0"/>
              <a:t> source throttling to reduce network load</a:t>
            </a:r>
          </a:p>
          <a:p>
            <a:pPr lvl="1"/>
            <a:r>
              <a:rPr lang="en-US" sz="2400" dirty="0"/>
              <a:t>Temporarily delay new traffic injection</a:t>
            </a:r>
          </a:p>
          <a:p>
            <a:pPr lvl="1"/>
            <a:endParaRPr lang="en-US" sz="2400" dirty="0">
              <a:solidFill>
                <a:srgbClr val="3E82F7"/>
              </a:solidFill>
            </a:endParaRPr>
          </a:p>
          <a:p>
            <a:r>
              <a:rPr lang="en-US" sz="2800" b="1" u="sng" dirty="0">
                <a:solidFill>
                  <a:srgbClr val="FF0000"/>
                </a:solidFill>
              </a:rPr>
              <a:t>Naïve mechanism</a:t>
            </a:r>
            <a:r>
              <a:rPr lang="en-US" sz="2800" b="1" dirty="0">
                <a:solidFill>
                  <a:srgbClr val="FF0000"/>
                </a:solidFill>
              </a:rPr>
              <a:t>: throttle every single node</a:t>
            </a:r>
          </a:p>
          <a:p>
            <a:pPr lvl="1"/>
            <a:endParaRPr lang="en-US" sz="2400" b="1" dirty="0"/>
          </a:p>
          <a:p>
            <a:pPr lvl="1"/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273</a:t>
            </a:fld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975097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hart 14"/>
          <p:cNvGraphicFramePr/>
          <p:nvPr/>
        </p:nvGraphicFramePr>
        <p:xfrm>
          <a:off x="457200" y="2819400"/>
          <a:ext cx="8534400" cy="2667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Observation #1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274</a:t>
            </a:fld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1905001"/>
            <a:ext cx="754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A55D6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gromacs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A55D6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: network-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A55D6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non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A55D6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-intensive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67401" y="2662536"/>
            <a:ext cx="78739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+ 9%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19125" y="2819401"/>
            <a:ext cx="72883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- 2%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" y="1066800"/>
            <a:ext cx="86106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Different applications respond differently to changes in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network latency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0976" y="2286001"/>
            <a:ext cx="754380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mcf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: network-intensive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5334000"/>
            <a:ext cx="830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Throttling </a:t>
            </a: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mcf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 reduces congestion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2A55D6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 err="1">
                <a:ln>
                  <a:noFill/>
                </a:ln>
                <a:solidFill>
                  <a:srgbClr val="2A55D6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gromacs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 is more sensitive to network latency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1000" y="5410200"/>
            <a:ext cx="8305800" cy="1015663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2A55D6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Throttling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2A55D6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network-intensive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2A55D6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 applications benefits system performance more</a:t>
            </a:r>
          </a:p>
        </p:txBody>
      </p:sp>
      <p:sp>
        <p:nvSpPr>
          <p:cNvPr id="19" name="Oval 18"/>
          <p:cNvSpPr/>
          <p:nvPr/>
        </p:nvSpPr>
        <p:spPr>
          <a:xfrm>
            <a:off x="4267200" y="2819400"/>
            <a:ext cx="609600" cy="457200"/>
          </a:xfrm>
          <a:prstGeom prst="ellipse">
            <a:avLst/>
          </a:prstGeom>
          <a:noFill/>
          <a:ln w="31750" cap="flat" cmpd="sng" algn="ctr">
            <a:solidFill>
              <a:srgbClr val="4199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035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  <p:bldP spid="5" grpId="0"/>
      <p:bldP spid="8" grpId="0" animBg="1"/>
      <p:bldP spid="9" grpId="0" animBg="1"/>
      <p:bldP spid="12" grpId="0"/>
      <p:bldP spid="14" grpId="0"/>
      <p:bldP spid="10" grpId="0" animBg="1"/>
      <p:bldP spid="19" grpId="0" animBg="1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Chart 28"/>
          <p:cNvGraphicFramePr/>
          <p:nvPr/>
        </p:nvGraphicFramePr>
        <p:xfrm>
          <a:off x="457200" y="1981200"/>
          <a:ext cx="7924800" cy="3797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Observation #2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275</a:t>
            </a:fld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1066801"/>
            <a:ext cx="8610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Different workloads achieve peak performance at different throttling rates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2000" y="5681009"/>
            <a:ext cx="7543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2A55D6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Dynamically adjusting throttling rate yields better performance than a single static rate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81476" y="2845714"/>
            <a:ext cx="676324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90%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81600" y="2819401"/>
            <a:ext cx="676324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92%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00676" y="4114801"/>
            <a:ext cx="676324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94%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rot="5400000" flipH="1" flipV="1">
            <a:off x="5906295" y="3999707"/>
            <a:ext cx="381000" cy="1588"/>
          </a:xfrm>
          <a:prstGeom prst="straightConnector1">
            <a:avLst/>
          </a:prstGeom>
          <a:ln w="38100" cap="flat" cmpd="sng" algn="ctr">
            <a:solidFill>
              <a:srgbClr val="3E82F7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5400000">
            <a:off x="5335192" y="3351609"/>
            <a:ext cx="304006" cy="1588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5400000" flipH="1" flipV="1">
            <a:off x="4687095" y="2730620"/>
            <a:ext cx="381000" cy="1588"/>
          </a:xfrm>
          <a:prstGeom prst="straightConnector1">
            <a:avLst/>
          </a:prstGeom>
          <a:ln w="38100" cap="flat" cmpd="sng" algn="ctr">
            <a:solidFill>
              <a:srgbClr val="4199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101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200" dirty="0"/>
              <a:t>Background and Motivation</a:t>
            </a:r>
          </a:p>
          <a:p>
            <a:r>
              <a:rPr lang="en-US" sz="4200" b="1" dirty="0">
                <a:solidFill>
                  <a:srgbClr val="009900"/>
                </a:solidFill>
              </a:rPr>
              <a:t>Mechanism</a:t>
            </a:r>
          </a:p>
          <a:p>
            <a:r>
              <a:rPr lang="en-US" sz="4200" dirty="0">
                <a:solidFill>
                  <a:schemeClr val="bg1">
                    <a:lumMod val="85000"/>
                  </a:schemeClr>
                </a:solidFill>
              </a:rPr>
              <a:t>Prior Works</a:t>
            </a:r>
          </a:p>
          <a:p>
            <a:r>
              <a:rPr lang="en-US" sz="4200" dirty="0">
                <a:solidFill>
                  <a:schemeClr val="bg1">
                    <a:lumMod val="85000"/>
                  </a:schemeClr>
                </a:solidFill>
              </a:rPr>
              <a:t>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276</a:t>
            </a:fld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5540290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382000" cy="1143000"/>
          </a:xfrm>
        </p:spPr>
        <p:txBody>
          <a:bodyPr>
            <a:noAutofit/>
          </a:bodyPr>
          <a:lstStyle/>
          <a:p>
            <a:r>
              <a:rPr lang="en-US" sz="3700" dirty="0"/>
              <a:t>Heterogeneous Adaptive Throttling (HAT)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u="sng" dirty="0"/>
              <a:t>Application-aware throttling</a:t>
            </a:r>
            <a:r>
              <a:rPr lang="en-US" b="1" dirty="0"/>
              <a:t>:</a:t>
            </a:r>
            <a:br>
              <a:rPr lang="en-US" b="1" dirty="0"/>
            </a:br>
            <a:r>
              <a:rPr lang="en-US" dirty="0"/>
              <a:t>Throttle </a:t>
            </a:r>
            <a:r>
              <a:rPr lang="en-US" b="1" dirty="0">
                <a:solidFill>
                  <a:srgbClr val="FF0000"/>
                </a:solidFill>
              </a:rPr>
              <a:t>network-intensive</a:t>
            </a:r>
            <a:r>
              <a:rPr lang="en-US" dirty="0"/>
              <a:t> applications that interfere with </a:t>
            </a:r>
            <a:r>
              <a:rPr lang="en-US" b="1" dirty="0">
                <a:solidFill>
                  <a:srgbClr val="2A55D6"/>
                </a:solidFill>
              </a:rPr>
              <a:t>network-non-intensive</a:t>
            </a:r>
            <a:r>
              <a:rPr lang="en-US" dirty="0"/>
              <a:t> applications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u="sng" dirty="0"/>
              <a:t>Network-load-aware throttling rate adjustment</a:t>
            </a:r>
            <a:r>
              <a:rPr lang="en-US" b="1" dirty="0"/>
              <a:t>:</a:t>
            </a:r>
            <a:br>
              <a:rPr lang="en-US" b="1" u="sng" dirty="0"/>
            </a:br>
            <a:r>
              <a:rPr lang="en-US" b="1" dirty="0"/>
              <a:t>Dynamically</a:t>
            </a:r>
            <a:r>
              <a:rPr lang="en-US" dirty="0"/>
              <a:t> adjusts throttling rate to adapt to different workloads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277</a:t>
            </a:fld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7247880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382000" cy="1143000"/>
          </a:xfrm>
        </p:spPr>
        <p:txBody>
          <a:bodyPr>
            <a:noAutofit/>
          </a:bodyPr>
          <a:lstStyle/>
          <a:p>
            <a:r>
              <a:rPr lang="en-US" sz="3700" dirty="0"/>
              <a:t>Heterogeneous Adaptive Throttling (HAT)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u="sng" dirty="0"/>
              <a:t>Application-aware throttling</a:t>
            </a:r>
            <a:r>
              <a:rPr lang="en-US" b="1" dirty="0"/>
              <a:t>:</a:t>
            </a:r>
            <a:br>
              <a:rPr lang="en-US" b="1" dirty="0"/>
            </a:br>
            <a:r>
              <a:rPr lang="en-US" dirty="0"/>
              <a:t>Throttle </a:t>
            </a:r>
            <a:r>
              <a:rPr lang="en-US" b="1" dirty="0">
                <a:solidFill>
                  <a:srgbClr val="FF0000"/>
                </a:solidFill>
              </a:rPr>
              <a:t>network-intensive</a:t>
            </a:r>
            <a:r>
              <a:rPr lang="en-US" dirty="0"/>
              <a:t> applications that interfere with </a:t>
            </a:r>
            <a:r>
              <a:rPr lang="en-US" b="1" dirty="0">
                <a:solidFill>
                  <a:srgbClr val="2A55D6"/>
                </a:solidFill>
              </a:rPr>
              <a:t>network-non-intensive</a:t>
            </a:r>
            <a:r>
              <a:rPr lang="en-US" dirty="0"/>
              <a:t> applications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u="sng" dirty="0"/>
              <a:t>Network-load-aware throttling rate adjustment</a:t>
            </a:r>
            <a:r>
              <a:rPr lang="en-US" b="1" dirty="0"/>
              <a:t>:</a:t>
            </a:r>
            <a:br>
              <a:rPr lang="en-US" b="1" u="sng" dirty="0"/>
            </a:br>
            <a:r>
              <a:rPr lang="en-US" b="1" dirty="0"/>
              <a:t>Dynamically</a:t>
            </a:r>
            <a:r>
              <a:rPr lang="en-US" dirty="0"/>
              <a:t> adjusts throttling rate to adapt to different workloads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278</a:t>
            </a:fld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04800" y="3429000"/>
            <a:ext cx="8610600" cy="2438400"/>
          </a:xfrm>
          <a:prstGeom prst="round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870929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Application-Aware Throttling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5626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u="sng" dirty="0"/>
              <a:t>Measure Network Intensity</a:t>
            </a:r>
            <a:br>
              <a:rPr lang="en-US" b="1" u="sng" dirty="0"/>
            </a:br>
            <a:r>
              <a:rPr lang="en-US" sz="2400" dirty="0"/>
              <a:t>Use </a:t>
            </a:r>
            <a:r>
              <a:rPr lang="en-US" sz="2400" b="1" dirty="0">
                <a:solidFill>
                  <a:srgbClr val="419900"/>
                </a:solidFill>
              </a:rPr>
              <a:t>L1 MPKI </a:t>
            </a:r>
            <a:r>
              <a:rPr lang="en-US" sz="2400" dirty="0"/>
              <a:t>(misses per thousand instructions) to estimate network intensity</a:t>
            </a:r>
            <a:endParaRPr lang="en-US" sz="2400" b="1" dirty="0"/>
          </a:p>
          <a:p>
            <a:pPr marL="514350" indent="-514350">
              <a:buFont typeface="+mj-lt"/>
              <a:buAutoNum type="arabicPeriod"/>
            </a:pPr>
            <a:r>
              <a:rPr lang="en-US" b="1" u="sng" dirty="0"/>
              <a:t>Classify Application</a:t>
            </a:r>
          </a:p>
          <a:p>
            <a:pPr lvl="1">
              <a:buNone/>
            </a:pPr>
            <a:r>
              <a:rPr lang="en-US" b="1" dirty="0"/>
              <a:t>Sort</a:t>
            </a:r>
            <a:r>
              <a:rPr lang="en-US" dirty="0"/>
              <a:t> applications by L1 MPKI</a:t>
            </a:r>
          </a:p>
          <a:p>
            <a:pPr marL="571500" indent="-514350">
              <a:buFont typeface="+mj-lt"/>
              <a:buAutoNum type="arabicPeriod"/>
            </a:pPr>
            <a:endParaRPr lang="en-US" b="1" u="sng" dirty="0"/>
          </a:p>
          <a:p>
            <a:pPr marL="571500" indent="-514350">
              <a:buFont typeface="+mj-lt"/>
              <a:buAutoNum type="arabicPeriod"/>
            </a:pPr>
            <a:endParaRPr lang="en-US" b="1" u="sng" dirty="0"/>
          </a:p>
          <a:p>
            <a:pPr marL="571500" indent="-514350">
              <a:buFont typeface="+mj-lt"/>
              <a:buAutoNum type="arabicPeriod"/>
            </a:pPr>
            <a:endParaRPr lang="en-US" b="1" u="sng" dirty="0"/>
          </a:p>
          <a:p>
            <a:pPr marL="571500" indent="-514350">
              <a:buFont typeface="+mj-lt"/>
              <a:buAutoNum type="arabicPeriod"/>
            </a:pPr>
            <a:endParaRPr lang="en-US" b="1" u="sng" dirty="0"/>
          </a:p>
          <a:p>
            <a:pPr marL="571500" indent="-514350">
              <a:buFont typeface="+mj-lt"/>
              <a:buAutoNum type="arabicPeriod"/>
            </a:pPr>
            <a:r>
              <a:rPr lang="en-US" b="1" u="sng" dirty="0"/>
              <a:t>Throttle network-intensive applications</a:t>
            </a:r>
          </a:p>
          <a:p>
            <a:pPr lvl="1">
              <a:buNone/>
            </a:pPr>
            <a:endParaRPr lang="en-US" dirty="0"/>
          </a:p>
          <a:p>
            <a:pPr lvl="1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279</a:t>
            </a:fld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438400" y="4583668"/>
            <a:ext cx="304800" cy="228600"/>
          </a:xfrm>
          <a:prstGeom prst="roundRect">
            <a:avLst/>
          </a:prstGeom>
          <a:solidFill>
            <a:srgbClr val="00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819400" y="4431268"/>
            <a:ext cx="304800" cy="381000"/>
          </a:xfrm>
          <a:prstGeom prst="roundRect">
            <a:avLst/>
          </a:prstGeom>
          <a:solidFill>
            <a:srgbClr val="00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200400" y="4355068"/>
            <a:ext cx="304800" cy="457200"/>
          </a:xfrm>
          <a:prstGeom prst="roundRect">
            <a:avLst/>
          </a:prstGeom>
          <a:solidFill>
            <a:srgbClr val="00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581400" y="4202668"/>
            <a:ext cx="304800" cy="609600"/>
          </a:xfrm>
          <a:prstGeom prst="roundRect">
            <a:avLst/>
          </a:prstGeom>
          <a:solidFill>
            <a:srgbClr val="00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191000" y="4050268"/>
            <a:ext cx="304800" cy="762000"/>
          </a:xfrm>
          <a:prstGeom prst="roundRect">
            <a:avLst/>
          </a:prstGeom>
          <a:solidFill>
            <a:srgbClr val="00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572000" y="3974068"/>
            <a:ext cx="304800" cy="838200"/>
          </a:xfrm>
          <a:prstGeom prst="roundRect">
            <a:avLst/>
          </a:prstGeom>
          <a:solidFill>
            <a:srgbClr val="00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953000" y="3897868"/>
            <a:ext cx="304800" cy="914400"/>
          </a:xfrm>
          <a:prstGeom prst="roundRect">
            <a:avLst/>
          </a:prstGeom>
          <a:solidFill>
            <a:srgbClr val="00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ounded Rectangle 16"/>
          <p:cNvSpPr/>
          <p:nvPr/>
        </p:nvSpPr>
        <p:spPr>
          <a:xfrm rot="16200000">
            <a:off x="4991100" y="4164568"/>
            <a:ext cx="990600" cy="304800"/>
          </a:xfrm>
          <a:prstGeom prst="roundRect">
            <a:avLst/>
          </a:prstGeom>
          <a:solidFill>
            <a:srgbClr val="00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838200" y="4964668"/>
            <a:ext cx="3268480" cy="445532"/>
            <a:chOff x="838200" y="4964668"/>
            <a:chExt cx="3268480" cy="445531"/>
          </a:xfrm>
        </p:grpSpPr>
        <p:sp>
          <p:nvSpPr>
            <p:cNvPr id="18" name="Right Brace 17"/>
            <p:cNvSpPr/>
            <p:nvPr/>
          </p:nvSpPr>
          <p:spPr>
            <a:xfrm rot="5400000">
              <a:off x="3086099" y="4316969"/>
              <a:ext cx="152402" cy="1447800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38200" y="4979313"/>
              <a:ext cx="3268480" cy="430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E82F7"/>
                  </a:solidFill>
                  <a:effectLst/>
                  <a:uLnTx/>
                  <a:uFillTx/>
                  <a:latin typeface="Calibri"/>
                  <a:ea typeface="ＭＳ Ｐゴシック" charset="0"/>
                  <a:cs typeface="ＭＳ Ｐゴシック" charset="0"/>
                </a:rPr>
                <a:t>Σ</a:t>
              </a:r>
              <a:r>
                <a:rPr kumimoji="0" 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rgbClr val="3E82F7"/>
                  </a:solidFill>
                  <a:effectLst/>
                  <a:uLnTx/>
                  <a:uFillTx/>
                  <a:latin typeface="Calibri"/>
                  <a:ea typeface="ＭＳ Ｐゴシック" charset="0"/>
                  <a:cs typeface="ＭＳ Ｐゴシック" charset="0"/>
                </a:rPr>
                <a:t> MPKI</a:t>
              </a:r>
              <a:r>
                <a:rPr kumimoji="0" 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charset="0"/>
                  <a:cs typeface="ＭＳ Ｐゴシック" charset="0"/>
                </a:rPr>
                <a:t> &lt; 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ucida Fax"/>
                  <a:ea typeface="ＭＳ Ｐゴシック" charset="0"/>
                  <a:cs typeface="Lucida Fax"/>
                </a:rPr>
                <a:t>NonIntensiveCap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Fax"/>
                <a:ea typeface="ＭＳ Ｐゴシック" charset="0"/>
                <a:cs typeface="Lucida Fax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676400" y="3429000"/>
            <a:ext cx="2391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E82F7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Network-non-intensive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14802" y="342900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1813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Network-intensive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2438401" y="5181600"/>
            <a:ext cx="3657600" cy="382588"/>
            <a:chOff x="2438400" y="5334000"/>
            <a:chExt cx="3657600" cy="382588"/>
          </a:xfrm>
        </p:grpSpPr>
        <p:cxnSp>
          <p:nvCxnSpPr>
            <p:cNvPr id="28" name="Straight Arrow Connector 27"/>
            <p:cNvCxnSpPr/>
            <p:nvPr/>
          </p:nvCxnSpPr>
          <p:spPr>
            <a:xfrm>
              <a:off x="2438400" y="5715000"/>
              <a:ext cx="3657600" cy="1588"/>
            </a:xfrm>
            <a:prstGeom prst="straightConnector1">
              <a:avLst/>
            </a:prstGeom>
            <a:ln w="38100" cap="flat" cmpd="sng" algn="ctr">
              <a:solidFill>
                <a:srgbClr val="4199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4114800" y="5334000"/>
              <a:ext cx="16499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19900"/>
                  </a:solidFill>
                  <a:effectLst/>
                  <a:uLnTx/>
                  <a:uFillTx/>
                  <a:latin typeface="Calibri"/>
                  <a:ea typeface="ＭＳ Ｐゴシック" charset="0"/>
                  <a:cs typeface="ＭＳ Ｐゴシック" charset="0"/>
                </a:rPr>
                <a:t>Higher L1 MPKI 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 rot="21230970">
            <a:off x="3993176" y="4048928"/>
            <a:ext cx="2262656" cy="69603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Throttle</a:t>
            </a:r>
          </a:p>
        </p:txBody>
      </p:sp>
    </p:spTree>
    <p:extLst>
      <p:ext uri="{BB962C8B-B14F-4D97-AF65-F5344CB8AC3E}">
        <p14:creationId xmlns:p14="http://schemas.microsoft.com/office/powerpoint/2010/main" val="180849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684FF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684FF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684FF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684FF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21" grpId="0"/>
      <p:bldP spid="22" grpId="0"/>
      <p:bldP spid="2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Another Example: Delta Network</a:t>
            </a:r>
          </a:p>
        </p:txBody>
      </p:sp>
      <p:sp>
        <p:nvSpPr>
          <p:cNvPr id="109570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4800600" cy="51943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Single path from source to destination</a:t>
            </a:r>
          </a:p>
          <a:p>
            <a:endParaRPr lang="en-US" sz="18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Each stage has different routers</a:t>
            </a:r>
          </a:p>
          <a:p>
            <a:pPr>
              <a:buFont typeface="Wingdings" charset="0"/>
              <a:buNone/>
            </a:pPr>
            <a:endParaRPr lang="en-US" sz="18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Proposed to replace costly crossbars as processor-memory interconnect</a:t>
            </a:r>
          </a:p>
          <a:p>
            <a:endParaRPr lang="en-US" sz="18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 err="1">
                <a:latin typeface="Tahoma" charset="0"/>
                <a:ea typeface="ＭＳ Ｐゴシック" charset="0"/>
                <a:cs typeface="ＭＳ Ｐゴシック" charset="0"/>
              </a:rPr>
              <a:t>Janak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 H. Patel,</a:t>
            </a:r>
            <a:r>
              <a:rPr lang="ja-JP" altLang="en-US" dirty="0">
                <a:latin typeface="Tahom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Processor-Memory Interconnections for Multiprocessors</a:t>
            </a:r>
            <a:r>
              <a:rPr lang="en-US" altLang="ja-JP" dirty="0">
                <a:latin typeface="Tahoma" charset="0"/>
                <a:ea typeface="ＭＳ Ｐゴシック" charset="0"/>
                <a:cs typeface="ＭＳ Ｐゴシック" charset="0"/>
              </a:rPr>
              <a:t>,</a:t>
            </a:r>
            <a:r>
              <a:rPr lang="ja-JP" altLang="en-US" dirty="0">
                <a:latin typeface="Tahom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dirty="0">
                <a:latin typeface="Tahoma" charset="0"/>
                <a:ea typeface="ＭＳ Ｐゴシック" charset="0"/>
                <a:cs typeface="ＭＳ Ｐゴシック" charset="0"/>
              </a:rPr>
              <a:t> ISCA 1979.</a:t>
            </a: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957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9A48F50-F9BE-3F4A-BAB2-B55396A6B2B4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28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pic>
        <p:nvPicPr>
          <p:cNvPr id="10957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219200"/>
            <a:ext cx="3657600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73" name="TextBox 6"/>
          <p:cNvSpPr txBox="1">
            <a:spLocks noChangeArrowheads="1"/>
          </p:cNvSpPr>
          <p:nvPr/>
        </p:nvSpPr>
        <p:spPr bwMode="auto">
          <a:xfrm>
            <a:off x="5867400" y="5486400"/>
            <a:ext cx="2438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000000"/>
                </a:solidFill>
                <a:cs typeface="Arial" charset="0"/>
              </a:rPr>
              <a:t>8x8 Delta network</a:t>
            </a:r>
          </a:p>
        </p:txBody>
      </p:sp>
    </p:spTree>
    <p:extLst>
      <p:ext uri="{BB962C8B-B14F-4D97-AF65-F5344CB8AC3E}">
        <p14:creationId xmlns:p14="http://schemas.microsoft.com/office/powerpoint/2010/main" val="377047816"/>
      </p:ext>
    </p:extLst>
  </p:cSld>
  <p:clrMapOvr>
    <a:masterClrMapping/>
  </p:clrMapOvr>
  <p:transition/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382000" cy="1143000"/>
          </a:xfrm>
        </p:spPr>
        <p:txBody>
          <a:bodyPr>
            <a:noAutofit/>
          </a:bodyPr>
          <a:lstStyle/>
          <a:p>
            <a:r>
              <a:rPr lang="en-US" sz="3700" dirty="0"/>
              <a:t>Heterogeneous Adaptive Throttling (HAT)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u="sng" dirty="0"/>
              <a:t>Application-aware throttling</a:t>
            </a:r>
            <a:r>
              <a:rPr lang="en-US" b="1" dirty="0"/>
              <a:t>:</a:t>
            </a:r>
            <a:br>
              <a:rPr lang="en-US" b="1" dirty="0"/>
            </a:br>
            <a:r>
              <a:rPr lang="en-US" dirty="0"/>
              <a:t>Throttle </a:t>
            </a:r>
            <a:r>
              <a:rPr lang="en-US" b="1" dirty="0">
                <a:solidFill>
                  <a:srgbClr val="FF0000"/>
                </a:solidFill>
              </a:rPr>
              <a:t>network-intensive</a:t>
            </a:r>
            <a:r>
              <a:rPr lang="en-US" dirty="0"/>
              <a:t> applications that interfere with </a:t>
            </a:r>
            <a:r>
              <a:rPr lang="en-US" b="1" dirty="0">
                <a:solidFill>
                  <a:srgbClr val="2A55D6"/>
                </a:solidFill>
              </a:rPr>
              <a:t>network-non-intensive</a:t>
            </a:r>
            <a:r>
              <a:rPr lang="en-US" dirty="0"/>
              <a:t> applications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u="sng" dirty="0"/>
              <a:t>Network-load-aware throttling rate adjustment</a:t>
            </a:r>
            <a:r>
              <a:rPr lang="en-US" b="1" dirty="0"/>
              <a:t>:</a:t>
            </a:r>
            <a:br>
              <a:rPr lang="en-US" b="1" u="sng" dirty="0"/>
            </a:br>
            <a:r>
              <a:rPr lang="en-US" b="1" dirty="0"/>
              <a:t>Dynamically</a:t>
            </a:r>
            <a:r>
              <a:rPr lang="en-US" dirty="0"/>
              <a:t> adjusts throttling rate to adapt to different workloads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280</a:t>
            </a:fld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52400" y="1143000"/>
            <a:ext cx="8610600" cy="2438400"/>
          </a:xfrm>
          <a:prstGeom prst="round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6707470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Dynamic Throttling Rate Adjustment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endParaRPr lang="en-US" dirty="0"/>
          </a:p>
          <a:p>
            <a:r>
              <a:rPr lang="en-US" dirty="0"/>
              <a:t>For a given </a:t>
            </a:r>
            <a:r>
              <a:rPr lang="en-US" b="1" dirty="0"/>
              <a:t>network design</a:t>
            </a:r>
            <a:r>
              <a:rPr lang="en-US" dirty="0"/>
              <a:t>, peak performance tends to occur at a </a:t>
            </a:r>
            <a:r>
              <a:rPr lang="en-US" b="1" dirty="0"/>
              <a:t>fixed network load point</a:t>
            </a:r>
          </a:p>
          <a:p>
            <a:endParaRPr lang="en-US" dirty="0"/>
          </a:p>
          <a:p>
            <a:r>
              <a:rPr lang="en-US" b="1" dirty="0"/>
              <a:t>Dynamically</a:t>
            </a:r>
            <a:r>
              <a:rPr lang="en-US" dirty="0"/>
              <a:t> adjust throttling rate to achieve that network load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281</a:t>
            </a:fld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5646486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Dynamic Throttling Rate Adjustment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r>
              <a:rPr lang="en-US" b="1" dirty="0"/>
              <a:t>Goal: </a:t>
            </a:r>
            <a:r>
              <a:rPr lang="en-US" dirty="0"/>
              <a:t>maintain network load at a peak performance point</a:t>
            </a:r>
          </a:p>
          <a:p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u="sng" dirty="0"/>
              <a:t>Measure network load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/>
              <a:t>Compare and adjust throttling rate</a:t>
            </a:r>
          </a:p>
          <a:p>
            <a:pPr marL="914400" lvl="1" indent="-514350">
              <a:buNone/>
            </a:pPr>
            <a:r>
              <a:rPr lang="en-US" dirty="0"/>
              <a:t>If </a:t>
            </a:r>
            <a:r>
              <a:rPr lang="en-US" b="1" dirty="0">
                <a:solidFill>
                  <a:srgbClr val="419900"/>
                </a:solidFill>
              </a:rPr>
              <a:t>network load </a:t>
            </a:r>
            <a:r>
              <a:rPr lang="en-US" dirty="0"/>
              <a:t>&gt;</a:t>
            </a:r>
            <a:r>
              <a:rPr lang="en-US" b="1" dirty="0"/>
              <a:t> </a:t>
            </a:r>
            <a:r>
              <a:rPr lang="en-US" b="1" dirty="0">
                <a:solidFill>
                  <a:srgbClr val="FF0000"/>
                </a:solidFill>
              </a:rPr>
              <a:t>peak point</a:t>
            </a:r>
            <a:r>
              <a:rPr lang="en-US" dirty="0"/>
              <a:t>: </a:t>
            </a:r>
          </a:p>
          <a:p>
            <a:pPr marL="914400" lvl="1" indent="-514350">
              <a:buNone/>
            </a:pPr>
            <a:r>
              <a:rPr lang="en-US" sz="2600" dirty="0">
                <a:solidFill>
                  <a:srgbClr val="3E82F7"/>
                </a:solidFill>
              </a:rPr>
              <a:t>	Increase throttling rate</a:t>
            </a:r>
          </a:p>
          <a:p>
            <a:pPr marL="914400" lvl="1" indent="-514350">
              <a:buNone/>
            </a:pPr>
            <a:r>
              <a:rPr lang="en-US" dirty="0" err="1"/>
              <a:t>elif</a:t>
            </a:r>
            <a:r>
              <a:rPr lang="en-US" dirty="0"/>
              <a:t> </a:t>
            </a:r>
            <a:r>
              <a:rPr lang="en-US" b="1" dirty="0">
                <a:solidFill>
                  <a:srgbClr val="419900"/>
                </a:solidFill>
              </a:rPr>
              <a:t>network load </a:t>
            </a:r>
            <a:r>
              <a:rPr lang="en-US" dirty="0"/>
              <a:t>≤</a:t>
            </a:r>
            <a:r>
              <a:rPr lang="en-US" b="1" dirty="0"/>
              <a:t> </a:t>
            </a:r>
            <a:r>
              <a:rPr lang="en-US" b="1" dirty="0">
                <a:solidFill>
                  <a:srgbClr val="FF0000"/>
                </a:solidFill>
              </a:rPr>
              <a:t>peak point</a:t>
            </a:r>
            <a:r>
              <a:rPr lang="en-US" dirty="0"/>
              <a:t>: </a:t>
            </a:r>
          </a:p>
          <a:p>
            <a:pPr marL="914400" lvl="1" indent="-514350">
              <a:buNone/>
            </a:pPr>
            <a:r>
              <a:rPr lang="en-US" sz="2600" dirty="0">
                <a:solidFill>
                  <a:srgbClr val="3E82F7"/>
                </a:solidFill>
              </a:rPr>
              <a:t>	Decrease throttling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282</a:t>
            </a:fld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7263922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Epoch-Based Operation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</a:t>
            </a:r>
            <a:r>
              <a:rPr lang="en-US" b="1" dirty="0"/>
              <a:t>HAT</a:t>
            </a:r>
            <a:r>
              <a:rPr lang="en-US" dirty="0"/>
              <a:t> operation is expensive</a:t>
            </a:r>
          </a:p>
          <a:p>
            <a:r>
              <a:rPr lang="en-US" b="1" dirty="0"/>
              <a:t>Solution: </a:t>
            </a:r>
            <a:r>
              <a:rPr lang="en-US" dirty="0"/>
              <a:t>performs </a:t>
            </a:r>
            <a:r>
              <a:rPr lang="en-US" b="1" dirty="0"/>
              <a:t>HAT</a:t>
            </a:r>
            <a:r>
              <a:rPr lang="en-US" dirty="0"/>
              <a:t> at epoch granularity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283</a:t>
            </a:fld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914400" y="4623137"/>
            <a:ext cx="7142552" cy="1472863"/>
            <a:chOff x="914400" y="4623137"/>
            <a:chExt cx="7142552" cy="1472863"/>
          </a:xfrm>
        </p:grpSpPr>
        <p:grpSp>
          <p:nvGrpSpPr>
            <p:cNvPr id="27" name="Group 26"/>
            <p:cNvGrpSpPr/>
            <p:nvPr/>
          </p:nvGrpSpPr>
          <p:grpSpPr>
            <a:xfrm>
              <a:off x="914400" y="4623137"/>
              <a:ext cx="7142552" cy="461665"/>
              <a:chOff x="1066800" y="2438400"/>
              <a:chExt cx="7142552" cy="461665"/>
            </a:xfrm>
          </p:grpSpPr>
          <p:cxnSp>
            <p:nvCxnSpPr>
              <p:cNvPr id="11" name="Straight Arrow Connector 10"/>
              <p:cNvCxnSpPr/>
              <p:nvPr/>
            </p:nvCxnSpPr>
            <p:spPr>
              <a:xfrm>
                <a:off x="1066800" y="2743200"/>
                <a:ext cx="6324600" cy="1588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rot="5400000" flipH="1" flipV="1">
                <a:off x="3963194" y="2743200"/>
                <a:ext cx="304006" cy="79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rot="5400000" flipH="1" flipV="1">
                <a:off x="6706394" y="2742406"/>
                <a:ext cx="3048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rot="5400000" flipH="1" flipV="1">
                <a:off x="1219994" y="2742406"/>
                <a:ext cx="3048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/>
              <p:cNvSpPr txBox="1"/>
              <p:nvPr/>
            </p:nvSpPr>
            <p:spPr>
              <a:xfrm>
                <a:off x="7391400" y="2438400"/>
                <a:ext cx="8179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charset="0"/>
                    <a:cs typeface="ＭＳ Ｐゴシック" charset="0"/>
                  </a:rPr>
                  <a:t>Time</a:t>
                </a: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1371600" y="5080337"/>
              <a:ext cx="2514531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19900"/>
                  </a:solidFill>
                  <a:effectLst/>
                  <a:uLnTx/>
                  <a:uFillTx/>
                  <a:latin typeface="Calibri"/>
                  <a:ea typeface="ＭＳ Ｐゴシック" charset="0"/>
                  <a:cs typeface="ＭＳ Ｐゴシック" charset="0"/>
                </a:rPr>
                <a:t>Current Epoch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419900"/>
                  </a:solidFill>
                  <a:effectLst/>
                  <a:uLnTx/>
                  <a:uFillTx/>
                  <a:latin typeface="Calibri"/>
                  <a:ea typeface="ＭＳ Ｐゴシック" charset="0"/>
                  <a:cs typeface="ＭＳ Ｐゴシック" charset="0"/>
                </a:rPr>
                <a:t>(100K cycles)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333363" y="5080337"/>
              <a:ext cx="233438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3E82F7"/>
                  </a:solidFill>
                  <a:effectLst/>
                  <a:uLnTx/>
                  <a:uFillTx/>
                  <a:latin typeface="Calibri"/>
                  <a:ea typeface="ＭＳ Ｐゴシック" charset="0"/>
                  <a:cs typeface="ＭＳ Ｐゴシック" charset="0"/>
                </a:rPr>
                <a:t>Next Epoch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1" i="1" u="none" strike="noStrike" kern="1200" cap="none" spc="0" normalizeH="0" baseline="0" noProof="0" dirty="0">
                  <a:ln>
                    <a:noFill/>
                  </a:ln>
                  <a:solidFill>
                    <a:srgbClr val="3E82F7"/>
                  </a:solidFill>
                  <a:effectLst/>
                  <a:uLnTx/>
                  <a:uFillTx/>
                  <a:latin typeface="Calibri"/>
                  <a:ea typeface="ＭＳ Ｐゴシック" charset="0"/>
                  <a:cs typeface="ＭＳ Ｐゴシック" charset="0"/>
                </a:rPr>
                <a:t>(100K cycles)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137295" y="2438400"/>
            <a:ext cx="2901305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419900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During epoch: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Measure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L1 MPKI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of each application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Measure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network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</a:b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load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4038600" y="2743200"/>
            <a:ext cx="597408" cy="2362200"/>
            <a:chOff x="4191000" y="2833116"/>
            <a:chExt cx="597408" cy="2119884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4407408" y="2843784"/>
              <a:ext cx="381000" cy="1588"/>
            </a:xfrm>
            <a:prstGeom prst="straightConnector1">
              <a:avLst/>
            </a:prstGeom>
            <a:ln w="38100">
              <a:solidFill>
                <a:srgbClr val="3E82F7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 flipH="1" flipV="1">
              <a:off x="3466306" y="3785616"/>
              <a:ext cx="1905794" cy="794"/>
            </a:xfrm>
            <a:prstGeom prst="line">
              <a:avLst/>
            </a:prstGeom>
            <a:ln w="38100">
              <a:solidFill>
                <a:srgbClr val="3E82F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Cloud 43"/>
            <p:cNvSpPr/>
            <p:nvPr/>
          </p:nvSpPr>
          <p:spPr>
            <a:xfrm>
              <a:off x="4191000" y="4572000"/>
              <a:ext cx="457200" cy="381000"/>
            </a:xfrm>
            <a:prstGeom prst="cloud">
              <a:avLst/>
            </a:prstGeom>
            <a:solidFill>
              <a:srgbClr val="3E82F7"/>
            </a:solidFill>
            <a:ln>
              <a:solidFill>
                <a:srgbClr val="3E82F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4635232" y="2438400"/>
            <a:ext cx="313912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srgbClr val="3E82F7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Beginning of epoch: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Classify applications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Adjust throttling rate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Reset measurements</a:t>
            </a:r>
          </a:p>
        </p:txBody>
      </p:sp>
      <p:sp>
        <p:nvSpPr>
          <p:cNvPr id="47" name="Right Arrow 46"/>
          <p:cNvSpPr/>
          <p:nvPr/>
        </p:nvSpPr>
        <p:spPr>
          <a:xfrm>
            <a:off x="1219200" y="4318337"/>
            <a:ext cx="2743200" cy="304800"/>
          </a:xfrm>
          <a:prstGeom prst="rightArrow">
            <a:avLst/>
          </a:prstGeom>
          <a:solidFill>
            <a:srgbClr val="419900"/>
          </a:solidFill>
          <a:ln w="571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38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6" grpId="0"/>
      <p:bldP spid="47" grpId="0" animBg="1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200" dirty="0"/>
              <a:t>Background and Motivation</a:t>
            </a:r>
          </a:p>
          <a:p>
            <a:r>
              <a:rPr lang="en-US" sz="4200" dirty="0"/>
              <a:t>Mechanism</a:t>
            </a:r>
          </a:p>
          <a:p>
            <a:r>
              <a:rPr lang="en-US" sz="4200" b="1" dirty="0">
                <a:solidFill>
                  <a:srgbClr val="009900"/>
                </a:solidFill>
              </a:rPr>
              <a:t>Prior Works</a:t>
            </a:r>
          </a:p>
          <a:p>
            <a:r>
              <a:rPr lang="en-US" sz="4200" dirty="0">
                <a:solidFill>
                  <a:schemeClr val="bg1">
                    <a:lumMod val="85000"/>
                  </a:schemeClr>
                </a:solidFill>
              </a:rPr>
              <a:t>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284</a:t>
            </a:fld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419803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Source Throttling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b="1" dirty="0"/>
              <a:t>Source throttling for </a:t>
            </a:r>
            <a:r>
              <a:rPr lang="en-US" sz="2800" b="1" dirty="0" err="1"/>
              <a:t>bufferless</a:t>
            </a:r>
            <a:r>
              <a:rPr lang="en-US" sz="2800" b="1" dirty="0"/>
              <a:t> </a:t>
            </a:r>
            <a:r>
              <a:rPr lang="en-US" sz="2800" b="1" dirty="0" err="1"/>
              <a:t>NoCs</a:t>
            </a:r>
            <a:r>
              <a:rPr lang="en-US" sz="2800" b="1" dirty="0"/>
              <a:t> </a:t>
            </a:r>
            <a:br>
              <a:rPr lang="en-US" sz="2800" b="1" dirty="0"/>
            </a:br>
            <a:r>
              <a:rPr lang="en-US" sz="1800" dirty="0"/>
              <a:t>[</a:t>
            </a:r>
            <a:r>
              <a:rPr lang="en-US" sz="1800" dirty="0" err="1"/>
              <a:t>Nychis</a:t>
            </a:r>
            <a:r>
              <a:rPr lang="en-US" sz="1800" dirty="0"/>
              <a:t>+ Hotnets’10, SIGCOMM’12]</a:t>
            </a:r>
          </a:p>
          <a:p>
            <a:pPr lvl="1"/>
            <a:r>
              <a:rPr lang="en-US" sz="2600" dirty="0"/>
              <a:t>Application-aware throttling based on starvation rate</a:t>
            </a:r>
          </a:p>
          <a:p>
            <a:pPr lvl="1"/>
            <a:r>
              <a:rPr lang="en-US" sz="2600" dirty="0">
                <a:solidFill>
                  <a:srgbClr val="FF0000"/>
                </a:solidFill>
              </a:rPr>
              <a:t>Does not adaptively adjust throttling rate</a:t>
            </a:r>
          </a:p>
          <a:p>
            <a:pPr lvl="1"/>
            <a:r>
              <a:rPr lang="en-US" sz="2600" dirty="0">
                <a:solidFill>
                  <a:srgbClr val="000000"/>
                </a:solidFill>
              </a:rPr>
              <a:t>“Heterogeneous Throttling”</a:t>
            </a:r>
            <a:endParaRPr lang="en-US" sz="2600" dirty="0">
              <a:solidFill>
                <a:srgbClr val="FF0000"/>
              </a:solidFill>
            </a:endParaRPr>
          </a:p>
          <a:p>
            <a:r>
              <a:rPr lang="en-US" sz="2800" b="1" dirty="0"/>
              <a:t>Source throttling off-chip buffered networks </a:t>
            </a:r>
            <a:br>
              <a:rPr lang="en-US" sz="2800" b="1" dirty="0"/>
            </a:br>
            <a:r>
              <a:rPr lang="en-US" sz="1800" dirty="0"/>
              <a:t>[</a:t>
            </a:r>
            <a:r>
              <a:rPr lang="en-US" sz="1800" dirty="0" err="1"/>
              <a:t>Thottethodi</a:t>
            </a:r>
            <a:r>
              <a:rPr lang="en-US" sz="1800" dirty="0"/>
              <a:t>+ HPCA’01]</a:t>
            </a:r>
            <a:endParaRPr lang="en-US" sz="1000" dirty="0"/>
          </a:p>
          <a:p>
            <a:pPr lvl="1"/>
            <a:r>
              <a:rPr lang="en-US" sz="2600" dirty="0"/>
              <a:t>Dynamically trigger throttling based on fraction of buffer occupancy</a:t>
            </a:r>
          </a:p>
          <a:p>
            <a:pPr lvl="1"/>
            <a:r>
              <a:rPr lang="en-US" sz="2600" dirty="0">
                <a:solidFill>
                  <a:srgbClr val="FF0000"/>
                </a:solidFill>
              </a:rPr>
              <a:t>Not application-aware: fully block packet injections of every node</a:t>
            </a:r>
          </a:p>
          <a:p>
            <a:pPr lvl="1"/>
            <a:r>
              <a:rPr lang="en-US" sz="2600" dirty="0">
                <a:solidFill>
                  <a:srgbClr val="000000"/>
                </a:solidFill>
              </a:rPr>
              <a:t>“Self-tuned Throttling”</a:t>
            </a:r>
          </a:p>
          <a:p>
            <a:pPr lvl="1"/>
            <a:endParaRPr lang="en-US" sz="2600" dirty="0">
              <a:solidFill>
                <a:srgbClr val="000000"/>
              </a:solidFill>
            </a:endParaRPr>
          </a:p>
          <a:p>
            <a:pPr lvl="1">
              <a:buNone/>
            </a:pPr>
            <a:endParaRPr lang="en-US" sz="2600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285</a:t>
            </a:fld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910658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200" dirty="0"/>
              <a:t>Background and Motivation</a:t>
            </a:r>
          </a:p>
          <a:p>
            <a:r>
              <a:rPr lang="en-US" sz="4200" dirty="0"/>
              <a:t>Mechanism</a:t>
            </a:r>
          </a:p>
          <a:p>
            <a:r>
              <a:rPr lang="en-US" sz="4200" dirty="0"/>
              <a:t>Prior Works</a:t>
            </a:r>
          </a:p>
          <a:p>
            <a:r>
              <a:rPr lang="en-US" sz="4200" b="1" dirty="0">
                <a:solidFill>
                  <a:srgbClr val="419900"/>
                </a:solidFill>
              </a:rPr>
              <a:t>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286</a:t>
            </a:fld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2398242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Chip Multiprocessor Simulator</a:t>
            </a:r>
          </a:p>
          <a:p>
            <a:pPr lvl="1"/>
            <a:r>
              <a:rPr lang="en-US" sz="2000" b="1" dirty="0"/>
              <a:t>64-node</a:t>
            </a:r>
            <a:r>
              <a:rPr lang="en-US" sz="2000" dirty="0"/>
              <a:t> multi-core systems with a </a:t>
            </a:r>
            <a:r>
              <a:rPr lang="en-US" sz="2000" b="1" dirty="0"/>
              <a:t>2D-mesh topology</a:t>
            </a:r>
            <a:endParaRPr lang="en-US" sz="2000" dirty="0"/>
          </a:p>
          <a:p>
            <a:pPr lvl="1"/>
            <a:r>
              <a:rPr lang="en-US" sz="2000" dirty="0"/>
              <a:t>Closed-loop core/cache/</a:t>
            </a:r>
            <a:r>
              <a:rPr lang="en-US" sz="2000" dirty="0" err="1"/>
              <a:t>NoC</a:t>
            </a:r>
            <a:r>
              <a:rPr lang="en-US" sz="2000" dirty="0"/>
              <a:t> cycle-level</a:t>
            </a:r>
            <a:r>
              <a:rPr lang="en-US" sz="2000" b="1" dirty="0"/>
              <a:t> </a:t>
            </a:r>
            <a:r>
              <a:rPr lang="en-US" sz="2000" dirty="0"/>
              <a:t>model</a:t>
            </a:r>
          </a:p>
          <a:p>
            <a:pPr lvl="1"/>
            <a:r>
              <a:rPr lang="en-US" sz="2000" dirty="0"/>
              <a:t>64KB L1, perfect L2 (always hits to stress </a:t>
            </a:r>
            <a:r>
              <a:rPr lang="en-US" sz="2000" dirty="0" err="1"/>
              <a:t>NoC</a:t>
            </a:r>
            <a:r>
              <a:rPr lang="en-US" sz="2000" dirty="0"/>
              <a:t>)</a:t>
            </a:r>
          </a:p>
          <a:p>
            <a:r>
              <a:rPr lang="en-US" sz="2400" b="1" dirty="0"/>
              <a:t>Router Designs</a:t>
            </a:r>
          </a:p>
          <a:p>
            <a:pPr lvl="1"/>
            <a:r>
              <a:rPr lang="en-US" sz="2000" b="1" dirty="0"/>
              <a:t>Virtual-channel buffered </a:t>
            </a:r>
            <a:r>
              <a:rPr lang="en-US" sz="2000" dirty="0"/>
              <a:t>router</a:t>
            </a:r>
            <a:r>
              <a:rPr lang="en-US" sz="2000" b="1" dirty="0"/>
              <a:t>: </a:t>
            </a:r>
            <a:r>
              <a:rPr lang="en-US" sz="2000" dirty="0"/>
              <a:t>4 VCs, 4 flits/VC </a:t>
            </a:r>
            <a:r>
              <a:rPr lang="en-US" sz="1800" dirty="0"/>
              <a:t>[Dally+ IEEE TPDS’92]</a:t>
            </a:r>
            <a:endParaRPr lang="en-US" sz="1800" b="1" dirty="0"/>
          </a:p>
          <a:p>
            <a:pPr lvl="1"/>
            <a:r>
              <a:rPr lang="en-US" sz="2000" b="1" dirty="0" err="1"/>
              <a:t>Bufferless</a:t>
            </a:r>
            <a:r>
              <a:rPr lang="en-US" sz="2000" b="1" dirty="0"/>
              <a:t> deflection </a:t>
            </a:r>
            <a:r>
              <a:rPr lang="en-US" sz="2000" dirty="0"/>
              <a:t>routers</a:t>
            </a:r>
            <a:r>
              <a:rPr lang="en-US" sz="2000" b="1" dirty="0"/>
              <a:t>: BLESS </a:t>
            </a:r>
            <a:r>
              <a:rPr lang="en-US" sz="1800" dirty="0"/>
              <a:t>[</a:t>
            </a:r>
            <a:r>
              <a:rPr lang="en-US" sz="1800" dirty="0" err="1"/>
              <a:t>Moscibroda</a:t>
            </a:r>
            <a:r>
              <a:rPr lang="en-US" sz="1800" dirty="0"/>
              <a:t>+ ISCA’09]</a:t>
            </a:r>
          </a:p>
          <a:p>
            <a:r>
              <a:rPr lang="en-US" sz="2200" b="1" dirty="0"/>
              <a:t> </a:t>
            </a:r>
            <a:r>
              <a:rPr lang="en-US" sz="2400" b="1" dirty="0"/>
              <a:t>Workloads</a:t>
            </a:r>
          </a:p>
          <a:p>
            <a:pPr lvl="1"/>
            <a:r>
              <a:rPr lang="en-US" sz="2000" dirty="0"/>
              <a:t>60 multi-core workloads: SPEC CPU2006 benchmarks</a:t>
            </a:r>
          </a:p>
          <a:p>
            <a:pPr lvl="1"/>
            <a:r>
              <a:rPr lang="en-US" sz="2000" dirty="0"/>
              <a:t>Categorized based on their network intensity</a:t>
            </a:r>
          </a:p>
          <a:p>
            <a:pPr lvl="2"/>
            <a:r>
              <a:rPr lang="en-US" sz="1800" b="1" dirty="0"/>
              <a:t>L</a:t>
            </a:r>
            <a:r>
              <a:rPr lang="en-US" sz="1800" dirty="0"/>
              <a:t>ow/</a:t>
            </a:r>
            <a:r>
              <a:rPr lang="en-US" sz="1800" b="1" dirty="0"/>
              <a:t>M</a:t>
            </a:r>
            <a:r>
              <a:rPr lang="en-US" sz="1800" dirty="0"/>
              <a:t>edium/</a:t>
            </a:r>
            <a:r>
              <a:rPr lang="en-US" sz="1800" b="1" dirty="0"/>
              <a:t>H</a:t>
            </a:r>
            <a:r>
              <a:rPr lang="en-US" sz="1800" dirty="0"/>
              <a:t>igh intensity categories	</a:t>
            </a:r>
          </a:p>
          <a:p>
            <a:r>
              <a:rPr lang="en-US" sz="2400" b="1" dirty="0"/>
              <a:t>Metrics: </a:t>
            </a:r>
            <a:r>
              <a:rPr lang="en-US" sz="2400" dirty="0"/>
              <a:t>Weighted Speedup (</a:t>
            </a:r>
            <a:r>
              <a:rPr lang="en-US" sz="2400" dirty="0" err="1"/>
              <a:t>perf</a:t>
            </a:r>
            <a:r>
              <a:rPr lang="en-US" sz="2400" dirty="0"/>
              <a:t>.), </a:t>
            </a:r>
            <a:r>
              <a:rPr lang="en-US" sz="2400" dirty="0" err="1"/>
              <a:t>perf</a:t>
            </a:r>
            <a:r>
              <a:rPr lang="en-US" sz="2400" dirty="0"/>
              <a:t>./Watt (energy eff.),</a:t>
            </a:r>
            <a:br>
              <a:rPr lang="en-US" sz="2400" dirty="0"/>
            </a:br>
            <a:r>
              <a:rPr lang="en-US" sz="2400" dirty="0"/>
              <a:t>and maximum slowdown (fairness)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287</a:t>
            </a:fld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5950235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Chart 19"/>
          <p:cNvGraphicFramePr/>
          <p:nvPr/>
        </p:nvGraphicFramePr>
        <p:xfrm>
          <a:off x="457200" y="990600"/>
          <a:ext cx="8153400" cy="3733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Performance: </a:t>
            </a:r>
            <a:r>
              <a:rPr lang="en-US" sz="4000" dirty="0" err="1"/>
              <a:t>Bufferless</a:t>
            </a:r>
            <a:r>
              <a:rPr lang="en-US" sz="4000" dirty="0"/>
              <a:t> </a:t>
            </a:r>
            <a:r>
              <a:rPr lang="en-US" sz="4000" dirty="0" err="1"/>
              <a:t>NoC</a:t>
            </a:r>
            <a:r>
              <a:rPr lang="en-US" sz="4000" dirty="0"/>
              <a:t> (BLESS)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288</a:t>
            </a:fld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4648201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55D6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HAT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A55D6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provides better performance improvement than past 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5486401"/>
            <a:ext cx="8686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Highest improvement on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heterogeneous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 workload mixes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- L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and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 M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are more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sensitive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50000"/>
                  </a:srgbClr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 to network latency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676400" y="1371600"/>
            <a:ext cx="3733800" cy="3124200"/>
          </a:xfrm>
          <a:prstGeom prst="roundRect">
            <a:avLst/>
          </a:prstGeom>
          <a:noFill/>
          <a:ln w="50800" cap="flat" cmpd="sng" algn="ctr">
            <a:solidFill>
              <a:schemeClr val="accent3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01723" y="1595736"/>
            <a:ext cx="80322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7.4%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rot="5400000" flipH="1" flipV="1">
            <a:off x="7467997" y="2133203"/>
            <a:ext cx="304800" cy="795"/>
          </a:xfrm>
          <a:prstGeom prst="straightConnector1">
            <a:avLst/>
          </a:prstGeom>
          <a:ln w="38100">
            <a:solidFill>
              <a:srgbClr val="4199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23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/>
          <p:cNvGraphicFramePr/>
          <p:nvPr/>
        </p:nvGraphicFramePr>
        <p:xfrm>
          <a:off x="457200" y="1066800"/>
          <a:ext cx="7924800" cy="396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Performance: Buffered </a:t>
            </a:r>
            <a:r>
              <a:rPr lang="en-US" dirty="0" err="1"/>
              <a:t>NoC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289</a:t>
            </a:fld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218094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A55D6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Congestion is much lower in Buffered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A55D6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NoC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A55D6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, but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A55D6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HAT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A55D6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 still provides performance benefit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58973" y="1519536"/>
            <a:ext cx="102609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+ 3.5%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rot="5400000" flipH="1" flipV="1">
            <a:off x="7315597" y="2057003"/>
            <a:ext cx="304800" cy="795"/>
          </a:xfrm>
          <a:prstGeom prst="straightConnector1">
            <a:avLst/>
          </a:prstGeom>
          <a:ln w="38100">
            <a:solidFill>
              <a:srgbClr val="4199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39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Another Example: Omega Network</a:t>
            </a:r>
          </a:p>
        </p:txBody>
      </p:sp>
      <p:sp>
        <p:nvSpPr>
          <p:cNvPr id="110594" name="Content Placeholder 2"/>
          <p:cNvSpPr>
            <a:spLocks noGrp="1"/>
          </p:cNvSpPr>
          <p:nvPr>
            <p:ph idx="1"/>
          </p:nvPr>
        </p:nvSpPr>
        <p:spPr>
          <a:xfrm>
            <a:off x="76200" y="996950"/>
            <a:ext cx="4114800" cy="51943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Single path from source to destination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All stages are the same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Used in NYU </a:t>
            </a:r>
            <a:r>
              <a:rPr lang="en-US" dirty="0" err="1">
                <a:latin typeface="Tahoma" charset="0"/>
                <a:ea typeface="ＭＳ Ｐゴシック" charset="0"/>
                <a:cs typeface="ＭＳ Ｐゴシック" charset="0"/>
              </a:rPr>
              <a:t>Ultracomputer</a:t>
            </a: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Gottlieb et al. </a:t>
            </a:r>
            <a:r>
              <a:rPr lang="ja-JP" altLang="en-US" dirty="0">
                <a:latin typeface="Tahom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The NYU </a:t>
            </a:r>
            <a:r>
              <a:rPr lang="en-US" altLang="ja-JP" dirty="0" err="1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Ultracomputer</a:t>
            </a:r>
            <a:r>
              <a:rPr lang="en-US" altLang="ja-JP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 - Designing an MIMD Shared Memory Parallel Computer</a:t>
            </a:r>
            <a:r>
              <a:rPr lang="en-US" altLang="ja-JP" dirty="0">
                <a:latin typeface="Tahoma" charset="0"/>
                <a:ea typeface="ＭＳ Ｐゴシック" charset="0"/>
                <a:cs typeface="ＭＳ Ｐゴシック" charset="0"/>
              </a:rPr>
              <a:t>,</a:t>
            </a:r>
            <a:r>
              <a:rPr lang="ja-JP" altLang="en-US" dirty="0">
                <a:latin typeface="Tahom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dirty="0">
                <a:latin typeface="Tahoma" charset="0"/>
                <a:ea typeface="ＭＳ Ｐゴシック" charset="0"/>
                <a:cs typeface="ＭＳ Ｐゴシック" charset="0"/>
              </a:rPr>
              <a:t> IEEE Trans. On Comp., 1983.</a:t>
            </a: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059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7DD0772-C03F-4C42-9A9A-6209F9104394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29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pic>
        <p:nvPicPr>
          <p:cNvPr id="11059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524000"/>
            <a:ext cx="47879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5884862"/>
      </p:ext>
    </p:extLst>
  </p:cSld>
  <p:clrMapOvr>
    <a:masterClrMapping/>
  </p:clrMapOvr>
  <p:transition/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Fairness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290</a:t>
            </a:fld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9600" y="5791201"/>
            <a:ext cx="7848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2A55D6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HAT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2A55D6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provides better fairness than prior works</a:t>
            </a:r>
          </a:p>
        </p:txBody>
      </p:sp>
      <p:graphicFrame>
        <p:nvGraphicFramePr>
          <p:cNvPr id="12" name="Chart 11"/>
          <p:cNvGraphicFramePr/>
          <p:nvPr/>
        </p:nvGraphicFramePr>
        <p:xfrm>
          <a:off x="381000" y="1066800"/>
          <a:ext cx="4495800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hart 12"/>
          <p:cNvGraphicFramePr/>
          <p:nvPr/>
        </p:nvGraphicFramePr>
        <p:xfrm>
          <a:off x="4724400" y="914400"/>
          <a:ext cx="419100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352800" y="2357736"/>
            <a:ext cx="884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- 15%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86602" y="1976736"/>
            <a:ext cx="728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- 5%</a:t>
            </a:r>
          </a:p>
        </p:txBody>
      </p:sp>
    </p:spTree>
    <p:extLst>
      <p:ext uri="{BB962C8B-B14F-4D97-AF65-F5344CB8AC3E}">
        <p14:creationId xmlns:p14="http://schemas.microsoft.com/office/powerpoint/2010/main" val="1346304390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/>
          <p:cNvGraphicFramePr/>
          <p:nvPr/>
        </p:nvGraphicFramePr>
        <p:xfrm>
          <a:off x="762000" y="1066801"/>
          <a:ext cx="7239000" cy="4559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Energy Efficiency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291</a:t>
            </a:fld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29000" y="1481328"/>
            <a:ext cx="906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8.5%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38800" y="1534180"/>
            <a:ext cx="628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5%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47800" y="5562601"/>
            <a:ext cx="67818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1" i="0" u="none" strike="noStrike" kern="1200" cap="none" spc="0" normalizeH="0" baseline="0" noProof="0" dirty="0">
                <a:ln>
                  <a:noFill/>
                </a:ln>
                <a:solidFill>
                  <a:srgbClr val="2A55D6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HAT 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2A55D6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increases energy efficiency by reducing congestion</a:t>
            </a:r>
          </a:p>
        </p:txBody>
      </p:sp>
    </p:spTree>
    <p:extLst>
      <p:ext uri="{BB962C8B-B14F-4D97-AF65-F5344CB8AC3E}">
        <p14:creationId xmlns:p14="http://schemas.microsoft.com/office/powerpoint/2010/main" val="3440409198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Results in Paper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Performance on </a:t>
            </a:r>
            <a:r>
              <a:rPr lang="en-US" b="1" dirty="0"/>
              <a:t>CHIPPER</a:t>
            </a:r>
          </a:p>
          <a:p>
            <a:endParaRPr lang="en-US" dirty="0"/>
          </a:p>
          <a:p>
            <a:r>
              <a:rPr lang="en-US" dirty="0"/>
              <a:t>Performance on </a:t>
            </a:r>
            <a:r>
              <a:rPr lang="en-US" b="1" dirty="0"/>
              <a:t>multithreaded</a:t>
            </a:r>
            <a:r>
              <a:rPr lang="en-US" dirty="0"/>
              <a:t> workloads</a:t>
            </a:r>
          </a:p>
          <a:p>
            <a:endParaRPr lang="en-US" dirty="0"/>
          </a:p>
          <a:p>
            <a:r>
              <a:rPr lang="en-US" dirty="0"/>
              <a:t>Parameters sensitivity sweep of </a:t>
            </a:r>
            <a:r>
              <a:rPr lang="en-US" b="1" dirty="0"/>
              <a:t>HAT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292</a:t>
            </a:fld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504255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600" b="1" u="sng" dirty="0">
                <a:solidFill>
                  <a:srgbClr val="FF0000"/>
                </a:solidFill>
              </a:rPr>
              <a:t>Problem</a:t>
            </a:r>
            <a:r>
              <a:rPr lang="en-US" sz="2600" b="1" dirty="0">
                <a:solidFill>
                  <a:srgbClr val="FF0000"/>
                </a:solidFill>
              </a:rPr>
              <a:t>: </a:t>
            </a:r>
            <a:r>
              <a:rPr lang="en-US" sz="2600" dirty="0">
                <a:solidFill>
                  <a:srgbClr val="FF0000"/>
                </a:solidFill>
              </a:rPr>
              <a:t>Packets contend in on-chip networks (</a:t>
            </a:r>
            <a:r>
              <a:rPr lang="en-US" sz="2600" dirty="0" err="1">
                <a:solidFill>
                  <a:srgbClr val="FF0000"/>
                </a:solidFill>
              </a:rPr>
              <a:t>NoCs</a:t>
            </a:r>
            <a:r>
              <a:rPr lang="en-US" sz="2600" dirty="0">
                <a:solidFill>
                  <a:srgbClr val="FF0000"/>
                </a:solidFill>
              </a:rPr>
              <a:t>), causing congestion, thus reducing performance</a:t>
            </a:r>
          </a:p>
          <a:p>
            <a:r>
              <a:rPr lang="en-US" sz="2600" b="1" u="sng" dirty="0"/>
              <a:t>Observations</a:t>
            </a:r>
            <a:r>
              <a:rPr lang="en-US" sz="2600" b="1" dirty="0"/>
              <a:t>: </a:t>
            </a:r>
          </a:p>
          <a:p>
            <a:pPr>
              <a:buNone/>
            </a:pPr>
            <a:r>
              <a:rPr lang="en-US" sz="2600" dirty="0"/>
              <a:t>	1) Some applications are more sensitive to network latency than others</a:t>
            </a:r>
            <a:br>
              <a:rPr lang="en-US" sz="2600" dirty="0"/>
            </a:br>
            <a:r>
              <a:rPr lang="en-US" sz="2600" dirty="0"/>
              <a:t>2) Applications must be throttled differently to achieve peak performance</a:t>
            </a:r>
          </a:p>
          <a:p>
            <a:r>
              <a:rPr lang="en-US" sz="2600" b="1" u="sng" dirty="0">
                <a:solidFill>
                  <a:srgbClr val="2A55D6"/>
                </a:solidFill>
              </a:rPr>
              <a:t>Key Idea</a:t>
            </a:r>
            <a:r>
              <a:rPr lang="en-US" sz="2600" b="1" dirty="0">
                <a:solidFill>
                  <a:srgbClr val="2A55D6"/>
                </a:solidFill>
              </a:rPr>
              <a:t>: Heterogeneous Adaptive Throttling (HAT)</a:t>
            </a:r>
            <a:br>
              <a:rPr lang="en-US" sz="2600" dirty="0">
                <a:solidFill>
                  <a:srgbClr val="2A55D6"/>
                </a:solidFill>
              </a:rPr>
            </a:br>
            <a:r>
              <a:rPr lang="en-US" sz="2600" dirty="0">
                <a:solidFill>
                  <a:srgbClr val="2A55D6"/>
                </a:solidFill>
              </a:rPr>
              <a:t>1) Application-aware source throttling </a:t>
            </a:r>
            <a:br>
              <a:rPr lang="en-US" sz="2600" dirty="0">
                <a:solidFill>
                  <a:srgbClr val="2A55D6"/>
                </a:solidFill>
              </a:rPr>
            </a:br>
            <a:r>
              <a:rPr lang="en-US" sz="2600" dirty="0">
                <a:solidFill>
                  <a:srgbClr val="2A55D6"/>
                </a:solidFill>
              </a:rPr>
              <a:t>2) Network-load-aware throttling rate adjustment</a:t>
            </a:r>
          </a:p>
          <a:p>
            <a:r>
              <a:rPr lang="en-US" sz="2600" b="1" u="sng" dirty="0"/>
              <a:t>Result</a:t>
            </a:r>
            <a:r>
              <a:rPr lang="en-US" sz="2600" b="1" dirty="0"/>
              <a:t>:</a:t>
            </a:r>
            <a:r>
              <a:rPr lang="en-US" sz="2600" dirty="0"/>
              <a:t> Improves performance and energy efficiency over state-of-the-art source throttling policies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293</a:t>
            </a:fld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79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Throttling Based Fairness in </a:t>
            </a:r>
            <a:r>
              <a:rPr lang="en-US" dirty="0" err="1"/>
              <a:t>NoCs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24744"/>
            <a:ext cx="8610600" cy="5123656"/>
          </a:xfrm>
        </p:spPr>
        <p:txBody>
          <a:bodyPr/>
          <a:lstStyle/>
          <a:p>
            <a:r>
              <a:rPr lang="en-US" sz="2000" dirty="0"/>
              <a:t>Kevin Chang, </a:t>
            </a:r>
            <a:r>
              <a:rPr lang="en-US" sz="2000" dirty="0" err="1"/>
              <a:t>Rachata</a:t>
            </a:r>
            <a:r>
              <a:rPr lang="en-US" sz="2000" dirty="0"/>
              <a:t> </a:t>
            </a:r>
            <a:r>
              <a:rPr lang="en-US" sz="2000" dirty="0" err="1"/>
              <a:t>Ausavarungnirun</a:t>
            </a:r>
            <a:r>
              <a:rPr lang="en-US" sz="2000" dirty="0"/>
              <a:t>, Chris Fallin, and Onur Mutlu,</a:t>
            </a:r>
            <a:br>
              <a:rPr lang="en-US" sz="2000" dirty="0"/>
            </a:br>
            <a:r>
              <a:rPr lang="en-US" sz="2000" b="1" dirty="0">
                <a:hlinkClick r:id="rId2"/>
              </a:rPr>
              <a:t>"HAT: Heterogeneous Adaptive Throttling for On-Chip Networks"</a:t>
            </a:r>
            <a:br>
              <a:rPr lang="en-US" sz="2000" dirty="0"/>
            </a:br>
            <a:r>
              <a:rPr lang="en-US" sz="2000" i="1" dirty="0"/>
              <a:t>Proceedings of the </a:t>
            </a:r>
            <a:r>
              <a:rPr lang="en-US" sz="2000" i="1" dirty="0">
                <a:hlinkClick r:id="rId3"/>
              </a:rPr>
              <a:t>24th International Symposium on Computer Architecture and High Performance Computing</a:t>
            </a:r>
            <a:r>
              <a:rPr lang="en-US" sz="2000" i="1" dirty="0"/>
              <a:t> (</a:t>
            </a:r>
            <a:r>
              <a:rPr lang="en-US" sz="2000" b="1" i="1" dirty="0"/>
              <a:t>SBAC-PAD</a:t>
            </a:r>
            <a:r>
              <a:rPr lang="en-US" sz="2000" i="1" dirty="0"/>
              <a:t>)</a:t>
            </a:r>
            <a:r>
              <a:rPr lang="en-US" sz="2000" dirty="0"/>
              <a:t>, New York, NY, October 2012. </a:t>
            </a:r>
            <a:r>
              <a:rPr lang="en-US" sz="2000" dirty="0">
                <a:hlinkClick r:id="rId4"/>
              </a:rPr>
              <a:t>Slides (pptx)</a:t>
            </a:r>
            <a:r>
              <a:rPr lang="en-US" sz="2000" dirty="0"/>
              <a:t> </a:t>
            </a:r>
            <a:r>
              <a:rPr lang="en-US" sz="2000" dirty="0">
                <a:hlinkClick r:id="rId5"/>
              </a:rPr>
              <a:t>(pdf)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3594FA-E141-4234-AE05-360401972BE7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ＭＳ Ｐゴシック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ＭＳ Ｐゴシック" charset="-128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63170"/>
            <a:ext cx="9144000" cy="191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58680"/>
      </p:ext>
    </p:extLst>
  </p:cSld>
  <p:clrMapOvr>
    <a:masterClrMapping/>
  </p:clrMapOvr>
  <p:transition/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09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66713" y="1828800"/>
            <a:ext cx="8428037" cy="1720850"/>
          </a:xfrm>
        </p:spPr>
        <p:txBody>
          <a:bodyPr/>
          <a:lstStyle/>
          <a:p>
            <a:pPr algn="ctr" eaLnBrk="1" hangingPunct="1"/>
            <a:r>
              <a:rPr lang="en-US" sz="4000">
                <a:latin typeface="Garamond" charset="0"/>
                <a:ea typeface="ＭＳ Ｐゴシック" charset="0"/>
                <a:cs typeface="ＭＳ Ｐゴシック" charset="0"/>
              </a:rPr>
              <a:t>Slack-Driven Packet Scheduling</a:t>
            </a:r>
          </a:p>
        </p:txBody>
      </p:sp>
      <p:sp>
        <p:nvSpPr>
          <p:cNvPr id="222210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04800" y="3581400"/>
            <a:ext cx="8458200" cy="2900363"/>
          </a:xfrm>
        </p:spPr>
        <p:txBody>
          <a:bodyPr/>
          <a:lstStyle/>
          <a:p>
            <a:pPr eaLnBrk="1" hangingPunct="1">
              <a:buFont typeface="Wingdings" charset="0"/>
              <a:buNone/>
            </a:pPr>
            <a:endParaRPr lang="en-US" i="1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2211" name="Rectangle 3"/>
          <p:cNvSpPr>
            <a:spLocks noChangeArrowheads="1"/>
          </p:cNvSpPr>
          <p:nvPr/>
        </p:nvSpPr>
        <p:spPr bwMode="auto">
          <a:xfrm>
            <a:off x="228600" y="4876800"/>
            <a:ext cx="8686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charset="0"/>
              <a:cs typeface="ＭＳ Ｐゴシック" charset="0"/>
            </a:endParaRPr>
          </a:p>
        </p:txBody>
      </p:sp>
      <p:sp>
        <p:nvSpPr>
          <p:cNvPr id="222212" name="Rectangle 1"/>
          <p:cNvSpPr>
            <a:spLocks noChangeArrowheads="1"/>
          </p:cNvSpPr>
          <p:nvPr/>
        </p:nvSpPr>
        <p:spPr bwMode="auto">
          <a:xfrm>
            <a:off x="228600" y="4876800"/>
            <a:ext cx="86106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marR="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Reetuparna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 Das, 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Onur Mutlu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, Thomas Moscibroda, and Chita R. Das,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  <a:hlinkClick r:id="rId3"/>
              </a:rPr>
              <a:t>"Aergia: Exploiting Packet Latency Slack in On-Chip Networks"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Proceedings of the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  <a:hlinkClick r:id="rId4"/>
              </a:rPr>
              <a:t>37th International Symposium on Computer Architecture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 (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ISCA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, pages 106-116, Saint-Malo, France, June 2010.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  <a:hlinkClick r:id="rId5"/>
              </a:rPr>
              <a:t>Slides (pptx)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kumimoji="0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852420"/>
      </p:ext>
    </p:extLst>
  </p:cSld>
  <p:clrMapOvr>
    <a:masterClrMapping/>
  </p:clrMapOvr>
  <p:transition/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Packet Scheduling in NoC</a:t>
            </a:r>
          </a:p>
        </p:txBody>
      </p:sp>
      <p:sp>
        <p:nvSpPr>
          <p:cNvPr id="287" name="Content Placeholder 28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Existing scheduling policies  </a:t>
            </a:r>
          </a:p>
          <a:p>
            <a:pPr lvl="1"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Round robin  </a:t>
            </a:r>
          </a:p>
          <a:p>
            <a:pPr lvl="1"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Age</a:t>
            </a:r>
          </a:p>
          <a:p>
            <a:pPr lvl="1" eaLnBrk="1" hangingPunct="1">
              <a:buFont typeface="Wingdings" charset="0"/>
              <a:buChar char="§"/>
            </a:pPr>
            <a:endParaRPr lang="en-US">
              <a:latin typeface="Perpetua" charset="0"/>
            </a:endParaRPr>
          </a:p>
          <a:p>
            <a:pPr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Problem</a:t>
            </a:r>
          </a:p>
          <a:p>
            <a:pPr lvl="1"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Treat all packets equally</a:t>
            </a:r>
          </a:p>
          <a:p>
            <a:pPr lvl="1"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Application-oblivious</a:t>
            </a:r>
          </a:p>
          <a:p>
            <a:pPr lvl="1" eaLnBrk="1" hangingPunct="1">
              <a:buFont typeface="Wingdings" charset="0"/>
              <a:buChar char="§"/>
            </a:pPr>
            <a:endParaRPr lang="en-US">
              <a:latin typeface="Perpetua" charset="0"/>
            </a:endParaRPr>
          </a:p>
          <a:p>
            <a:pPr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Packets have </a:t>
            </a:r>
            <a:r>
              <a:rPr lang="en-US">
                <a:solidFill>
                  <a:srgbClr val="FF0000"/>
                </a:solidFill>
                <a:latin typeface="Perpetua" charset="0"/>
              </a:rPr>
              <a:t>different criticality </a:t>
            </a:r>
          </a:p>
          <a:p>
            <a:pPr lvl="1"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Packet is critical if latency of a packet affects application’s performance</a:t>
            </a:r>
          </a:p>
          <a:p>
            <a:pPr lvl="1"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Different criticality due to memory level parallelism (MLP)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525107" y="3528648"/>
            <a:ext cx="3165231" cy="55098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All packets are not the same…!!!</a:t>
            </a:r>
          </a:p>
        </p:txBody>
      </p:sp>
      <p:pic>
        <p:nvPicPr>
          <p:cNvPr id="5" name="Picture 4" descr="exclamation_mark_yellow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013" y="3357563"/>
            <a:ext cx="1030287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82354612"/>
      </p:ext>
    </p:extLst>
  </p:cSld>
  <p:clrMapOvr>
    <a:masterClrMapping/>
  </p:clrMapOvr>
  <p:transition advTm="4670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0" build="p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2911475" y="2895600"/>
            <a:ext cx="3200400" cy="1588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79"/>
          <p:cNvGrpSpPr>
            <a:grpSpLocks/>
          </p:cNvGrpSpPr>
          <p:nvPr/>
        </p:nvGrpSpPr>
        <p:grpSpPr bwMode="auto">
          <a:xfrm>
            <a:off x="3100388" y="3044825"/>
            <a:ext cx="1792287" cy="501650"/>
            <a:chOff x="2779993" y="2739778"/>
            <a:chExt cx="1792007" cy="502419"/>
          </a:xfrm>
        </p:grpSpPr>
        <p:grpSp>
          <p:nvGrpSpPr>
            <p:cNvPr id="226360" name="Group 67"/>
            <p:cNvGrpSpPr>
              <a:grpSpLocks/>
            </p:cNvGrpSpPr>
            <p:nvPr/>
          </p:nvGrpSpPr>
          <p:grpSpPr bwMode="auto">
            <a:xfrm>
              <a:off x="2779993" y="2739778"/>
              <a:ext cx="1792007" cy="502419"/>
              <a:chOff x="5324749" y="4610710"/>
              <a:chExt cx="1792007" cy="502419"/>
            </a:xfrm>
          </p:grpSpPr>
          <p:cxnSp>
            <p:nvCxnSpPr>
              <p:cNvPr id="75" name="Straight Arrow Connector 74"/>
              <p:cNvCxnSpPr/>
              <p:nvPr/>
            </p:nvCxnSpPr>
            <p:spPr>
              <a:xfrm rot="10800000" flipH="1" flipV="1">
                <a:off x="5324749" y="4610710"/>
                <a:ext cx="1587" cy="92216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/>
              <p:nvPr/>
            </p:nvCxnSpPr>
            <p:spPr>
              <a:xfrm rot="10800000" flipH="1" flipV="1">
                <a:off x="7115169" y="4610710"/>
                <a:ext cx="1587" cy="92216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Left Brace 76"/>
              <p:cNvSpPr/>
              <p:nvPr/>
            </p:nvSpPr>
            <p:spPr>
              <a:xfrm rot="16200000">
                <a:off x="6126158" y="3879256"/>
                <a:ext cx="182842" cy="1782484"/>
              </a:xfrm>
              <a:prstGeom prst="leftBrace">
                <a:avLst>
                  <a:gd name="adj1" fmla="val 8333"/>
                  <a:gd name="adj2" fmla="val 4753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5586645" y="4774474"/>
                <a:ext cx="1055523" cy="33865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Arial" pitchFamily="34" charset="0"/>
                  </a:rPr>
                  <a:t>Latency</a:t>
                </a: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Arial" pitchFamily="34" charset="0"/>
                  </a:rPr>
                  <a:t> </a:t>
                </a: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Arial" pitchFamily="34" charset="0"/>
                  </a:rPr>
                  <a:t>(   )</a:t>
                </a:r>
              </a:p>
            </p:txBody>
          </p:sp>
        </p:grpSp>
        <p:sp>
          <p:nvSpPr>
            <p:cNvPr id="79" name="Rectangle 78"/>
            <p:cNvSpPr/>
            <p:nvPr/>
          </p:nvSpPr>
          <p:spPr>
            <a:xfrm rot="16200000">
              <a:off x="3767902" y="3017299"/>
              <a:ext cx="182843" cy="9206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226307" name="Title 24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MLP Principle</a:t>
            </a: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3787775" y="2713038"/>
            <a:ext cx="1096963" cy="368300"/>
            <a:chOff x="2580721" y="3013612"/>
            <a:chExt cx="1608298" cy="369332"/>
          </a:xfrm>
        </p:grpSpPr>
        <p:sp>
          <p:nvSpPr>
            <p:cNvPr id="6" name="Rounded Rectangle 5"/>
            <p:cNvSpPr/>
            <p:nvPr/>
          </p:nvSpPr>
          <p:spPr>
            <a:xfrm>
              <a:off x="2580721" y="3059778"/>
              <a:ext cx="1608298" cy="267447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64839" y="3013612"/>
              <a:ext cx="837897" cy="36933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Arial" pitchFamily="34" charset="0"/>
                </a:rPr>
                <a:t>Stall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72715" y="2209801"/>
            <a:ext cx="91440" cy="548640"/>
            <a:chOff x="2382296" y="2511028"/>
            <a:chExt cx="91440" cy="548640"/>
          </a:xfrm>
          <a:solidFill>
            <a:srgbClr val="FF0000"/>
          </a:solidFill>
        </p:grpSpPr>
        <p:cxnSp>
          <p:nvCxnSpPr>
            <p:cNvPr id="9" name="Straight Arrow Connector 8"/>
            <p:cNvCxnSpPr/>
            <p:nvPr/>
          </p:nvCxnSpPr>
          <p:spPr>
            <a:xfrm rot="5400000">
              <a:off x="2143588" y="2784951"/>
              <a:ext cx="548640" cy="793"/>
            </a:xfrm>
            <a:prstGeom prst="straightConnector1">
              <a:avLst/>
            </a:prstGeom>
            <a:grpFill/>
            <a:ln w="19050">
              <a:solidFill>
                <a:srgbClr val="FF0000"/>
              </a:solidFill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 rot="16200000">
              <a:off x="2336576" y="2709149"/>
              <a:ext cx="182880" cy="91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3368675" y="2209800"/>
            <a:ext cx="90488" cy="549275"/>
            <a:chOff x="2535368" y="2511028"/>
            <a:chExt cx="91440" cy="548640"/>
          </a:xfrm>
        </p:grpSpPr>
        <p:cxnSp>
          <p:nvCxnSpPr>
            <p:cNvPr id="12" name="Straight Arrow Connector 11"/>
            <p:cNvCxnSpPr/>
            <p:nvPr/>
          </p:nvCxnSpPr>
          <p:spPr>
            <a:xfrm rot="16200000" flipH="1">
              <a:off x="2297142" y="2784546"/>
              <a:ext cx="548640" cy="1605"/>
            </a:xfrm>
            <a:prstGeom prst="straightConnector1">
              <a:avLst/>
            </a:prstGeom>
            <a:ln w="19050">
              <a:solidFill>
                <a:schemeClr val="accent3">
                  <a:lumMod val="60000"/>
                  <a:lumOff val="40000"/>
                </a:schemeClr>
              </a:solidFill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 rot="16200000">
              <a:off x="2489912" y="2708708"/>
              <a:ext cx="182352" cy="9144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5581650" y="2209800"/>
            <a:ext cx="92075" cy="549275"/>
            <a:chOff x="3068096" y="2511028"/>
            <a:chExt cx="91440" cy="548640"/>
          </a:xfrm>
        </p:grpSpPr>
        <p:cxnSp>
          <p:nvCxnSpPr>
            <p:cNvPr id="15" name="Straight Arrow Connector 14"/>
            <p:cNvCxnSpPr/>
            <p:nvPr/>
          </p:nvCxnSpPr>
          <p:spPr>
            <a:xfrm rot="5400000" flipH="1" flipV="1">
              <a:off x="2830037" y="2785348"/>
              <a:ext cx="548640" cy="0"/>
            </a:xfrm>
            <a:prstGeom prst="straightConnector1">
              <a:avLst/>
            </a:prstGeom>
            <a:ln w="19050">
              <a:solidFill>
                <a:schemeClr val="accent3">
                  <a:lumMod val="60000"/>
                  <a:lumOff val="40000"/>
                </a:schemeClr>
              </a:solidFill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 rot="16200000">
              <a:off x="3022640" y="2708708"/>
              <a:ext cx="182352" cy="9144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4816475" y="2209800"/>
            <a:ext cx="90488" cy="549275"/>
            <a:chOff x="4170904" y="2511027"/>
            <a:chExt cx="91440" cy="548640"/>
          </a:xfrm>
        </p:grpSpPr>
        <p:cxnSp>
          <p:nvCxnSpPr>
            <p:cNvPr id="18" name="Straight Arrow Connector 17"/>
            <p:cNvCxnSpPr/>
            <p:nvPr/>
          </p:nvCxnSpPr>
          <p:spPr>
            <a:xfrm rot="5400000" flipH="1" flipV="1">
              <a:off x="3931876" y="2785347"/>
              <a:ext cx="548640" cy="0"/>
            </a:xfrm>
            <a:prstGeom prst="straightConnector1">
              <a:avLst/>
            </a:prstGeom>
            <a:ln w="19050">
              <a:solidFill>
                <a:srgbClr val="92D050"/>
              </a:solidFill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 rot="5400000">
              <a:off x="4125448" y="2708707"/>
              <a:ext cx="182352" cy="914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23" name="Rounded Rectangle 22"/>
          <p:cNvSpPr/>
          <p:nvPr/>
        </p:nvSpPr>
        <p:spPr>
          <a:xfrm>
            <a:off x="4883150" y="2770188"/>
            <a:ext cx="365125" cy="254000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grpSp>
        <p:nvGrpSpPr>
          <p:cNvPr id="20" name="Group 36"/>
          <p:cNvGrpSpPr>
            <a:grpSpLocks/>
          </p:cNvGrpSpPr>
          <p:nvPr/>
        </p:nvGrpSpPr>
        <p:grpSpPr bwMode="auto">
          <a:xfrm>
            <a:off x="2949575" y="2743200"/>
            <a:ext cx="838200" cy="307975"/>
            <a:chOff x="1943104" y="2285963"/>
            <a:chExt cx="838200" cy="307777"/>
          </a:xfrm>
        </p:grpSpPr>
        <p:sp>
          <p:nvSpPr>
            <p:cNvPr id="4" name="Rounded Rectangle 3"/>
            <p:cNvSpPr/>
            <p:nvPr/>
          </p:nvSpPr>
          <p:spPr>
            <a:xfrm>
              <a:off x="1951042" y="2312934"/>
              <a:ext cx="822325" cy="253837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943104" y="2285963"/>
              <a:ext cx="838200" cy="30777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Arial" pitchFamily="34" charset="0"/>
                </a:rPr>
                <a:t>Compute</a:t>
              </a:r>
            </a:p>
          </p:txBody>
        </p:sp>
      </p:grpSp>
      <p:grpSp>
        <p:nvGrpSpPr>
          <p:cNvPr id="21" name="Group 25"/>
          <p:cNvGrpSpPr>
            <a:grpSpLocks/>
          </p:cNvGrpSpPr>
          <p:nvPr/>
        </p:nvGrpSpPr>
        <p:grpSpPr bwMode="auto">
          <a:xfrm>
            <a:off x="3048000" y="2209800"/>
            <a:ext cx="92075" cy="549275"/>
            <a:chOff x="2382296" y="2511028"/>
            <a:chExt cx="91440" cy="548640"/>
          </a:xfrm>
        </p:grpSpPr>
        <p:cxnSp>
          <p:nvCxnSpPr>
            <p:cNvPr id="27" name="Straight Arrow Connector 26"/>
            <p:cNvCxnSpPr/>
            <p:nvPr/>
          </p:nvCxnSpPr>
          <p:spPr>
            <a:xfrm rot="5400000">
              <a:off x="2143448" y="2784560"/>
              <a:ext cx="548640" cy="1577"/>
            </a:xfrm>
            <a:prstGeom prst="straightConnector1">
              <a:avLst/>
            </a:prstGeom>
            <a:ln w="19050">
              <a:solidFill>
                <a:srgbClr val="92D050"/>
              </a:solidFill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 rot="16200000">
              <a:off x="2336840" y="2708708"/>
              <a:ext cx="182352" cy="914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30" name="Rounded Rectangle 29"/>
          <p:cNvSpPr/>
          <p:nvPr/>
        </p:nvSpPr>
        <p:spPr>
          <a:xfrm>
            <a:off x="5259388" y="2763838"/>
            <a:ext cx="365125" cy="2667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5630863" y="2770188"/>
            <a:ext cx="366712" cy="254000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grpSp>
        <p:nvGrpSpPr>
          <p:cNvPr id="26" name="Group 32"/>
          <p:cNvGrpSpPr/>
          <p:nvPr/>
        </p:nvGrpSpPr>
        <p:grpSpPr>
          <a:xfrm>
            <a:off x="5105298" y="2209800"/>
            <a:ext cx="91440" cy="548640"/>
            <a:chOff x="3068096" y="2511028"/>
            <a:chExt cx="91440" cy="548640"/>
          </a:xfrm>
          <a:solidFill>
            <a:srgbClr val="FF0000"/>
          </a:solidFill>
        </p:grpSpPr>
        <p:cxnSp>
          <p:nvCxnSpPr>
            <p:cNvPr id="34" name="Straight Arrow Connector 33"/>
            <p:cNvCxnSpPr/>
            <p:nvPr/>
          </p:nvCxnSpPr>
          <p:spPr>
            <a:xfrm rot="5400000" flipH="1" flipV="1">
              <a:off x="2829784" y="2785347"/>
              <a:ext cx="548640" cy="1"/>
            </a:xfrm>
            <a:prstGeom prst="straightConnector1">
              <a:avLst/>
            </a:prstGeom>
            <a:grpFill/>
            <a:ln w="19050">
              <a:solidFill>
                <a:srgbClr val="FF0000"/>
              </a:solidFill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 rot="16200000">
              <a:off x="3022376" y="2709149"/>
              <a:ext cx="182880" cy="91440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50" name="Group 80"/>
          <p:cNvGrpSpPr>
            <a:grpSpLocks/>
          </p:cNvGrpSpPr>
          <p:nvPr/>
        </p:nvGrpSpPr>
        <p:grpSpPr bwMode="auto">
          <a:xfrm>
            <a:off x="3595688" y="3048000"/>
            <a:ext cx="1601787" cy="868363"/>
            <a:chOff x="2970865" y="2373219"/>
            <a:chExt cx="1601134" cy="868978"/>
          </a:xfrm>
        </p:grpSpPr>
        <p:grpSp>
          <p:nvGrpSpPr>
            <p:cNvPr id="226342" name="Group 67"/>
            <p:cNvGrpSpPr>
              <a:grpSpLocks/>
            </p:cNvGrpSpPr>
            <p:nvPr/>
          </p:nvGrpSpPr>
          <p:grpSpPr bwMode="auto">
            <a:xfrm>
              <a:off x="2970865" y="2373219"/>
              <a:ext cx="1601134" cy="868978"/>
              <a:chOff x="5515621" y="4244151"/>
              <a:chExt cx="1601134" cy="868978"/>
            </a:xfrm>
          </p:grpSpPr>
          <p:cxnSp>
            <p:nvCxnSpPr>
              <p:cNvPr id="84" name="Straight Arrow Connector 83"/>
              <p:cNvCxnSpPr/>
              <p:nvPr/>
            </p:nvCxnSpPr>
            <p:spPr>
              <a:xfrm rot="10800000" flipH="1" flipV="1">
                <a:off x="5517207" y="4244151"/>
                <a:ext cx="0" cy="457524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/>
              <p:cNvCxnSpPr/>
              <p:nvPr/>
            </p:nvCxnSpPr>
            <p:spPr>
              <a:xfrm rot="10800000" flipH="1" flipV="1">
                <a:off x="7116755" y="4272746"/>
                <a:ext cx="0" cy="457524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Left Brace 85"/>
              <p:cNvSpPr/>
              <p:nvPr/>
            </p:nvSpPr>
            <p:spPr>
              <a:xfrm rot="16200000">
                <a:off x="6224048" y="3971007"/>
                <a:ext cx="182692" cy="1599548"/>
              </a:xfrm>
              <a:prstGeom prst="leftBrace">
                <a:avLst>
                  <a:gd name="adj1" fmla="val 8333"/>
                  <a:gd name="adj2" fmla="val 4753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5585443" y="4774752"/>
                <a:ext cx="1063191" cy="3383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Arial" pitchFamily="34" charset="0"/>
                  </a:rPr>
                  <a:t>Latency</a:t>
                </a: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Arial" pitchFamily="34" charset="0"/>
                  </a:rPr>
                  <a:t> </a:t>
                </a: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Arial" pitchFamily="34" charset="0"/>
                  </a:rPr>
                  <a:t>(   )</a:t>
                </a:r>
              </a:p>
            </p:txBody>
          </p:sp>
        </p:grpSp>
        <p:sp>
          <p:nvSpPr>
            <p:cNvPr id="83" name="Rectangle 82"/>
            <p:cNvSpPr/>
            <p:nvPr/>
          </p:nvSpPr>
          <p:spPr>
            <a:xfrm rot="16200000">
              <a:off x="3777678" y="3017457"/>
              <a:ext cx="182691" cy="9203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53" name="Group 87"/>
          <p:cNvGrpSpPr>
            <a:grpSpLocks/>
          </p:cNvGrpSpPr>
          <p:nvPr/>
        </p:nvGrpSpPr>
        <p:grpSpPr bwMode="auto">
          <a:xfrm>
            <a:off x="3395663" y="3048000"/>
            <a:ext cx="2259012" cy="1219200"/>
            <a:chOff x="2390193" y="2022997"/>
            <a:chExt cx="2258006" cy="1219200"/>
          </a:xfrm>
        </p:grpSpPr>
        <p:grpSp>
          <p:nvGrpSpPr>
            <p:cNvPr id="226336" name="Group 67"/>
            <p:cNvGrpSpPr>
              <a:grpSpLocks/>
            </p:cNvGrpSpPr>
            <p:nvPr/>
          </p:nvGrpSpPr>
          <p:grpSpPr bwMode="auto">
            <a:xfrm>
              <a:off x="2390193" y="2022997"/>
              <a:ext cx="2258006" cy="1219200"/>
              <a:chOff x="4934949" y="3893929"/>
              <a:chExt cx="2258006" cy="1219200"/>
            </a:xfrm>
          </p:grpSpPr>
          <p:cxnSp>
            <p:nvCxnSpPr>
              <p:cNvPr id="91" name="Straight Arrow Connector 90"/>
              <p:cNvCxnSpPr/>
              <p:nvPr/>
            </p:nvCxnSpPr>
            <p:spPr>
              <a:xfrm rot="10800000" flipH="1" flipV="1">
                <a:off x="4934949" y="3893929"/>
                <a:ext cx="1586" cy="822325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/>
              <p:nvPr/>
            </p:nvCxnSpPr>
            <p:spPr>
              <a:xfrm rot="10800000" flipH="1" flipV="1">
                <a:off x="7192955" y="3909804"/>
                <a:ext cx="0" cy="822325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Left Brace 92"/>
              <p:cNvSpPr/>
              <p:nvPr/>
            </p:nvSpPr>
            <p:spPr>
              <a:xfrm rot="16200000">
                <a:off x="5973465" y="3650747"/>
                <a:ext cx="182562" cy="2240552"/>
              </a:xfrm>
              <a:prstGeom prst="leftBrace">
                <a:avLst>
                  <a:gd name="adj1" fmla="val 8333"/>
                  <a:gd name="adj2" fmla="val 4753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5663287" y="4774992"/>
                <a:ext cx="1061565" cy="33813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Arial" pitchFamily="34" charset="0"/>
                  </a:rPr>
                  <a:t>Latency</a:t>
                </a: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Arial" pitchFamily="34" charset="0"/>
                  </a:rPr>
                  <a:t> </a:t>
                </a: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Arial" pitchFamily="34" charset="0"/>
                  </a:rPr>
                  <a:t>(   )</a:t>
                </a:r>
              </a:p>
            </p:txBody>
          </p:sp>
        </p:grpSp>
        <p:sp>
          <p:nvSpPr>
            <p:cNvPr id="90" name="Rectangle 89"/>
            <p:cNvSpPr/>
            <p:nvPr/>
          </p:nvSpPr>
          <p:spPr>
            <a:xfrm rot="16200000">
              <a:off x="3846035" y="3027112"/>
              <a:ext cx="182563" cy="92034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70" name="Group 126"/>
          <p:cNvGrpSpPr>
            <a:grpSpLocks/>
          </p:cNvGrpSpPr>
          <p:nvPr/>
        </p:nvGrpSpPr>
        <p:grpSpPr bwMode="auto">
          <a:xfrm>
            <a:off x="6111875" y="2133600"/>
            <a:ext cx="1355725" cy="369888"/>
            <a:chOff x="5414401" y="1535668"/>
            <a:chExt cx="1356462" cy="369332"/>
          </a:xfrm>
        </p:grpSpPr>
        <p:sp>
          <p:nvSpPr>
            <p:cNvPr id="123" name="TextBox 122"/>
            <p:cNvSpPr txBox="1"/>
            <p:nvPr/>
          </p:nvSpPr>
          <p:spPr>
            <a:xfrm>
              <a:off x="5414401" y="1535668"/>
              <a:ext cx="1356462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Arial" pitchFamily="34" charset="0"/>
                </a:rPr>
                <a:t>Stall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Arial" pitchFamily="34" charset="0"/>
                </a:rPr>
                <a:t> 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Arial" pitchFamily="34" charset="0"/>
                </a:rPr>
                <a:t>(   )  = 0   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 rot="16200000">
              <a:off x="5997519" y="1702010"/>
              <a:ext cx="183873" cy="9212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129" name="TextBox 128"/>
          <p:cNvSpPr txBox="1"/>
          <p:nvPr/>
        </p:nvSpPr>
        <p:spPr>
          <a:xfrm>
            <a:off x="2528888" y="4572000"/>
            <a:ext cx="3381375" cy="369888"/>
          </a:xfrm>
          <a:prstGeom prst="rect">
            <a:avLst/>
          </a:prstGeom>
          <a:solidFill>
            <a:srgbClr val="FFFF66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Packet Latency != Network Stall Time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1879600" y="5410200"/>
            <a:ext cx="4679950" cy="369888"/>
          </a:xfrm>
          <a:prstGeom prst="rect">
            <a:avLst/>
          </a:prstGeom>
          <a:solidFill>
            <a:srgbClr val="FFFF66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Different Packets have different criticality due to MLP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B587C">
                  <a:lumMod val="75000"/>
                </a:srgbClr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140" name="Group 139"/>
          <p:cNvGrpSpPr>
            <a:grpSpLocks/>
          </p:cNvGrpSpPr>
          <p:nvPr/>
        </p:nvGrpSpPr>
        <p:grpSpPr bwMode="auto">
          <a:xfrm>
            <a:off x="1858963" y="6096000"/>
            <a:ext cx="4721225" cy="369888"/>
            <a:chOff x="2052981" y="6096000"/>
            <a:chExt cx="4720919" cy="369332"/>
          </a:xfrm>
        </p:grpSpPr>
        <p:grpSp>
          <p:nvGrpSpPr>
            <p:cNvPr id="226325" name="Group 126"/>
            <p:cNvGrpSpPr>
              <a:grpSpLocks/>
            </p:cNvGrpSpPr>
            <p:nvPr/>
          </p:nvGrpSpPr>
          <p:grpSpPr bwMode="auto">
            <a:xfrm>
              <a:off x="2052981" y="6096000"/>
              <a:ext cx="1757019" cy="369332"/>
              <a:chOff x="4876582" y="1535668"/>
              <a:chExt cx="1757019" cy="369332"/>
            </a:xfrm>
          </p:grpSpPr>
          <p:sp>
            <p:nvSpPr>
              <p:cNvPr id="110" name="TextBox 109"/>
              <p:cNvSpPr txBox="1"/>
              <p:nvPr/>
            </p:nvSpPr>
            <p:spPr>
              <a:xfrm>
                <a:off x="4876582" y="1535668"/>
                <a:ext cx="1757248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Arial" pitchFamily="34" charset="0"/>
                  </a:rPr>
                  <a:t>Criticality</a:t>
                </a: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Arial" pitchFamily="34" charset="0"/>
                  </a:rPr>
                  <a:t>(   )  &gt;   </a:t>
                </a:r>
              </a:p>
            </p:txBody>
          </p:sp>
          <p:sp>
            <p:nvSpPr>
              <p:cNvPr id="116" name="Rectangle 115"/>
              <p:cNvSpPr/>
              <p:nvPr/>
            </p:nvSpPr>
            <p:spPr>
              <a:xfrm rot="16200000">
                <a:off x="5997417" y="1702038"/>
                <a:ext cx="183873" cy="92069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</p:grpSp>
        <p:grpSp>
          <p:nvGrpSpPr>
            <p:cNvPr id="226326" name="Group 126"/>
            <p:cNvGrpSpPr>
              <a:grpSpLocks/>
            </p:cNvGrpSpPr>
            <p:nvPr/>
          </p:nvGrpSpPr>
          <p:grpSpPr bwMode="auto">
            <a:xfrm>
              <a:off x="3576981" y="6096000"/>
              <a:ext cx="1757019" cy="369332"/>
              <a:chOff x="4876582" y="1535668"/>
              <a:chExt cx="1757019" cy="369332"/>
            </a:xfrm>
          </p:grpSpPr>
          <p:sp>
            <p:nvSpPr>
              <p:cNvPr id="135" name="TextBox 134"/>
              <p:cNvSpPr txBox="1"/>
              <p:nvPr/>
            </p:nvSpPr>
            <p:spPr>
              <a:xfrm>
                <a:off x="4876483" y="1535668"/>
                <a:ext cx="1757248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Arial" pitchFamily="34" charset="0"/>
                  </a:rPr>
                  <a:t>Criticality</a:t>
                </a: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Arial" pitchFamily="34" charset="0"/>
                  </a:rPr>
                  <a:t>(   )  &gt;   </a:t>
                </a:r>
              </a:p>
            </p:txBody>
          </p:sp>
          <p:sp>
            <p:nvSpPr>
              <p:cNvPr id="136" name="Rectangle 135"/>
              <p:cNvSpPr/>
              <p:nvPr/>
            </p:nvSpPr>
            <p:spPr>
              <a:xfrm rot="16200000">
                <a:off x="5997318" y="1702038"/>
                <a:ext cx="183873" cy="9206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</p:grpSp>
        <p:grpSp>
          <p:nvGrpSpPr>
            <p:cNvPr id="226327" name="Group 126"/>
            <p:cNvGrpSpPr>
              <a:grpSpLocks/>
            </p:cNvGrpSpPr>
            <p:nvPr/>
          </p:nvGrpSpPr>
          <p:grpSpPr bwMode="auto">
            <a:xfrm>
              <a:off x="5177181" y="6096000"/>
              <a:ext cx="1596719" cy="369332"/>
              <a:chOff x="4876582" y="1535668"/>
              <a:chExt cx="1596719" cy="369332"/>
            </a:xfrm>
          </p:grpSpPr>
          <p:sp>
            <p:nvSpPr>
              <p:cNvPr id="138" name="TextBox 137"/>
              <p:cNvSpPr txBox="1"/>
              <p:nvPr/>
            </p:nvSpPr>
            <p:spPr>
              <a:xfrm>
                <a:off x="4876379" y="1535668"/>
                <a:ext cx="1596922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Arial" pitchFamily="34" charset="0"/>
                  </a:rPr>
                  <a:t>Criticality</a:t>
                </a: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Arial" pitchFamily="34" charset="0"/>
                  </a:rPr>
                  <a:t>(   )   </a:t>
                </a:r>
              </a:p>
            </p:txBody>
          </p:sp>
          <p:sp>
            <p:nvSpPr>
              <p:cNvPr id="139" name="Rectangle 138"/>
              <p:cNvSpPr/>
              <p:nvPr/>
            </p:nvSpPr>
            <p:spPr>
              <a:xfrm rot="16200000">
                <a:off x="5997214" y="1702038"/>
                <a:ext cx="183873" cy="9206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54256694"/>
      </p:ext>
    </p:extLst>
  </p:cSld>
  <p:clrMapOvr>
    <a:masterClrMapping/>
  </p:clrMapOvr>
  <p:transition advTm="1034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0" grpId="0" animBg="1"/>
      <p:bldP spid="32" grpId="0" animBg="1"/>
      <p:bldP spid="129" grpId="0" animBg="1"/>
      <p:bldP spid="130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endParaRPr lang="en-US" dirty="0">
              <a:ea typeface="+mn-ea"/>
              <a:cs typeface="+mn-cs"/>
            </a:endParaRP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+mn-ea"/>
                <a:cs typeface="+mn-cs"/>
              </a:rPr>
              <a:t>Introduction</a:t>
            </a: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ea typeface="+mn-ea"/>
              </a:rPr>
              <a:t>Packet Scheduling </a:t>
            </a: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ea typeface="+mn-ea"/>
              </a:rPr>
              <a:t>Memory Level Parallelism</a:t>
            </a: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r>
              <a:rPr lang="en-US" dirty="0">
                <a:ea typeface="+mn-ea"/>
                <a:cs typeface="+mn-cs"/>
              </a:rPr>
              <a:t>Aérgia </a:t>
            </a: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ea typeface="+mn-ea"/>
              </a:rPr>
              <a:t>Concept of Slack</a:t>
            </a: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ea typeface="+mn-ea"/>
              </a:rPr>
              <a:t>Estimating Slack</a:t>
            </a: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ea typeface="+mn-ea"/>
                <a:cs typeface="+mn-cs"/>
              </a:rPr>
              <a:t>Evaluation</a:t>
            </a: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ea typeface="+mn-ea"/>
                <a:cs typeface="+mn-cs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017732963"/>
      </p:ext>
    </p:extLst>
  </p:cSld>
  <p:clrMapOvr>
    <a:masterClrMapping/>
  </p:clrMapOvr>
  <p:transition advTm="1357"/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What is Aérgia?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953000"/>
          </a:xfrm>
        </p:spPr>
        <p:txBody>
          <a:bodyPr>
            <a:normAutofit lnSpcReduction="10000"/>
          </a:bodyPr>
          <a:lstStyle/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endParaRPr lang="en-US" dirty="0">
              <a:ea typeface="+mn-ea"/>
              <a:cs typeface="+mn-cs"/>
            </a:endParaRP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endParaRPr lang="en-US" dirty="0">
              <a:ea typeface="+mn-ea"/>
              <a:cs typeface="+mn-cs"/>
            </a:endParaRP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endParaRPr lang="en-US" dirty="0">
              <a:ea typeface="+mn-ea"/>
              <a:cs typeface="+mn-cs"/>
            </a:endParaRP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endParaRPr lang="en-US" dirty="0">
              <a:ea typeface="+mn-ea"/>
              <a:cs typeface="+mn-cs"/>
            </a:endParaRP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endParaRPr lang="en-US" dirty="0">
              <a:ea typeface="+mn-ea"/>
              <a:cs typeface="+mn-cs"/>
            </a:endParaRP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endParaRPr lang="en-US" dirty="0">
              <a:ea typeface="+mn-ea"/>
              <a:cs typeface="+mn-cs"/>
            </a:endParaRP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endParaRPr lang="en-US" dirty="0">
              <a:ea typeface="+mn-ea"/>
              <a:cs typeface="+mn-cs"/>
            </a:endParaRP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endParaRPr lang="en-US" dirty="0">
              <a:ea typeface="+mn-ea"/>
              <a:cs typeface="+mn-cs"/>
            </a:endParaRP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endParaRPr lang="en-US" dirty="0">
              <a:ea typeface="+mn-ea"/>
              <a:cs typeface="+mn-cs"/>
            </a:endParaRP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r>
              <a:rPr lang="en-US" dirty="0">
                <a:ea typeface="+mn-ea"/>
                <a:cs typeface="+mn-cs"/>
              </a:rPr>
              <a:t>Aérgia is the spirit of laziness in Greek mythology</a:t>
            </a: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r>
              <a:rPr lang="en-US" dirty="0">
                <a:ea typeface="+mn-ea"/>
                <a:cs typeface="+mn-cs"/>
              </a:rPr>
              <a:t>Some packets can afford to </a:t>
            </a:r>
            <a:r>
              <a:rPr lang="en-US" dirty="0">
                <a:solidFill>
                  <a:srgbClr val="FF0000"/>
                </a:solidFill>
                <a:ea typeface="+mn-ea"/>
                <a:cs typeface="+mn-cs"/>
              </a:rPr>
              <a:t>slack</a:t>
            </a:r>
            <a:r>
              <a:rPr lang="en-US" dirty="0">
                <a:ea typeface="+mn-ea"/>
                <a:cs typeface="+mn-cs"/>
              </a:rPr>
              <a:t>!</a:t>
            </a:r>
          </a:p>
        </p:txBody>
      </p:sp>
      <p:pic>
        <p:nvPicPr>
          <p:cNvPr id="2050" name="Picture 2" descr="http://www.laughinglarry.com/images/box/lazy_ca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38400" y="1517142"/>
            <a:ext cx="3657600" cy="3493009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04155005"/>
      </p:ext>
    </p:extLst>
  </p:cSld>
  <p:clrMapOvr>
    <a:masterClrMapping/>
  </p:clrMapOvr>
  <p:transition advTm="3956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Required</a:t>
            </a:r>
          </a:p>
          <a:p>
            <a:pPr lvl="1">
              <a:defRPr/>
            </a:pPr>
            <a:r>
              <a:rPr lang="en-US" sz="2000" dirty="0" err="1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Moscibroda</a:t>
            </a:r>
            <a:r>
              <a:rPr lang="en-US" sz="2000" dirty="0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 and Mutlu, </a:t>
            </a:r>
            <a:r>
              <a:rPr lang="ja-JP" altLang="en-US" sz="2000" dirty="0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000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A Case for </a:t>
            </a:r>
            <a:r>
              <a:rPr lang="en-US" altLang="ja-JP" sz="2000" dirty="0" err="1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Bufferless</a:t>
            </a:r>
            <a:r>
              <a:rPr lang="en-US" altLang="ja-JP" sz="2000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 Routing in On-Chip Networks</a:t>
            </a:r>
            <a:r>
              <a:rPr lang="en-US" altLang="ja-JP" sz="2000" dirty="0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,</a:t>
            </a:r>
            <a:r>
              <a:rPr lang="ja-JP" altLang="en-US" sz="2000" dirty="0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2000" dirty="0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 ISCA 2009.</a:t>
            </a:r>
          </a:p>
          <a:p>
            <a:pPr lvl="1">
              <a:defRPr/>
            </a:pPr>
            <a:endParaRPr lang="en-US" sz="2000" dirty="0">
              <a:solidFill>
                <a:srgbClr val="000000"/>
              </a:solidFill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Recommended</a:t>
            </a:r>
          </a:p>
          <a:p>
            <a:pPr lvl="1">
              <a:defRPr/>
            </a:pPr>
            <a:r>
              <a:rPr lang="en-US" sz="2000" dirty="0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Das et al., “</a:t>
            </a:r>
            <a:r>
              <a:rPr lang="en-US" sz="2000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Application-Aware Prioritization Mechanisms for On-Chip Networks</a:t>
            </a:r>
            <a:r>
              <a:rPr lang="en-US" sz="2000" dirty="0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,” MICRO 2009.</a:t>
            </a:r>
            <a:endParaRPr lang="en-US" sz="2000" dirty="0">
              <a:solidFill>
                <a:srgbClr val="002776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2ECFFD2-A8A7-C841-9F5A-F7550AE329C5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956270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Combining Operations in the Network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Idea: </a:t>
            </a:r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Combine multiple operations on a shared memory location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Example: </a:t>
            </a:r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Omega network switches combine fetch-and-add operations in NYU </a:t>
            </a:r>
            <a:r>
              <a:rPr lang="en-US" dirty="0" err="1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Ultracomputer</a:t>
            </a:r>
            <a:endParaRPr lang="en-US" dirty="0">
              <a:solidFill>
                <a:srgbClr val="0000FF"/>
              </a:solidFill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Fetch-and-add(M, I): return M, replace M with M+I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Common when parallel processors modify a shared variable, e.g. obtain a chunk of the array 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Combining reduces synchronization latency</a:t>
            </a: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63F4ECB-3C01-9742-A458-DE972BC517C0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30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  <p:pic>
        <p:nvPicPr>
          <p:cNvPr id="3072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191000"/>
            <a:ext cx="4724400" cy="225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419600"/>
            <a:ext cx="18161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5867400"/>
            <a:ext cx="18415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09665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endParaRPr lang="en-US" dirty="0">
              <a:ea typeface="+mn-ea"/>
              <a:cs typeface="+mn-cs"/>
            </a:endParaRP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+mn-ea"/>
                <a:cs typeface="+mn-cs"/>
              </a:rPr>
              <a:t>Introduction</a:t>
            </a: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ea typeface="+mn-ea"/>
              </a:rPr>
              <a:t>Packet Scheduling </a:t>
            </a: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ea typeface="+mn-ea"/>
              </a:rPr>
              <a:t>Memory Level Parallelism</a:t>
            </a: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r>
              <a:rPr lang="en-US" dirty="0">
                <a:ea typeface="+mn-ea"/>
                <a:cs typeface="+mn-cs"/>
              </a:rPr>
              <a:t>Aérgia </a:t>
            </a: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defRPr/>
            </a:pPr>
            <a:r>
              <a:rPr lang="en-US" dirty="0">
                <a:ea typeface="+mn-ea"/>
              </a:rPr>
              <a:t>Concept of Slack</a:t>
            </a: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ea typeface="+mn-ea"/>
              </a:rPr>
              <a:t>Estimating Slack</a:t>
            </a: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ea typeface="+mn-ea"/>
                <a:cs typeface="+mn-cs"/>
              </a:rPr>
              <a:t>Evaluation</a:t>
            </a: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ea typeface="+mn-ea"/>
                <a:cs typeface="+mn-cs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785341946"/>
      </p:ext>
    </p:extLst>
  </p:cSld>
  <p:clrMapOvr>
    <a:masterClrMapping/>
  </p:clrMapOvr>
  <p:transition advTm="1903"/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Slack of Packets</a:t>
            </a:r>
          </a:p>
        </p:txBody>
      </p:sp>
      <p:sp>
        <p:nvSpPr>
          <p:cNvPr id="66" name="Content Placeholder 65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8077200" cy="4572000"/>
          </a:xfrm>
        </p:spPr>
        <p:txBody>
          <a:bodyPr>
            <a:normAutofit lnSpcReduction="10000"/>
          </a:bodyPr>
          <a:lstStyle/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endParaRPr lang="en-US" dirty="0">
              <a:ea typeface="+mn-ea"/>
              <a:cs typeface="+mn-cs"/>
            </a:endParaRP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r>
              <a:rPr lang="en-US" dirty="0">
                <a:ea typeface="+mn-ea"/>
                <a:cs typeface="+mn-cs"/>
              </a:rPr>
              <a:t>What is slack of a packet?</a:t>
            </a: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defRPr/>
            </a:pPr>
            <a:r>
              <a:rPr lang="en-US" dirty="0">
                <a:ea typeface="+mn-ea"/>
              </a:rPr>
              <a:t>Slack of a packet is number of cycles it can be delayed in a router without (significantly) reducing application’s performance</a:t>
            </a: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FF0000"/>
                </a:solidFill>
                <a:ea typeface="+mn-ea"/>
              </a:rPr>
              <a:t>Local network slack</a:t>
            </a: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endParaRPr lang="en-US" dirty="0">
              <a:ea typeface="+mn-ea"/>
            </a:endParaRP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r>
              <a:rPr lang="en-US" dirty="0">
                <a:ea typeface="+mn-ea"/>
                <a:cs typeface="+mn-cs"/>
              </a:rPr>
              <a:t>Source of slack: Memory-Level Parallelism (MLP)</a:t>
            </a: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defRPr/>
            </a:pPr>
            <a:r>
              <a:rPr lang="en-US" dirty="0">
                <a:ea typeface="+mn-ea"/>
              </a:rPr>
              <a:t>Latency of an application’s packet hidden from application due to </a:t>
            </a:r>
            <a:r>
              <a:rPr lang="en-US" dirty="0">
                <a:solidFill>
                  <a:srgbClr val="FF0000"/>
                </a:solidFill>
                <a:ea typeface="+mn-ea"/>
              </a:rPr>
              <a:t>overlap</a:t>
            </a:r>
            <a:r>
              <a:rPr lang="en-US" dirty="0">
                <a:ea typeface="+mn-ea"/>
              </a:rPr>
              <a:t> with latency of pending cache miss requests</a:t>
            </a: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endParaRPr lang="en-US" dirty="0">
              <a:ea typeface="+mn-ea"/>
              <a:cs typeface="+mn-cs"/>
            </a:endParaRP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r>
              <a:rPr lang="en-US" dirty="0">
                <a:ea typeface="+mn-ea"/>
                <a:cs typeface="+mn-cs"/>
              </a:rPr>
              <a:t>Prioritize packets with </a:t>
            </a:r>
            <a:r>
              <a:rPr lang="en-US" dirty="0">
                <a:solidFill>
                  <a:srgbClr val="FF0000"/>
                </a:solidFill>
                <a:ea typeface="+mn-ea"/>
                <a:cs typeface="+mn-cs"/>
              </a:rPr>
              <a:t>lower</a:t>
            </a:r>
            <a:r>
              <a:rPr lang="en-US" dirty="0">
                <a:ea typeface="+mn-ea"/>
                <a:cs typeface="+mn-cs"/>
              </a:rPr>
              <a:t> </a:t>
            </a:r>
            <a:r>
              <a:rPr lang="en-US" dirty="0">
                <a:solidFill>
                  <a:srgbClr val="FF0000"/>
                </a:solidFill>
                <a:ea typeface="+mn-ea"/>
                <a:cs typeface="+mn-cs"/>
              </a:rPr>
              <a:t>slack</a:t>
            </a: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endParaRPr lang="en-US" dirty="0">
              <a:ea typeface="+mn-ea"/>
              <a:cs typeface="+mn-cs"/>
            </a:endParaRP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defRPr/>
            </a:pPr>
            <a:endParaRPr lang="en-US" dirty="0">
              <a:ea typeface="+mn-ea"/>
            </a:endParaRP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endParaRPr lang="en-US" dirty="0">
              <a:ea typeface="+mn-ea"/>
              <a:cs typeface="+mn-cs"/>
            </a:endParaRP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defRPr/>
            </a:pPr>
            <a:endParaRPr lang="en-US" dirty="0">
              <a:ea typeface="+mn-ea"/>
            </a:endParaRP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endParaRPr lang="en-US" dirty="0"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8491431"/>
      </p:ext>
    </p:extLst>
  </p:cSld>
  <p:clrMapOvr>
    <a:masterClrMapping/>
  </p:clrMapOvr>
  <p:transition advTm="6371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ounded Rectangle 140"/>
          <p:cNvSpPr/>
          <p:nvPr/>
        </p:nvSpPr>
        <p:spPr>
          <a:xfrm>
            <a:off x="1524000" y="5715000"/>
            <a:ext cx="6324600" cy="914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2286000" y="3733800"/>
            <a:ext cx="3124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6132513" y="2311400"/>
          <a:ext cx="2559053" cy="25606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5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5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5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5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55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55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580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805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395" marR="91395"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366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Concept of Slack </a:t>
            </a:r>
          </a:p>
        </p:txBody>
      </p:sp>
      <p:sp>
        <p:nvSpPr>
          <p:cNvPr id="109" name="Rectangle 3"/>
          <p:cNvSpPr/>
          <p:nvPr/>
        </p:nvSpPr>
        <p:spPr>
          <a:xfrm>
            <a:off x="158750" y="2562225"/>
            <a:ext cx="914400" cy="162877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17475" y="1463675"/>
            <a:ext cx="1177925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Instruction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 Window</a:t>
            </a:r>
          </a:p>
        </p:txBody>
      </p:sp>
      <p:sp>
        <p:nvSpPr>
          <p:cNvPr id="174" name="Rounded Rectangle 173"/>
          <p:cNvSpPr/>
          <p:nvPr/>
        </p:nvSpPr>
        <p:spPr>
          <a:xfrm>
            <a:off x="2286000" y="3297238"/>
            <a:ext cx="282575" cy="254000"/>
          </a:xfrm>
          <a:prstGeom prst="round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grpSp>
        <p:nvGrpSpPr>
          <p:cNvPr id="275" name="Group 274"/>
          <p:cNvGrpSpPr>
            <a:grpSpLocks/>
          </p:cNvGrpSpPr>
          <p:nvPr/>
        </p:nvGrpSpPr>
        <p:grpSpPr bwMode="auto">
          <a:xfrm>
            <a:off x="2581275" y="3241675"/>
            <a:ext cx="1608138" cy="369888"/>
            <a:chOff x="2580721" y="3013612"/>
            <a:chExt cx="1608298" cy="369332"/>
          </a:xfrm>
        </p:grpSpPr>
        <p:sp>
          <p:nvSpPr>
            <p:cNvPr id="136" name="Rounded Rectangle 135"/>
            <p:cNvSpPr/>
            <p:nvPr/>
          </p:nvSpPr>
          <p:spPr>
            <a:xfrm>
              <a:off x="2580721" y="3059581"/>
              <a:ext cx="1608298" cy="267884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Arial" pitchFamily="34" charset="0"/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3063369" y="3013612"/>
              <a:ext cx="838283" cy="36933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Arial" pitchFamily="34" charset="0"/>
                </a:rPr>
                <a:t>Stall</a:t>
              </a:r>
            </a:p>
          </p:txBody>
        </p:sp>
      </p:grpSp>
      <p:sp>
        <p:nvSpPr>
          <p:cNvPr id="103" name="Oval 102"/>
          <p:cNvSpPr/>
          <p:nvPr/>
        </p:nvSpPr>
        <p:spPr>
          <a:xfrm>
            <a:off x="6019800" y="2209800"/>
            <a:ext cx="204788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6019800" y="2549525"/>
            <a:ext cx="204788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6384925" y="2209800"/>
            <a:ext cx="204788" cy="22066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106" name="Oval 105"/>
          <p:cNvSpPr/>
          <p:nvPr/>
        </p:nvSpPr>
        <p:spPr>
          <a:xfrm>
            <a:off x="6384925" y="2549525"/>
            <a:ext cx="204788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6765925" y="2235200"/>
            <a:ext cx="204788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6765925" y="2574925"/>
            <a:ext cx="204788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7131050" y="2235200"/>
            <a:ext cx="204788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7131050" y="2574925"/>
            <a:ext cx="204788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7507288" y="2216150"/>
            <a:ext cx="204787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7507288" y="2554288"/>
            <a:ext cx="204787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7872413" y="2216150"/>
            <a:ext cx="204787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7872413" y="2554288"/>
            <a:ext cx="204787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8234363" y="2216150"/>
            <a:ext cx="204787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8234363" y="2554288"/>
            <a:ext cx="204787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8597900" y="2216150"/>
            <a:ext cx="204788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134" name="Oval 133"/>
          <p:cNvSpPr/>
          <p:nvPr/>
        </p:nvSpPr>
        <p:spPr>
          <a:xfrm>
            <a:off x="8597900" y="2554288"/>
            <a:ext cx="204788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185" name="Oval 184"/>
          <p:cNvSpPr/>
          <p:nvPr/>
        </p:nvSpPr>
        <p:spPr>
          <a:xfrm>
            <a:off x="6034088" y="2921000"/>
            <a:ext cx="204787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186" name="Oval 185"/>
          <p:cNvSpPr/>
          <p:nvPr/>
        </p:nvSpPr>
        <p:spPr>
          <a:xfrm>
            <a:off x="6034088" y="3260725"/>
            <a:ext cx="204787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187" name="Oval 186"/>
          <p:cNvSpPr/>
          <p:nvPr/>
        </p:nvSpPr>
        <p:spPr>
          <a:xfrm>
            <a:off x="6399213" y="2921000"/>
            <a:ext cx="204787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188" name="Oval 187"/>
          <p:cNvSpPr/>
          <p:nvPr/>
        </p:nvSpPr>
        <p:spPr>
          <a:xfrm>
            <a:off x="6399213" y="3260725"/>
            <a:ext cx="204787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190" name="Oval 189"/>
          <p:cNvSpPr/>
          <p:nvPr/>
        </p:nvSpPr>
        <p:spPr>
          <a:xfrm>
            <a:off x="6780213" y="2947988"/>
            <a:ext cx="204787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191" name="Oval 190"/>
          <p:cNvSpPr/>
          <p:nvPr/>
        </p:nvSpPr>
        <p:spPr>
          <a:xfrm>
            <a:off x="6780213" y="3286125"/>
            <a:ext cx="204787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192" name="Oval 191"/>
          <p:cNvSpPr/>
          <p:nvPr/>
        </p:nvSpPr>
        <p:spPr>
          <a:xfrm>
            <a:off x="7145338" y="2947988"/>
            <a:ext cx="204787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193" name="Oval 192"/>
          <p:cNvSpPr/>
          <p:nvPr/>
        </p:nvSpPr>
        <p:spPr>
          <a:xfrm>
            <a:off x="7145338" y="3286125"/>
            <a:ext cx="204787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195" name="Oval 194"/>
          <p:cNvSpPr/>
          <p:nvPr/>
        </p:nvSpPr>
        <p:spPr>
          <a:xfrm>
            <a:off x="7521575" y="2927350"/>
            <a:ext cx="204788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196" name="Oval 195"/>
          <p:cNvSpPr/>
          <p:nvPr/>
        </p:nvSpPr>
        <p:spPr>
          <a:xfrm>
            <a:off x="7521575" y="3267075"/>
            <a:ext cx="204788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197" name="Oval 196"/>
          <p:cNvSpPr/>
          <p:nvPr/>
        </p:nvSpPr>
        <p:spPr>
          <a:xfrm>
            <a:off x="7886700" y="2927350"/>
            <a:ext cx="204788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198" name="Oval 197"/>
          <p:cNvSpPr/>
          <p:nvPr/>
        </p:nvSpPr>
        <p:spPr>
          <a:xfrm>
            <a:off x="7886700" y="3267075"/>
            <a:ext cx="204788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00" name="Oval 199"/>
          <p:cNvSpPr/>
          <p:nvPr/>
        </p:nvSpPr>
        <p:spPr>
          <a:xfrm>
            <a:off x="8248650" y="2927350"/>
            <a:ext cx="204788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01" name="Oval 200"/>
          <p:cNvSpPr/>
          <p:nvPr/>
        </p:nvSpPr>
        <p:spPr>
          <a:xfrm>
            <a:off x="8248650" y="3267075"/>
            <a:ext cx="204788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02" name="Oval 201"/>
          <p:cNvSpPr/>
          <p:nvPr/>
        </p:nvSpPr>
        <p:spPr>
          <a:xfrm>
            <a:off x="8612188" y="2927350"/>
            <a:ext cx="204787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03" name="Oval 202"/>
          <p:cNvSpPr/>
          <p:nvPr/>
        </p:nvSpPr>
        <p:spPr>
          <a:xfrm>
            <a:off x="8612188" y="3267075"/>
            <a:ext cx="204787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05" name="Oval 204"/>
          <p:cNvSpPr/>
          <p:nvPr/>
        </p:nvSpPr>
        <p:spPr>
          <a:xfrm>
            <a:off x="6019800" y="3632200"/>
            <a:ext cx="204788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06" name="Oval 205"/>
          <p:cNvSpPr/>
          <p:nvPr/>
        </p:nvSpPr>
        <p:spPr>
          <a:xfrm>
            <a:off x="6019800" y="3970338"/>
            <a:ext cx="204788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07" name="Oval 206"/>
          <p:cNvSpPr/>
          <p:nvPr/>
        </p:nvSpPr>
        <p:spPr>
          <a:xfrm>
            <a:off x="6384925" y="3632200"/>
            <a:ext cx="204788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08" name="Oval 207"/>
          <p:cNvSpPr/>
          <p:nvPr/>
        </p:nvSpPr>
        <p:spPr>
          <a:xfrm>
            <a:off x="6384925" y="3970338"/>
            <a:ext cx="204788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10" name="Oval 209"/>
          <p:cNvSpPr/>
          <p:nvPr/>
        </p:nvSpPr>
        <p:spPr>
          <a:xfrm>
            <a:off x="6765925" y="3657600"/>
            <a:ext cx="204788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11" name="Oval 210"/>
          <p:cNvSpPr/>
          <p:nvPr/>
        </p:nvSpPr>
        <p:spPr>
          <a:xfrm>
            <a:off x="6765925" y="3997325"/>
            <a:ext cx="204788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12" name="Oval 211"/>
          <p:cNvSpPr/>
          <p:nvPr/>
        </p:nvSpPr>
        <p:spPr>
          <a:xfrm>
            <a:off x="7131050" y="3657600"/>
            <a:ext cx="204788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13" name="Oval 212"/>
          <p:cNvSpPr/>
          <p:nvPr/>
        </p:nvSpPr>
        <p:spPr>
          <a:xfrm>
            <a:off x="7131050" y="3997325"/>
            <a:ext cx="204788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15" name="Oval 214"/>
          <p:cNvSpPr/>
          <p:nvPr/>
        </p:nvSpPr>
        <p:spPr>
          <a:xfrm>
            <a:off x="7507288" y="3636963"/>
            <a:ext cx="204787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16" name="Oval 215"/>
          <p:cNvSpPr/>
          <p:nvPr/>
        </p:nvSpPr>
        <p:spPr>
          <a:xfrm>
            <a:off x="7507288" y="3976688"/>
            <a:ext cx="204787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17" name="Oval 216"/>
          <p:cNvSpPr/>
          <p:nvPr/>
        </p:nvSpPr>
        <p:spPr>
          <a:xfrm>
            <a:off x="7872413" y="3636963"/>
            <a:ext cx="204787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18" name="Oval 217"/>
          <p:cNvSpPr/>
          <p:nvPr/>
        </p:nvSpPr>
        <p:spPr>
          <a:xfrm>
            <a:off x="7872413" y="3976688"/>
            <a:ext cx="204787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20" name="Oval 219"/>
          <p:cNvSpPr/>
          <p:nvPr/>
        </p:nvSpPr>
        <p:spPr>
          <a:xfrm>
            <a:off x="8234363" y="3636963"/>
            <a:ext cx="204787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21" name="Oval 220"/>
          <p:cNvSpPr/>
          <p:nvPr/>
        </p:nvSpPr>
        <p:spPr>
          <a:xfrm>
            <a:off x="8234363" y="3976688"/>
            <a:ext cx="204787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22" name="Oval 221"/>
          <p:cNvSpPr/>
          <p:nvPr/>
        </p:nvSpPr>
        <p:spPr>
          <a:xfrm>
            <a:off x="8597900" y="3636963"/>
            <a:ext cx="204788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23" name="Oval 222"/>
          <p:cNvSpPr/>
          <p:nvPr/>
        </p:nvSpPr>
        <p:spPr>
          <a:xfrm>
            <a:off x="8597900" y="3976688"/>
            <a:ext cx="204788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25" name="Oval 224"/>
          <p:cNvSpPr/>
          <p:nvPr/>
        </p:nvSpPr>
        <p:spPr>
          <a:xfrm>
            <a:off x="6019800" y="4394200"/>
            <a:ext cx="204788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26" name="Oval 225"/>
          <p:cNvSpPr/>
          <p:nvPr/>
        </p:nvSpPr>
        <p:spPr>
          <a:xfrm>
            <a:off x="6019800" y="4732338"/>
            <a:ext cx="204788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27" name="Oval 226"/>
          <p:cNvSpPr/>
          <p:nvPr/>
        </p:nvSpPr>
        <p:spPr>
          <a:xfrm>
            <a:off x="6384925" y="4394200"/>
            <a:ext cx="204788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28" name="Oval 227"/>
          <p:cNvSpPr/>
          <p:nvPr/>
        </p:nvSpPr>
        <p:spPr>
          <a:xfrm>
            <a:off x="6384925" y="4732338"/>
            <a:ext cx="204788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30" name="Oval 229"/>
          <p:cNvSpPr/>
          <p:nvPr/>
        </p:nvSpPr>
        <p:spPr>
          <a:xfrm>
            <a:off x="6765925" y="4419600"/>
            <a:ext cx="204788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31" name="Oval 230"/>
          <p:cNvSpPr/>
          <p:nvPr/>
        </p:nvSpPr>
        <p:spPr>
          <a:xfrm>
            <a:off x="6765925" y="4759325"/>
            <a:ext cx="204788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32" name="Oval 231"/>
          <p:cNvSpPr/>
          <p:nvPr/>
        </p:nvSpPr>
        <p:spPr>
          <a:xfrm>
            <a:off x="7131050" y="4419600"/>
            <a:ext cx="204788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33" name="Oval 232"/>
          <p:cNvSpPr/>
          <p:nvPr/>
        </p:nvSpPr>
        <p:spPr>
          <a:xfrm>
            <a:off x="7131050" y="4759325"/>
            <a:ext cx="204788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35" name="Oval 234"/>
          <p:cNvSpPr/>
          <p:nvPr/>
        </p:nvSpPr>
        <p:spPr>
          <a:xfrm>
            <a:off x="7507288" y="4398963"/>
            <a:ext cx="204787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36" name="Oval 235"/>
          <p:cNvSpPr/>
          <p:nvPr/>
        </p:nvSpPr>
        <p:spPr>
          <a:xfrm>
            <a:off x="7507288" y="4738688"/>
            <a:ext cx="204787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37" name="Oval 236"/>
          <p:cNvSpPr/>
          <p:nvPr/>
        </p:nvSpPr>
        <p:spPr>
          <a:xfrm>
            <a:off x="7872413" y="4398963"/>
            <a:ext cx="204787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38" name="Oval 237"/>
          <p:cNvSpPr/>
          <p:nvPr/>
        </p:nvSpPr>
        <p:spPr>
          <a:xfrm>
            <a:off x="7872413" y="4738688"/>
            <a:ext cx="204787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40" name="Oval 239"/>
          <p:cNvSpPr/>
          <p:nvPr/>
        </p:nvSpPr>
        <p:spPr>
          <a:xfrm>
            <a:off x="8234363" y="4398963"/>
            <a:ext cx="204787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41" name="Oval 240"/>
          <p:cNvSpPr/>
          <p:nvPr/>
        </p:nvSpPr>
        <p:spPr>
          <a:xfrm>
            <a:off x="8234363" y="4738688"/>
            <a:ext cx="204787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42" name="Oval 241"/>
          <p:cNvSpPr/>
          <p:nvPr/>
        </p:nvSpPr>
        <p:spPr>
          <a:xfrm>
            <a:off x="8597900" y="4398963"/>
            <a:ext cx="204788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43" name="Oval 242"/>
          <p:cNvSpPr/>
          <p:nvPr/>
        </p:nvSpPr>
        <p:spPr>
          <a:xfrm>
            <a:off x="8597900" y="4738688"/>
            <a:ext cx="204788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cxnSp>
        <p:nvCxnSpPr>
          <p:cNvPr id="180" name="Shape 179"/>
          <p:cNvCxnSpPr/>
          <p:nvPr/>
        </p:nvCxnSpPr>
        <p:spPr>
          <a:xfrm>
            <a:off x="6589713" y="2319338"/>
            <a:ext cx="2111375" cy="2419350"/>
          </a:xfrm>
          <a:prstGeom prst="bentConnector2">
            <a:avLst/>
          </a:prstGeom>
          <a:ln w="50800">
            <a:solidFill>
              <a:srgbClr val="92D050"/>
            </a:solidFill>
            <a:prstDash val="solid"/>
            <a:headEnd type="oval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hape 179"/>
          <p:cNvCxnSpPr>
            <a:endCxn id="105" idx="5"/>
          </p:cNvCxnSpPr>
          <p:nvPr/>
        </p:nvCxnSpPr>
        <p:spPr>
          <a:xfrm rot="16200000" flipV="1">
            <a:off x="6327775" y="2628900"/>
            <a:ext cx="2471738" cy="2008188"/>
          </a:xfrm>
          <a:prstGeom prst="bentConnector3">
            <a:avLst>
              <a:gd name="adj1" fmla="val 1670"/>
            </a:avLst>
          </a:prstGeom>
          <a:ln w="50800">
            <a:solidFill>
              <a:srgbClr val="92D050"/>
            </a:solidFill>
            <a:prstDash val="solid"/>
            <a:headEnd type="oval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hape 105"/>
          <p:cNvCxnSpPr/>
          <p:nvPr/>
        </p:nvCxnSpPr>
        <p:spPr>
          <a:xfrm rot="10800000" flipV="1">
            <a:off x="6135688" y="2319338"/>
            <a:ext cx="249237" cy="601662"/>
          </a:xfrm>
          <a:prstGeom prst="bentConnector2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  <a:prstDash val="solid"/>
            <a:headEnd type="oval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hape 105"/>
          <p:cNvCxnSpPr>
            <a:endCxn id="105" idx="4"/>
          </p:cNvCxnSpPr>
          <p:nvPr/>
        </p:nvCxnSpPr>
        <p:spPr>
          <a:xfrm rot="5400000" flipH="1" flipV="1">
            <a:off x="6058694" y="2620169"/>
            <a:ext cx="617537" cy="238125"/>
          </a:xfrm>
          <a:prstGeom prst="bentConnector3">
            <a:avLst>
              <a:gd name="adj1" fmla="val 1696"/>
            </a:avLst>
          </a:prstGeom>
          <a:ln w="50800">
            <a:solidFill>
              <a:schemeClr val="accent3">
                <a:lumMod val="60000"/>
                <a:lumOff val="40000"/>
              </a:schemeClr>
            </a:solidFill>
            <a:prstDash val="solid"/>
            <a:headEnd type="oval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6629400" y="1585913"/>
            <a:ext cx="1741488" cy="3397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Network-on-Chip</a:t>
            </a:r>
          </a:p>
        </p:txBody>
      </p:sp>
      <p:grpSp>
        <p:nvGrpSpPr>
          <p:cNvPr id="268" name="Group 267"/>
          <p:cNvGrpSpPr>
            <a:grpSpLocks/>
          </p:cNvGrpSpPr>
          <p:nvPr/>
        </p:nvGrpSpPr>
        <p:grpSpPr bwMode="auto">
          <a:xfrm>
            <a:off x="76200" y="2740025"/>
            <a:ext cx="1676400" cy="523875"/>
            <a:chOff x="76200" y="2511623"/>
            <a:chExt cx="1676399" cy="523220"/>
          </a:xfrm>
        </p:grpSpPr>
        <p:grpSp>
          <p:nvGrpSpPr>
            <p:cNvPr id="236740" name="Group 64"/>
            <p:cNvGrpSpPr>
              <a:grpSpLocks/>
            </p:cNvGrpSpPr>
            <p:nvPr/>
          </p:nvGrpSpPr>
          <p:grpSpPr bwMode="auto">
            <a:xfrm>
              <a:off x="76200" y="2511623"/>
              <a:ext cx="1637707" cy="523220"/>
              <a:chOff x="1029940" y="3121223"/>
              <a:chExt cx="1637707" cy="523220"/>
            </a:xfrm>
          </p:grpSpPr>
          <p:sp>
            <p:nvSpPr>
              <p:cNvPr id="112" name="Rectangle 111"/>
              <p:cNvSpPr/>
              <p:nvPr/>
            </p:nvSpPr>
            <p:spPr>
              <a:xfrm>
                <a:off x="1112490" y="3159275"/>
                <a:ext cx="914399" cy="231485"/>
              </a:xfrm>
              <a:prstGeom prst="rect">
                <a:avLst/>
              </a:prstGeom>
              <a:solidFill>
                <a:srgbClr val="92D05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1029940" y="3124394"/>
                <a:ext cx="984249" cy="30759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Arial" pitchFamily="34" charset="0"/>
                  </a:rPr>
                  <a:t>Load Miss </a:t>
                </a: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2001489" y="3121223"/>
                <a:ext cx="666750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Arial" pitchFamily="34" charset="0"/>
                  </a:rPr>
                  <a:t>Causes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Arial" pitchFamily="34" charset="0"/>
                </a:endParaRPr>
              </a:p>
            </p:txBody>
          </p:sp>
        </p:grpSp>
        <p:sp>
          <p:nvSpPr>
            <p:cNvPr id="182" name="Rectangle 181"/>
            <p:cNvSpPr/>
            <p:nvPr/>
          </p:nvSpPr>
          <p:spPr>
            <a:xfrm rot="16200000">
              <a:off x="1615395" y="2634443"/>
              <a:ext cx="182334" cy="9207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274" name="Group 273"/>
          <p:cNvGrpSpPr>
            <a:grpSpLocks/>
          </p:cNvGrpSpPr>
          <p:nvPr/>
        </p:nvGrpSpPr>
        <p:grpSpPr bwMode="auto">
          <a:xfrm>
            <a:off x="2362200" y="4343400"/>
            <a:ext cx="3048000" cy="338138"/>
            <a:chOff x="2362200" y="4191000"/>
            <a:chExt cx="3048000" cy="338554"/>
          </a:xfrm>
        </p:grpSpPr>
        <p:sp>
          <p:nvSpPr>
            <p:cNvPr id="286" name="TextBox 285"/>
            <p:cNvSpPr txBox="1"/>
            <p:nvPr/>
          </p:nvSpPr>
          <p:spPr>
            <a:xfrm>
              <a:off x="2362200" y="4191000"/>
              <a:ext cx="304800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rPr>
                <a:t>   returns 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rPr>
                <a:t>earlier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23232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rPr>
                <a:t> than necessary</a:t>
              </a:r>
            </a:p>
          </p:txBody>
        </p:sp>
        <p:sp>
          <p:nvSpPr>
            <p:cNvPr id="183" name="Rectangle 182"/>
            <p:cNvSpPr/>
            <p:nvPr/>
          </p:nvSpPr>
          <p:spPr>
            <a:xfrm rot="16200000">
              <a:off x="2393044" y="4312650"/>
              <a:ext cx="182788" cy="9207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267" name="Group 266"/>
          <p:cNvGrpSpPr>
            <a:grpSpLocks/>
          </p:cNvGrpSpPr>
          <p:nvPr/>
        </p:nvGrpSpPr>
        <p:grpSpPr bwMode="auto">
          <a:xfrm>
            <a:off x="2382838" y="2740025"/>
            <a:ext cx="90487" cy="547688"/>
            <a:chOff x="2382296" y="2511028"/>
            <a:chExt cx="91440" cy="548640"/>
          </a:xfrm>
        </p:grpSpPr>
        <p:cxnSp>
          <p:nvCxnSpPr>
            <p:cNvPr id="152" name="Straight Arrow Connector 151"/>
            <p:cNvCxnSpPr/>
            <p:nvPr/>
          </p:nvCxnSpPr>
          <p:spPr>
            <a:xfrm rot="5400000">
              <a:off x="2143269" y="2785348"/>
              <a:ext cx="548640" cy="0"/>
            </a:xfrm>
            <a:prstGeom prst="straightConnector1">
              <a:avLst/>
            </a:prstGeom>
            <a:ln w="19050">
              <a:solidFill>
                <a:srgbClr val="92D050"/>
              </a:solidFill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Rectangle 183"/>
            <p:cNvSpPr/>
            <p:nvPr/>
          </p:nvSpPr>
          <p:spPr>
            <a:xfrm rot="16200000">
              <a:off x="2336576" y="2709413"/>
              <a:ext cx="182880" cy="914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271" name="Group 270"/>
          <p:cNvGrpSpPr>
            <a:grpSpLocks/>
          </p:cNvGrpSpPr>
          <p:nvPr/>
        </p:nvGrpSpPr>
        <p:grpSpPr bwMode="auto">
          <a:xfrm>
            <a:off x="2535238" y="2740025"/>
            <a:ext cx="92075" cy="547688"/>
            <a:chOff x="2535368" y="2511028"/>
            <a:chExt cx="91440" cy="548640"/>
          </a:xfrm>
        </p:grpSpPr>
        <p:cxnSp>
          <p:nvCxnSpPr>
            <p:cNvPr id="199" name="Straight Arrow Connector 198"/>
            <p:cNvCxnSpPr/>
            <p:nvPr/>
          </p:nvCxnSpPr>
          <p:spPr>
            <a:xfrm rot="16200000" flipH="1">
              <a:off x="2296521" y="2784559"/>
              <a:ext cx="548640" cy="1576"/>
            </a:xfrm>
            <a:prstGeom prst="straightConnector1">
              <a:avLst/>
            </a:prstGeom>
            <a:ln w="19050">
              <a:solidFill>
                <a:schemeClr val="accent3">
                  <a:lumMod val="60000"/>
                  <a:lumOff val="40000"/>
                </a:schemeClr>
              </a:solidFill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Rectangle 208"/>
            <p:cNvSpPr/>
            <p:nvPr/>
          </p:nvSpPr>
          <p:spPr>
            <a:xfrm rot="16200000">
              <a:off x="2489648" y="2709413"/>
              <a:ext cx="182880" cy="9144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272" name="Group 271"/>
          <p:cNvGrpSpPr>
            <a:grpSpLocks/>
          </p:cNvGrpSpPr>
          <p:nvPr/>
        </p:nvGrpSpPr>
        <p:grpSpPr bwMode="auto">
          <a:xfrm>
            <a:off x="3068638" y="2740025"/>
            <a:ext cx="90487" cy="547688"/>
            <a:chOff x="3068096" y="2511028"/>
            <a:chExt cx="91440" cy="548640"/>
          </a:xfrm>
        </p:grpSpPr>
        <p:cxnSp>
          <p:nvCxnSpPr>
            <p:cNvPr id="155" name="Straight Arrow Connector 154"/>
            <p:cNvCxnSpPr/>
            <p:nvPr/>
          </p:nvCxnSpPr>
          <p:spPr>
            <a:xfrm rot="5400000" flipH="1" flipV="1">
              <a:off x="2829069" y="2785348"/>
              <a:ext cx="548640" cy="0"/>
            </a:xfrm>
            <a:prstGeom prst="straightConnector1">
              <a:avLst/>
            </a:prstGeom>
            <a:ln w="19050">
              <a:solidFill>
                <a:schemeClr val="accent3">
                  <a:lumMod val="60000"/>
                  <a:lumOff val="40000"/>
                </a:schemeClr>
              </a:solidFill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Rectangle 218"/>
            <p:cNvSpPr/>
            <p:nvPr/>
          </p:nvSpPr>
          <p:spPr>
            <a:xfrm rot="16200000">
              <a:off x="3022376" y="2709413"/>
              <a:ext cx="182880" cy="9144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273" name="Group 272"/>
          <p:cNvGrpSpPr>
            <a:grpSpLocks/>
          </p:cNvGrpSpPr>
          <p:nvPr/>
        </p:nvGrpSpPr>
        <p:grpSpPr bwMode="auto">
          <a:xfrm>
            <a:off x="4170363" y="2740025"/>
            <a:ext cx="92075" cy="547688"/>
            <a:chOff x="4170904" y="2511027"/>
            <a:chExt cx="91440" cy="548640"/>
          </a:xfrm>
        </p:grpSpPr>
        <p:cxnSp>
          <p:nvCxnSpPr>
            <p:cNvPr id="229" name="Straight Arrow Connector 228"/>
            <p:cNvCxnSpPr/>
            <p:nvPr/>
          </p:nvCxnSpPr>
          <p:spPr>
            <a:xfrm rot="5400000" flipH="1" flipV="1">
              <a:off x="3931268" y="2785347"/>
              <a:ext cx="548640" cy="0"/>
            </a:xfrm>
            <a:prstGeom prst="straightConnector1">
              <a:avLst/>
            </a:prstGeom>
            <a:ln w="19050">
              <a:solidFill>
                <a:srgbClr val="92D050"/>
              </a:solidFill>
              <a:headEnd type="triangl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Rectangle 233"/>
            <p:cNvSpPr/>
            <p:nvPr/>
          </p:nvSpPr>
          <p:spPr>
            <a:xfrm rot="5400000">
              <a:off x="4125184" y="2709412"/>
              <a:ext cx="182880" cy="9144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282" name="Group 281"/>
          <p:cNvGrpSpPr>
            <a:grpSpLocks/>
          </p:cNvGrpSpPr>
          <p:nvPr/>
        </p:nvGrpSpPr>
        <p:grpSpPr bwMode="auto">
          <a:xfrm>
            <a:off x="4192588" y="3287713"/>
            <a:ext cx="1212850" cy="307975"/>
            <a:chOff x="4191890" y="3059668"/>
            <a:chExt cx="1214126" cy="307777"/>
          </a:xfrm>
        </p:grpSpPr>
        <p:grpSp>
          <p:nvGrpSpPr>
            <p:cNvPr id="236726" name="Group 275"/>
            <p:cNvGrpSpPr>
              <a:grpSpLocks/>
            </p:cNvGrpSpPr>
            <p:nvPr/>
          </p:nvGrpSpPr>
          <p:grpSpPr bwMode="auto">
            <a:xfrm>
              <a:off x="4191890" y="3059668"/>
              <a:ext cx="893499" cy="307777"/>
              <a:chOff x="4191890" y="3059668"/>
              <a:chExt cx="893499" cy="307777"/>
            </a:xfrm>
          </p:grpSpPr>
          <p:sp>
            <p:nvSpPr>
              <p:cNvPr id="150" name="Rounded Rectangle 149"/>
              <p:cNvSpPr/>
              <p:nvPr/>
            </p:nvSpPr>
            <p:spPr>
              <a:xfrm>
                <a:off x="4191890" y="3061254"/>
                <a:ext cx="893114" cy="253837"/>
              </a:xfrm>
              <a:prstGeom prst="roundRect">
                <a:avLst/>
              </a:prstGeom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77" name="TextBox 176"/>
              <p:cNvSpPr txBox="1"/>
              <p:nvPr/>
            </p:nvSpPr>
            <p:spPr>
              <a:xfrm>
                <a:off x="4247510" y="3059668"/>
                <a:ext cx="837493" cy="30777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Arial" pitchFamily="34" charset="0"/>
                  </a:rPr>
                  <a:t>Compute</a:t>
                </a:r>
              </a:p>
            </p:txBody>
          </p:sp>
        </p:grpSp>
        <p:cxnSp>
          <p:nvCxnSpPr>
            <p:cNvPr id="260" name="Straight Arrow Connector 259"/>
            <p:cNvCxnSpPr/>
            <p:nvPr/>
          </p:nvCxnSpPr>
          <p:spPr>
            <a:xfrm>
              <a:off x="5100895" y="3175480"/>
              <a:ext cx="305121" cy="1587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8" name="Group 277"/>
          <p:cNvGrpSpPr>
            <a:grpSpLocks/>
          </p:cNvGrpSpPr>
          <p:nvPr/>
        </p:nvGrpSpPr>
        <p:grpSpPr bwMode="auto">
          <a:xfrm>
            <a:off x="182563" y="5181600"/>
            <a:ext cx="5773737" cy="369888"/>
            <a:chOff x="365760" y="5421868"/>
            <a:chExt cx="5773568" cy="369332"/>
          </a:xfrm>
        </p:grpSpPr>
        <p:sp>
          <p:nvSpPr>
            <p:cNvPr id="288" name="TextBox 287"/>
            <p:cNvSpPr txBox="1"/>
            <p:nvPr/>
          </p:nvSpPr>
          <p:spPr>
            <a:xfrm>
              <a:off x="365760" y="5421868"/>
              <a:ext cx="577356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rPr>
                <a:t>Slack (   )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rPr>
                <a:t>=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rPr>
                <a:t> Latency (   ) – Latency (   ) = 26 – 6 = 20 hops</a:t>
              </a:r>
            </a:p>
          </p:txBody>
        </p:sp>
        <p:sp>
          <p:nvSpPr>
            <p:cNvPr id="261" name="Rectangle 260"/>
            <p:cNvSpPr/>
            <p:nvPr/>
          </p:nvSpPr>
          <p:spPr>
            <a:xfrm rot="16200000">
              <a:off x="1092155" y="5579519"/>
              <a:ext cx="182288" cy="9207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62" name="Rectangle 261"/>
            <p:cNvSpPr/>
            <p:nvPr/>
          </p:nvSpPr>
          <p:spPr>
            <a:xfrm rot="16200000">
              <a:off x="2463715" y="5589029"/>
              <a:ext cx="182288" cy="9207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63" name="Rectangle 262"/>
            <p:cNvSpPr/>
            <p:nvPr/>
          </p:nvSpPr>
          <p:spPr>
            <a:xfrm rot="16200000">
              <a:off x="3825750" y="5589029"/>
              <a:ext cx="182288" cy="9207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264" name="TextBox 263"/>
          <p:cNvSpPr txBox="1"/>
          <p:nvPr/>
        </p:nvSpPr>
        <p:spPr>
          <a:xfrm>
            <a:off x="2936875" y="1585913"/>
            <a:ext cx="1519238" cy="3397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Execution Time</a:t>
            </a:r>
          </a:p>
        </p:txBody>
      </p:sp>
      <p:grpSp>
        <p:nvGrpSpPr>
          <p:cNvPr id="279" name="Group 278"/>
          <p:cNvGrpSpPr>
            <a:grpSpLocks/>
          </p:cNvGrpSpPr>
          <p:nvPr/>
        </p:nvGrpSpPr>
        <p:grpSpPr bwMode="auto">
          <a:xfrm>
            <a:off x="182563" y="5846763"/>
            <a:ext cx="8778875" cy="708025"/>
            <a:chOff x="365760" y="5847304"/>
            <a:chExt cx="8778240" cy="707886"/>
          </a:xfrm>
        </p:grpSpPr>
        <p:sp>
          <p:nvSpPr>
            <p:cNvPr id="287" name="TextBox 286"/>
            <p:cNvSpPr txBox="1"/>
            <p:nvPr/>
          </p:nvSpPr>
          <p:spPr>
            <a:xfrm>
              <a:off x="365760" y="5847304"/>
              <a:ext cx="8778240" cy="70788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rPr>
                <a:t>Packet(  ) can be delayed for available slack cycles </a:t>
              </a:r>
              <a:b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rPr>
              </a:b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rPr>
                <a:t>without reducing performance!</a:t>
              </a:r>
            </a:p>
          </p:txBody>
        </p:sp>
        <p:sp>
          <p:nvSpPr>
            <p:cNvPr id="265" name="Rectangle 264"/>
            <p:cNvSpPr/>
            <p:nvPr/>
          </p:nvSpPr>
          <p:spPr>
            <a:xfrm rot="16200000">
              <a:off x="2866696" y="5989351"/>
              <a:ext cx="182527" cy="9206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280" name="Group 279"/>
          <p:cNvGrpSpPr>
            <a:grpSpLocks/>
          </p:cNvGrpSpPr>
          <p:nvPr/>
        </p:nvGrpSpPr>
        <p:grpSpPr bwMode="auto">
          <a:xfrm>
            <a:off x="79375" y="3425825"/>
            <a:ext cx="1663700" cy="311150"/>
            <a:chOff x="78695" y="3197423"/>
            <a:chExt cx="1663857" cy="310754"/>
          </a:xfrm>
        </p:grpSpPr>
        <p:grpSp>
          <p:nvGrpSpPr>
            <p:cNvPr id="236715" name="Group 65"/>
            <p:cNvGrpSpPr>
              <a:grpSpLocks/>
            </p:cNvGrpSpPr>
            <p:nvPr/>
          </p:nvGrpSpPr>
          <p:grpSpPr bwMode="auto">
            <a:xfrm>
              <a:off x="78695" y="3197423"/>
              <a:ext cx="1655275" cy="310754"/>
              <a:chOff x="1032435" y="3807023"/>
              <a:chExt cx="1655275" cy="310754"/>
            </a:xfrm>
          </p:grpSpPr>
          <p:sp>
            <p:nvSpPr>
              <p:cNvPr id="116" name="Rectangle 115"/>
              <p:cNvSpPr/>
              <p:nvPr/>
            </p:nvSpPr>
            <p:spPr>
              <a:xfrm>
                <a:off x="1113406" y="3810194"/>
                <a:ext cx="912898" cy="233066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2021541" y="3807023"/>
                <a:ext cx="666813" cy="30758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Arial" pitchFamily="34" charset="0"/>
                  </a:rPr>
                  <a:t>Causes </a:t>
                </a: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1032435" y="3810194"/>
                <a:ext cx="984343" cy="3075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Arial" pitchFamily="34" charset="0"/>
                  </a:rPr>
                  <a:t>Load Miss </a:t>
                </a:r>
              </a:p>
            </p:txBody>
          </p:sp>
        </p:grpSp>
        <p:sp>
          <p:nvSpPr>
            <p:cNvPr id="266" name="Rectangle 265"/>
            <p:cNvSpPr/>
            <p:nvPr/>
          </p:nvSpPr>
          <p:spPr>
            <a:xfrm rot="16200000">
              <a:off x="1604553" y="3311515"/>
              <a:ext cx="183916" cy="9208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162" name="Group 161"/>
          <p:cNvGrpSpPr>
            <a:grpSpLocks/>
          </p:cNvGrpSpPr>
          <p:nvPr/>
        </p:nvGrpSpPr>
        <p:grpSpPr bwMode="auto">
          <a:xfrm>
            <a:off x="2398713" y="2019300"/>
            <a:ext cx="1828800" cy="338138"/>
            <a:chOff x="2398394" y="1790283"/>
            <a:chExt cx="1828800" cy="338554"/>
          </a:xfrm>
        </p:grpSpPr>
        <p:grpSp>
          <p:nvGrpSpPr>
            <p:cNvPr id="236711" name="Group 79"/>
            <p:cNvGrpSpPr>
              <a:grpSpLocks/>
            </p:cNvGrpSpPr>
            <p:nvPr/>
          </p:nvGrpSpPr>
          <p:grpSpPr bwMode="auto">
            <a:xfrm>
              <a:off x="2653394" y="1790283"/>
              <a:ext cx="1056187" cy="338554"/>
              <a:chOff x="3030598" y="3013597"/>
              <a:chExt cx="1056187" cy="338554"/>
            </a:xfrm>
          </p:grpSpPr>
          <p:sp>
            <p:nvSpPr>
              <p:cNvPr id="140" name="TextBox 139"/>
              <p:cNvSpPr txBox="1"/>
              <p:nvPr/>
            </p:nvSpPr>
            <p:spPr>
              <a:xfrm>
                <a:off x="3031185" y="3013597"/>
                <a:ext cx="1055688" cy="33855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Arial" pitchFamily="34" charset="0"/>
                  </a:rPr>
                  <a:t>Latency</a:t>
                </a: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Arial" pitchFamily="34" charset="0"/>
                  </a:rPr>
                  <a:t> </a:t>
                </a: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Arial" pitchFamily="34" charset="0"/>
                  </a:rPr>
                  <a:t>(   )</a:t>
                </a:r>
              </a:p>
            </p:txBody>
          </p:sp>
          <p:sp>
            <p:nvSpPr>
              <p:cNvPr id="135" name="Rectangle 134"/>
              <p:cNvSpPr/>
              <p:nvPr/>
            </p:nvSpPr>
            <p:spPr>
              <a:xfrm rot="16200000">
                <a:off x="3758149" y="3128093"/>
                <a:ext cx="182787" cy="90487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</p:grpSp>
        <p:cxnSp>
          <p:nvCxnSpPr>
            <p:cNvPr id="161" name="Straight Arrow Connector 160"/>
            <p:cNvCxnSpPr/>
            <p:nvPr/>
          </p:nvCxnSpPr>
          <p:spPr>
            <a:xfrm>
              <a:off x="2398394" y="2066848"/>
              <a:ext cx="1828800" cy="159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/>
          <p:cNvGrpSpPr>
            <a:grpSpLocks/>
          </p:cNvGrpSpPr>
          <p:nvPr/>
        </p:nvGrpSpPr>
        <p:grpSpPr bwMode="auto">
          <a:xfrm>
            <a:off x="2362200" y="2405063"/>
            <a:ext cx="1055688" cy="338137"/>
            <a:chOff x="2362200" y="2176046"/>
            <a:chExt cx="1056187" cy="338554"/>
          </a:xfrm>
        </p:grpSpPr>
        <p:grpSp>
          <p:nvGrpSpPr>
            <p:cNvPr id="236707" name="Group 79"/>
            <p:cNvGrpSpPr>
              <a:grpSpLocks/>
            </p:cNvGrpSpPr>
            <p:nvPr/>
          </p:nvGrpSpPr>
          <p:grpSpPr bwMode="auto">
            <a:xfrm>
              <a:off x="2362200" y="2176046"/>
              <a:ext cx="1056187" cy="338554"/>
              <a:chOff x="2750017" y="3186530"/>
              <a:chExt cx="1056187" cy="338554"/>
            </a:xfrm>
          </p:grpSpPr>
          <p:sp>
            <p:nvSpPr>
              <p:cNvPr id="157" name="TextBox 156"/>
              <p:cNvSpPr txBox="1"/>
              <p:nvPr/>
            </p:nvSpPr>
            <p:spPr>
              <a:xfrm>
                <a:off x="2750017" y="3186530"/>
                <a:ext cx="1056187" cy="33855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Arial" pitchFamily="34" charset="0"/>
                  </a:rPr>
                  <a:t>Latency</a:t>
                </a: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Arial" pitchFamily="34" charset="0"/>
                  </a:rPr>
                  <a:t> </a:t>
                </a: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Arial" pitchFamily="34" charset="0"/>
                  </a:rPr>
                  <a:t>(   )</a:t>
                </a:r>
              </a:p>
            </p:txBody>
          </p:sp>
          <p:sp>
            <p:nvSpPr>
              <p:cNvPr id="151" name="Rectangle 150"/>
              <p:cNvSpPr/>
              <p:nvPr/>
            </p:nvSpPr>
            <p:spPr>
              <a:xfrm rot="16200000">
                <a:off x="3477366" y="3301005"/>
                <a:ext cx="182788" cy="9053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</p:grpSp>
        <p:cxnSp>
          <p:nvCxnSpPr>
            <p:cNvPr id="163" name="Straight Arrow Connector 162"/>
            <p:cNvCxnSpPr/>
            <p:nvPr/>
          </p:nvCxnSpPr>
          <p:spPr>
            <a:xfrm>
              <a:off x="2551202" y="2438306"/>
              <a:ext cx="547946" cy="1590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/>
          <p:cNvGrpSpPr>
            <a:grpSpLocks/>
          </p:cNvGrpSpPr>
          <p:nvPr/>
        </p:nvGrpSpPr>
        <p:grpSpPr bwMode="auto">
          <a:xfrm>
            <a:off x="3103563" y="2970213"/>
            <a:ext cx="1098550" cy="992187"/>
            <a:chOff x="3104103" y="2741612"/>
            <a:chExt cx="1097280" cy="992188"/>
          </a:xfrm>
        </p:grpSpPr>
        <p:grpSp>
          <p:nvGrpSpPr>
            <p:cNvPr id="236703" name="Group 276"/>
            <p:cNvGrpSpPr>
              <a:grpSpLocks/>
            </p:cNvGrpSpPr>
            <p:nvPr/>
          </p:nvGrpSpPr>
          <p:grpSpPr bwMode="auto">
            <a:xfrm>
              <a:off x="3104103" y="3364468"/>
              <a:ext cx="1097280" cy="369332"/>
              <a:chOff x="3104103" y="3364468"/>
              <a:chExt cx="1097280" cy="369332"/>
            </a:xfrm>
          </p:grpSpPr>
          <p:sp>
            <p:nvSpPr>
              <p:cNvPr id="252" name="TextBox 251"/>
              <p:cNvSpPr txBox="1"/>
              <p:nvPr/>
            </p:nvSpPr>
            <p:spPr>
              <a:xfrm>
                <a:off x="3402208" y="3363913"/>
                <a:ext cx="616823" cy="36988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ＭＳ Ｐゴシック" charset="0"/>
                  </a:rPr>
                  <a:t>Slack</a:t>
                </a:r>
              </a:p>
            </p:txBody>
          </p:sp>
          <p:sp>
            <p:nvSpPr>
              <p:cNvPr id="250" name="Rectangle 249"/>
              <p:cNvSpPr/>
              <p:nvPr/>
            </p:nvSpPr>
            <p:spPr>
              <a:xfrm rot="16200000">
                <a:off x="3523361" y="2990692"/>
                <a:ext cx="258763" cy="1097280"/>
              </a:xfrm>
              <a:prstGeom prst="rect">
                <a:avLst/>
              </a:prstGeom>
              <a:solidFill>
                <a:srgbClr val="4EA5D8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Slack</a:t>
                </a:r>
              </a:p>
            </p:txBody>
          </p:sp>
        </p:grpSp>
        <p:cxnSp>
          <p:nvCxnSpPr>
            <p:cNvPr id="160" name="Straight Arrow Connector 159"/>
            <p:cNvCxnSpPr/>
            <p:nvPr/>
          </p:nvCxnSpPr>
          <p:spPr>
            <a:xfrm>
              <a:off x="3184971" y="2741612"/>
              <a:ext cx="1005311" cy="158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88918372"/>
      </p:ext>
    </p:extLst>
  </p:cSld>
  <p:clrMapOvr>
    <a:masterClrMapping/>
  </p:clrMapOvr>
  <p:transition advTm="8943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392363" y="2311400"/>
          <a:ext cx="3048003" cy="27527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54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54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32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246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2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246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246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3246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246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38659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Prioritizing using Slack </a:t>
            </a:r>
          </a:p>
        </p:txBody>
      </p:sp>
      <p:sp>
        <p:nvSpPr>
          <p:cNvPr id="39" name="Oval 38"/>
          <p:cNvSpPr/>
          <p:nvPr/>
        </p:nvSpPr>
        <p:spPr>
          <a:xfrm>
            <a:off x="2317750" y="2243138"/>
            <a:ext cx="204788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2309813" y="2625725"/>
            <a:ext cx="204787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2311400" y="3005138"/>
            <a:ext cx="204788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2317750" y="3390900"/>
            <a:ext cx="204788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2316163" y="3813175"/>
            <a:ext cx="204787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44" name="Oval 14"/>
          <p:cNvSpPr/>
          <p:nvPr/>
        </p:nvSpPr>
        <p:spPr>
          <a:xfrm>
            <a:off x="2306638" y="4195763"/>
            <a:ext cx="204787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2309813" y="4576763"/>
            <a:ext cx="204787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2316163" y="4960938"/>
            <a:ext cx="204787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47" name="Oval 17"/>
          <p:cNvSpPr/>
          <p:nvPr/>
        </p:nvSpPr>
        <p:spPr>
          <a:xfrm>
            <a:off x="2751138" y="2235200"/>
            <a:ext cx="204787" cy="220663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2741613" y="2617788"/>
            <a:ext cx="204787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2744788" y="2998788"/>
            <a:ext cx="204787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50" name="Oval 20"/>
          <p:cNvSpPr/>
          <p:nvPr/>
        </p:nvSpPr>
        <p:spPr>
          <a:xfrm>
            <a:off x="2751138" y="3382963"/>
            <a:ext cx="204787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2747963" y="3806825"/>
            <a:ext cx="204787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2740025" y="4189413"/>
            <a:ext cx="204788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2741613" y="4568825"/>
            <a:ext cx="204787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2747963" y="4954588"/>
            <a:ext cx="204787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3175000" y="2238375"/>
            <a:ext cx="204788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3167063" y="2620963"/>
            <a:ext cx="204787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3168650" y="3000375"/>
            <a:ext cx="204788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3175000" y="3386138"/>
            <a:ext cx="204788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3173413" y="3808413"/>
            <a:ext cx="204787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3163888" y="4191000"/>
            <a:ext cx="204787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3167063" y="4572000"/>
            <a:ext cx="204787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3173413" y="4956175"/>
            <a:ext cx="204787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3611563" y="2235200"/>
            <a:ext cx="206375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3603625" y="2617788"/>
            <a:ext cx="204788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3605213" y="2998788"/>
            <a:ext cx="206375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3611563" y="3382963"/>
            <a:ext cx="206375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3609975" y="3806825"/>
            <a:ext cx="204788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3602038" y="4189413"/>
            <a:ext cx="204787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3603625" y="4568825"/>
            <a:ext cx="204788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3609975" y="4954588"/>
            <a:ext cx="204788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4041775" y="2243138"/>
            <a:ext cx="204788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4032250" y="2625725"/>
            <a:ext cx="204788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4035425" y="3005138"/>
            <a:ext cx="204788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4041775" y="3390900"/>
            <a:ext cx="204788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4038600" y="3813175"/>
            <a:ext cx="204788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4030663" y="4195763"/>
            <a:ext cx="204787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77" name="Oval 76"/>
          <p:cNvSpPr/>
          <p:nvPr/>
        </p:nvSpPr>
        <p:spPr>
          <a:xfrm>
            <a:off x="4032250" y="4576763"/>
            <a:ext cx="204788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4038600" y="4960938"/>
            <a:ext cx="204788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4473575" y="2235200"/>
            <a:ext cx="204788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4465638" y="2617788"/>
            <a:ext cx="204787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4467225" y="2998788"/>
            <a:ext cx="204788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4473575" y="3382963"/>
            <a:ext cx="204788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4471988" y="3806825"/>
            <a:ext cx="204787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84" name="Oval 83"/>
          <p:cNvSpPr/>
          <p:nvPr/>
        </p:nvSpPr>
        <p:spPr>
          <a:xfrm>
            <a:off x="4464050" y="4189413"/>
            <a:ext cx="204788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4465638" y="4568825"/>
            <a:ext cx="204787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86" name="Oval 85"/>
          <p:cNvSpPr/>
          <p:nvPr/>
        </p:nvSpPr>
        <p:spPr>
          <a:xfrm>
            <a:off x="4471988" y="4954588"/>
            <a:ext cx="204787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4899025" y="2238375"/>
            <a:ext cx="204788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88" name="Oval 87"/>
          <p:cNvSpPr/>
          <p:nvPr/>
        </p:nvSpPr>
        <p:spPr>
          <a:xfrm>
            <a:off x="4889500" y="2620963"/>
            <a:ext cx="204788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4892675" y="3000375"/>
            <a:ext cx="204788" cy="22066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90" name="Oval 89"/>
          <p:cNvSpPr/>
          <p:nvPr/>
        </p:nvSpPr>
        <p:spPr>
          <a:xfrm>
            <a:off x="4899025" y="3386138"/>
            <a:ext cx="204788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91" name="Oval 90"/>
          <p:cNvSpPr/>
          <p:nvPr/>
        </p:nvSpPr>
        <p:spPr>
          <a:xfrm>
            <a:off x="4895850" y="3808413"/>
            <a:ext cx="204788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4887913" y="4191000"/>
            <a:ext cx="204787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93" name="Oval 92"/>
          <p:cNvSpPr/>
          <p:nvPr/>
        </p:nvSpPr>
        <p:spPr>
          <a:xfrm>
            <a:off x="4889500" y="4572000"/>
            <a:ext cx="204788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94" name="Oval 93"/>
          <p:cNvSpPr/>
          <p:nvPr/>
        </p:nvSpPr>
        <p:spPr>
          <a:xfrm>
            <a:off x="4895850" y="4956175"/>
            <a:ext cx="204788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5335588" y="2235200"/>
            <a:ext cx="204787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96" name="Oval 95"/>
          <p:cNvSpPr/>
          <p:nvPr/>
        </p:nvSpPr>
        <p:spPr>
          <a:xfrm>
            <a:off x="5327650" y="2617788"/>
            <a:ext cx="204788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5329238" y="2998788"/>
            <a:ext cx="204787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98" name="Oval 97"/>
          <p:cNvSpPr/>
          <p:nvPr/>
        </p:nvSpPr>
        <p:spPr>
          <a:xfrm>
            <a:off x="5335588" y="3382963"/>
            <a:ext cx="204787" cy="22066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99" name="Oval 98"/>
          <p:cNvSpPr/>
          <p:nvPr/>
        </p:nvSpPr>
        <p:spPr>
          <a:xfrm>
            <a:off x="5334000" y="3806825"/>
            <a:ext cx="204788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100" name="Oval 99"/>
          <p:cNvSpPr/>
          <p:nvPr/>
        </p:nvSpPr>
        <p:spPr>
          <a:xfrm>
            <a:off x="5324475" y="4189413"/>
            <a:ext cx="206375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5327650" y="4568825"/>
            <a:ext cx="204788" cy="2206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5334000" y="4954588"/>
            <a:ext cx="204788" cy="21907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3" name="Rectangle 3"/>
          <p:cNvSpPr/>
          <p:nvPr/>
        </p:nvSpPr>
        <p:spPr>
          <a:xfrm>
            <a:off x="211138" y="2235200"/>
            <a:ext cx="946150" cy="123348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87325" y="4102100"/>
            <a:ext cx="946150" cy="1231900"/>
          </a:xfrm>
          <a:prstGeom prst="rect">
            <a:avLst/>
          </a:prstGeom>
          <a:solidFill>
            <a:schemeClr val="accent6">
              <a:lumMod val="60000"/>
              <a:lumOff val="40000"/>
              <a:alpha val="70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Arial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247650" y="1947863"/>
            <a:ext cx="776288" cy="3381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Arial" pitchFamily="34" charset="0"/>
              </a:rPr>
              <a:t>Core A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261938" y="3810000"/>
            <a:ext cx="774700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Arial" pitchFamily="34" charset="0"/>
              </a:rPr>
              <a:t>Core B</a:t>
            </a:r>
          </a:p>
        </p:txBody>
      </p:sp>
      <p:graphicFrame>
        <p:nvGraphicFramePr>
          <p:cNvPr id="110" name="Table 109"/>
          <p:cNvGraphicFramePr>
            <a:graphicFrameLocks noGrp="1"/>
          </p:cNvGraphicFramePr>
          <p:nvPr/>
        </p:nvGraphicFramePr>
        <p:xfrm>
          <a:off x="6248400" y="1905000"/>
          <a:ext cx="2667000" cy="1854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{69012ECD-51FC-41F1-AA8D-1B2483CD663E}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Packet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Latency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Slack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hops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  hops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None/>
                      </a:pPr>
                      <a:r>
                        <a:rPr lang="en-US" dirty="0"/>
                        <a:t>3  hops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 hops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 hops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hops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 hops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6 hops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63" name="Group 162"/>
          <p:cNvGrpSpPr>
            <a:grpSpLocks/>
          </p:cNvGrpSpPr>
          <p:nvPr/>
        </p:nvGrpSpPr>
        <p:grpSpPr bwMode="auto">
          <a:xfrm>
            <a:off x="125413" y="2316163"/>
            <a:ext cx="5362575" cy="2654300"/>
            <a:chOff x="125131" y="2315863"/>
            <a:chExt cx="5363171" cy="2654953"/>
          </a:xfrm>
        </p:grpSpPr>
        <p:cxnSp>
          <p:nvCxnSpPr>
            <p:cNvPr id="104" name="Shape 103"/>
            <p:cNvCxnSpPr>
              <a:stCxn id="47" idx="6"/>
            </p:cNvCxnSpPr>
            <p:nvPr/>
          </p:nvCxnSpPr>
          <p:spPr>
            <a:xfrm>
              <a:off x="2955958" y="2346032"/>
              <a:ext cx="2532344" cy="2624784"/>
            </a:xfrm>
            <a:prstGeom prst="bentConnector2">
              <a:avLst/>
            </a:prstGeom>
            <a:ln w="27940">
              <a:solidFill>
                <a:srgbClr val="92D050"/>
              </a:solidFill>
              <a:prstDash val="solid"/>
              <a:headEnd type="oval" w="sm" len="sm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hape 105"/>
            <p:cNvCxnSpPr>
              <a:stCxn id="47" idx="2"/>
              <a:endCxn id="41" idx="0"/>
            </p:cNvCxnSpPr>
            <p:nvPr/>
          </p:nvCxnSpPr>
          <p:spPr>
            <a:xfrm rot="10800000" flipV="1">
              <a:off x="2412972" y="2346032"/>
              <a:ext cx="338176" cy="660562"/>
            </a:xfrm>
            <a:prstGeom prst="bentConnector2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  <a:prstDash val="solid"/>
              <a:headEnd type="oval" w="sm" len="sm"/>
              <a:tailEnd type="stealth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8765" name="Group 161"/>
            <p:cNvGrpSpPr>
              <a:grpSpLocks/>
            </p:cNvGrpSpPr>
            <p:nvPr/>
          </p:nvGrpSpPr>
          <p:grpSpPr bwMode="auto">
            <a:xfrm>
              <a:off x="125131" y="2315863"/>
              <a:ext cx="1792512" cy="607293"/>
              <a:chOff x="125131" y="2315863"/>
              <a:chExt cx="1792512" cy="607293"/>
            </a:xfrm>
          </p:grpSpPr>
          <p:grpSp>
            <p:nvGrpSpPr>
              <p:cNvPr id="238766" name="Group 116"/>
              <p:cNvGrpSpPr>
                <a:grpSpLocks/>
              </p:cNvGrpSpPr>
              <p:nvPr/>
            </p:nvGrpSpPr>
            <p:grpSpPr bwMode="auto">
              <a:xfrm>
                <a:off x="125131" y="2315863"/>
                <a:ext cx="1755294" cy="607293"/>
                <a:chOff x="125131" y="2315863"/>
                <a:chExt cx="1755294" cy="607293"/>
              </a:xfrm>
            </p:grpSpPr>
            <p:grpSp>
              <p:nvGrpSpPr>
                <p:cNvPr id="238769" name="Group 115"/>
                <p:cNvGrpSpPr>
                  <a:grpSpLocks/>
                </p:cNvGrpSpPr>
                <p:nvPr/>
              </p:nvGrpSpPr>
              <p:grpSpPr bwMode="auto">
                <a:xfrm>
                  <a:off x="127714" y="2320290"/>
                  <a:ext cx="1752711" cy="602866"/>
                  <a:chOff x="127714" y="2320290"/>
                  <a:chExt cx="1752711" cy="602866"/>
                </a:xfrm>
              </p:grpSpPr>
              <p:sp>
                <p:nvSpPr>
                  <p:cNvPr id="24" name="Rectangle 23"/>
                  <p:cNvSpPr/>
                  <p:nvPr/>
                </p:nvSpPr>
                <p:spPr>
                  <a:xfrm>
                    <a:off x="212452" y="2371439"/>
                    <a:ext cx="944668" cy="176256"/>
                  </a:xfrm>
                  <a:prstGeom prst="rect">
                    <a:avLst/>
                  </a:prstGeom>
                  <a:solidFill>
                    <a:srgbClr val="92D050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+mn-ea"/>
                      <a:cs typeface="Arial" pitchFamily="34" charset="0"/>
                    </a:endParaRPr>
                  </a:p>
                </p:txBody>
              </p:sp>
              <p:sp>
                <p:nvSpPr>
                  <p:cNvPr id="25" name="Rectangle 24"/>
                  <p:cNvSpPr/>
                  <p:nvPr/>
                </p:nvSpPr>
                <p:spPr>
                  <a:xfrm>
                    <a:off x="212452" y="2665199"/>
                    <a:ext cx="944668" cy="176255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+mn-ea"/>
                      <a:cs typeface="Arial" pitchFamily="34" charset="0"/>
                    </a:endParaRPr>
                  </a:p>
                </p:txBody>
              </p:sp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1187286" y="2320626"/>
                    <a:ext cx="693815" cy="306463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ＭＳ Ｐゴシック" charset="0"/>
                        <a:cs typeface="Arial" pitchFamily="34" charset="0"/>
                      </a:rPr>
                      <a:t>Causes</a:t>
                    </a:r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1185699" y="2609622"/>
                    <a:ext cx="695402" cy="306463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ＭＳ Ｐゴシック" charset="0"/>
                        <a:cs typeface="Arial" pitchFamily="34" charset="0"/>
                      </a:rPr>
                      <a:t>Causes</a:t>
                    </a:r>
                  </a:p>
                </p:txBody>
              </p:sp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128306" y="2615974"/>
                    <a:ext cx="984360" cy="306463"/>
                  </a:xfrm>
                  <a:prstGeom prst="rect">
                    <a:avLst/>
                  </a:prstGeom>
                  <a:noFill/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erpetua"/>
                        <a:ea typeface="ＭＳ Ｐゴシック" charset="0"/>
                        <a:cs typeface="Arial" pitchFamily="34" charset="0"/>
                      </a:rPr>
                      <a:t>Load Miss </a:t>
                    </a:r>
                  </a:p>
                </p:txBody>
              </p:sp>
            </p:grpSp>
            <p:sp>
              <p:nvSpPr>
                <p:cNvPr id="38" name="TextBox 37"/>
                <p:cNvSpPr txBox="1"/>
                <p:nvPr/>
              </p:nvSpPr>
              <p:spPr>
                <a:xfrm>
                  <a:off x="125131" y="2315863"/>
                  <a:ext cx="984359" cy="308051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erpetua"/>
                      <a:ea typeface="ＭＳ Ｐゴシック" charset="0"/>
                      <a:cs typeface="Arial" pitchFamily="34" charset="0"/>
                    </a:rPr>
                    <a:t>Load Miss </a:t>
                  </a:r>
                </a:p>
              </p:txBody>
            </p:sp>
          </p:grpSp>
          <p:sp>
            <p:nvSpPr>
              <p:cNvPr id="128" name="Rectangle 127"/>
              <p:cNvSpPr/>
              <p:nvPr/>
            </p:nvSpPr>
            <p:spPr>
              <a:xfrm rot="16200000">
                <a:off x="1780271" y="2427815"/>
                <a:ext cx="182607" cy="92085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>
              <a:xfrm rot="16200000">
                <a:off x="1780270" y="2677114"/>
                <a:ext cx="182608" cy="92085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</p:grpSp>
      </p:grpSp>
      <p:grpSp>
        <p:nvGrpSpPr>
          <p:cNvPr id="171" name="Group 170"/>
          <p:cNvGrpSpPr>
            <a:grpSpLocks/>
          </p:cNvGrpSpPr>
          <p:nvPr/>
        </p:nvGrpSpPr>
        <p:grpSpPr bwMode="auto">
          <a:xfrm>
            <a:off x="5867400" y="5300663"/>
            <a:ext cx="4191000" cy="338137"/>
            <a:chOff x="5867400" y="5300246"/>
            <a:chExt cx="4191000" cy="338554"/>
          </a:xfrm>
        </p:grpSpPr>
        <p:sp>
          <p:nvSpPr>
            <p:cNvPr id="143" name="Rectangle 142"/>
            <p:cNvSpPr/>
            <p:nvPr/>
          </p:nvSpPr>
          <p:spPr>
            <a:xfrm rot="16200000">
              <a:off x="6796769" y="5425074"/>
              <a:ext cx="182787" cy="9207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5867400" y="5300246"/>
              <a:ext cx="4191000" cy="33855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Arial" pitchFamily="34" charset="0"/>
                </a:rPr>
                <a:t>Prioritize  </a:t>
              </a:r>
            </a:p>
          </p:txBody>
        </p:sp>
      </p:grpSp>
      <p:sp>
        <p:nvSpPr>
          <p:cNvPr id="145" name="Rectangle 144"/>
          <p:cNvSpPr/>
          <p:nvPr/>
        </p:nvSpPr>
        <p:spPr>
          <a:xfrm rot="16200000">
            <a:off x="6431756" y="2407444"/>
            <a:ext cx="182563" cy="9207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46" name="Rectangle 145"/>
          <p:cNvSpPr/>
          <p:nvPr/>
        </p:nvSpPr>
        <p:spPr>
          <a:xfrm rot="16200000">
            <a:off x="6431757" y="2831306"/>
            <a:ext cx="182562" cy="920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164" name="Group 163"/>
          <p:cNvGrpSpPr>
            <a:grpSpLocks/>
          </p:cNvGrpSpPr>
          <p:nvPr/>
        </p:nvGrpSpPr>
        <p:grpSpPr bwMode="auto">
          <a:xfrm>
            <a:off x="88900" y="3111500"/>
            <a:ext cx="5338763" cy="2181225"/>
            <a:chOff x="89311" y="3110863"/>
            <a:chExt cx="5338383" cy="2182573"/>
          </a:xfrm>
        </p:grpSpPr>
        <p:grpSp>
          <p:nvGrpSpPr>
            <p:cNvPr id="238749" name="Group 117"/>
            <p:cNvGrpSpPr>
              <a:grpSpLocks/>
            </p:cNvGrpSpPr>
            <p:nvPr/>
          </p:nvGrpSpPr>
          <p:grpSpPr bwMode="auto">
            <a:xfrm>
              <a:off x="89311" y="4669435"/>
              <a:ext cx="1793717" cy="624001"/>
              <a:chOff x="89311" y="4669435"/>
              <a:chExt cx="1793717" cy="624001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187729" y="5040868"/>
                <a:ext cx="946082" cy="176321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89311" y="4982094"/>
                <a:ext cx="984180" cy="3081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Arial" pitchFamily="34" charset="0"/>
                  </a:rPr>
                  <a:t>Load Miss 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87729" y="4719995"/>
                <a:ext cx="946082" cy="176321"/>
              </a:xfrm>
              <a:prstGeom prst="rect">
                <a:avLst/>
              </a:prstGeom>
              <a:solidFill>
                <a:schemeClr val="accent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95661" y="4669164"/>
                <a:ext cx="985768" cy="3081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Arial" pitchFamily="34" charset="0"/>
                  </a:rPr>
                  <a:t>Load Miss 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189370" y="4673929"/>
                <a:ext cx="693687" cy="3081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Arial" pitchFamily="34" charset="0"/>
                  </a:rPr>
                  <a:t>Causes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189370" y="4985271"/>
                <a:ext cx="693687" cy="3081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erpetua"/>
                    <a:ea typeface="ＭＳ Ｐゴシック" charset="0"/>
                    <a:cs typeface="Arial" pitchFamily="34" charset="0"/>
                  </a:rPr>
                  <a:t>Causes</a:t>
                </a:r>
              </a:p>
            </p:txBody>
          </p:sp>
        </p:grpSp>
        <p:grpSp>
          <p:nvGrpSpPr>
            <p:cNvPr id="238750" name="Group 114"/>
            <p:cNvGrpSpPr>
              <a:grpSpLocks/>
            </p:cNvGrpSpPr>
            <p:nvPr/>
          </p:nvGrpSpPr>
          <p:grpSpPr bwMode="auto">
            <a:xfrm>
              <a:off x="2850857" y="3110863"/>
              <a:ext cx="2576837" cy="1843155"/>
              <a:chOff x="2850857" y="3110863"/>
              <a:chExt cx="2576837" cy="1843155"/>
            </a:xfrm>
          </p:grpSpPr>
          <p:cxnSp>
            <p:nvCxnSpPr>
              <p:cNvPr id="103" name="Elbow Connector 102"/>
              <p:cNvCxnSpPr>
                <a:stCxn id="89" idx="6"/>
              </p:cNvCxnSpPr>
              <p:nvPr/>
            </p:nvCxnSpPr>
            <p:spPr>
              <a:xfrm>
                <a:off x="5097517" y="3110863"/>
                <a:ext cx="330177" cy="1100818"/>
              </a:xfrm>
              <a:prstGeom prst="bentConnector2">
                <a:avLst/>
              </a:prstGeom>
              <a:ln w="5715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headEnd type="oval" w="med" len="sm"/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Elbow Connector 121"/>
              <p:cNvCxnSpPr>
                <a:stCxn id="89" idx="2"/>
                <a:endCxn id="54" idx="0"/>
              </p:cNvCxnSpPr>
              <p:nvPr/>
            </p:nvCxnSpPr>
            <p:spPr>
              <a:xfrm rot="10800000" flipV="1">
                <a:off x="2851364" y="3110863"/>
                <a:ext cx="2041380" cy="1842638"/>
              </a:xfrm>
              <a:prstGeom prst="bentConnector2">
                <a:avLst/>
              </a:prstGeom>
              <a:ln w="28575">
                <a:solidFill>
                  <a:schemeClr val="accent1"/>
                </a:solidFill>
                <a:prstDash val="solid"/>
                <a:headEnd type="oval" w="sm" len="sm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8" name="Rectangle 137"/>
            <p:cNvSpPr/>
            <p:nvPr/>
          </p:nvSpPr>
          <p:spPr>
            <a:xfrm rot="16200000">
              <a:off x="1780610" y="4758944"/>
              <a:ext cx="182675" cy="9206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7" name="Rectangle 146"/>
            <p:cNvSpPr/>
            <p:nvPr/>
          </p:nvSpPr>
          <p:spPr>
            <a:xfrm rot="16200000">
              <a:off x="1782990" y="5075846"/>
              <a:ext cx="182676" cy="9048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148" name="Rectangle 147"/>
          <p:cNvSpPr/>
          <p:nvPr/>
        </p:nvSpPr>
        <p:spPr>
          <a:xfrm rot="16200000">
            <a:off x="6431756" y="3550444"/>
            <a:ext cx="182563" cy="920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49" name="Rectangle 148"/>
          <p:cNvSpPr/>
          <p:nvPr/>
        </p:nvSpPr>
        <p:spPr>
          <a:xfrm rot="16200000">
            <a:off x="6431756" y="3169444"/>
            <a:ext cx="182563" cy="920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165" name="Group 164"/>
          <p:cNvGrpSpPr>
            <a:grpSpLocks/>
          </p:cNvGrpSpPr>
          <p:nvPr/>
        </p:nvGrpSpPr>
        <p:grpSpPr bwMode="auto">
          <a:xfrm>
            <a:off x="5334000" y="3276600"/>
            <a:ext cx="2986088" cy="1512888"/>
            <a:chOff x="5334000" y="3276600"/>
            <a:chExt cx="2985377" cy="1512332"/>
          </a:xfrm>
        </p:grpSpPr>
        <p:sp>
          <p:nvSpPr>
            <p:cNvPr id="150" name="Donut 149"/>
            <p:cNvSpPr/>
            <p:nvPr/>
          </p:nvSpPr>
          <p:spPr>
            <a:xfrm>
              <a:off x="5334000" y="3276600"/>
              <a:ext cx="274573" cy="92041"/>
            </a:xfrm>
            <a:prstGeom prst="donut">
              <a:avLst>
                <a:gd name="adj" fmla="val 12486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Arial" pitchFamily="34" charset="0"/>
              </a:endParaRPr>
            </a:p>
          </p:txBody>
        </p:sp>
        <p:sp>
          <p:nvSpPr>
            <p:cNvPr id="157" name="Donut 156"/>
            <p:cNvSpPr/>
            <p:nvPr/>
          </p:nvSpPr>
          <p:spPr>
            <a:xfrm>
              <a:off x="5334000" y="3657460"/>
              <a:ext cx="274573" cy="92041"/>
            </a:xfrm>
            <a:prstGeom prst="donut">
              <a:avLst>
                <a:gd name="adj" fmla="val 12486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Arial" pitchFamily="34" charset="0"/>
              </a:endParaRPr>
            </a:p>
          </p:txBody>
        </p:sp>
        <p:sp>
          <p:nvSpPr>
            <p:cNvPr id="158" name="Donut 157"/>
            <p:cNvSpPr/>
            <p:nvPr/>
          </p:nvSpPr>
          <p:spPr>
            <a:xfrm>
              <a:off x="5334000" y="4024038"/>
              <a:ext cx="274573" cy="90454"/>
            </a:xfrm>
            <a:prstGeom prst="donut">
              <a:avLst>
                <a:gd name="adj" fmla="val 12486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Arial" pitchFamily="34" charset="0"/>
              </a:endParaRPr>
            </a:p>
          </p:txBody>
        </p:sp>
        <p:sp>
          <p:nvSpPr>
            <p:cNvPr id="160" name="Donut 159"/>
            <p:cNvSpPr/>
            <p:nvPr/>
          </p:nvSpPr>
          <p:spPr>
            <a:xfrm>
              <a:off x="5973611" y="4557242"/>
              <a:ext cx="274572" cy="90454"/>
            </a:xfrm>
            <a:prstGeom prst="donut">
              <a:avLst>
                <a:gd name="adj" fmla="val 12486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Arial" pitchFamily="34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6324364" y="4419180"/>
              <a:ext cx="1995013" cy="3697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rPr>
                <a:t>Interference at 3 hops</a:t>
              </a:r>
            </a:p>
          </p:txBody>
        </p:sp>
      </p:grpSp>
      <p:grpSp>
        <p:nvGrpSpPr>
          <p:cNvPr id="170" name="Group 169"/>
          <p:cNvGrpSpPr>
            <a:grpSpLocks/>
          </p:cNvGrpSpPr>
          <p:nvPr/>
        </p:nvGrpSpPr>
        <p:grpSpPr bwMode="auto">
          <a:xfrm>
            <a:off x="5867400" y="2301875"/>
            <a:ext cx="4191000" cy="2955925"/>
            <a:chOff x="5867400" y="2301912"/>
            <a:chExt cx="4191000" cy="2955888"/>
          </a:xfrm>
        </p:grpSpPr>
        <p:sp>
          <p:nvSpPr>
            <p:cNvPr id="139" name="Rectangle 138"/>
            <p:cNvSpPr/>
            <p:nvPr/>
          </p:nvSpPr>
          <p:spPr>
            <a:xfrm rot="16200000">
              <a:off x="6451602" y="5054602"/>
              <a:ext cx="182560" cy="9048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 rot="16200000">
              <a:off x="7610477" y="5045077"/>
              <a:ext cx="182560" cy="9048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5867400" y="4919667"/>
              <a:ext cx="4191000" cy="33813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Arial" pitchFamily="34" charset="0"/>
                </a:rPr>
                <a:t>Slack(   )   &gt;  Slack (   ) </a:t>
              </a: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8077200" y="2301912"/>
              <a:ext cx="822325" cy="3809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+mn-ea"/>
                <a:cs typeface="+mn-cs"/>
              </a:endParaRPr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8077200" y="3352824"/>
              <a:ext cx="822325" cy="3809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+mn-ea"/>
                <a:cs typeface="+mn-cs"/>
              </a:endParaRPr>
            </a:p>
          </p:txBody>
        </p:sp>
      </p:grpSp>
      <p:sp>
        <p:nvSpPr>
          <p:cNvPr id="119" name="Rectangle 118"/>
          <p:cNvSpPr/>
          <p:nvPr/>
        </p:nvSpPr>
        <p:spPr>
          <a:xfrm>
            <a:off x="6200775" y="3019425"/>
            <a:ext cx="2943225" cy="1019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7954293"/>
      </p:ext>
    </p:extLst>
  </p:cSld>
  <p:clrMapOvr>
    <a:masterClrMapping/>
  </p:clrMapOvr>
  <p:transition advTm="1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animBg="1"/>
      <p:bldP spid="146" grpId="0" animBg="1"/>
      <p:bldP spid="119" grpId="0" animBg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Slack in Applications</a:t>
            </a:r>
          </a:p>
        </p:txBody>
      </p:sp>
      <p:graphicFrame>
        <p:nvGraphicFramePr>
          <p:cNvPr id="4" name="Chart 3"/>
          <p:cNvGraphicFramePr>
            <a:graphicFrameLocks noGrp="1"/>
          </p:cNvGraphicFramePr>
          <p:nvPr/>
        </p:nvGraphicFramePr>
        <p:xfrm>
          <a:off x="1417320" y="1676400"/>
          <a:ext cx="630936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7" name="Straight Connector 6"/>
          <p:cNvCxnSpPr/>
          <p:nvPr/>
        </p:nvCxnSpPr>
        <p:spPr>
          <a:xfrm rot="10800000" flipH="1" flipV="1">
            <a:off x="2193925" y="3778250"/>
            <a:ext cx="2925763" cy="158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 flipH="1" flipV="1">
            <a:off x="4119562" y="4738688"/>
            <a:ext cx="2011363" cy="158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953000" y="2590800"/>
            <a:ext cx="3394075" cy="369888"/>
          </a:xfrm>
          <a:prstGeom prst="rect">
            <a:avLst/>
          </a:prstGeom>
          <a:solidFill>
            <a:srgbClr val="FFFF99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50% of packets have 350+ slack cycles</a:t>
            </a:r>
          </a:p>
        </p:txBody>
      </p:sp>
      <p:cxnSp>
        <p:nvCxnSpPr>
          <p:cNvPr id="10" name="Straight Connector 9"/>
          <p:cNvCxnSpPr/>
          <p:nvPr/>
        </p:nvCxnSpPr>
        <p:spPr>
          <a:xfrm rot="10800000" flipH="1" flipV="1">
            <a:off x="2209800" y="5345113"/>
            <a:ext cx="365125" cy="158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 flipH="1" flipV="1">
            <a:off x="2315369" y="5561806"/>
            <a:ext cx="457200" cy="158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743200" y="5192713"/>
            <a:ext cx="3289300" cy="369887"/>
          </a:xfrm>
          <a:prstGeom prst="rect">
            <a:avLst/>
          </a:prstGeom>
          <a:solidFill>
            <a:srgbClr val="FFFF99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10% of packets have &lt;50 slack cycles</a:t>
            </a:r>
          </a:p>
        </p:txBody>
      </p:sp>
      <p:sp>
        <p:nvSpPr>
          <p:cNvPr id="13" name="Oval 12"/>
          <p:cNvSpPr/>
          <p:nvPr/>
        </p:nvSpPr>
        <p:spPr>
          <a:xfrm>
            <a:off x="6823075" y="2109788"/>
            <a:ext cx="2157413" cy="492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Non-critical</a:t>
            </a:r>
          </a:p>
        </p:txBody>
      </p:sp>
      <p:sp>
        <p:nvSpPr>
          <p:cNvPr id="14" name="Oval 13"/>
          <p:cNvSpPr/>
          <p:nvPr/>
        </p:nvSpPr>
        <p:spPr>
          <a:xfrm>
            <a:off x="5649913" y="4776788"/>
            <a:ext cx="1970087" cy="492125"/>
          </a:xfrm>
          <a:prstGeom prst="ellipse">
            <a:avLst/>
          </a:prstGeom>
          <a:solidFill>
            <a:srgbClr val="F07F09"/>
          </a:solidFill>
          <a:ln w="12700" cap="flat" cmpd="sng" algn="ctr">
            <a:solidFill>
              <a:srgbClr val="F07F09">
                <a:shade val="50000"/>
              </a:srgb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critical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5815741"/>
      </p:ext>
    </p:extLst>
  </p:cSld>
  <p:clrMapOvr>
    <a:masterClrMapping/>
  </p:clrMapOvr>
  <p:transition advTm="6159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4" grpId="0" animBg="1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Slack in Applications</a:t>
            </a:r>
          </a:p>
        </p:txBody>
      </p:sp>
      <p:graphicFrame>
        <p:nvGraphicFramePr>
          <p:cNvPr id="4" name="Chart 3"/>
          <p:cNvGraphicFramePr>
            <a:graphicFrameLocks noGrp="1"/>
          </p:cNvGraphicFramePr>
          <p:nvPr/>
        </p:nvGraphicFramePr>
        <p:xfrm>
          <a:off x="1417320" y="1676400"/>
          <a:ext cx="630936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7" name="Straight Connector 6"/>
          <p:cNvCxnSpPr/>
          <p:nvPr/>
        </p:nvCxnSpPr>
        <p:spPr>
          <a:xfrm rot="10800000" flipH="1" flipV="1">
            <a:off x="1539875" y="3122613"/>
            <a:ext cx="1279525" cy="158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953000" y="2144713"/>
            <a:ext cx="3284538" cy="369887"/>
          </a:xfrm>
          <a:prstGeom prst="rect">
            <a:avLst/>
          </a:prstGeom>
          <a:solidFill>
            <a:srgbClr val="FFFF99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68% of packets have zero slack cycles</a:t>
            </a:r>
          </a:p>
        </p:txBody>
      </p:sp>
    </p:spTree>
    <p:extLst>
      <p:ext uri="{BB962C8B-B14F-4D97-AF65-F5344CB8AC3E}">
        <p14:creationId xmlns:p14="http://schemas.microsoft.com/office/powerpoint/2010/main" val="3261301681"/>
      </p:ext>
    </p:extLst>
  </p:cSld>
  <p:clrMapOvr>
    <a:masterClrMapping/>
  </p:clrMapOvr>
  <p:transition advTm="1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Diversity in Slack</a:t>
            </a:r>
          </a:p>
        </p:txBody>
      </p:sp>
      <p:graphicFrame>
        <p:nvGraphicFramePr>
          <p:cNvPr id="4" name="Chart 3"/>
          <p:cNvGraphicFramePr>
            <a:graphicFrameLocks noGrp="1"/>
          </p:cNvGraphicFramePr>
          <p:nvPr/>
        </p:nvGraphicFramePr>
        <p:xfrm>
          <a:off x="1417320" y="1676400"/>
          <a:ext cx="630936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05334900"/>
      </p:ext>
    </p:extLst>
  </p:cSld>
  <p:clrMapOvr>
    <a:masterClrMapping/>
  </p:clrMapOvr>
  <p:transition advTm="17051"/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Diversity in Slack</a:t>
            </a:r>
          </a:p>
        </p:txBody>
      </p:sp>
      <p:graphicFrame>
        <p:nvGraphicFramePr>
          <p:cNvPr id="4" name="Chart 3"/>
          <p:cNvGraphicFramePr>
            <a:graphicFrameLocks noGrp="1"/>
          </p:cNvGraphicFramePr>
          <p:nvPr/>
        </p:nvGraphicFramePr>
        <p:xfrm>
          <a:off x="1417320" y="1676400"/>
          <a:ext cx="630936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914400" y="2209800"/>
            <a:ext cx="8493125" cy="1108075"/>
            <a:chOff x="914400" y="2209800"/>
            <a:chExt cx="8492490" cy="1108710"/>
          </a:xfrm>
        </p:grpSpPr>
        <p:pic>
          <p:nvPicPr>
            <p:cNvPr id="246793" name="Picture 8" descr="exclamation_mark_yellow.gi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8200" y="2209800"/>
              <a:ext cx="948690" cy="1108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ounded Rectangle 6"/>
            <p:cNvSpPr/>
            <p:nvPr/>
          </p:nvSpPr>
          <p:spPr>
            <a:xfrm>
              <a:off x="914400" y="2209800"/>
              <a:ext cx="7543800" cy="9144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Slack varies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between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 packets of 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different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 applications</a:t>
              </a:r>
            </a:p>
          </p:txBody>
        </p:sp>
      </p:grp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914400" y="3733800"/>
            <a:ext cx="8493125" cy="1260475"/>
            <a:chOff x="914400" y="3733800"/>
            <a:chExt cx="8492490" cy="1261110"/>
          </a:xfrm>
        </p:grpSpPr>
        <p:pic>
          <p:nvPicPr>
            <p:cNvPr id="246789" name="Picture 9" descr="exclamation_mark_yellow.gi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8200" y="3886200"/>
              <a:ext cx="948690" cy="1108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ounded Rectangle 7"/>
            <p:cNvSpPr/>
            <p:nvPr/>
          </p:nvSpPr>
          <p:spPr>
            <a:xfrm>
              <a:off x="914400" y="3733800"/>
              <a:ext cx="7543800" cy="9144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Slack varies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between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packets of  a 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single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 application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4938554"/>
      </p:ext>
    </p:extLst>
  </p:cSld>
  <p:clrMapOvr>
    <a:masterClrMapping/>
  </p:clrMapOvr>
  <p:transition advTm="5304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endParaRPr lang="en-US" dirty="0">
              <a:ea typeface="+mn-ea"/>
              <a:cs typeface="+mn-cs"/>
            </a:endParaRP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+mn-ea"/>
                <a:cs typeface="+mn-cs"/>
              </a:rPr>
              <a:t>Introduction</a:t>
            </a: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ea typeface="+mn-ea"/>
              </a:rPr>
              <a:t>Packet Scheduling </a:t>
            </a: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ea typeface="+mn-ea"/>
              </a:rPr>
              <a:t>Memory Level Parallelism</a:t>
            </a: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ea typeface="+mn-ea"/>
                <a:cs typeface="+mn-cs"/>
              </a:rPr>
              <a:t>Aérgia </a:t>
            </a: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ea typeface="+mn-ea"/>
              </a:rPr>
              <a:t>Concept of Slack</a:t>
            </a: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defRPr/>
            </a:pPr>
            <a:r>
              <a:rPr lang="en-US" dirty="0">
                <a:ea typeface="+mn-ea"/>
              </a:rPr>
              <a:t>Estimating Slack</a:t>
            </a: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ea typeface="+mn-ea"/>
                <a:cs typeface="+mn-cs"/>
              </a:rPr>
              <a:t>Evaluation</a:t>
            </a: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ea typeface="+mn-ea"/>
                <a:cs typeface="+mn-cs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068165837"/>
      </p:ext>
    </p:extLst>
  </p:cSld>
  <p:clrMapOvr>
    <a:masterClrMapping/>
  </p:clrMapOvr>
  <p:transition advTm="1217"/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Estimating Slack Priority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>
                <a:solidFill>
                  <a:srgbClr val="FF0000"/>
                </a:solidFill>
                <a:latin typeface="Perpetua" charset="0"/>
              </a:rPr>
              <a:t>Slack (P) </a:t>
            </a:r>
            <a:r>
              <a:rPr lang="en-US">
                <a:latin typeface="Perpetua" charset="0"/>
              </a:rPr>
              <a:t>= Max (Latencies of P’s Predecessors) – Latency of P</a:t>
            </a:r>
          </a:p>
          <a:p>
            <a:pPr lvl="1" eaLnBrk="1" hangingPunct="1">
              <a:buFont typeface="Wingdings" charset="0"/>
              <a:buNone/>
            </a:pPr>
            <a:endParaRPr lang="en-US" sz="1200">
              <a:solidFill>
                <a:srgbClr val="FF0000"/>
              </a:solidFill>
              <a:latin typeface="Perpetua" charset="0"/>
            </a:endParaRPr>
          </a:p>
          <a:p>
            <a:pPr lvl="1" eaLnBrk="1" hangingPunct="1">
              <a:buFont typeface="Wingdings" charset="0"/>
              <a:buNone/>
            </a:pPr>
            <a:r>
              <a:rPr lang="en-US">
                <a:solidFill>
                  <a:srgbClr val="FF0000"/>
                </a:solidFill>
                <a:latin typeface="Perpetua" charset="0"/>
              </a:rPr>
              <a:t> Predecessors(P) </a:t>
            </a:r>
            <a:r>
              <a:rPr lang="en-US">
                <a:latin typeface="Perpetua" charset="0"/>
              </a:rPr>
              <a:t>are the</a:t>
            </a:r>
            <a:r>
              <a:rPr lang="en-US">
                <a:solidFill>
                  <a:srgbClr val="FF0000"/>
                </a:solidFill>
                <a:latin typeface="Perpetua" charset="0"/>
              </a:rPr>
              <a:t> </a:t>
            </a:r>
            <a:r>
              <a:rPr lang="en-US">
                <a:latin typeface="Perpetua" charset="0"/>
              </a:rPr>
              <a:t>packets of outstanding cache miss requests when P is issued</a:t>
            </a:r>
          </a:p>
          <a:p>
            <a:pPr lvl="1" eaLnBrk="1" hangingPunct="1">
              <a:buFont typeface="Wingdings" charset="0"/>
              <a:buNone/>
            </a:pPr>
            <a:endParaRPr lang="en-US" sz="900">
              <a:latin typeface="Perpetua" charset="0"/>
            </a:endParaRPr>
          </a:p>
          <a:p>
            <a:pPr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Packet latencies not known when issued</a:t>
            </a:r>
          </a:p>
          <a:p>
            <a:pPr lvl="1" eaLnBrk="1" hangingPunct="1">
              <a:buFont typeface="Wingdings" charset="0"/>
              <a:buChar char="§"/>
            </a:pPr>
            <a:endParaRPr lang="en-US">
              <a:latin typeface="Perpetua" charset="0"/>
            </a:endParaRPr>
          </a:p>
          <a:p>
            <a:pPr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Predicting latency of any packet Q</a:t>
            </a:r>
          </a:p>
          <a:p>
            <a:pPr lvl="1"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Higher latency if Q corresponds to an L2 miss</a:t>
            </a:r>
          </a:p>
          <a:p>
            <a:pPr lvl="1"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Higher latency if Q has to travel farther number of hops</a:t>
            </a:r>
          </a:p>
          <a:p>
            <a:pPr lvl="1" eaLnBrk="1" hangingPunct="1">
              <a:buFont typeface="Wingdings" charset="0"/>
              <a:buChar char="§"/>
            </a:pPr>
            <a:endParaRPr lang="en-US">
              <a:latin typeface="Perpetua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561629"/>
      </p:ext>
    </p:extLst>
  </p:cSld>
  <p:clrMapOvr>
    <a:masterClrMapping/>
  </p:clrMapOvr>
  <p:transition advTm="7364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Butterfly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Equivalent to Omega Network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Indirect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Used in BBN Butterfly 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Conflicts can cause “</a:t>
            </a:r>
            <a:r>
              <a:rPr lang="en-US" i="1" dirty="0">
                <a:latin typeface="Tahoma" charset="0"/>
                <a:ea typeface="ＭＳ Ｐゴシック" charset="0"/>
                <a:cs typeface="ＭＳ Ｐゴシック" charset="0"/>
              </a:rPr>
              <a:t>tree saturation”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Randomization of route selection helps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C44F350-0107-7D4B-A3FE-969A5BF5FBE6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31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  <p:grpSp>
        <p:nvGrpSpPr>
          <p:cNvPr id="31749" name="Group 4"/>
          <p:cNvGrpSpPr>
            <a:grpSpLocks/>
          </p:cNvGrpSpPr>
          <p:nvPr/>
        </p:nvGrpSpPr>
        <p:grpSpPr bwMode="auto">
          <a:xfrm>
            <a:off x="4495800" y="3352800"/>
            <a:ext cx="3886200" cy="2971800"/>
            <a:chOff x="2448" y="1920"/>
            <a:chExt cx="2448" cy="1872"/>
          </a:xfrm>
        </p:grpSpPr>
        <p:sp>
          <p:nvSpPr>
            <p:cNvPr id="31750" name="Line 5"/>
            <p:cNvSpPr>
              <a:spLocks noChangeShapeType="1"/>
            </p:cNvSpPr>
            <p:nvPr/>
          </p:nvSpPr>
          <p:spPr bwMode="auto">
            <a:xfrm>
              <a:off x="2928" y="2016"/>
              <a:ext cx="336" cy="9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51" name="Line 6"/>
            <p:cNvSpPr>
              <a:spLocks noChangeShapeType="1"/>
            </p:cNvSpPr>
            <p:nvPr/>
          </p:nvSpPr>
          <p:spPr bwMode="auto">
            <a:xfrm>
              <a:off x="2928" y="2256"/>
              <a:ext cx="336" cy="9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52" name="Line 7"/>
            <p:cNvSpPr>
              <a:spLocks noChangeShapeType="1"/>
            </p:cNvSpPr>
            <p:nvPr/>
          </p:nvSpPr>
          <p:spPr bwMode="auto">
            <a:xfrm>
              <a:off x="2928" y="2496"/>
              <a:ext cx="336" cy="9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53" name="Line 8"/>
            <p:cNvSpPr>
              <a:spLocks noChangeShapeType="1"/>
            </p:cNvSpPr>
            <p:nvPr/>
          </p:nvSpPr>
          <p:spPr bwMode="auto">
            <a:xfrm>
              <a:off x="2928" y="2736"/>
              <a:ext cx="336" cy="9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54" name="Line 9"/>
            <p:cNvSpPr>
              <a:spLocks noChangeShapeType="1"/>
            </p:cNvSpPr>
            <p:nvPr/>
          </p:nvSpPr>
          <p:spPr bwMode="auto">
            <a:xfrm flipV="1">
              <a:off x="2928" y="2016"/>
              <a:ext cx="336" cy="9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55" name="Line 10"/>
            <p:cNvSpPr>
              <a:spLocks noChangeShapeType="1"/>
            </p:cNvSpPr>
            <p:nvPr/>
          </p:nvSpPr>
          <p:spPr bwMode="auto">
            <a:xfrm flipV="1">
              <a:off x="2928" y="2256"/>
              <a:ext cx="336" cy="9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56" name="Line 11"/>
            <p:cNvSpPr>
              <a:spLocks noChangeShapeType="1"/>
            </p:cNvSpPr>
            <p:nvPr/>
          </p:nvSpPr>
          <p:spPr bwMode="auto">
            <a:xfrm flipV="1">
              <a:off x="2928" y="2496"/>
              <a:ext cx="336" cy="9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57" name="Line 12"/>
            <p:cNvSpPr>
              <a:spLocks noChangeShapeType="1"/>
            </p:cNvSpPr>
            <p:nvPr/>
          </p:nvSpPr>
          <p:spPr bwMode="auto">
            <a:xfrm flipV="1">
              <a:off x="2928" y="2736"/>
              <a:ext cx="336" cy="9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58" name="Line 13"/>
            <p:cNvSpPr>
              <a:spLocks noChangeShapeType="1"/>
            </p:cNvSpPr>
            <p:nvPr/>
          </p:nvSpPr>
          <p:spPr bwMode="auto">
            <a:xfrm>
              <a:off x="2928" y="2016"/>
              <a:ext cx="16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59" name="Line 14"/>
            <p:cNvSpPr>
              <a:spLocks noChangeShapeType="1"/>
            </p:cNvSpPr>
            <p:nvPr/>
          </p:nvSpPr>
          <p:spPr bwMode="auto">
            <a:xfrm>
              <a:off x="2736" y="2256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60" name="Line 15"/>
            <p:cNvSpPr>
              <a:spLocks noChangeShapeType="1"/>
            </p:cNvSpPr>
            <p:nvPr/>
          </p:nvSpPr>
          <p:spPr bwMode="auto">
            <a:xfrm>
              <a:off x="2736" y="2496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31761" name="Group 16"/>
            <p:cNvGrpSpPr>
              <a:grpSpLocks/>
            </p:cNvGrpSpPr>
            <p:nvPr/>
          </p:nvGrpSpPr>
          <p:grpSpPr bwMode="auto">
            <a:xfrm>
              <a:off x="2928" y="2736"/>
              <a:ext cx="1680" cy="960"/>
              <a:chOff x="1968" y="2592"/>
              <a:chExt cx="1680" cy="960"/>
            </a:xfrm>
          </p:grpSpPr>
          <p:sp>
            <p:nvSpPr>
              <p:cNvPr id="31874" name="Line 17"/>
              <p:cNvSpPr>
                <a:spLocks noChangeShapeType="1"/>
              </p:cNvSpPr>
              <p:nvPr/>
            </p:nvSpPr>
            <p:spPr bwMode="auto">
              <a:xfrm>
                <a:off x="1968" y="2592"/>
                <a:ext cx="168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1875" name="Line 18"/>
              <p:cNvSpPr>
                <a:spLocks noChangeShapeType="1"/>
              </p:cNvSpPr>
              <p:nvPr/>
            </p:nvSpPr>
            <p:spPr bwMode="auto">
              <a:xfrm>
                <a:off x="1968" y="2832"/>
                <a:ext cx="168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1876" name="Line 19"/>
              <p:cNvSpPr>
                <a:spLocks noChangeShapeType="1"/>
              </p:cNvSpPr>
              <p:nvPr/>
            </p:nvSpPr>
            <p:spPr bwMode="auto">
              <a:xfrm>
                <a:off x="1968" y="3072"/>
                <a:ext cx="168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1877" name="Line 20"/>
              <p:cNvSpPr>
                <a:spLocks noChangeShapeType="1"/>
              </p:cNvSpPr>
              <p:nvPr/>
            </p:nvSpPr>
            <p:spPr bwMode="auto">
              <a:xfrm>
                <a:off x="1968" y="3312"/>
                <a:ext cx="168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1878" name="Line 21"/>
              <p:cNvSpPr>
                <a:spLocks noChangeShapeType="1"/>
              </p:cNvSpPr>
              <p:nvPr/>
            </p:nvSpPr>
            <p:spPr bwMode="auto">
              <a:xfrm>
                <a:off x="1968" y="3552"/>
                <a:ext cx="168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31762" name="Rectangle 22"/>
            <p:cNvSpPr>
              <a:spLocks noChangeArrowheads="1"/>
            </p:cNvSpPr>
            <p:nvPr/>
          </p:nvSpPr>
          <p:spPr bwMode="auto">
            <a:xfrm>
              <a:off x="3268" y="1924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63" name="Rectangle 23"/>
            <p:cNvSpPr>
              <a:spLocks noChangeArrowheads="1"/>
            </p:cNvSpPr>
            <p:nvPr/>
          </p:nvSpPr>
          <p:spPr bwMode="auto">
            <a:xfrm>
              <a:off x="3268" y="2164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64" name="Rectangle 24"/>
            <p:cNvSpPr>
              <a:spLocks noChangeArrowheads="1"/>
            </p:cNvSpPr>
            <p:nvPr/>
          </p:nvSpPr>
          <p:spPr bwMode="auto">
            <a:xfrm>
              <a:off x="3268" y="2404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65" name="Rectangle 25"/>
            <p:cNvSpPr>
              <a:spLocks noChangeArrowheads="1"/>
            </p:cNvSpPr>
            <p:nvPr/>
          </p:nvSpPr>
          <p:spPr bwMode="auto">
            <a:xfrm>
              <a:off x="3268" y="2644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66" name="Rectangle 26"/>
            <p:cNvSpPr>
              <a:spLocks noChangeArrowheads="1"/>
            </p:cNvSpPr>
            <p:nvPr/>
          </p:nvSpPr>
          <p:spPr bwMode="auto">
            <a:xfrm>
              <a:off x="3268" y="2884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67" name="Rectangle 27"/>
            <p:cNvSpPr>
              <a:spLocks noChangeArrowheads="1"/>
            </p:cNvSpPr>
            <p:nvPr/>
          </p:nvSpPr>
          <p:spPr bwMode="auto">
            <a:xfrm>
              <a:off x="3268" y="3124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68" name="Rectangle 28"/>
            <p:cNvSpPr>
              <a:spLocks noChangeArrowheads="1"/>
            </p:cNvSpPr>
            <p:nvPr/>
          </p:nvSpPr>
          <p:spPr bwMode="auto">
            <a:xfrm>
              <a:off x="3268" y="3364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69" name="Rectangle 29"/>
            <p:cNvSpPr>
              <a:spLocks noChangeArrowheads="1"/>
            </p:cNvSpPr>
            <p:nvPr/>
          </p:nvSpPr>
          <p:spPr bwMode="auto">
            <a:xfrm>
              <a:off x="3268" y="3604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70" name="Rectangle 30"/>
            <p:cNvSpPr>
              <a:spLocks noChangeArrowheads="1"/>
            </p:cNvSpPr>
            <p:nvPr/>
          </p:nvSpPr>
          <p:spPr bwMode="auto">
            <a:xfrm>
              <a:off x="3844" y="1924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71" name="Rectangle 31"/>
            <p:cNvSpPr>
              <a:spLocks noChangeArrowheads="1"/>
            </p:cNvSpPr>
            <p:nvPr/>
          </p:nvSpPr>
          <p:spPr bwMode="auto">
            <a:xfrm>
              <a:off x="3844" y="2164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72" name="Rectangle 32"/>
            <p:cNvSpPr>
              <a:spLocks noChangeArrowheads="1"/>
            </p:cNvSpPr>
            <p:nvPr/>
          </p:nvSpPr>
          <p:spPr bwMode="auto">
            <a:xfrm>
              <a:off x="3844" y="2404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73" name="Rectangle 33"/>
            <p:cNvSpPr>
              <a:spLocks noChangeArrowheads="1"/>
            </p:cNvSpPr>
            <p:nvPr/>
          </p:nvSpPr>
          <p:spPr bwMode="auto">
            <a:xfrm>
              <a:off x="3844" y="2644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74" name="Rectangle 34"/>
            <p:cNvSpPr>
              <a:spLocks noChangeArrowheads="1"/>
            </p:cNvSpPr>
            <p:nvPr/>
          </p:nvSpPr>
          <p:spPr bwMode="auto">
            <a:xfrm>
              <a:off x="3844" y="2884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75" name="Rectangle 35"/>
            <p:cNvSpPr>
              <a:spLocks noChangeArrowheads="1"/>
            </p:cNvSpPr>
            <p:nvPr/>
          </p:nvSpPr>
          <p:spPr bwMode="auto">
            <a:xfrm>
              <a:off x="3844" y="3124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76" name="Rectangle 36"/>
            <p:cNvSpPr>
              <a:spLocks noChangeArrowheads="1"/>
            </p:cNvSpPr>
            <p:nvPr/>
          </p:nvSpPr>
          <p:spPr bwMode="auto">
            <a:xfrm>
              <a:off x="3844" y="3364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77" name="Rectangle 37"/>
            <p:cNvSpPr>
              <a:spLocks noChangeArrowheads="1"/>
            </p:cNvSpPr>
            <p:nvPr/>
          </p:nvSpPr>
          <p:spPr bwMode="auto">
            <a:xfrm>
              <a:off x="3844" y="3604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78" name="Line 38"/>
            <p:cNvSpPr>
              <a:spLocks noChangeShapeType="1"/>
            </p:cNvSpPr>
            <p:nvPr/>
          </p:nvSpPr>
          <p:spPr bwMode="auto">
            <a:xfrm>
              <a:off x="3456" y="2016"/>
              <a:ext cx="384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79" name="Line 39"/>
            <p:cNvSpPr>
              <a:spLocks noChangeShapeType="1"/>
            </p:cNvSpPr>
            <p:nvPr/>
          </p:nvSpPr>
          <p:spPr bwMode="auto">
            <a:xfrm>
              <a:off x="3456" y="2256"/>
              <a:ext cx="384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80" name="Line 40"/>
            <p:cNvSpPr>
              <a:spLocks noChangeShapeType="1"/>
            </p:cNvSpPr>
            <p:nvPr/>
          </p:nvSpPr>
          <p:spPr bwMode="auto">
            <a:xfrm>
              <a:off x="3456" y="2976"/>
              <a:ext cx="384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81" name="Line 41"/>
            <p:cNvSpPr>
              <a:spLocks noChangeShapeType="1"/>
            </p:cNvSpPr>
            <p:nvPr/>
          </p:nvSpPr>
          <p:spPr bwMode="auto">
            <a:xfrm>
              <a:off x="3456" y="3216"/>
              <a:ext cx="384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82" name="Line 42"/>
            <p:cNvSpPr>
              <a:spLocks noChangeShapeType="1"/>
            </p:cNvSpPr>
            <p:nvPr/>
          </p:nvSpPr>
          <p:spPr bwMode="auto">
            <a:xfrm flipV="1">
              <a:off x="3456" y="2016"/>
              <a:ext cx="384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83" name="Line 43"/>
            <p:cNvSpPr>
              <a:spLocks noChangeShapeType="1"/>
            </p:cNvSpPr>
            <p:nvPr/>
          </p:nvSpPr>
          <p:spPr bwMode="auto">
            <a:xfrm flipV="1">
              <a:off x="3456" y="2256"/>
              <a:ext cx="384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84" name="Line 44"/>
            <p:cNvSpPr>
              <a:spLocks noChangeShapeType="1"/>
            </p:cNvSpPr>
            <p:nvPr/>
          </p:nvSpPr>
          <p:spPr bwMode="auto">
            <a:xfrm flipV="1">
              <a:off x="3456" y="2976"/>
              <a:ext cx="384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85" name="Line 45"/>
            <p:cNvSpPr>
              <a:spLocks noChangeShapeType="1"/>
            </p:cNvSpPr>
            <p:nvPr/>
          </p:nvSpPr>
          <p:spPr bwMode="auto">
            <a:xfrm flipV="1">
              <a:off x="3456" y="3216"/>
              <a:ext cx="384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86" name="Line 46"/>
            <p:cNvSpPr>
              <a:spLocks noChangeShapeType="1"/>
            </p:cNvSpPr>
            <p:nvPr/>
          </p:nvSpPr>
          <p:spPr bwMode="auto">
            <a:xfrm>
              <a:off x="4032" y="2016"/>
              <a:ext cx="384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87" name="Line 47"/>
            <p:cNvSpPr>
              <a:spLocks noChangeShapeType="1"/>
            </p:cNvSpPr>
            <p:nvPr/>
          </p:nvSpPr>
          <p:spPr bwMode="auto">
            <a:xfrm>
              <a:off x="4032" y="2496"/>
              <a:ext cx="384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88" name="Line 48"/>
            <p:cNvSpPr>
              <a:spLocks noChangeShapeType="1"/>
            </p:cNvSpPr>
            <p:nvPr/>
          </p:nvSpPr>
          <p:spPr bwMode="auto">
            <a:xfrm>
              <a:off x="4032" y="2976"/>
              <a:ext cx="384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89" name="Line 49"/>
            <p:cNvSpPr>
              <a:spLocks noChangeShapeType="1"/>
            </p:cNvSpPr>
            <p:nvPr/>
          </p:nvSpPr>
          <p:spPr bwMode="auto">
            <a:xfrm>
              <a:off x="4032" y="3456"/>
              <a:ext cx="384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90" name="Line 50"/>
            <p:cNvSpPr>
              <a:spLocks noChangeShapeType="1"/>
            </p:cNvSpPr>
            <p:nvPr/>
          </p:nvSpPr>
          <p:spPr bwMode="auto">
            <a:xfrm flipH="1">
              <a:off x="4032" y="2016"/>
              <a:ext cx="384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91" name="Line 51"/>
            <p:cNvSpPr>
              <a:spLocks noChangeShapeType="1"/>
            </p:cNvSpPr>
            <p:nvPr/>
          </p:nvSpPr>
          <p:spPr bwMode="auto">
            <a:xfrm flipH="1">
              <a:off x="4032" y="2496"/>
              <a:ext cx="384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92" name="Line 52"/>
            <p:cNvSpPr>
              <a:spLocks noChangeShapeType="1"/>
            </p:cNvSpPr>
            <p:nvPr/>
          </p:nvSpPr>
          <p:spPr bwMode="auto">
            <a:xfrm flipH="1">
              <a:off x="4032" y="2976"/>
              <a:ext cx="384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93" name="Line 53"/>
            <p:cNvSpPr>
              <a:spLocks noChangeShapeType="1"/>
            </p:cNvSpPr>
            <p:nvPr/>
          </p:nvSpPr>
          <p:spPr bwMode="auto">
            <a:xfrm flipH="1">
              <a:off x="4032" y="3456"/>
              <a:ext cx="384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94" name="Oval 54"/>
            <p:cNvSpPr>
              <a:spLocks noChangeArrowheads="1"/>
            </p:cNvSpPr>
            <p:nvPr/>
          </p:nvSpPr>
          <p:spPr bwMode="auto">
            <a:xfrm>
              <a:off x="4800" y="3600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31795" name="Rectangle 55"/>
            <p:cNvSpPr>
              <a:spLocks noChangeArrowheads="1"/>
            </p:cNvSpPr>
            <p:nvPr/>
          </p:nvSpPr>
          <p:spPr bwMode="auto">
            <a:xfrm>
              <a:off x="2736" y="1920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96" name="Rectangle 56"/>
            <p:cNvSpPr>
              <a:spLocks noChangeArrowheads="1"/>
            </p:cNvSpPr>
            <p:nvPr/>
          </p:nvSpPr>
          <p:spPr bwMode="auto">
            <a:xfrm>
              <a:off x="2736" y="2160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97" name="Rectangle 57"/>
            <p:cNvSpPr>
              <a:spLocks noChangeArrowheads="1"/>
            </p:cNvSpPr>
            <p:nvPr/>
          </p:nvSpPr>
          <p:spPr bwMode="auto">
            <a:xfrm>
              <a:off x="2736" y="2400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98" name="Rectangle 58"/>
            <p:cNvSpPr>
              <a:spLocks noChangeArrowheads="1"/>
            </p:cNvSpPr>
            <p:nvPr/>
          </p:nvSpPr>
          <p:spPr bwMode="auto">
            <a:xfrm>
              <a:off x="2736" y="2640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799" name="Rectangle 59"/>
            <p:cNvSpPr>
              <a:spLocks noChangeArrowheads="1"/>
            </p:cNvSpPr>
            <p:nvPr/>
          </p:nvSpPr>
          <p:spPr bwMode="auto">
            <a:xfrm>
              <a:off x="2736" y="2880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00" name="Rectangle 60"/>
            <p:cNvSpPr>
              <a:spLocks noChangeArrowheads="1"/>
            </p:cNvSpPr>
            <p:nvPr/>
          </p:nvSpPr>
          <p:spPr bwMode="auto">
            <a:xfrm>
              <a:off x="2736" y="3120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01" name="Rectangle 61"/>
            <p:cNvSpPr>
              <a:spLocks noChangeArrowheads="1"/>
            </p:cNvSpPr>
            <p:nvPr/>
          </p:nvSpPr>
          <p:spPr bwMode="auto">
            <a:xfrm>
              <a:off x="2736" y="3360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02" name="Rectangle 62"/>
            <p:cNvSpPr>
              <a:spLocks noChangeArrowheads="1"/>
            </p:cNvSpPr>
            <p:nvPr/>
          </p:nvSpPr>
          <p:spPr bwMode="auto">
            <a:xfrm>
              <a:off x="2736" y="3600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03" name="Rectangle 63"/>
            <p:cNvSpPr>
              <a:spLocks noChangeArrowheads="1"/>
            </p:cNvSpPr>
            <p:nvPr/>
          </p:nvSpPr>
          <p:spPr bwMode="auto">
            <a:xfrm>
              <a:off x="4416" y="1920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04" name="Rectangle 64"/>
            <p:cNvSpPr>
              <a:spLocks noChangeArrowheads="1"/>
            </p:cNvSpPr>
            <p:nvPr/>
          </p:nvSpPr>
          <p:spPr bwMode="auto">
            <a:xfrm>
              <a:off x="4416" y="2160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05" name="Rectangle 65"/>
            <p:cNvSpPr>
              <a:spLocks noChangeArrowheads="1"/>
            </p:cNvSpPr>
            <p:nvPr/>
          </p:nvSpPr>
          <p:spPr bwMode="auto">
            <a:xfrm>
              <a:off x="4416" y="2400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06" name="Rectangle 66"/>
            <p:cNvSpPr>
              <a:spLocks noChangeArrowheads="1"/>
            </p:cNvSpPr>
            <p:nvPr/>
          </p:nvSpPr>
          <p:spPr bwMode="auto">
            <a:xfrm>
              <a:off x="4416" y="2640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07" name="Rectangle 67"/>
            <p:cNvSpPr>
              <a:spLocks noChangeArrowheads="1"/>
            </p:cNvSpPr>
            <p:nvPr/>
          </p:nvSpPr>
          <p:spPr bwMode="auto">
            <a:xfrm>
              <a:off x="4416" y="2880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08" name="Rectangle 68"/>
            <p:cNvSpPr>
              <a:spLocks noChangeArrowheads="1"/>
            </p:cNvSpPr>
            <p:nvPr/>
          </p:nvSpPr>
          <p:spPr bwMode="auto">
            <a:xfrm>
              <a:off x="4416" y="3120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09" name="Rectangle 69"/>
            <p:cNvSpPr>
              <a:spLocks noChangeArrowheads="1"/>
            </p:cNvSpPr>
            <p:nvPr/>
          </p:nvSpPr>
          <p:spPr bwMode="auto">
            <a:xfrm>
              <a:off x="4416" y="3360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10" name="Rectangle 70"/>
            <p:cNvSpPr>
              <a:spLocks noChangeArrowheads="1"/>
            </p:cNvSpPr>
            <p:nvPr/>
          </p:nvSpPr>
          <p:spPr bwMode="auto">
            <a:xfrm>
              <a:off x="4416" y="3600"/>
              <a:ext cx="184" cy="18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11" name="Oval 71"/>
            <p:cNvSpPr>
              <a:spLocks noChangeArrowheads="1"/>
            </p:cNvSpPr>
            <p:nvPr/>
          </p:nvSpPr>
          <p:spPr bwMode="auto">
            <a:xfrm>
              <a:off x="4800" y="3696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1812" name="Oval 72"/>
            <p:cNvSpPr>
              <a:spLocks noChangeArrowheads="1"/>
            </p:cNvSpPr>
            <p:nvPr/>
          </p:nvSpPr>
          <p:spPr bwMode="auto">
            <a:xfrm>
              <a:off x="4800" y="3360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31813" name="Oval 73"/>
            <p:cNvSpPr>
              <a:spLocks noChangeArrowheads="1"/>
            </p:cNvSpPr>
            <p:nvPr/>
          </p:nvSpPr>
          <p:spPr bwMode="auto">
            <a:xfrm>
              <a:off x="4800" y="3456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31814" name="Oval 74"/>
            <p:cNvSpPr>
              <a:spLocks noChangeArrowheads="1"/>
            </p:cNvSpPr>
            <p:nvPr/>
          </p:nvSpPr>
          <p:spPr bwMode="auto">
            <a:xfrm>
              <a:off x="4800" y="3120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31815" name="Oval 75"/>
            <p:cNvSpPr>
              <a:spLocks noChangeArrowheads="1"/>
            </p:cNvSpPr>
            <p:nvPr/>
          </p:nvSpPr>
          <p:spPr bwMode="auto">
            <a:xfrm>
              <a:off x="4800" y="3216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31816" name="Oval 76"/>
            <p:cNvSpPr>
              <a:spLocks noChangeArrowheads="1"/>
            </p:cNvSpPr>
            <p:nvPr/>
          </p:nvSpPr>
          <p:spPr bwMode="auto">
            <a:xfrm>
              <a:off x="4800" y="2880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7</a:t>
              </a:r>
            </a:p>
          </p:txBody>
        </p:sp>
        <p:sp>
          <p:nvSpPr>
            <p:cNvPr id="31817" name="Oval 77"/>
            <p:cNvSpPr>
              <a:spLocks noChangeArrowheads="1"/>
            </p:cNvSpPr>
            <p:nvPr/>
          </p:nvSpPr>
          <p:spPr bwMode="auto">
            <a:xfrm>
              <a:off x="4800" y="2976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31818" name="Oval 78"/>
            <p:cNvSpPr>
              <a:spLocks noChangeArrowheads="1"/>
            </p:cNvSpPr>
            <p:nvPr/>
          </p:nvSpPr>
          <p:spPr bwMode="auto">
            <a:xfrm>
              <a:off x="4800" y="2640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9</a:t>
              </a:r>
            </a:p>
          </p:txBody>
        </p:sp>
        <p:sp>
          <p:nvSpPr>
            <p:cNvPr id="31819" name="Oval 79"/>
            <p:cNvSpPr>
              <a:spLocks noChangeArrowheads="1"/>
            </p:cNvSpPr>
            <p:nvPr/>
          </p:nvSpPr>
          <p:spPr bwMode="auto">
            <a:xfrm>
              <a:off x="4800" y="2736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31820" name="Oval 80"/>
            <p:cNvSpPr>
              <a:spLocks noChangeArrowheads="1"/>
            </p:cNvSpPr>
            <p:nvPr/>
          </p:nvSpPr>
          <p:spPr bwMode="auto">
            <a:xfrm>
              <a:off x="4800" y="2400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31821" name="Oval 81"/>
            <p:cNvSpPr>
              <a:spLocks noChangeArrowheads="1"/>
            </p:cNvSpPr>
            <p:nvPr/>
          </p:nvSpPr>
          <p:spPr bwMode="auto">
            <a:xfrm>
              <a:off x="4800" y="2496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31822" name="Oval 82"/>
            <p:cNvSpPr>
              <a:spLocks noChangeArrowheads="1"/>
            </p:cNvSpPr>
            <p:nvPr/>
          </p:nvSpPr>
          <p:spPr bwMode="auto">
            <a:xfrm>
              <a:off x="4800" y="2160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31823" name="Oval 83"/>
            <p:cNvSpPr>
              <a:spLocks noChangeArrowheads="1"/>
            </p:cNvSpPr>
            <p:nvPr/>
          </p:nvSpPr>
          <p:spPr bwMode="auto">
            <a:xfrm>
              <a:off x="4800" y="2256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31824" name="Oval 84"/>
            <p:cNvSpPr>
              <a:spLocks noChangeArrowheads="1"/>
            </p:cNvSpPr>
            <p:nvPr/>
          </p:nvSpPr>
          <p:spPr bwMode="auto">
            <a:xfrm>
              <a:off x="4800" y="1920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15</a:t>
              </a:r>
            </a:p>
          </p:txBody>
        </p:sp>
        <p:sp>
          <p:nvSpPr>
            <p:cNvPr id="31825" name="Oval 85"/>
            <p:cNvSpPr>
              <a:spLocks noChangeArrowheads="1"/>
            </p:cNvSpPr>
            <p:nvPr/>
          </p:nvSpPr>
          <p:spPr bwMode="auto">
            <a:xfrm>
              <a:off x="4800" y="2016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14</a:t>
              </a:r>
            </a:p>
          </p:txBody>
        </p:sp>
        <p:sp>
          <p:nvSpPr>
            <p:cNvPr id="31826" name="Line 86"/>
            <p:cNvSpPr>
              <a:spLocks noChangeShapeType="1"/>
            </p:cNvSpPr>
            <p:nvPr/>
          </p:nvSpPr>
          <p:spPr bwMode="auto">
            <a:xfrm flipV="1">
              <a:off x="4608" y="1968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27" name="Line 87"/>
            <p:cNvSpPr>
              <a:spLocks noChangeShapeType="1"/>
            </p:cNvSpPr>
            <p:nvPr/>
          </p:nvSpPr>
          <p:spPr bwMode="auto">
            <a:xfrm>
              <a:off x="4608" y="2016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28" name="Line 88"/>
            <p:cNvSpPr>
              <a:spLocks noChangeShapeType="1"/>
            </p:cNvSpPr>
            <p:nvPr/>
          </p:nvSpPr>
          <p:spPr bwMode="auto">
            <a:xfrm flipV="1">
              <a:off x="4608" y="2208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29" name="Line 89"/>
            <p:cNvSpPr>
              <a:spLocks noChangeShapeType="1"/>
            </p:cNvSpPr>
            <p:nvPr/>
          </p:nvSpPr>
          <p:spPr bwMode="auto">
            <a:xfrm>
              <a:off x="4608" y="2256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30" name="Line 90"/>
            <p:cNvSpPr>
              <a:spLocks noChangeShapeType="1"/>
            </p:cNvSpPr>
            <p:nvPr/>
          </p:nvSpPr>
          <p:spPr bwMode="auto">
            <a:xfrm flipV="1">
              <a:off x="4608" y="2448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31" name="Line 91"/>
            <p:cNvSpPr>
              <a:spLocks noChangeShapeType="1"/>
            </p:cNvSpPr>
            <p:nvPr/>
          </p:nvSpPr>
          <p:spPr bwMode="auto">
            <a:xfrm>
              <a:off x="4608" y="2496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32" name="Line 92"/>
            <p:cNvSpPr>
              <a:spLocks noChangeShapeType="1"/>
            </p:cNvSpPr>
            <p:nvPr/>
          </p:nvSpPr>
          <p:spPr bwMode="auto">
            <a:xfrm flipV="1">
              <a:off x="4608" y="2688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33" name="Line 93"/>
            <p:cNvSpPr>
              <a:spLocks noChangeShapeType="1"/>
            </p:cNvSpPr>
            <p:nvPr/>
          </p:nvSpPr>
          <p:spPr bwMode="auto">
            <a:xfrm>
              <a:off x="4608" y="2736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34" name="Line 94"/>
            <p:cNvSpPr>
              <a:spLocks noChangeShapeType="1"/>
            </p:cNvSpPr>
            <p:nvPr/>
          </p:nvSpPr>
          <p:spPr bwMode="auto">
            <a:xfrm flipV="1">
              <a:off x="4608" y="2928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35" name="Line 95"/>
            <p:cNvSpPr>
              <a:spLocks noChangeShapeType="1"/>
            </p:cNvSpPr>
            <p:nvPr/>
          </p:nvSpPr>
          <p:spPr bwMode="auto">
            <a:xfrm>
              <a:off x="4608" y="2976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36" name="Line 96"/>
            <p:cNvSpPr>
              <a:spLocks noChangeShapeType="1"/>
            </p:cNvSpPr>
            <p:nvPr/>
          </p:nvSpPr>
          <p:spPr bwMode="auto">
            <a:xfrm flipV="1">
              <a:off x="4608" y="3168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37" name="Line 97"/>
            <p:cNvSpPr>
              <a:spLocks noChangeShapeType="1"/>
            </p:cNvSpPr>
            <p:nvPr/>
          </p:nvSpPr>
          <p:spPr bwMode="auto">
            <a:xfrm>
              <a:off x="4608" y="3216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38" name="Line 98"/>
            <p:cNvSpPr>
              <a:spLocks noChangeShapeType="1"/>
            </p:cNvSpPr>
            <p:nvPr/>
          </p:nvSpPr>
          <p:spPr bwMode="auto">
            <a:xfrm flipV="1">
              <a:off x="4608" y="3408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39" name="Line 99"/>
            <p:cNvSpPr>
              <a:spLocks noChangeShapeType="1"/>
            </p:cNvSpPr>
            <p:nvPr/>
          </p:nvSpPr>
          <p:spPr bwMode="auto">
            <a:xfrm>
              <a:off x="4608" y="3456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40" name="Line 100"/>
            <p:cNvSpPr>
              <a:spLocks noChangeShapeType="1"/>
            </p:cNvSpPr>
            <p:nvPr/>
          </p:nvSpPr>
          <p:spPr bwMode="auto">
            <a:xfrm flipV="1">
              <a:off x="4608" y="3648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41" name="Line 101"/>
            <p:cNvSpPr>
              <a:spLocks noChangeShapeType="1"/>
            </p:cNvSpPr>
            <p:nvPr/>
          </p:nvSpPr>
          <p:spPr bwMode="auto">
            <a:xfrm>
              <a:off x="4608" y="3696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42" name="Oval 102"/>
            <p:cNvSpPr>
              <a:spLocks noChangeArrowheads="1"/>
            </p:cNvSpPr>
            <p:nvPr/>
          </p:nvSpPr>
          <p:spPr bwMode="auto">
            <a:xfrm>
              <a:off x="2448" y="3600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31843" name="Oval 103"/>
            <p:cNvSpPr>
              <a:spLocks noChangeArrowheads="1"/>
            </p:cNvSpPr>
            <p:nvPr/>
          </p:nvSpPr>
          <p:spPr bwMode="auto">
            <a:xfrm>
              <a:off x="2448" y="3696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1844" name="Oval 104"/>
            <p:cNvSpPr>
              <a:spLocks noChangeArrowheads="1"/>
            </p:cNvSpPr>
            <p:nvPr/>
          </p:nvSpPr>
          <p:spPr bwMode="auto">
            <a:xfrm>
              <a:off x="2448" y="3360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31845" name="Oval 105"/>
            <p:cNvSpPr>
              <a:spLocks noChangeArrowheads="1"/>
            </p:cNvSpPr>
            <p:nvPr/>
          </p:nvSpPr>
          <p:spPr bwMode="auto">
            <a:xfrm>
              <a:off x="2448" y="3456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31846" name="Oval 106"/>
            <p:cNvSpPr>
              <a:spLocks noChangeArrowheads="1"/>
            </p:cNvSpPr>
            <p:nvPr/>
          </p:nvSpPr>
          <p:spPr bwMode="auto">
            <a:xfrm>
              <a:off x="2448" y="3120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31847" name="Oval 107"/>
            <p:cNvSpPr>
              <a:spLocks noChangeArrowheads="1"/>
            </p:cNvSpPr>
            <p:nvPr/>
          </p:nvSpPr>
          <p:spPr bwMode="auto">
            <a:xfrm>
              <a:off x="2448" y="3216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31848" name="Oval 108"/>
            <p:cNvSpPr>
              <a:spLocks noChangeArrowheads="1"/>
            </p:cNvSpPr>
            <p:nvPr/>
          </p:nvSpPr>
          <p:spPr bwMode="auto">
            <a:xfrm>
              <a:off x="2448" y="2880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7</a:t>
              </a:r>
            </a:p>
          </p:txBody>
        </p:sp>
        <p:sp>
          <p:nvSpPr>
            <p:cNvPr id="31849" name="Oval 109"/>
            <p:cNvSpPr>
              <a:spLocks noChangeArrowheads="1"/>
            </p:cNvSpPr>
            <p:nvPr/>
          </p:nvSpPr>
          <p:spPr bwMode="auto">
            <a:xfrm>
              <a:off x="2448" y="2976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31850" name="Oval 110"/>
            <p:cNvSpPr>
              <a:spLocks noChangeArrowheads="1"/>
            </p:cNvSpPr>
            <p:nvPr/>
          </p:nvSpPr>
          <p:spPr bwMode="auto">
            <a:xfrm>
              <a:off x="2448" y="2640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9</a:t>
              </a:r>
            </a:p>
          </p:txBody>
        </p:sp>
        <p:sp>
          <p:nvSpPr>
            <p:cNvPr id="31851" name="Oval 111"/>
            <p:cNvSpPr>
              <a:spLocks noChangeArrowheads="1"/>
            </p:cNvSpPr>
            <p:nvPr/>
          </p:nvSpPr>
          <p:spPr bwMode="auto">
            <a:xfrm>
              <a:off x="2448" y="2736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31852" name="Oval 112"/>
            <p:cNvSpPr>
              <a:spLocks noChangeArrowheads="1"/>
            </p:cNvSpPr>
            <p:nvPr/>
          </p:nvSpPr>
          <p:spPr bwMode="auto">
            <a:xfrm>
              <a:off x="2448" y="2400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11</a:t>
              </a:r>
            </a:p>
          </p:txBody>
        </p:sp>
        <p:sp>
          <p:nvSpPr>
            <p:cNvPr id="31853" name="Oval 113"/>
            <p:cNvSpPr>
              <a:spLocks noChangeArrowheads="1"/>
            </p:cNvSpPr>
            <p:nvPr/>
          </p:nvSpPr>
          <p:spPr bwMode="auto">
            <a:xfrm>
              <a:off x="2448" y="2496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31854" name="Oval 114"/>
            <p:cNvSpPr>
              <a:spLocks noChangeArrowheads="1"/>
            </p:cNvSpPr>
            <p:nvPr/>
          </p:nvSpPr>
          <p:spPr bwMode="auto">
            <a:xfrm>
              <a:off x="2448" y="2160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13</a:t>
              </a:r>
            </a:p>
          </p:txBody>
        </p:sp>
        <p:sp>
          <p:nvSpPr>
            <p:cNvPr id="31855" name="Oval 115"/>
            <p:cNvSpPr>
              <a:spLocks noChangeArrowheads="1"/>
            </p:cNvSpPr>
            <p:nvPr/>
          </p:nvSpPr>
          <p:spPr bwMode="auto">
            <a:xfrm>
              <a:off x="2448" y="2256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12</a:t>
              </a:r>
            </a:p>
          </p:txBody>
        </p:sp>
        <p:sp>
          <p:nvSpPr>
            <p:cNvPr id="31856" name="Oval 116"/>
            <p:cNvSpPr>
              <a:spLocks noChangeArrowheads="1"/>
            </p:cNvSpPr>
            <p:nvPr/>
          </p:nvSpPr>
          <p:spPr bwMode="auto">
            <a:xfrm>
              <a:off x="2448" y="1920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15</a:t>
              </a:r>
            </a:p>
          </p:txBody>
        </p:sp>
        <p:sp>
          <p:nvSpPr>
            <p:cNvPr id="31857" name="Oval 117"/>
            <p:cNvSpPr>
              <a:spLocks noChangeArrowheads="1"/>
            </p:cNvSpPr>
            <p:nvPr/>
          </p:nvSpPr>
          <p:spPr bwMode="auto">
            <a:xfrm>
              <a:off x="2448" y="2016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800">
                  <a:solidFill>
                    <a:srgbClr val="000000"/>
                  </a:solidFill>
                </a:rPr>
                <a:t>14</a:t>
              </a:r>
            </a:p>
          </p:txBody>
        </p:sp>
        <p:sp>
          <p:nvSpPr>
            <p:cNvPr id="31858" name="Line 118"/>
            <p:cNvSpPr>
              <a:spLocks noChangeShapeType="1"/>
            </p:cNvSpPr>
            <p:nvPr/>
          </p:nvSpPr>
          <p:spPr bwMode="auto">
            <a:xfrm>
              <a:off x="2544" y="1968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59" name="Line 119"/>
            <p:cNvSpPr>
              <a:spLocks noChangeShapeType="1"/>
            </p:cNvSpPr>
            <p:nvPr/>
          </p:nvSpPr>
          <p:spPr bwMode="auto">
            <a:xfrm flipV="1">
              <a:off x="2544" y="2016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60" name="Line 120"/>
            <p:cNvSpPr>
              <a:spLocks noChangeShapeType="1"/>
            </p:cNvSpPr>
            <p:nvPr/>
          </p:nvSpPr>
          <p:spPr bwMode="auto">
            <a:xfrm>
              <a:off x="2544" y="2208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61" name="Line 121"/>
            <p:cNvSpPr>
              <a:spLocks noChangeShapeType="1"/>
            </p:cNvSpPr>
            <p:nvPr/>
          </p:nvSpPr>
          <p:spPr bwMode="auto">
            <a:xfrm flipV="1">
              <a:off x="2544" y="2256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62" name="Line 122"/>
            <p:cNvSpPr>
              <a:spLocks noChangeShapeType="1"/>
            </p:cNvSpPr>
            <p:nvPr/>
          </p:nvSpPr>
          <p:spPr bwMode="auto">
            <a:xfrm>
              <a:off x="2544" y="2448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63" name="Line 123"/>
            <p:cNvSpPr>
              <a:spLocks noChangeShapeType="1"/>
            </p:cNvSpPr>
            <p:nvPr/>
          </p:nvSpPr>
          <p:spPr bwMode="auto">
            <a:xfrm flipV="1">
              <a:off x="2544" y="2496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64" name="Line 124"/>
            <p:cNvSpPr>
              <a:spLocks noChangeShapeType="1"/>
            </p:cNvSpPr>
            <p:nvPr/>
          </p:nvSpPr>
          <p:spPr bwMode="auto">
            <a:xfrm>
              <a:off x="2544" y="2688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65" name="Line 125"/>
            <p:cNvSpPr>
              <a:spLocks noChangeShapeType="1"/>
            </p:cNvSpPr>
            <p:nvPr/>
          </p:nvSpPr>
          <p:spPr bwMode="auto">
            <a:xfrm flipV="1">
              <a:off x="2544" y="2736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66" name="Line 126"/>
            <p:cNvSpPr>
              <a:spLocks noChangeShapeType="1"/>
            </p:cNvSpPr>
            <p:nvPr/>
          </p:nvSpPr>
          <p:spPr bwMode="auto">
            <a:xfrm>
              <a:off x="2544" y="2928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67" name="Line 127"/>
            <p:cNvSpPr>
              <a:spLocks noChangeShapeType="1"/>
            </p:cNvSpPr>
            <p:nvPr/>
          </p:nvSpPr>
          <p:spPr bwMode="auto">
            <a:xfrm flipV="1">
              <a:off x="2544" y="2976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68" name="Line 128"/>
            <p:cNvSpPr>
              <a:spLocks noChangeShapeType="1"/>
            </p:cNvSpPr>
            <p:nvPr/>
          </p:nvSpPr>
          <p:spPr bwMode="auto">
            <a:xfrm>
              <a:off x="2544" y="3168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69" name="Line 129"/>
            <p:cNvSpPr>
              <a:spLocks noChangeShapeType="1"/>
            </p:cNvSpPr>
            <p:nvPr/>
          </p:nvSpPr>
          <p:spPr bwMode="auto">
            <a:xfrm flipV="1">
              <a:off x="2544" y="3216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70" name="Line 130"/>
            <p:cNvSpPr>
              <a:spLocks noChangeShapeType="1"/>
            </p:cNvSpPr>
            <p:nvPr/>
          </p:nvSpPr>
          <p:spPr bwMode="auto">
            <a:xfrm>
              <a:off x="2544" y="3408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71" name="Line 131"/>
            <p:cNvSpPr>
              <a:spLocks noChangeShapeType="1"/>
            </p:cNvSpPr>
            <p:nvPr/>
          </p:nvSpPr>
          <p:spPr bwMode="auto">
            <a:xfrm flipV="1">
              <a:off x="2544" y="3456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72" name="Line 132"/>
            <p:cNvSpPr>
              <a:spLocks noChangeShapeType="1"/>
            </p:cNvSpPr>
            <p:nvPr/>
          </p:nvSpPr>
          <p:spPr bwMode="auto">
            <a:xfrm>
              <a:off x="2544" y="3648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873" name="Line 133"/>
            <p:cNvSpPr>
              <a:spLocks noChangeShapeType="1"/>
            </p:cNvSpPr>
            <p:nvPr/>
          </p:nvSpPr>
          <p:spPr bwMode="auto">
            <a:xfrm flipV="1">
              <a:off x="2544" y="3696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5732176"/>
      </p:ext>
    </p:extLst>
  </p:cSld>
  <p:clrMapOvr>
    <a:masterClrMapping/>
  </p:clrMapOvr>
  <p:transition/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r>
              <a:rPr lang="en-US" dirty="0">
                <a:ea typeface="+mn-ea"/>
                <a:cs typeface="+mn-cs"/>
              </a:rPr>
              <a:t>Slack of P = Maximum Predecessor Latency – Latency of P</a:t>
            </a: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3">
                  <a:lumMod val="75000"/>
                </a:schemeClr>
              </a:solidFill>
              <a:ea typeface="+mn-ea"/>
            </a:endParaRP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r>
              <a:rPr lang="en-US" dirty="0">
                <a:ea typeface="+mn-ea"/>
                <a:cs typeface="+mn-cs"/>
              </a:rPr>
              <a:t>Slack(P) = </a:t>
            </a: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endParaRPr lang="en-US" dirty="0">
              <a:ea typeface="+mn-ea"/>
              <a:cs typeface="+mn-cs"/>
            </a:endParaRP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b="1" dirty="0">
                <a:solidFill>
                  <a:srgbClr val="C89608"/>
                </a:solidFill>
                <a:ea typeface="+mn-ea"/>
              </a:rPr>
              <a:t>PredL2</a:t>
            </a:r>
            <a:r>
              <a:rPr lang="en-US" dirty="0">
                <a:ea typeface="+mn-ea"/>
              </a:rPr>
              <a:t>: Set if any predecessor packet is servicing L2 miss</a:t>
            </a: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endParaRPr lang="en-US" b="1" dirty="0">
              <a:solidFill>
                <a:srgbClr val="FF99FF"/>
              </a:solidFill>
              <a:ea typeface="+mn-ea"/>
            </a:endParaRP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b="1" dirty="0">
                <a:solidFill>
                  <a:srgbClr val="FF99FF"/>
                </a:solidFill>
                <a:ea typeface="+mn-ea"/>
              </a:rPr>
              <a:t>MyL2</a:t>
            </a:r>
            <a:r>
              <a:rPr lang="en-US" dirty="0">
                <a:ea typeface="+mn-ea"/>
              </a:rPr>
              <a:t>:  Set if  P is NOT servicing an L2 miss</a:t>
            </a: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endParaRPr lang="en-US" dirty="0">
              <a:solidFill>
                <a:srgbClr val="2ACF0F"/>
              </a:solidFill>
              <a:ea typeface="+mn-ea"/>
            </a:endParaRP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b="1" dirty="0" err="1">
                <a:solidFill>
                  <a:srgbClr val="2ACF0F"/>
                </a:solidFill>
                <a:ea typeface="+mn-ea"/>
              </a:rPr>
              <a:t>HopEstimate</a:t>
            </a:r>
            <a:r>
              <a:rPr lang="en-US" dirty="0">
                <a:ea typeface="+mn-ea"/>
              </a:rPr>
              <a:t>:</a:t>
            </a:r>
            <a:r>
              <a:rPr lang="en-US" sz="2000" b="1" dirty="0">
                <a:solidFill>
                  <a:srgbClr val="002060"/>
                </a:solidFill>
                <a:ea typeface="+mn-ea"/>
              </a:rPr>
              <a:t> Max (# of hops of Predecessors) – hops of P</a:t>
            </a:r>
          </a:p>
          <a:p>
            <a:pPr marL="822960" lvl="2" eaLnBrk="1" fontAlgn="auto" hangingPunct="1">
              <a:spcBef>
                <a:spcPts val="370"/>
              </a:spcBef>
              <a:spcAft>
                <a:spcPts val="0"/>
              </a:spcAft>
              <a:buClr>
                <a:schemeClr val="accent1">
                  <a:tint val="60000"/>
                </a:schemeClr>
              </a:buClr>
              <a:defRPr/>
            </a:pPr>
            <a:endParaRPr lang="en-US" b="1" dirty="0">
              <a:solidFill>
                <a:srgbClr val="002060"/>
              </a:solidFill>
              <a:ea typeface="+mn-ea"/>
            </a:endParaRPr>
          </a:p>
        </p:txBody>
      </p:sp>
      <p:sp>
        <p:nvSpPr>
          <p:cNvPr id="2529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Estimating Slack Priority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2819400" y="1476375"/>
            <a:ext cx="3733800" cy="381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781800" y="1524000"/>
            <a:ext cx="1611313" cy="381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</p:txBody>
      </p:sp>
      <p:grpSp>
        <p:nvGrpSpPr>
          <p:cNvPr id="23" name="Group 22"/>
          <p:cNvGrpSpPr>
            <a:grpSpLocks/>
          </p:cNvGrpSpPr>
          <p:nvPr/>
        </p:nvGrpSpPr>
        <p:grpSpPr bwMode="auto">
          <a:xfrm>
            <a:off x="2819400" y="2286000"/>
            <a:ext cx="4267200" cy="533400"/>
            <a:chOff x="2819400" y="2362200"/>
            <a:chExt cx="3962400" cy="457200"/>
          </a:xfrm>
        </p:grpSpPr>
        <p:sp>
          <p:nvSpPr>
            <p:cNvPr id="20" name="Rectangle 19"/>
            <p:cNvSpPr/>
            <p:nvPr/>
          </p:nvSpPr>
          <p:spPr>
            <a:xfrm>
              <a:off x="2819400" y="2362200"/>
              <a:ext cx="1600880" cy="457200"/>
            </a:xfrm>
            <a:prstGeom prst="rect">
              <a:avLst/>
            </a:prstGeom>
            <a:solidFill>
              <a:srgbClr val="C8960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PredL2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(2 bits)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420280" y="2362200"/>
              <a:ext cx="760639" cy="457200"/>
            </a:xfrm>
            <a:prstGeom prst="rect">
              <a:avLst/>
            </a:prstGeom>
            <a:solidFill>
              <a:srgbClr val="FF99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MyL2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(1 bit)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180920" y="2362200"/>
              <a:ext cx="1600880" cy="4572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HopEstimate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erpetua"/>
                  <a:ea typeface="+mn-ea"/>
                  <a:cs typeface="+mn-cs"/>
                </a:rPr>
                <a:t>(2 bits)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32000260"/>
      </p:ext>
    </p:extLst>
  </p:cSld>
  <p:clrMapOvr>
    <a:masterClrMapping/>
  </p:clrMapOvr>
  <p:transition advTm="10029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4" grpId="1" animBg="1"/>
      <p:bldP spid="5" grpId="0" animBg="1"/>
      <p:bldP spid="5" grpId="1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Estimating Slack Priority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How to predict L2 hit or miss at core?</a:t>
            </a:r>
          </a:p>
          <a:p>
            <a:pPr lvl="1" eaLnBrk="1" hangingPunct="1">
              <a:buFont typeface="Wingdings" charset="0"/>
              <a:buChar char="§"/>
            </a:pPr>
            <a:r>
              <a:rPr lang="en-US" i="1">
                <a:latin typeface="Perpetua" charset="0"/>
              </a:rPr>
              <a:t>Global Branch Predictor</a:t>
            </a:r>
            <a:r>
              <a:rPr lang="en-US">
                <a:latin typeface="Perpetua" charset="0"/>
              </a:rPr>
              <a:t> based L2 Miss Predictor </a:t>
            </a:r>
          </a:p>
          <a:p>
            <a:pPr lvl="2"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Use Pattern History Table and 2-bit saturating counters</a:t>
            </a:r>
          </a:p>
          <a:p>
            <a:pPr lvl="1" eaLnBrk="1" hangingPunct="1">
              <a:buFont typeface="Wingdings" charset="0"/>
              <a:buChar char="§"/>
            </a:pPr>
            <a:r>
              <a:rPr lang="en-US" i="1">
                <a:latin typeface="Perpetua" charset="0"/>
              </a:rPr>
              <a:t>Threshold</a:t>
            </a:r>
            <a:r>
              <a:rPr lang="en-US">
                <a:latin typeface="Perpetua" charset="0"/>
              </a:rPr>
              <a:t> based L2 Miss Predictor</a:t>
            </a:r>
          </a:p>
          <a:p>
            <a:pPr lvl="2"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If  #L2 misses in “M” misses &gt;= “T” threshold then next load is a L2 miss. </a:t>
            </a:r>
          </a:p>
          <a:p>
            <a:pPr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Number of miss predecessors?</a:t>
            </a:r>
          </a:p>
          <a:p>
            <a:pPr lvl="1"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List of outstanding L2 Misses</a:t>
            </a:r>
          </a:p>
          <a:p>
            <a:pPr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Hops estimate?</a:t>
            </a:r>
          </a:p>
          <a:p>
            <a:pPr lvl="1"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Hops =&gt; ∆X + ∆ Y distance</a:t>
            </a:r>
          </a:p>
          <a:p>
            <a:pPr lvl="1"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Use predecessor list to calculate slack hop estimate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0307110"/>
      </p:ext>
    </p:extLst>
  </p:cSld>
  <p:clrMapOvr>
    <a:masterClrMapping/>
  </p:clrMapOvr>
  <p:transition advTm="2959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Starvation Avoidance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5029200"/>
          </a:xfrm>
        </p:spPr>
        <p:txBody>
          <a:bodyPr/>
          <a:lstStyle/>
          <a:p>
            <a:pPr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Problem: </a:t>
            </a:r>
            <a:r>
              <a:rPr lang="en-US">
                <a:solidFill>
                  <a:srgbClr val="FF0000"/>
                </a:solidFill>
                <a:latin typeface="Perpetua" charset="0"/>
              </a:rPr>
              <a:t>Starvation</a:t>
            </a:r>
          </a:p>
          <a:p>
            <a:pPr lvl="1"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Prioritizing packets can lead to starvation</a:t>
            </a:r>
            <a:r>
              <a:rPr lang="en-US">
                <a:solidFill>
                  <a:srgbClr val="FF0000"/>
                </a:solidFill>
                <a:latin typeface="Perpetua" charset="0"/>
              </a:rPr>
              <a:t> </a:t>
            </a:r>
            <a:r>
              <a:rPr lang="en-US">
                <a:latin typeface="Perpetua" charset="0"/>
              </a:rPr>
              <a:t>of lower priority packets</a:t>
            </a:r>
          </a:p>
          <a:p>
            <a:pPr lvl="1" eaLnBrk="1" hangingPunct="1">
              <a:buFont typeface="Wingdings" charset="0"/>
              <a:buChar char="§"/>
            </a:pPr>
            <a:endParaRPr lang="en-US">
              <a:latin typeface="Perpetua" charset="0"/>
            </a:endParaRPr>
          </a:p>
          <a:p>
            <a:pPr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Solution</a:t>
            </a:r>
            <a:r>
              <a:rPr lang="en-US">
                <a:solidFill>
                  <a:srgbClr val="FF0000"/>
                </a:solidFill>
                <a:latin typeface="Perpetua" charset="0"/>
              </a:rPr>
              <a:t>: Time-Based Packet Batching</a:t>
            </a:r>
            <a:endParaRPr lang="en-US">
              <a:latin typeface="Perpetua" charset="0"/>
            </a:endParaRPr>
          </a:p>
          <a:p>
            <a:pPr lvl="1"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New batches are formed at every T cycles </a:t>
            </a:r>
            <a:endParaRPr lang="en-US" b="1">
              <a:solidFill>
                <a:srgbClr val="002060"/>
              </a:solidFill>
              <a:latin typeface="Perpetua" charset="0"/>
            </a:endParaRPr>
          </a:p>
          <a:p>
            <a:pPr lvl="1" eaLnBrk="1" hangingPunct="1">
              <a:buFont typeface="Wingdings" charset="0"/>
              <a:buChar char="§"/>
            </a:pPr>
            <a:endParaRPr lang="en-US" b="1">
              <a:solidFill>
                <a:srgbClr val="002060"/>
              </a:solidFill>
              <a:latin typeface="Perpetua" charset="0"/>
            </a:endParaRPr>
          </a:p>
          <a:p>
            <a:pPr lvl="1"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Packets of older batches are prioritized over younger batches</a:t>
            </a:r>
          </a:p>
          <a:p>
            <a:pPr lvl="1" eaLnBrk="1" hangingPunct="1">
              <a:buFont typeface="Wingdings" charset="0"/>
              <a:buNone/>
            </a:pPr>
            <a:endParaRPr lang="en-US">
              <a:latin typeface="Perpetua" charset="0"/>
            </a:endParaRPr>
          </a:p>
          <a:p>
            <a:pPr eaLnBrk="1" hangingPunct="1">
              <a:buFont typeface="Wingdings" charset="0"/>
              <a:buChar char="§"/>
            </a:pPr>
            <a:endParaRPr lang="en-US">
              <a:latin typeface="Perpetua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1986222"/>
      </p:ext>
    </p:extLst>
  </p:cSld>
  <p:clrMapOvr>
    <a:masterClrMapping/>
  </p:clrMapOvr>
  <p:transition advTm="3638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Putting it all together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Tag header of the packet with priority bits before injection</a:t>
            </a:r>
          </a:p>
          <a:p>
            <a:pPr eaLnBrk="1" hangingPunct="1">
              <a:buFont typeface="Wingdings" charset="0"/>
              <a:buChar char="§"/>
            </a:pPr>
            <a:endParaRPr lang="en-US">
              <a:latin typeface="Perpetua" charset="0"/>
            </a:endParaRPr>
          </a:p>
          <a:p>
            <a:pPr eaLnBrk="1" hangingPunct="1">
              <a:buFont typeface="Wingdings" charset="0"/>
              <a:buChar char="§"/>
            </a:pPr>
            <a:endParaRPr lang="en-US">
              <a:latin typeface="Perpetua" charset="0"/>
            </a:endParaRPr>
          </a:p>
          <a:p>
            <a:pPr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Priority(P)?</a:t>
            </a:r>
          </a:p>
          <a:p>
            <a:pPr lvl="1"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P’s batch  				           </a:t>
            </a:r>
            <a:r>
              <a:rPr lang="en-US" i="1">
                <a:latin typeface="Perpetua" charset="0"/>
              </a:rPr>
              <a:t>(highest priority)</a:t>
            </a:r>
          </a:p>
          <a:p>
            <a:pPr lvl="1"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P’s Slack</a:t>
            </a:r>
          </a:p>
          <a:p>
            <a:pPr lvl="1"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Local Round-Robin                                        </a:t>
            </a:r>
            <a:r>
              <a:rPr lang="en-US" sz="2200" i="1">
                <a:latin typeface="Perpetua" charset="0"/>
              </a:rPr>
              <a:t>(final tie breaker)</a:t>
            </a:r>
          </a:p>
          <a:p>
            <a:pPr eaLnBrk="1" hangingPunct="1">
              <a:buFont typeface="Wingdings" charset="0"/>
              <a:buChar char="§"/>
            </a:pPr>
            <a:endParaRPr lang="en-US">
              <a:latin typeface="Perpetua" charset="0"/>
            </a:endParaRPr>
          </a:p>
          <a:p>
            <a:pPr eaLnBrk="1" hangingPunct="1">
              <a:buFont typeface="Wingdings" charset="0"/>
              <a:buChar char="§"/>
            </a:pPr>
            <a:endParaRPr lang="en-US">
              <a:latin typeface="Perpetua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457700" y="1981200"/>
            <a:ext cx="822325" cy="533400"/>
          </a:xfrm>
          <a:prstGeom prst="rect">
            <a:avLst/>
          </a:prstGeom>
          <a:solidFill>
            <a:srgbClr val="C8960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PredL2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(2 bits)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91138" y="1981200"/>
            <a:ext cx="820737" cy="533400"/>
          </a:xfrm>
          <a:prstGeom prst="rect">
            <a:avLst/>
          </a:prstGeom>
          <a:solidFill>
            <a:srgbClr val="FF99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MyL2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(1 bit)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149975" y="1981200"/>
            <a:ext cx="1279525" cy="533400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HopEstimate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(2 bits)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581400" y="1981200"/>
            <a:ext cx="822325" cy="533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Batch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erpetua"/>
                <a:ea typeface="+mn-ea"/>
                <a:cs typeface="+mn-cs"/>
              </a:rPr>
              <a:t>(3 bits)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169988" y="2017713"/>
            <a:ext cx="1954212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Priority (P) =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250376"/>
      </p:ext>
    </p:extLst>
  </p:cSld>
  <p:clrMapOvr>
    <a:masterClrMapping/>
  </p:clrMapOvr>
  <p:transition advTm="1296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8" grpId="0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endParaRPr lang="en-US" dirty="0">
              <a:ea typeface="+mn-ea"/>
              <a:cs typeface="+mn-cs"/>
            </a:endParaRP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ea typeface="+mn-ea"/>
                <a:cs typeface="+mn-cs"/>
              </a:rPr>
              <a:t>Introduction</a:t>
            </a: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ea typeface="+mn-ea"/>
              </a:rPr>
              <a:t>Packet Scheduling </a:t>
            </a: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ea typeface="+mn-ea"/>
              </a:rPr>
              <a:t>Memory Level Parallelism</a:t>
            </a: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ea typeface="+mn-ea"/>
                <a:cs typeface="+mn-cs"/>
              </a:rPr>
              <a:t>Aérgia </a:t>
            </a: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ea typeface="+mn-ea"/>
              </a:rPr>
              <a:t>Concept of Slack</a:t>
            </a: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ea typeface="+mn-ea"/>
              </a:rPr>
              <a:t>Estimating Slack</a:t>
            </a: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r>
              <a:rPr lang="en-US" dirty="0">
                <a:ea typeface="+mn-ea"/>
                <a:cs typeface="+mn-cs"/>
              </a:rPr>
              <a:t>Evaluation</a:t>
            </a: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ea typeface="+mn-ea"/>
                <a:cs typeface="+mn-cs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347852699"/>
      </p:ext>
    </p:extLst>
  </p:cSld>
  <p:clrMapOvr>
    <a:masterClrMapping/>
  </p:clrMapOvr>
  <p:transition advTm="874"/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Evaluation Methodology</a:t>
            </a:r>
          </a:p>
        </p:txBody>
      </p:sp>
      <p:sp>
        <p:nvSpPr>
          <p:cNvPr id="26317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charset="0"/>
              <a:buChar char="§"/>
            </a:pPr>
            <a:r>
              <a:rPr lang="en-US" sz="2400">
                <a:latin typeface="Perpetua" charset="0"/>
              </a:rPr>
              <a:t>64-core system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</a:pPr>
            <a:r>
              <a:rPr lang="en-US" sz="2000">
                <a:latin typeface="Perpetua" charset="0"/>
              </a:rPr>
              <a:t>x86 processor model based on Intel Pentium M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</a:pPr>
            <a:r>
              <a:rPr lang="en-US" sz="2000">
                <a:latin typeface="Perpetua" charset="0"/>
              </a:rPr>
              <a:t>2 GHz processor, 128-entry instruction window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</a:pPr>
            <a:r>
              <a:rPr lang="en-US" sz="2000">
                <a:latin typeface="Perpetua" charset="0"/>
              </a:rPr>
              <a:t>32KB private L1 and 1MB per core shared L2 caches, 32  miss buffers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</a:pPr>
            <a:r>
              <a:rPr lang="en-US" sz="2000">
                <a:latin typeface="Perpetua" charset="0"/>
              </a:rPr>
              <a:t>4GB DRAM, 320 cycle access latency, 4 on-chip DRAM controllers</a:t>
            </a:r>
          </a:p>
          <a:p>
            <a:pPr eaLnBrk="1" hangingPunct="1">
              <a:lnSpc>
                <a:spcPct val="90000"/>
              </a:lnSpc>
              <a:buFont typeface="Wingdings" charset="0"/>
              <a:buChar char="§"/>
            </a:pPr>
            <a:r>
              <a:rPr lang="en-US" sz="2400">
                <a:latin typeface="Perpetua" charset="0"/>
              </a:rPr>
              <a:t>Detailed Network-on-Chip model 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</a:pPr>
            <a:r>
              <a:rPr lang="en-US" sz="2000">
                <a:latin typeface="Perpetua" charset="0"/>
              </a:rPr>
              <a:t>2-stage routers (with speculation  and look ahead routing)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</a:pPr>
            <a:r>
              <a:rPr lang="en-US" sz="2000">
                <a:latin typeface="Perpetua" charset="0"/>
              </a:rPr>
              <a:t>Wormhole switching (8 flit data packets)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</a:pPr>
            <a:r>
              <a:rPr lang="en-US" sz="2000">
                <a:latin typeface="Perpetua" charset="0"/>
              </a:rPr>
              <a:t>Virtual channel flow control (6 VCs, 5 flit buffer depth)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</a:pPr>
            <a:r>
              <a:rPr lang="en-US" sz="2000">
                <a:latin typeface="Perpetua" charset="0"/>
              </a:rPr>
              <a:t>8x8 Mesh (128 bit bi-directional channels)</a:t>
            </a:r>
          </a:p>
          <a:p>
            <a:pPr eaLnBrk="1" hangingPunct="1">
              <a:lnSpc>
                <a:spcPct val="90000"/>
              </a:lnSpc>
              <a:buFont typeface="Wingdings" charset="0"/>
              <a:buChar char="§"/>
            </a:pPr>
            <a:r>
              <a:rPr lang="en-US" sz="2400">
                <a:latin typeface="Perpetua" charset="0"/>
              </a:rPr>
              <a:t>Benchmarks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</a:pPr>
            <a:r>
              <a:rPr lang="en-US" sz="2000">
                <a:latin typeface="Perpetua" charset="0"/>
              </a:rPr>
              <a:t>Multiprogrammed scientific, server, desktop workloads (35 applications)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</a:pPr>
            <a:r>
              <a:rPr lang="en-US" sz="2000">
                <a:latin typeface="Perpetua" charset="0"/>
              </a:rPr>
              <a:t>96 workload combinations</a:t>
            </a:r>
          </a:p>
        </p:txBody>
      </p:sp>
    </p:spTree>
    <p:extLst>
      <p:ext uri="{BB962C8B-B14F-4D97-AF65-F5344CB8AC3E}">
        <p14:creationId xmlns:p14="http://schemas.microsoft.com/office/powerpoint/2010/main" val="1703591526"/>
      </p:ext>
    </p:extLst>
  </p:cSld>
  <p:clrMapOvr>
    <a:masterClrMapping/>
  </p:clrMapOvr>
  <p:transition advTm="0"/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Qualitative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8229600" cy="5181600"/>
          </a:xfrm>
        </p:spPr>
        <p:txBody>
          <a:bodyPr/>
          <a:lstStyle/>
          <a:p>
            <a:pPr eaLnBrk="1" hangingPunct="1">
              <a:buFont typeface="Wingdings" charset="0"/>
              <a:buChar char="§"/>
            </a:pPr>
            <a:r>
              <a:rPr lang="en-US" b="1">
                <a:latin typeface="Perpetua" charset="0"/>
              </a:rPr>
              <a:t>Round Robin &amp; Age</a:t>
            </a:r>
          </a:p>
          <a:p>
            <a:pPr lvl="1"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Local and application oblivious</a:t>
            </a:r>
          </a:p>
          <a:p>
            <a:pPr lvl="1"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Age is biased towards heavy applications</a:t>
            </a:r>
          </a:p>
          <a:p>
            <a:pPr eaLnBrk="1" hangingPunct="1">
              <a:buFont typeface="Wingdings" charset="0"/>
              <a:buChar char="§"/>
            </a:pPr>
            <a:r>
              <a:rPr lang="en-US" b="1">
                <a:latin typeface="Perpetua" charset="0"/>
              </a:rPr>
              <a:t>Globally Synchronized Frames (GSF) </a:t>
            </a:r>
            <a:br>
              <a:rPr lang="en-US" b="1">
                <a:latin typeface="Perpetua" charset="0"/>
              </a:rPr>
            </a:br>
            <a:r>
              <a:rPr lang="en-US" sz="1600">
                <a:latin typeface="Perpetua" charset="0"/>
              </a:rPr>
              <a:t>[Lee et al., ISCA 2008]</a:t>
            </a:r>
          </a:p>
          <a:p>
            <a:pPr lvl="1"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Provides </a:t>
            </a:r>
            <a:r>
              <a:rPr lang="en-US">
                <a:solidFill>
                  <a:srgbClr val="FF0000"/>
                </a:solidFill>
                <a:latin typeface="Perpetua" charset="0"/>
              </a:rPr>
              <a:t>bandwidth fairness </a:t>
            </a:r>
            <a:r>
              <a:rPr lang="en-US">
                <a:latin typeface="Perpetua" charset="0"/>
              </a:rPr>
              <a:t>at the expense of </a:t>
            </a:r>
            <a:r>
              <a:rPr lang="en-US">
                <a:solidFill>
                  <a:srgbClr val="FF0000"/>
                </a:solidFill>
                <a:latin typeface="Perpetua" charset="0"/>
              </a:rPr>
              <a:t>system performance</a:t>
            </a:r>
          </a:p>
          <a:p>
            <a:pPr lvl="1"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Penalizes heavy and bursty applications </a:t>
            </a:r>
          </a:p>
          <a:p>
            <a:pPr eaLnBrk="1" hangingPunct="1">
              <a:buFont typeface="Wingdings" charset="0"/>
              <a:buChar char="§"/>
            </a:pPr>
            <a:r>
              <a:rPr lang="en-US" b="1">
                <a:latin typeface="Perpetua" charset="0"/>
              </a:rPr>
              <a:t>Application-Aware Prioritization Policies (SJF) </a:t>
            </a:r>
            <a:br>
              <a:rPr lang="en-US" b="1">
                <a:latin typeface="Perpetua" charset="0"/>
              </a:rPr>
            </a:br>
            <a:r>
              <a:rPr lang="en-US" sz="1600">
                <a:latin typeface="Perpetua" charset="0"/>
              </a:rPr>
              <a:t>[Das et al., MICRO 2009]</a:t>
            </a:r>
          </a:p>
          <a:p>
            <a:pPr lvl="1" eaLnBrk="1" hangingPunct="1">
              <a:buFont typeface="Wingdings" charset="0"/>
              <a:buChar char="§"/>
            </a:pPr>
            <a:r>
              <a:rPr lang="en-US">
                <a:solidFill>
                  <a:srgbClr val="FF0000"/>
                </a:solidFill>
                <a:latin typeface="Perpetua" charset="0"/>
              </a:rPr>
              <a:t>Shortest-Job-First Principle</a:t>
            </a:r>
          </a:p>
          <a:p>
            <a:pPr lvl="1" eaLnBrk="1" hangingPunct="1">
              <a:buFont typeface="Wingdings" charset="0"/>
              <a:buChar char="§"/>
            </a:pPr>
            <a:r>
              <a:rPr lang="en-US">
                <a:latin typeface="Perpetua" charset="0"/>
              </a:rPr>
              <a:t>Packet scheduling policies which prioritize network sensitive applications which inject lower load </a:t>
            </a:r>
          </a:p>
          <a:p>
            <a:pPr lvl="1" eaLnBrk="1" hangingPunct="1">
              <a:buFont typeface="Wingdings" charset="0"/>
              <a:buChar char="§"/>
            </a:pPr>
            <a:endParaRPr lang="en-US" sz="2000">
              <a:latin typeface="Perpetua" charset="0"/>
            </a:endParaRPr>
          </a:p>
          <a:p>
            <a:pPr lvl="1" eaLnBrk="1" hangingPunct="1">
              <a:buFont typeface="Wingdings" charset="0"/>
              <a:buChar char="§"/>
            </a:pPr>
            <a:endParaRPr lang="en-US">
              <a:latin typeface="Perpetua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5773236"/>
      </p:ext>
    </p:extLst>
  </p:cSld>
  <p:clrMapOvr>
    <a:masterClrMapping/>
  </p:clrMapOvr>
  <p:transition advTm="8045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System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buFont typeface="Wingdings" charset="0"/>
              <a:buChar char="§"/>
            </a:pPr>
            <a:endParaRPr lang="en-US" sz="2400">
              <a:latin typeface="Perpetua" charset="0"/>
            </a:endParaRPr>
          </a:p>
          <a:p>
            <a:pPr eaLnBrk="1" hangingPunct="1">
              <a:buFont typeface="Wingdings" charset="0"/>
              <a:buChar char="§"/>
            </a:pPr>
            <a:r>
              <a:rPr lang="en-US" sz="2400">
                <a:latin typeface="Perpetua" charset="0"/>
              </a:rPr>
              <a:t>SJF</a:t>
            </a:r>
            <a:r>
              <a:rPr lang="en-US" sz="2400">
                <a:solidFill>
                  <a:srgbClr val="FF0000"/>
                </a:solidFill>
                <a:latin typeface="Perpetua" charset="0"/>
              </a:rPr>
              <a:t> </a:t>
            </a:r>
            <a:r>
              <a:rPr lang="en-US" sz="2400">
                <a:latin typeface="Perpetua" charset="0"/>
              </a:rPr>
              <a:t>provides 8.9% improvement</a:t>
            </a:r>
            <a:br>
              <a:rPr lang="en-US" sz="2400">
                <a:latin typeface="Perpetua" charset="0"/>
              </a:rPr>
            </a:br>
            <a:r>
              <a:rPr lang="en-US" sz="2400">
                <a:latin typeface="Perpetua" charset="0"/>
              </a:rPr>
              <a:t>in weighted speedup</a:t>
            </a:r>
          </a:p>
          <a:p>
            <a:pPr eaLnBrk="1" hangingPunct="1">
              <a:buFont typeface="Wingdings" charset="0"/>
              <a:buChar char="§"/>
            </a:pPr>
            <a:r>
              <a:rPr lang="en-US" sz="2400">
                <a:latin typeface="Perpetua" charset="0"/>
              </a:rPr>
              <a:t>Aérgia improves system </a:t>
            </a:r>
            <a:br>
              <a:rPr lang="en-US" sz="2400">
                <a:latin typeface="Perpetua" charset="0"/>
              </a:rPr>
            </a:br>
            <a:r>
              <a:rPr lang="en-US" sz="2400">
                <a:latin typeface="Perpetua" charset="0"/>
              </a:rPr>
              <a:t>throughput by 10.3%</a:t>
            </a:r>
          </a:p>
          <a:p>
            <a:pPr eaLnBrk="1" hangingPunct="1">
              <a:buFont typeface="Wingdings" charset="0"/>
              <a:buChar char="§"/>
            </a:pPr>
            <a:r>
              <a:rPr lang="en-US" sz="2400">
                <a:latin typeface="Perpetua" charset="0"/>
              </a:rPr>
              <a:t>Aérgia+SJF improves system </a:t>
            </a:r>
            <a:br>
              <a:rPr lang="en-US" sz="2400">
                <a:latin typeface="Perpetua" charset="0"/>
              </a:rPr>
            </a:br>
            <a:r>
              <a:rPr lang="en-US" sz="2400">
                <a:latin typeface="Perpetua" charset="0"/>
              </a:rPr>
              <a:t>throughput by 16.1%</a:t>
            </a:r>
          </a:p>
        </p:txBody>
      </p:sp>
      <p:graphicFrame>
        <p:nvGraphicFramePr>
          <p:cNvPr id="4" name="Chart 3"/>
          <p:cNvGraphicFramePr>
            <a:graphicFrameLocks noGrp="1"/>
          </p:cNvGraphicFramePr>
          <p:nvPr/>
        </p:nvGraphicFramePr>
        <p:xfrm>
          <a:off x="5486400" y="685800"/>
          <a:ext cx="3657600" cy="563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5" name="Straight Arrow Connector 4"/>
          <p:cNvCxnSpPr>
            <a:cxnSpLocks noChangeShapeType="1"/>
          </p:cNvCxnSpPr>
          <p:nvPr/>
        </p:nvCxnSpPr>
        <p:spPr bwMode="auto">
          <a:xfrm rot="16200000" flipV="1">
            <a:off x="7640638" y="2425700"/>
            <a:ext cx="320675" cy="31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" name="Straight Arrow Connector 5"/>
          <p:cNvCxnSpPr>
            <a:cxnSpLocks noChangeShapeType="1"/>
          </p:cNvCxnSpPr>
          <p:nvPr/>
        </p:nvCxnSpPr>
        <p:spPr bwMode="auto">
          <a:xfrm rot="5400000" flipH="1" flipV="1">
            <a:off x="8001794" y="2405857"/>
            <a:ext cx="371475" cy="158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" name="Straight Arrow Connector 6"/>
          <p:cNvCxnSpPr>
            <a:cxnSpLocks noChangeShapeType="1"/>
          </p:cNvCxnSpPr>
          <p:nvPr/>
        </p:nvCxnSpPr>
        <p:spPr bwMode="auto">
          <a:xfrm rot="5400000" flipH="1" flipV="1">
            <a:off x="8277225" y="2298701"/>
            <a:ext cx="579437" cy="4762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8" name="Straight Connector 7"/>
          <p:cNvCxnSpPr/>
          <p:nvPr/>
        </p:nvCxnSpPr>
        <p:spPr>
          <a:xfrm>
            <a:off x="7239000" y="2590800"/>
            <a:ext cx="1524000" cy="793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212896043"/>
      </p:ext>
    </p:extLst>
  </p:cSld>
  <p:clrMapOvr>
    <a:masterClrMapping/>
  </p:clrMapOvr>
  <p:transition advTm="2575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Network Unfairness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buFont typeface="Wingdings" charset="0"/>
              <a:buChar char="§"/>
            </a:pPr>
            <a:endParaRPr lang="en-US" sz="2400">
              <a:latin typeface="Perpetua" charset="0"/>
            </a:endParaRPr>
          </a:p>
          <a:p>
            <a:pPr eaLnBrk="1" hangingPunct="1">
              <a:buFont typeface="Wingdings" charset="0"/>
              <a:buChar char="§"/>
            </a:pPr>
            <a:r>
              <a:rPr lang="en-US" sz="2400">
                <a:latin typeface="Perpetua" charset="0"/>
              </a:rPr>
              <a:t>SJF does not imbalance</a:t>
            </a:r>
            <a:br>
              <a:rPr lang="en-US" sz="2400">
                <a:latin typeface="Perpetua" charset="0"/>
              </a:rPr>
            </a:br>
            <a:r>
              <a:rPr lang="en-US" sz="2400">
                <a:latin typeface="Perpetua" charset="0"/>
              </a:rPr>
              <a:t> network fairness</a:t>
            </a:r>
          </a:p>
          <a:p>
            <a:pPr eaLnBrk="1" hangingPunct="1">
              <a:buFont typeface="Wingdings" charset="0"/>
              <a:buChar char="§"/>
            </a:pPr>
            <a:r>
              <a:rPr lang="en-US" sz="2400">
                <a:latin typeface="Perpetua" charset="0"/>
              </a:rPr>
              <a:t>Aergia improves network</a:t>
            </a:r>
            <a:br>
              <a:rPr lang="en-US" sz="2400">
                <a:latin typeface="Perpetua" charset="0"/>
              </a:rPr>
            </a:br>
            <a:r>
              <a:rPr lang="en-US" sz="2400">
                <a:latin typeface="Perpetua" charset="0"/>
              </a:rPr>
              <a:t>unfairness by 1.5X</a:t>
            </a:r>
          </a:p>
          <a:p>
            <a:pPr eaLnBrk="1" hangingPunct="1">
              <a:buFont typeface="Wingdings" charset="0"/>
              <a:buChar char="§"/>
            </a:pPr>
            <a:r>
              <a:rPr lang="en-US" sz="2400">
                <a:latin typeface="Perpetua" charset="0"/>
              </a:rPr>
              <a:t>SJF+Aergia improves </a:t>
            </a:r>
            <a:br>
              <a:rPr lang="en-US" sz="2400">
                <a:latin typeface="Perpetua" charset="0"/>
              </a:rPr>
            </a:br>
            <a:r>
              <a:rPr lang="en-US" sz="2400">
                <a:latin typeface="Perpetua" charset="0"/>
              </a:rPr>
              <a:t>network unfairness by 1.3X</a:t>
            </a:r>
          </a:p>
        </p:txBody>
      </p:sp>
      <p:graphicFrame>
        <p:nvGraphicFramePr>
          <p:cNvPr id="4" name="Chart 3"/>
          <p:cNvGraphicFramePr>
            <a:graphicFrameLocks noGrp="1"/>
          </p:cNvGraphicFramePr>
          <p:nvPr/>
        </p:nvGraphicFramePr>
        <p:xfrm>
          <a:off x="5158154" y="533399"/>
          <a:ext cx="3827585" cy="60549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6224588" y="2566988"/>
            <a:ext cx="2520950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cxnSpLocks noChangeShapeType="1"/>
          </p:cNvCxnSpPr>
          <p:nvPr/>
        </p:nvCxnSpPr>
        <p:spPr bwMode="auto">
          <a:xfrm rot="16200000" flipH="1">
            <a:off x="7503319" y="3142456"/>
            <a:ext cx="1138238" cy="952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" name="Straight Arrow Connector 6"/>
          <p:cNvCxnSpPr>
            <a:cxnSpLocks noChangeShapeType="1"/>
          </p:cNvCxnSpPr>
          <p:nvPr/>
        </p:nvCxnSpPr>
        <p:spPr bwMode="auto">
          <a:xfrm rot="5400000">
            <a:off x="8121651" y="2921000"/>
            <a:ext cx="715962" cy="793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541319148"/>
      </p:ext>
    </p:extLst>
  </p:cSld>
  <p:clrMapOvr>
    <a:masterClrMapping/>
  </p:clrMapOvr>
  <p:transition advTm="465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7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7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Franklin Gothic Book" charset="0"/>
              </a:rPr>
              <a:t>Conclusions &amp; Future Directions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953000"/>
          </a:xfrm>
        </p:spPr>
        <p:txBody>
          <a:bodyPr>
            <a:normAutofit/>
          </a:bodyPr>
          <a:lstStyle/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r>
              <a:rPr lang="en-US" dirty="0">
                <a:ea typeface="+mn-ea"/>
                <a:cs typeface="+mn-cs"/>
              </a:rPr>
              <a:t>Packets have different criticality, yet </a:t>
            </a:r>
            <a:r>
              <a:rPr lang="en-US" dirty="0">
                <a:ea typeface="+mn-ea"/>
                <a:cs typeface="+mn-cs"/>
                <a:sym typeface="Wingdings" pitchFamily="2" charset="2"/>
              </a:rPr>
              <a:t>e</a:t>
            </a:r>
            <a:r>
              <a:rPr lang="en-US" dirty="0">
                <a:ea typeface="+mn-ea"/>
                <a:cs typeface="+mn-cs"/>
              </a:rPr>
              <a:t>xisting packet scheduling policies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ea typeface="+mn-ea"/>
                <a:cs typeface="+mn-cs"/>
              </a:rPr>
              <a:t>treat all packets equally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ea typeface="+mn-ea"/>
                <a:cs typeface="+mn-cs"/>
                <a:sym typeface="Wingdings" pitchFamily="2" charset="2"/>
              </a:rPr>
              <a:t> </a:t>
            </a:r>
            <a:endParaRPr lang="en-US" b="1" dirty="0">
              <a:solidFill>
                <a:schemeClr val="accent3">
                  <a:lumMod val="75000"/>
                </a:schemeClr>
              </a:solidFill>
              <a:ea typeface="+mn-ea"/>
              <a:cs typeface="+mn-cs"/>
            </a:endParaRP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r>
              <a:rPr lang="en-US" dirty="0">
                <a:ea typeface="+mn-ea"/>
                <a:cs typeface="+mn-cs"/>
              </a:rPr>
              <a:t>We propose a new approach to packet scheduling in </a:t>
            </a:r>
            <a:r>
              <a:rPr lang="en-US" dirty="0" err="1">
                <a:ea typeface="+mn-ea"/>
                <a:cs typeface="+mn-cs"/>
              </a:rPr>
              <a:t>NoCs</a:t>
            </a:r>
            <a:endParaRPr lang="en-US" dirty="0">
              <a:ea typeface="+mn-ea"/>
              <a:cs typeface="+mn-cs"/>
            </a:endParaRP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defRPr/>
            </a:pPr>
            <a:r>
              <a:rPr lang="en-US" dirty="0">
                <a:ea typeface="+mn-ea"/>
              </a:rPr>
              <a:t>We define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</a:rPr>
              <a:t>Slack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</a:rPr>
              <a:t> </a:t>
            </a:r>
            <a:r>
              <a:rPr lang="en-US" dirty="0">
                <a:ea typeface="+mn-ea"/>
              </a:rPr>
              <a:t>as a key measure that characterizes the relative importance of a packet.</a:t>
            </a: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defRPr/>
            </a:pPr>
            <a:r>
              <a:rPr lang="en-US" dirty="0">
                <a:ea typeface="+mn-ea"/>
              </a:rPr>
              <a:t>We propose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</a:rPr>
              <a:t>Aérgia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</a:rPr>
              <a:t> </a:t>
            </a:r>
            <a:r>
              <a:rPr lang="en-US" dirty="0">
                <a:ea typeface="+mn-ea"/>
              </a:rPr>
              <a:t>a novel architecture to accelerate low slack critical packets</a:t>
            </a: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defRPr/>
            </a:pPr>
            <a:r>
              <a:rPr lang="en-US" dirty="0">
                <a:ea typeface="+mn-ea"/>
                <a:cs typeface="+mn-cs"/>
              </a:rPr>
              <a:t>Result</a:t>
            </a: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defRPr/>
            </a:pPr>
            <a:r>
              <a:rPr lang="en-US" dirty="0">
                <a:ea typeface="+mn-ea"/>
              </a:rPr>
              <a:t>Improves system performance: 16.1% </a:t>
            </a:r>
          </a:p>
          <a:p>
            <a:pPr marL="548640" lvl="1" eaLnBrk="1" fontAlgn="auto" hangingPunct="1">
              <a:spcBef>
                <a:spcPts val="370"/>
              </a:spcBef>
              <a:spcAft>
                <a:spcPts val="0"/>
              </a:spcAft>
              <a:defRPr/>
            </a:pPr>
            <a:r>
              <a:rPr lang="en-US" dirty="0">
                <a:ea typeface="+mn-ea"/>
              </a:rPr>
              <a:t>Improves network fairness: 30.8%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4389441"/>
      </p:ext>
    </p:extLst>
  </p:cSld>
  <p:clrMapOvr>
    <a:masterClrMapping/>
  </p:clrMapOvr>
  <p:transition advTm="2672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TextBox 409"/>
          <p:cNvSpPr txBox="1">
            <a:spLocks noChangeArrowheads="1"/>
          </p:cNvSpPr>
          <p:nvPr/>
        </p:nvSpPr>
        <p:spPr bwMode="auto">
          <a:xfrm>
            <a:off x="7010400" y="3962400"/>
            <a:ext cx="2133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Direct</a:t>
            </a: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3277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Review: Topologies</a:t>
            </a: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1CFA00A-433C-0C4B-8BD4-7B6CCF707A71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32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  <p:grpSp>
        <p:nvGrpSpPr>
          <p:cNvPr id="32773" name="Group 421"/>
          <p:cNvGrpSpPr>
            <a:grpSpLocks/>
          </p:cNvGrpSpPr>
          <p:nvPr/>
        </p:nvGrpSpPr>
        <p:grpSpPr bwMode="auto">
          <a:xfrm>
            <a:off x="2505075" y="1377950"/>
            <a:ext cx="1443038" cy="1093788"/>
            <a:chOff x="2520627" y="2740175"/>
            <a:chExt cx="2914996" cy="1093124"/>
          </a:xfrm>
        </p:grpSpPr>
        <p:sp>
          <p:nvSpPr>
            <p:cNvPr id="32932" name="Line 9"/>
            <p:cNvSpPr>
              <a:spLocks noChangeShapeType="1"/>
            </p:cNvSpPr>
            <p:nvPr/>
          </p:nvSpPr>
          <p:spPr bwMode="auto">
            <a:xfrm>
              <a:off x="2520627" y="2740175"/>
              <a:ext cx="29149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2933" name="Line 10"/>
            <p:cNvSpPr>
              <a:spLocks noChangeShapeType="1"/>
            </p:cNvSpPr>
            <p:nvPr/>
          </p:nvSpPr>
          <p:spPr bwMode="auto">
            <a:xfrm>
              <a:off x="2520627" y="3104550"/>
              <a:ext cx="29149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2934" name="Line 11"/>
            <p:cNvSpPr>
              <a:spLocks noChangeShapeType="1"/>
            </p:cNvSpPr>
            <p:nvPr/>
          </p:nvSpPr>
          <p:spPr bwMode="auto">
            <a:xfrm>
              <a:off x="2520627" y="3468924"/>
              <a:ext cx="29149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2935" name="Line 12"/>
            <p:cNvSpPr>
              <a:spLocks noChangeShapeType="1"/>
            </p:cNvSpPr>
            <p:nvPr/>
          </p:nvSpPr>
          <p:spPr bwMode="auto">
            <a:xfrm>
              <a:off x="2520627" y="3833299"/>
              <a:ext cx="29149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32774" name="Line 17"/>
          <p:cNvSpPr>
            <a:spLocks noChangeShapeType="1"/>
          </p:cNvSpPr>
          <p:nvPr/>
        </p:nvSpPr>
        <p:spPr bwMode="auto">
          <a:xfrm>
            <a:off x="3962400" y="1381125"/>
            <a:ext cx="0" cy="145415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775" name="Line 18"/>
          <p:cNvSpPr>
            <a:spLocks noChangeShapeType="1"/>
          </p:cNvSpPr>
          <p:nvPr/>
        </p:nvSpPr>
        <p:spPr bwMode="auto">
          <a:xfrm>
            <a:off x="3598863" y="1381125"/>
            <a:ext cx="0" cy="145415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776" name="Line 19"/>
          <p:cNvSpPr>
            <a:spLocks noChangeShapeType="1"/>
          </p:cNvSpPr>
          <p:nvPr/>
        </p:nvSpPr>
        <p:spPr bwMode="auto">
          <a:xfrm>
            <a:off x="3233738" y="1381125"/>
            <a:ext cx="0" cy="145415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777" name="Line 20"/>
          <p:cNvSpPr>
            <a:spLocks noChangeShapeType="1"/>
          </p:cNvSpPr>
          <p:nvPr/>
        </p:nvSpPr>
        <p:spPr bwMode="auto">
          <a:xfrm>
            <a:off x="2870200" y="1381125"/>
            <a:ext cx="0" cy="145415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778" name="AutoShape 53"/>
          <p:cNvSpPr>
            <a:spLocks noChangeArrowheads="1"/>
          </p:cNvSpPr>
          <p:nvPr/>
        </p:nvSpPr>
        <p:spPr bwMode="auto">
          <a:xfrm rot="10800000" flipH="1" flipV="1">
            <a:off x="2730500" y="2622550"/>
            <a:ext cx="279400" cy="134938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461 w 21600"/>
              <a:gd name="T13" fmla="*/ 4418 h 21600"/>
              <a:gd name="T14" fmla="*/ 17139 w 21600"/>
              <a:gd name="T15" fmla="*/ 1718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399" y="21600"/>
                </a:lnTo>
                <a:lnTo>
                  <a:pt x="16201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779" name="AutoShape 54"/>
          <p:cNvSpPr>
            <a:spLocks noChangeArrowheads="1"/>
          </p:cNvSpPr>
          <p:nvPr/>
        </p:nvSpPr>
        <p:spPr bwMode="auto">
          <a:xfrm rot="10800000" flipH="1" flipV="1">
            <a:off x="3094038" y="2622550"/>
            <a:ext cx="279400" cy="134938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461 w 21600"/>
              <a:gd name="T13" fmla="*/ 4418 h 21600"/>
              <a:gd name="T14" fmla="*/ 17139 w 21600"/>
              <a:gd name="T15" fmla="*/ 1718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399" y="21600"/>
                </a:lnTo>
                <a:lnTo>
                  <a:pt x="16201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780" name="AutoShape 55"/>
          <p:cNvSpPr>
            <a:spLocks noChangeArrowheads="1"/>
          </p:cNvSpPr>
          <p:nvPr/>
        </p:nvSpPr>
        <p:spPr bwMode="auto">
          <a:xfrm rot="10800000" flipH="1" flipV="1">
            <a:off x="3459163" y="2622550"/>
            <a:ext cx="279400" cy="134938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461 w 21600"/>
              <a:gd name="T13" fmla="*/ 4418 h 21600"/>
              <a:gd name="T14" fmla="*/ 17139 w 21600"/>
              <a:gd name="T15" fmla="*/ 1718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399" y="21600"/>
                </a:lnTo>
                <a:lnTo>
                  <a:pt x="16201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781" name="AutoShape 56"/>
          <p:cNvSpPr>
            <a:spLocks noChangeArrowheads="1"/>
          </p:cNvSpPr>
          <p:nvPr/>
        </p:nvSpPr>
        <p:spPr bwMode="auto">
          <a:xfrm rot="10800000" flipH="1" flipV="1">
            <a:off x="3822700" y="2622550"/>
            <a:ext cx="279400" cy="134938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461 w 21600"/>
              <a:gd name="T13" fmla="*/ 4418 h 21600"/>
              <a:gd name="T14" fmla="*/ 17139 w 21600"/>
              <a:gd name="T15" fmla="*/ 1718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399" y="21600"/>
                </a:lnTo>
                <a:lnTo>
                  <a:pt x="16201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782" name="Oval 93"/>
          <p:cNvSpPr>
            <a:spLocks noChangeArrowheads="1"/>
          </p:cNvSpPr>
          <p:nvPr/>
        </p:nvSpPr>
        <p:spPr bwMode="auto">
          <a:xfrm>
            <a:off x="2803525" y="1311275"/>
            <a:ext cx="133350" cy="1333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783" name="Oval 94"/>
          <p:cNvSpPr>
            <a:spLocks noChangeArrowheads="1"/>
          </p:cNvSpPr>
          <p:nvPr/>
        </p:nvSpPr>
        <p:spPr bwMode="auto">
          <a:xfrm>
            <a:off x="3167063" y="1311275"/>
            <a:ext cx="133350" cy="1333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784" name="Oval 95"/>
          <p:cNvSpPr>
            <a:spLocks noChangeArrowheads="1"/>
          </p:cNvSpPr>
          <p:nvPr/>
        </p:nvSpPr>
        <p:spPr bwMode="auto">
          <a:xfrm>
            <a:off x="3532188" y="1311275"/>
            <a:ext cx="133350" cy="1333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785" name="Oval 96"/>
          <p:cNvSpPr>
            <a:spLocks noChangeArrowheads="1"/>
          </p:cNvSpPr>
          <p:nvPr/>
        </p:nvSpPr>
        <p:spPr bwMode="auto">
          <a:xfrm>
            <a:off x="3895725" y="1311275"/>
            <a:ext cx="133350" cy="1333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786" name="Oval 101"/>
          <p:cNvSpPr>
            <a:spLocks noChangeArrowheads="1"/>
          </p:cNvSpPr>
          <p:nvPr/>
        </p:nvSpPr>
        <p:spPr bwMode="auto">
          <a:xfrm>
            <a:off x="2803525" y="1676400"/>
            <a:ext cx="133350" cy="1333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787" name="Oval 102"/>
          <p:cNvSpPr>
            <a:spLocks noChangeArrowheads="1"/>
          </p:cNvSpPr>
          <p:nvPr/>
        </p:nvSpPr>
        <p:spPr bwMode="auto">
          <a:xfrm>
            <a:off x="3167063" y="1676400"/>
            <a:ext cx="133350" cy="1333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788" name="Oval 103"/>
          <p:cNvSpPr>
            <a:spLocks noChangeArrowheads="1"/>
          </p:cNvSpPr>
          <p:nvPr/>
        </p:nvSpPr>
        <p:spPr bwMode="auto">
          <a:xfrm>
            <a:off x="3532188" y="1676400"/>
            <a:ext cx="133350" cy="1333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789" name="Oval 104"/>
          <p:cNvSpPr>
            <a:spLocks noChangeArrowheads="1"/>
          </p:cNvSpPr>
          <p:nvPr/>
        </p:nvSpPr>
        <p:spPr bwMode="auto">
          <a:xfrm>
            <a:off x="3895725" y="1676400"/>
            <a:ext cx="133350" cy="1333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790" name="Oval 109"/>
          <p:cNvSpPr>
            <a:spLocks noChangeArrowheads="1"/>
          </p:cNvSpPr>
          <p:nvPr/>
        </p:nvSpPr>
        <p:spPr bwMode="auto">
          <a:xfrm>
            <a:off x="2803525" y="2039938"/>
            <a:ext cx="133350" cy="1333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791" name="Oval 110"/>
          <p:cNvSpPr>
            <a:spLocks noChangeArrowheads="1"/>
          </p:cNvSpPr>
          <p:nvPr/>
        </p:nvSpPr>
        <p:spPr bwMode="auto">
          <a:xfrm>
            <a:off x="3167063" y="2039938"/>
            <a:ext cx="133350" cy="1333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792" name="Oval 111"/>
          <p:cNvSpPr>
            <a:spLocks noChangeArrowheads="1"/>
          </p:cNvSpPr>
          <p:nvPr/>
        </p:nvSpPr>
        <p:spPr bwMode="auto">
          <a:xfrm>
            <a:off x="3532188" y="2039938"/>
            <a:ext cx="133350" cy="1333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793" name="Oval 112"/>
          <p:cNvSpPr>
            <a:spLocks noChangeArrowheads="1"/>
          </p:cNvSpPr>
          <p:nvPr/>
        </p:nvSpPr>
        <p:spPr bwMode="auto">
          <a:xfrm>
            <a:off x="3895725" y="2039938"/>
            <a:ext cx="133350" cy="1333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794" name="Oval 117"/>
          <p:cNvSpPr>
            <a:spLocks noChangeArrowheads="1"/>
          </p:cNvSpPr>
          <p:nvPr/>
        </p:nvSpPr>
        <p:spPr bwMode="auto">
          <a:xfrm>
            <a:off x="2803525" y="2405063"/>
            <a:ext cx="133350" cy="1333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795" name="Oval 118"/>
          <p:cNvSpPr>
            <a:spLocks noChangeArrowheads="1"/>
          </p:cNvSpPr>
          <p:nvPr/>
        </p:nvSpPr>
        <p:spPr bwMode="auto">
          <a:xfrm>
            <a:off x="3167063" y="2405063"/>
            <a:ext cx="133350" cy="1333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796" name="Oval 119"/>
          <p:cNvSpPr>
            <a:spLocks noChangeArrowheads="1"/>
          </p:cNvSpPr>
          <p:nvPr/>
        </p:nvSpPr>
        <p:spPr bwMode="auto">
          <a:xfrm>
            <a:off x="3532188" y="2405063"/>
            <a:ext cx="133350" cy="1333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797" name="Oval 120"/>
          <p:cNvSpPr>
            <a:spLocks noChangeArrowheads="1"/>
          </p:cNvSpPr>
          <p:nvPr/>
        </p:nvSpPr>
        <p:spPr bwMode="auto">
          <a:xfrm>
            <a:off x="3895725" y="2405063"/>
            <a:ext cx="133350" cy="13335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798" name="Line 56"/>
          <p:cNvSpPr>
            <a:spLocks noChangeShapeType="1"/>
          </p:cNvSpPr>
          <p:nvPr/>
        </p:nvSpPr>
        <p:spPr bwMode="auto">
          <a:xfrm>
            <a:off x="7385050" y="1682750"/>
            <a:ext cx="1149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799" name="Line 57"/>
          <p:cNvSpPr>
            <a:spLocks noChangeShapeType="1"/>
          </p:cNvSpPr>
          <p:nvPr/>
        </p:nvSpPr>
        <p:spPr bwMode="auto">
          <a:xfrm>
            <a:off x="7385050" y="2063750"/>
            <a:ext cx="1149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00" name="Line 58"/>
          <p:cNvSpPr>
            <a:spLocks noChangeShapeType="1"/>
          </p:cNvSpPr>
          <p:nvPr/>
        </p:nvSpPr>
        <p:spPr bwMode="auto">
          <a:xfrm>
            <a:off x="7385050" y="2444750"/>
            <a:ext cx="1149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01" name="Line 59"/>
          <p:cNvSpPr>
            <a:spLocks noChangeShapeType="1"/>
          </p:cNvSpPr>
          <p:nvPr/>
        </p:nvSpPr>
        <p:spPr bwMode="auto">
          <a:xfrm>
            <a:off x="7385050" y="2825750"/>
            <a:ext cx="1149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02" name="Line 69"/>
          <p:cNvSpPr>
            <a:spLocks noChangeShapeType="1"/>
          </p:cNvSpPr>
          <p:nvPr/>
        </p:nvSpPr>
        <p:spPr bwMode="auto">
          <a:xfrm>
            <a:off x="8528050" y="1682750"/>
            <a:ext cx="6350" cy="1143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03" name="Line 70"/>
          <p:cNvSpPr>
            <a:spLocks noChangeShapeType="1"/>
          </p:cNvSpPr>
          <p:nvPr/>
        </p:nvSpPr>
        <p:spPr bwMode="auto">
          <a:xfrm>
            <a:off x="8147050" y="1682750"/>
            <a:ext cx="6350" cy="1143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04" name="Line 71"/>
          <p:cNvSpPr>
            <a:spLocks noChangeShapeType="1"/>
          </p:cNvSpPr>
          <p:nvPr/>
        </p:nvSpPr>
        <p:spPr bwMode="auto">
          <a:xfrm>
            <a:off x="7766050" y="1682750"/>
            <a:ext cx="6350" cy="1143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05" name="Line 72"/>
          <p:cNvSpPr>
            <a:spLocks noChangeShapeType="1"/>
          </p:cNvSpPr>
          <p:nvPr/>
        </p:nvSpPr>
        <p:spPr bwMode="auto">
          <a:xfrm>
            <a:off x="7385050" y="1682750"/>
            <a:ext cx="6350" cy="1143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06" name="Rectangle 73"/>
          <p:cNvSpPr>
            <a:spLocks noChangeArrowheads="1"/>
          </p:cNvSpPr>
          <p:nvPr/>
        </p:nvSpPr>
        <p:spPr bwMode="auto">
          <a:xfrm>
            <a:off x="7315200" y="1993900"/>
            <a:ext cx="139700" cy="1397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07" name="Rectangle 74"/>
          <p:cNvSpPr>
            <a:spLocks noChangeArrowheads="1"/>
          </p:cNvSpPr>
          <p:nvPr/>
        </p:nvSpPr>
        <p:spPr bwMode="auto">
          <a:xfrm>
            <a:off x="7696200" y="1993900"/>
            <a:ext cx="139700" cy="1397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08" name="Rectangle 75"/>
          <p:cNvSpPr>
            <a:spLocks noChangeArrowheads="1"/>
          </p:cNvSpPr>
          <p:nvPr/>
        </p:nvSpPr>
        <p:spPr bwMode="auto">
          <a:xfrm>
            <a:off x="8077200" y="1993900"/>
            <a:ext cx="139700" cy="1397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09" name="Rectangle 76"/>
          <p:cNvSpPr>
            <a:spLocks noChangeArrowheads="1"/>
          </p:cNvSpPr>
          <p:nvPr/>
        </p:nvSpPr>
        <p:spPr bwMode="auto">
          <a:xfrm>
            <a:off x="8458200" y="1993900"/>
            <a:ext cx="139700" cy="1397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10" name="Rectangle 81"/>
          <p:cNvSpPr>
            <a:spLocks noChangeArrowheads="1"/>
          </p:cNvSpPr>
          <p:nvPr/>
        </p:nvSpPr>
        <p:spPr bwMode="auto">
          <a:xfrm>
            <a:off x="7315200" y="2374900"/>
            <a:ext cx="139700" cy="1397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11" name="Rectangle 82"/>
          <p:cNvSpPr>
            <a:spLocks noChangeArrowheads="1"/>
          </p:cNvSpPr>
          <p:nvPr/>
        </p:nvSpPr>
        <p:spPr bwMode="auto">
          <a:xfrm>
            <a:off x="7696200" y="2374900"/>
            <a:ext cx="139700" cy="1397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12" name="Rectangle 83"/>
          <p:cNvSpPr>
            <a:spLocks noChangeArrowheads="1"/>
          </p:cNvSpPr>
          <p:nvPr/>
        </p:nvSpPr>
        <p:spPr bwMode="auto">
          <a:xfrm>
            <a:off x="8077200" y="2374900"/>
            <a:ext cx="139700" cy="1397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13" name="Rectangle 84"/>
          <p:cNvSpPr>
            <a:spLocks noChangeArrowheads="1"/>
          </p:cNvSpPr>
          <p:nvPr/>
        </p:nvSpPr>
        <p:spPr bwMode="auto">
          <a:xfrm>
            <a:off x="8458200" y="2374900"/>
            <a:ext cx="139700" cy="1397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14" name="Rectangle 89"/>
          <p:cNvSpPr>
            <a:spLocks noChangeArrowheads="1"/>
          </p:cNvSpPr>
          <p:nvPr/>
        </p:nvSpPr>
        <p:spPr bwMode="auto">
          <a:xfrm>
            <a:off x="7315200" y="2755900"/>
            <a:ext cx="139700" cy="1397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15" name="Rectangle 90"/>
          <p:cNvSpPr>
            <a:spLocks noChangeArrowheads="1"/>
          </p:cNvSpPr>
          <p:nvPr/>
        </p:nvSpPr>
        <p:spPr bwMode="auto">
          <a:xfrm>
            <a:off x="7696200" y="2755900"/>
            <a:ext cx="139700" cy="1397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16" name="Rectangle 91"/>
          <p:cNvSpPr>
            <a:spLocks noChangeArrowheads="1"/>
          </p:cNvSpPr>
          <p:nvPr/>
        </p:nvSpPr>
        <p:spPr bwMode="auto">
          <a:xfrm>
            <a:off x="8077200" y="2755900"/>
            <a:ext cx="139700" cy="1397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17" name="Rectangle 92"/>
          <p:cNvSpPr>
            <a:spLocks noChangeArrowheads="1"/>
          </p:cNvSpPr>
          <p:nvPr/>
        </p:nvSpPr>
        <p:spPr bwMode="auto">
          <a:xfrm>
            <a:off x="8458200" y="2755900"/>
            <a:ext cx="139700" cy="1397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18" name="Rectangle 129"/>
          <p:cNvSpPr>
            <a:spLocks noChangeArrowheads="1"/>
          </p:cNvSpPr>
          <p:nvPr/>
        </p:nvSpPr>
        <p:spPr bwMode="auto">
          <a:xfrm>
            <a:off x="7315200" y="1612900"/>
            <a:ext cx="139700" cy="1397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19" name="Rectangle 130"/>
          <p:cNvSpPr>
            <a:spLocks noChangeArrowheads="1"/>
          </p:cNvSpPr>
          <p:nvPr/>
        </p:nvSpPr>
        <p:spPr bwMode="auto">
          <a:xfrm>
            <a:off x="7696200" y="1612900"/>
            <a:ext cx="139700" cy="1397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20" name="Rectangle 131"/>
          <p:cNvSpPr>
            <a:spLocks noChangeArrowheads="1"/>
          </p:cNvSpPr>
          <p:nvPr/>
        </p:nvSpPr>
        <p:spPr bwMode="auto">
          <a:xfrm>
            <a:off x="8077200" y="1612900"/>
            <a:ext cx="139700" cy="1397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21" name="Rectangle 132"/>
          <p:cNvSpPr>
            <a:spLocks noChangeArrowheads="1"/>
          </p:cNvSpPr>
          <p:nvPr/>
        </p:nvSpPr>
        <p:spPr bwMode="auto">
          <a:xfrm>
            <a:off x="8458200" y="1612900"/>
            <a:ext cx="139700" cy="1397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22" name="Oval 137"/>
          <p:cNvSpPr>
            <a:spLocks noChangeArrowheads="1"/>
          </p:cNvSpPr>
          <p:nvPr/>
        </p:nvSpPr>
        <p:spPr bwMode="auto">
          <a:xfrm>
            <a:off x="7391400" y="14605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23" name="Oval 138"/>
          <p:cNvSpPr>
            <a:spLocks noChangeArrowheads="1"/>
          </p:cNvSpPr>
          <p:nvPr/>
        </p:nvSpPr>
        <p:spPr bwMode="auto">
          <a:xfrm>
            <a:off x="7772400" y="14605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24" name="Oval 139"/>
          <p:cNvSpPr>
            <a:spLocks noChangeArrowheads="1"/>
          </p:cNvSpPr>
          <p:nvPr/>
        </p:nvSpPr>
        <p:spPr bwMode="auto">
          <a:xfrm>
            <a:off x="8153400" y="14605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25" name="Oval 140"/>
          <p:cNvSpPr>
            <a:spLocks noChangeArrowheads="1"/>
          </p:cNvSpPr>
          <p:nvPr/>
        </p:nvSpPr>
        <p:spPr bwMode="auto">
          <a:xfrm>
            <a:off x="8534400" y="14605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26" name="Oval 145"/>
          <p:cNvSpPr>
            <a:spLocks noChangeArrowheads="1"/>
          </p:cNvSpPr>
          <p:nvPr/>
        </p:nvSpPr>
        <p:spPr bwMode="auto">
          <a:xfrm>
            <a:off x="7391400" y="18415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27" name="Oval 146"/>
          <p:cNvSpPr>
            <a:spLocks noChangeArrowheads="1"/>
          </p:cNvSpPr>
          <p:nvPr/>
        </p:nvSpPr>
        <p:spPr bwMode="auto">
          <a:xfrm>
            <a:off x="7772400" y="18415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28" name="Oval 147"/>
          <p:cNvSpPr>
            <a:spLocks noChangeArrowheads="1"/>
          </p:cNvSpPr>
          <p:nvPr/>
        </p:nvSpPr>
        <p:spPr bwMode="auto">
          <a:xfrm>
            <a:off x="8153400" y="18415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29" name="Oval 148"/>
          <p:cNvSpPr>
            <a:spLocks noChangeArrowheads="1"/>
          </p:cNvSpPr>
          <p:nvPr/>
        </p:nvSpPr>
        <p:spPr bwMode="auto">
          <a:xfrm>
            <a:off x="8534400" y="18415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30" name="Oval 153"/>
          <p:cNvSpPr>
            <a:spLocks noChangeArrowheads="1"/>
          </p:cNvSpPr>
          <p:nvPr/>
        </p:nvSpPr>
        <p:spPr bwMode="auto">
          <a:xfrm>
            <a:off x="7391400" y="22225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31" name="Oval 154"/>
          <p:cNvSpPr>
            <a:spLocks noChangeArrowheads="1"/>
          </p:cNvSpPr>
          <p:nvPr/>
        </p:nvSpPr>
        <p:spPr bwMode="auto">
          <a:xfrm>
            <a:off x="7772400" y="22225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32" name="Oval 155"/>
          <p:cNvSpPr>
            <a:spLocks noChangeArrowheads="1"/>
          </p:cNvSpPr>
          <p:nvPr/>
        </p:nvSpPr>
        <p:spPr bwMode="auto">
          <a:xfrm>
            <a:off x="8153400" y="22225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33" name="Oval 156"/>
          <p:cNvSpPr>
            <a:spLocks noChangeArrowheads="1"/>
          </p:cNvSpPr>
          <p:nvPr/>
        </p:nvSpPr>
        <p:spPr bwMode="auto">
          <a:xfrm>
            <a:off x="8534400" y="22225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34" name="Oval 161"/>
          <p:cNvSpPr>
            <a:spLocks noChangeArrowheads="1"/>
          </p:cNvSpPr>
          <p:nvPr/>
        </p:nvSpPr>
        <p:spPr bwMode="auto">
          <a:xfrm>
            <a:off x="7391400" y="26035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35" name="Oval 162"/>
          <p:cNvSpPr>
            <a:spLocks noChangeArrowheads="1"/>
          </p:cNvSpPr>
          <p:nvPr/>
        </p:nvSpPr>
        <p:spPr bwMode="auto">
          <a:xfrm>
            <a:off x="7772400" y="26035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36" name="Oval 163"/>
          <p:cNvSpPr>
            <a:spLocks noChangeArrowheads="1"/>
          </p:cNvSpPr>
          <p:nvPr/>
        </p:nvSpPr>
        <p:spPr bwMode="auto">
          <a:xfrm>
            <a:off x="8153400" y="26035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37" name="Oval 164"/>
          <p:cNvSpPr>
            <a:spLocks noChangeArrowheads="1"/>
          </p:cNvSpPr>
          <p:nvPr/>
        </p:nvSpPr>
        <p:spPr bwMode="auto">
          <a:xfrm>
            <a:off x="8534400" y="26035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38" name="TextBox 395"/>
          <p:cNvSpPr txBox="1">
            <a:spLocks noChangeArrowheads="1"/>
          </p:cNvSpPr>
          <p:nvPr/>
        </p:nvSpPr>
        <p:spPr bwMode="auto">
          <a:xfrm>
            <a:off x="152400" y="3409950"/>
            <a:ext cx="12128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Topology</a:t>
            </a:r>
          </a:p>
        </p:txBody>
      </p:sp>
      <p:cxnSp>
        <p:nvCxnSpPr>
          <p:cNvPr id="32839" name="Straight Connector 398"/>
          <p:cNvCxnSpPr>
            <a:cxnSpLocks noChangeShapeType="1"/>
          </p:cNvCxnSpPr>
          <p:nvPr/>
        </p:nvCxnSpPr>
        <p:spPr bwMode="auto">
          <a:xfrm>
            <a:off x="152400" y="3371850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840" name="Straight Connector 403"/>
          <p:cNvCxnSpPr>
            <a:cxnSpLocks noChangeShapeType="1"/>
          </p:cNvCxnSpPr>
          <p:nvPr/>
        </p:nvCxnSpPr>
        <p:spPr bwMode="auto">
          <a:xfrm>
            <a:off x="152400" y="3886200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841" name="Straight Connector 404"/>
          <p:cNvCxnSpPr>
            <a:cxnSpLocks noChangeShapeType="1"/>
          </p:cNvCxnSpPr>
          <p:nvPr/>
        </p:nvCxnSpPr>
        <p:spPr bwMode="auto">
          <a:xfrm>
            <a:off x="152400" y="4419600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842" name="Straight Connector 405"/>
          <p:cNvCxnSpPr>
            <a:cxnSpLocks noChangeShapeType="1"/>
          </p:cNvCxnSpPr>
          <p:nvPr/>
        </p:nvCxnSpPr>
        <p:spPr bwMode="auto">
          <a:xfrm>
            <a:off x="152400" y="5257800"/>
            <a:ext cx="876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07" name="TextBox 406"/>
          <p:cNvSpPr txBox="1">
            <a:spLocks noChangeArrowheads="1"/>
          </p:cNvSpPr>
          <p:nvPr/>
        </p:nvSpPr>
        <p:spPr bwMode="auto">
          <a:xfrm>
            <a:off x="1981200" y="3440113"/>
            <a:ext cx="2362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Crossbar</a:t>
            </a: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408" name="TextBox 407"/>
          <p:cNvSpPr txBox="1">
            <a:spLocks noChangeArrowheads="1"/>
          </p:cNvSpPr>
          <p:nvPr/>
        </p:nvSpPr>
        <p:spPr bwMode="auto">
          <a:xfrm>
            <a:off x="7010400" y="3440113"/>
            <a:ext cx="2133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Mesh</a:t>
            </a: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409" name="TextBox 408"/>
          <p:cNvSpPr txBox="1">
            <a:spLocks noChangeArrowheads="1"/>
          </p:cNvSpPr>
          <p:nvPr/>
        </p:nvSpPr>
        <p:spPr bwMode="auto">
          <a:xfrm>
            <a:off x="2057400" y="3962400"/>
            <a:ext cx="2286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Indirect</a:t>
            </a: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32846" name="TextBox 413"/>
          <p:cNvSpPr txBox="1">
            <a:spLocks noChangeArrowheads="1"/>
          </p:cNvSpPr>
          <p:nvPr/>
        </p:nvSpPr>
        <p:spPr bwMode="auto">
          <a:xfrm>
            <a:off x="152400" y="3962400"/>
            <a:ext cx="1765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Direct/Indirect</a:t>
            </a:r>
          </a:p>
        </p:txBody>
      </p:sp>
      <p:sp>
        <p:nvSpPr>
          <p:cNvPr id="32847" name="TextBox 414"/>
          <p:cNvSpPr txBox="1">
            <a:spLocks noChangeArrowheads="1"/>
          </p:cNvSpPr>
          <p:nvPr/>
        </p:nvSpPr>
        <p:spPr bwMode="auto">
          <a:xfrm>
            <a:off x="152400" y="4473575"/>
            <a:ext cx="1905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Blocking/</a:t>
            </a:r>
            <a:br>
              <a:rPr lang="en-US" sz="2000">
                <a:solidFill>
                  <a:srgbClr val="000000"/>
                </a:solidFill>
              </a:rPr>
            </a:br>
            <a:r>
              <a:rPr lang="en-US" sz="2000">
                <a:solidFill>
                  <a:srgbClr val="000000"/>
                </a:solidFill>
              </a:rPr>
              <a:t>Non-blocking</a:t>
            </a:r>
          </a:p>
        </p:txBody>
      </p:sp>
      <p:sp>
        <p:nvSpPr>
          <p:cNvPr id="32848" name="Oval 137"/>
          <p:cNvSpPr>
            <a:spLocks noChangeArrowheads="1"/>
          </p:cNvSpPr>
          <p:nvPr/>
        </p:nvSpPr>
        <p:spPr bwMode="auto">
          <a:xfrm>
            <a:off x="2219325" y="1582738"/>
            <a:ext cx="304800" cy="3048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2</a:t>
            </a:r>
          </a:p>
        </p:txBody>
      </p:sp>
      <p:sp>
        <p:nvSpPr>
          <p:cNvPr id="32849" name="Oval 137"/>
          <p:cNvSpPr>
            <a:spLocks noChangeArrowheads="1"/>
          </p:cNvSpPr>
          <p:nvPr/>
        </p:nvSpPr>
        <p:spPr bwMode="auto">
          <a:xfrm>
            <a:off x="2219325" y="1963738"/>
            <a:ext cx="304800" cy="3048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1</a:t>
            </a:r>
          </a:p>
        </p:txBody>
      </p:sp>
      <p:sp>
        <p:nvSpPr>
          <p:cNvPr id="32850" name="Oval 137"/>
          <p:cNvSpPr>
            <a:spLocks noChangeArrowheads="1"/>
          </p:cNvSpPr>
          <p:nvPr/>
        </p:nvSpPr>
        <p:spPr bwMode="auto">
          <a:xfrm>
            <a:off x="2219325" y="2319338"/>
            <a:ext cx="304800" cy="3048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0</a:t>
            </a:r>
          </a:p>
        </p:txBody>
      </p:sp>
      <p:sp>
        <p:nvSpPr>
          <p:cNvPr id="32851" name="Oval 137"/>
          <p:cNvSpPr>
            <a:spLocks noChangeArrowheads="1"/>
          </p:cNvSpPr>
          <p:nvPr/>
        </p:nvSpPr>
        <p:spPr bwMode="auto">
          <a:xfrm>
            <a:off x="2219325" y="1219200"/>
            <a:ext cx="304800" cy="3048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3</a:t>
            </a:r>
          </a:p>
        </p:txBody>
      </p:sp>
      <p:grpSp>
        <p:nvGrpSpPr>
          <p:cNvPr id="32852" name="Group 434"/>
          <p:cNvGrpSpPr>
            <a:grpSpLocks/>
          </p:cNvGrpSpPr>
          <p:nvPr/>
        </p:nvGrpSpPr>
        <p:grpSpPr bwMode="auto">
          <a:xfrm rot="5400000">
            <a:off x="3259932" y="2269331"/>
            <a:ext cx="304800" cy="1404937"/>
            <a:chOff x="4876800" y="1998452"/>
            <a:chExt cx="304800" cy="1404670"/>
          </a:xfrm>
        </p:grpSpPr>
        <p:sp>
          <p:nvSpPr>
            <p:cNvPr id="32928" name="Oval 137"/>
            <p:cNvSpPr>
              <a:spLocks noChangeArrowheads="1"/>
            </p:cNvSpPr>
            <p:nvPr/>
          </p:nvSpPr>
          <p:spPr bwMode="auto">
            <a:xfrm rot="-5400000">
              <a:off x="4876800" y="2370826"/>
              <a:ext cx="304800" cy="3048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rPr>
                <a:t>2</a:t>
              </a:r>
            </a:p>
          </p:txBody>
        </p:sp>
        <p:sp>
          <p:nvSpPr>
            <p:cNvPr id="32929" name="Oval 137"/>
            <p:cNvSpPr>
              <a:spLocks noChangeArrowheads="1"/>
            </p:cNvSpPr>
            <p:nvPr/>
          </p:nvSpPr>
          <p:spPr bwMode="auto">
            <a:xfrm rot="-5400000">
              <a:off x="4876800" y="2743200"/>
              <a:ext cx="304800" cy="3048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32930" name="Oval 137"/>
            <p:cNvSpPr>
              <a:spLocks noChangeArrowheads="1"/>
            </p:cNvSpPr>
            <p:nvPr/>
          </p:nvSpPr>
          <p:spPr bwMode="auto">
            <a:xfrm rot="-5400000">
              <a:off x="4876800" y="3098322"/>
              <a:ext cx="304800" cy="3048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rPr>
                <a:t>0</a:t>
              </a:r>
            </a:p>
          </p:txBody>
        </p:sp>
        <p:sp>
          <p:nvSpPr>
            <p:cNvPr id="32931" name="Oval 137"/>
            <p:cNvSpPr>
              <a:spLocks noChangeArrowheads="1"/>
            </p:cNvSpPr>
            <p:nvPr/>
          </p:nvSpPr>
          <p:spPr bwMode="auto">
            <a:xfrm rot="-5400000">
              <a:off x="4876800" y="1998452"/>
              <a:ext cx="304800" cy="3048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rPr>
                <a:t>3</a:t>
              </a:r>
            </a:p>
          </p:txBody>
        </p:sp>
      </p:grpSp>
      <p:grpSp>
        <p:nvGrpSpPr>
          <p:cNvPr id="32853" name="Group 15"/>
          <p:cNvGrpSpPr>
            <a:grpSpLocks/>
          </p:cNvGrpSpPr>
          <p:nvPr/>
        </p:nvGrpSpPr>
        <p:grpSpPr bwMode="auto">
          <a:xfrm>
            <a:off x="5040313" y="1600200"/>
            <a:ext cx="1219200" cy="1143000"/>
            <a:chOff x="1968" y="2832"/>
            <a:chExt cx="1680" cy="720"/>
          </a:xfrm>
        </p:grpSpPr>
        <p:sp>
          <p:nvSpPr>
            <p:cNvPr id="32924" name="Line 17"/>
            <p:cNvSpPr>
              <a:spLocks noChangeShapeType="1"/>
            </p:cNvSpPr>
            <p:nvPr/>
          </p:nvSpPr>
          <p:spPr bwMode="auto">
            <a:xfrm>
              <a:off x="1968" y="2832"/>
              <a:ext cx="16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2925" name="Line 18"/>
            <p:cNvSpPr>
              <a:spLocks noChangeShapeType="1"/>
            </p:cNvSpPr>
            <p:nvPr/>
          </p:nvSpPr>
          <p:spPr bwMode="auto">
            <a:xfrm>
              <a:off x="1968" y="3072"/>
              <a:ext cx="16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2926" name="Line 19"/>
            <p:cNvSpPr>
              <a:spLocks noChangeShapeType="1"/>
            </p:cNvSpPr>
            <p:nvPr/>
          </p:nvSpPr>
          <p:spPr bwMode="auto">
            <a:xfrm>
              <a:off x="1968" y="3312"/>
              <a:ext cx="16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2927" name="Line 20"/>
            <p:cNvSpPr>
              <a:spLocks noChangeShapeType="1"/>
            </p:cNvSpPr>
            <p:nvPr/>
          </p:nvSpPr>
          <p:spPr bwMode="auto">
            <a:xfrm>
              <a:off x="1968" y="3552"/>
              <a:ext cx="16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sp>
        <p:nvSpPr>
          <p:cNvPr id="32854" name="Rectangle 25"/>
          <p:cNvSpPr>
            <a:spLocks noChangeArrowheads="1"/>
          </p:cNvSpPr>
          <p:nvPr/>
        </p:nvSpPr>
        <p:spPr bwMode="auto">
          <a:xfrm>
            <a:off x="4894263" y="1454150"/>
            <a:ext cx="292100" cy="292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55" name="Rectangle 26"/>
          <p:cNvSpPr>
            <a:spLocks noChangeArrowheads="1"/>
          </p:cNvSpPr>
          <p:nvPr/>
        </p:nvSpPr>
        <p:spPr bwMode="auto">
          <a:xfrm>
            <a:off x="4894263" y="1835150"/>
            <a:ext cx="292100" cy="292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56" name="Rectangle 27"/>
          <p:cNvSpPr>
            <a:spLocks noChangeArrowheads="1"/>
          </p:cNvSpPr>
          <p:nvPr/>
        </p:nvSpPr>
        <p:spPr bwMode="auto">
          <a:xfrm>
            <a:off x="4894263" y="2216150"/>
            <a:ext cx="292100" cy="292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57" name="Rectangle 28"/>
          <p:cNvSpPr>
            <a:spLocks noChangeArrowheads="1"/>
          </p:cNvSpPr>
          <p:nvPr/>
        </p:nvSpPr>
        <p:spPr bwMode="auto">
          <a:xfrm>
            <a:off x="4894263" y="2597150"/>
            <a:ext cx="292100" cy="292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58" name="Rectangle 33"/>
          <p:cNvSpPr>
            <a:spLocks noChangeArrowheads="1"/>
          </p:cNvSpPr>
          <p:nvPr/>
        </p:nvSpPr>
        <p:spPr bwMode="auto">
          <a:xfrm>
            <a:off x="5497513" y="1454150"/>
            <a:ext cx="292100" cy="292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59" name="Rectangle 34"/>
          <p:cNvSpPr>
            <a:spLocks noChangeArrowheads="1"/>
          </p:cNvSpPr>
          <p:nvPr/>
        </p:nvSpPr>
        <p:spPr bwMode="auto">
          <a:xfrm>
            <a:off x="5497513" y="1835150"/>
            <a:ext cx="292100" cy="292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60" name="Rectangle 35"/>
          <p:cNvSpPr>
            <a:spLocks noChangeArrowheads="1"/>
          </p:cNvSpPr>
          <p:nvPr/>
        </p:nvSpPr>
        <p:spPr bwMode="auto">
          <a:xfrm>
            <a:off x="5497513" y="2216150"/>
            <a:ext cx="292100" cy="292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61" name="Rectangle 36"/>
          <p:cNvSpPr>
            <a:spLocks noChangeArrowheads="1"/>
          </p:cNvSpPr>
          <p:nvPr/>
        </p:nvSpPr>
        <p:spPr bwMode="auto">
          <a:xfrm>
            <a:off x="5497513" y="2597150"/>
            <a:ext cx="292100" cy="292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62" name="Line 39"/>
          <p:cNvSpPr>
            <a:spLocks noChangeShapeType="1"/>
          </p:cNvSpPr>
          <p:nvPr/>
        </p:nvSpPr>
        <p:spPr bwMode="auto">
          <a:xfrm>
            <a:off x="5192713" y="1600200"/>
            <a:ext cx="3048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63" name="Line 40"/>
          <p:cNvSpPr>
            <a:spLocks noChangeShapeType="1"/>
          </p:cNvSpPr>
          <p:nvPr/>
        </p:nvSpPr>
        <p:spPr bwMode="auto">
          <a:xfrm>
            <a:off x="5192713" y="1981200"/>
            <a:ext cx="3048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64" name="Line 43"/>
          <p:cNvSpPr>
            <a:spLocks noChangeShapeType="1"/>
          </p:cNvSpPr>
          <p:nvPr/>
        </p:nvSpPr>
        <p:spPr bwMode="auto">
          <a:xfrm flipV="1">
            <a:off x="5192713" y="1600200"/>
            <a:ext cx="3048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65" name="Line 44"/>
          <p:cNvSpPr>
            <a:spLocks noChangeShapeType="1"/>
          </p:cNvSpPr>
          <p:nvPr/>
        </p:nvSpPr>
        <p:spPr bwMode="auto">
          <a:xfrm flipV="1">
            <a:off x="5192713" y="1981200"/>
            <a:ext cx="3048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66" name="Line 47"/>
          <p:cNvSpPr>
            <a:spLocks noChangeShapeType="1"/>
          </p:cNvSpPr>
          <p:nvPr/>
        </p:nvSpPr>
        <p:spPr bwMode="auto">
          <a:xfrm>
            <a:off x="5802313" y="1600200"/>
            <a:ext cx="3048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67" name="Line 48"/>
          <p:cNvSpPr>
            <a:spLocks noChangeShapeType="1"/>
          </p:cNvSpPr>
          <p:nvPr/>
        </p:nvSpPr>
        <p:spPr bwMode="auto">
          <a:xfrm>
            <a:off x="5802313" y="2362200"/>
            <a:ext cx="3048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68" name="Line 51"/>
          <p:cNvSpPr>
            <a:spLocks noChangeShapeType="1"/>
          </p:cNvSpPr>
          <p:nvPr/>
        </p:nvSpPr>
        <p:spPr bwMode="auto">
          <a:xfrm flipH="1">
            <a:off x="5802313" y="1600200"/>
            <a:ext cx="3048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69" name="Line 52"/>
          <p:cNvSpPr>
            <a:spLocks noChangeShapeType="1"/>
          </p:cNvSpPr>
          <p:nvPr/>
        </p:nvSpPr>
        <p:spPr bwMode="auto">
          <a:xfrm flipH="1">
            <a:off x="5802313" y="2362200"/>
            <a:ext cx="3048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70" name="Oval 201"/>
          <p:cNvSpPr>
            <a:spLocks noChangeArrowheads="1"/>
          </p:cNvSpPr>
          <p:nvPr/>
        </p:nvSpPr>
        <p:spPr bwMode="auto">
          <a:xfrm>
            <a:off x="6553200" y="25908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1</a:t>
            </a:r>
          </a:p>
        </p:txBody>
      </p:sp>
      <p:sp>
        <p:nvSpPr>
          <p:cNvPr id="32871" name="Rectangle 214"/>
          <p:cNvSpPr>
            <a:spLocks noChangeArrowheads="1"/>
          </p:cNvSpPr>
          <p:nvPr/>
        </p:nvSpPr>
        <p:spPr bwMode="auto">
          <a:xfrm>
            <a:off x="6107113" y="1447800"/>
            <a:ext cx="292100" cy="292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72" name="Rectangle 215"/>
          <p:cNvSpPr>
            <a:spLocks noChangeArrowheads="1"/>
          </p:cNvSpPr>
          <p:nvPr/>
        </p:nvSpPr>
        <p:spPr bwMode="auto">
          <a:xfrm>
            <a:off x="6107113" y="1828800"/>
            <a:ext cx="292100" cy="292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73" name="Rectangle 216"/>
          <p:cNvSpPr>
            <a:spLocks noChangeArrowheads="1"/>
          </p:cNvSpPr>
          <p:nvPr/>
        </p:nvSpPr>
        <p:spPr bwMode="auto">
          <a:xfrm>
            <a:off x="6107113" y="2209800"/>
            <a:ext cx="292100" cy="292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74" name="Rectangle 217"/>
          <p:cNvSpPr>
            <a:spLocks noChangeArrowheads="1"/>
          </p:cNvSpPr>
          <p:nvPr/>
        </p:nvSpPr>
        <p:spPr bwMode="auto">
          <a:xfrm>
            <a:off x="6107113" y="2590800"/>
            <a:ext cx="292100" cy="2921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75" name="Oval 218"/>
          <p:cNvSpPr>
            <a:spLocks noChangeArrowheads="1"/>
          </p:cNvSpPr>
          <p:nvPr/>
        </p:nvSpPr>
        <p:spPr bwMode="auto">
          <a:xfrm>
            <a:off x="6553200" y="27432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0</a:t>
            </a:r>
          </a:p>
        </p:txBody>
      </p:sp>
      <p:sp>
        <p:nvSpPr>
          <p:cNvPr id="32876" name="Oval 219"/>
          <p:cNvSpPr>
            <a:spLocks noChangeArrowheads="1"/>
          </p:cNvSpPr>
          <p:nvPr/>
        </p:nvSpPr>
        <p:spPr bwMode="auto">
          <a:xfrm>
            <a:off x="6553200" y="22098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3</a:t>
            </a:r>
          </a:p>
        </p:txBody>
      </p:sp>
      <p:sp>
        <p:nvSpPr>
          <p:cNvPr id="32877" name="Oval 220"/>
          <p:cNvSpPr>
            <a:spLocks noChangeArrowheads="1"/>
          </p:cNvSpPr>
          <p:nvPr/>
        </p:nvSpPr>
        <p:spPr bwMode="auto">
          <a:xfrm>
            <a:off x="6553200" y="23622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2</a:t>
            </a:r>
          </a:p>
        </p:txBody>
      </p:sp>
      <p:sp>
        <p:nvSpPr>
          <p:cNvPr id="32878" name="Oval 221"/>
          <p:cNvSpPr>
            <a:spLocks noChangeArrowheads="1"/>
          </p:cNvSpPr>
          <p:nvPr/>
        </p:nvSpPr>
        <p:spPr bwMode="auto">
          <a:xfrm>
            <a:off x="6553200" y="18288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5</a:t>
            </a:r>
          </a:p>
        </p:txBody>
      </p:sp>
      <p:sp>
        <p:nvSpPr>
          <p:cNvPr id="32879" name="Oval 222"/>
          <p:cNvSpPr>
            <a:spLocks noChangeArrowheads="1"/>
          </p:cNvSpPr>
          <p:nvPr/>
        </p:nvSpPr>
        <p:spPr bwMode="auto">
          <a:xfrm>
            <a:off x="6553200" y="19812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4</a:t>
            </a:r>
          </a:p>
        </p:txBody>
      </p:sp>
      <p:sp>
        <p:nvSpPr>
          <p:cNvPr id="32880" name="Oval 223"/>
          <p:cNvSpPr>
            <a:spLocks noChangeArrowheads="1"/>
          </p:cNvSpPr>
          <p:nvPr/>
        </p:nvSpPr>
        <p:spPr bwMode="auto">
          <a:xfrm>
            <a:off x="6553200" y="14478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7</a:t>
            </a:r>
          </a:p>
        </p:txBody>
      </p:sp>
      <p:sp>
        <p:nvSpPr>
          <p:cNvPr id="32881" name="Oval 224"/>
          <p:cNvSpPr>
            <a:spLocks noChangeArrowheads="1"/>
          </p:cNvSpPr>
          <p:nvPr/>
        </p:nvSpPr>
        <p:spPr bwMode="auto">
          <a:xfrm>
            <a:off x="6553200" y="16002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6</a:t>
            </a:r>
          </a:p>
        </p:txBody>
      </p:sp>
      <p:sp>
        <p:nvSpPr>
          <p:cNvPr id="32882" name="Line 241"/>
          <p:cNvSpPr>
            <a:spLocks noChangeShapeType="1"/>
          </p:cNvSpPr>
          <p:nvPr/>
        </p:nvSpPr>
        <p:spPr bwMode="auto">
          <a:xfrm flipV="1">
            <a:off x="6400800" y="1524000"/>
            <a:ext cx="152400" cy="76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83" name="Line 242"/>
          <p:cNvSpPr>
            <a:spLocks noChangeShapeType="1"/>
          </p:cNvSpPr>
          <p:nvPr/>
        </p:nvSpPr>
        <p:spPr bwMode="auto">
          <a:xfrm>
            <a:off x="6400800" y="1600200"/>
            <a:ext cx="152400" cy="76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84" name="Line 243"/>
          <p:cNvSpPr>
            <a:spLocks noChangeShapeType="1"/>
          </p:cNvSpPr>
          <p:nvPr/>
        </p:nvSpPr>
        <p:spPr bwMode="auto">
          <a:xfrm flipV="1">
            <a:off x="6400800" y="1905000"/>
            <a:ext cx="152400" cy="76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85" name="Line 244"/>
          <p:cNvSpPr>
            <a:spLocks noChangeShapeType="1"/>
          </p:cNvSpPr>
          <p:nvPr/>
        </p:nvSpPr>
        <p:spPr bwMode="auto">
          <a:xfrm>
            <a:off x="6400800" y="1981200"/>
            <a:ext cx="152400" cy="76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86" name="Line 245"/>
          <p:cNvSpPr>
            <a:spLocks noChangeShapeType="1"/>
          </p:cNvSpPr>
          <p:nvPr/>
        </p:nvSpPr>
        <p:spPr bwMode="auto">
          <a:xfrm flipV="1">
            <a:off x="6400800" y="2286000"/>
            <a:ext cx="152400" cy="76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87" name="Line 246"/>
          <p:cNvSpPr>
            <a:spLocks noChangeShapeType="1"/>
          </p:cNvSpPr>
          <p:nvPr/>
        </p:nvSpPr>
        <p:spPr bwMode="auto">
          <a:xfrm>
            <a:off x="6400800" y="2362200"/>
            <a:ext cx="152400" cy="76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88" name="Line 247"/>
          <p:cNvSpPr>
            <a:spLocks noChangeShapeType="1"/>
          </p:cNvSpPr>
          <p:nvPr/>
        </p:nvSpPr>
        <p:spPr bwMode="auto">
          <a:xfrm flipV="1">
            <a:off x="6400800" y="2667000"/>
            <a:ext cx="152400" cy="76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89" name="Line 248"/>
          <p:cNvSpPr>
            <a:spLocks noChangeShapeType="1"/>
          </p:cNvSpPr>
          <p:nvPr/>
        </p:nvSpPr>
        <p:spPr bwMode="auto">
          <a:xfrm>
            <a:off x="6400800" y="2743200"/>
            <a:ext cx="152400" cy="76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90" name="Oval 249"/>
          <p:cNvSpPr>
            <a:spLocks noChangeArrowheads="1"/>
          </p:cNvSpPr>
          <p:nvPr/>
        </p:nvSpPr>
        <p:spPr bwMode="auto">
          <a:xfrm>
            <a:off x="4583113" y="25908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1</a:t>
            </a:r>
          </a:p>
        </p:txBody>
      </p:sp>
      <p:sp>
        <p:nvSpPr>
          <p:cNvPr id="32891" name="Oval 250"/>
          <p:cNvSpPr>
            <a:spLocks noChangeArrowheads="1"/>
          </p:cNvSpPr>
          <p:nvPr/>
        </p:nvSpPr>
        <p:spPr bwMode="auto">
          <a:xfrm>
            <a:off x="4583113" y="27432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0</a:t>
            </a:r>
          </a:p>
        </p:txBody>
      </p:sp>
      <p:sp>
        <p:nvSpPr>
          <p:cNvPr id="32892" name="Oval 251"/>
          <p:cNvSpPr>
            <a:spLocks noChangeArrowheads="1"/>
          </p:cNvSpPr>
          <p:nvPr/>
        </p:nvSpPr>
        <p:spPr bwMode="auto">
          <a:xfrm>
            <a:off x="4583113" y="22098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3</a:t>
            </a:r>
          </a:p>
        </p:txBody>
      </p:sp>
      <p:sp>
        <p:nvSpPr>
          <p:cNvPr id="32893" name="Oval 252"/>
          <p:cNvSpPr>
            <a:spLocks noChangeArrowheads="1"/>
          </p:cNvSpPr>
          <p:nvPr/>
        </p:nvSpPr>
        <p:spPr bwMode="auto">
          <a:xfrm>
            <a:off x="4583113" y="23622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2</a:t>
            </a:r>
          </a:p>
        </p:txBody>
      </p:sp>
      <p:sp>
        <p:nvSpPr>
          <p:cNvPr id="32894" name="Oval 253"/>
          <p:cNvSpPr>
            <a:spLocks noChangeArrowheads="1"/>
          </p:cNvSpPr>
          <p:nvPr/>
        </p:nvSpPr>
        <p:spPr bwMode="auto">
          <a:xfrm>
            <a:off x="4583113" y="18288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5</a:t>
            </a:r>
          </a:p>
        </p:txBody>
      </p:sp>
      <p:sp>
        <p:nvSpPr>
          <p:cNvPr id="32895" name="Oval 254"/>
          <p:cNvSpPr>
            <a:spLocks noChangeArrowheads="1"/>
          </p:cNvSpPr>
          <p:nvPr/>
        </p:nvSpPr>
        <p:spPr bwMode="auto">
          <a:xfrm>
            <a:off x="4583113" y="19812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4</a:t>
            </a:r>
          </a:p>
        </p:txBody>
      </p:sp>
      <p:sp>
        <p:nvSpPr>
          <p:cNvPr id="32896" name="Oval 255"/>
          <p:cNvSpPr>
            <a:spLocks noChangeArrowheads="1"/>
          </p:cNvSpPr>
          <p:nvPr/>
        </p:nvSpPr>
        <p:spPr bwMode="auto">
          <a:xfrm>
            <a:off x="4583113" y="14478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7</a:t>
            </a:r>
          </a:p>
        </p:txBody>
      </p:sp>
      <p:sp>
        <p:nvSpPr>
          <p:cNvPr id="32897" name="Oval 256"/>
          <p:cNvSpPr>
            <a:spLocks noChangeArrowheads="1"/>
          </p:cNvSpPr>
          <p:nvPr/>
        </p:nvSpPr>
        <p:spPr bwMode="auto">
          <a:xfrm>
            <a:off x="4583113" y="16002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80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6</a:t>
            </a:r>
          </a:p>
        </p:txBody>
      </p:sp>
      <p:sp>
        <p:nvSpPr>
          <p:cNvPr id="32898" name="Line 273"/>
          <p:cNvSpPr>
            <a:spLocks noChangeShapeType="1"/>
          </p:cNvSpPr>
          <p:nvPr/>
        </p:nvSpPr>
        <p:spPr bwMode="auto">
          <a:xfrm>
            <a:off x="4735513" y="1524000"/>
            <a:ext cx="152400" cy="76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899" name="Line 274"/>
          <p:cNvSpPr>
            <a:spLocks noChangeShapeType="1"/>
          </p:cNvSpPr>
          <p:nvPr/>
        </p:nvSpPr>
        <p:spPr bwMode="auto">
          <a:xfrm flipV="1">
            <a:off x="4735513" y="1600200"/>
            <a:ext cx="152400" cy="76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900" name="Line 275"/>
          <p:cNvSpPr>
            <a:spLocks noChangeShapeType="1"/>
          </p:cNvSpPr>
          <p:nvPr/>
        </p:nvSpPr>
        <p:spPr bwMode="auto">
          <a:xfrm>
            <a:off x="4735513" y="1905000"/>
            <a:ext cx="152400" cy="76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901" name="Line 276"/>
          <p:cNvSpPr>
            <a:spLocks noChangeShapeType="1"/>
          </p:cNvSpPr>
          <p:nvPr/>
        </p:nvSpPr>
        <p:spPr bwMode="auto">
          <a:xfrm flipV="1">
            <a:off x="4735513" y="1981200"/>
            <a:ext cx="152400" cy="76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902" name="Line 277"/>
          <p:cNvSpPr>
            <a:spLocks noChangeShapeType="1"/>
          </p:cNvSpPr>
          <p:nvPr/>
        </p:nvSpPr>
        <p:spPr bwMode="auto">
          <a:xfrm>
            <a:off x="4735513" y="2286000"/>
            <a:ext cx="152400" cy="76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903" name="Line 278"/>
          <p:cNvSpPr>
            <a:spLocks noChangeShapeType="1"/>
          </p:cNvSpPr>
          <p:nvPr/>
        </p:nvSpPr>
        <p:spPr bwMode="auto">
          <a:xfrm flipV="1">
            <a:off x="4735513" y="2362200"/>
            <a:ext cx="152400" cy="76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904" name="Line 279"/>
          <p:cNvSpPr>
            <a:spLocks noChangeShapeType="1"/>
          </p:cNvSpPr>
          <p:nvPr/>
        </p:nvSpPr>
        <p:spPr bwMode="auto">
          <a:xfrm>
            <a:off x="4735513" y="2667000"/>
            <a:ext cx="152400" cy="76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905" name="Line 280"/>
          <p:cNvSpPr>
            <a:spLocks noChangeShapeType="1"/>
          </p:cNvSpPr>
          <p:nvPr/>
        </p:nvSpPr>
        <p:spPr bwMode="auto">
          <a:xfrm flipV="1">
            <a:off x="4735513" y="2743200"/>
            <a:ext cx="152400" cy="76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cxnSp>
        <p:nvCxnSpPr>
          <p:cNvPr id="32906" name="Straight Connector 625"/>
          <p:cNvCxnSpPr>
            <a:cxnSpLocks noChangeShapeType="1"/>
          </p:cNvCxnSpPr>
          <p:nvPr/>
        </p:nvCxnSpPr>
        <p:spPr bwMode="auto">
          <a:xfrm rot="5400000">
            <a:off x="1752600" y="3733800"/>
            <a:ext cx="518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907" name="Straight Connector 629"/>
          <p:cNvCxnSpPr>
            <a:cxnSpLocks noChangeShapeType="1"/>
          </p:cNvCxnSpPr>
          <p:nvPr/>
        </p:nvCxnSpPr>
        <p:spPr bwMode="auto">
          <a:xfrm rot="5400000">
            <a:off x="4457700" y="3771900"/>
            <a:ext cx="510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908" name="Straight Connector 630"/>
          <p:cNvCxnSpPr>
            <a:cxnSpLocks noChangeShapeType="1"/>
          </p:cNvCxnSpPr>
          <p:nvPr/>
        </p:nvCxnSpPr>
        <p:spPr bwMode="auto">
          <a:xfrm rot="5400000">
            <a:off x="-495300" y="3771900"/>
            <a:ext cx="510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36" name="TextBox 635"/>
          <p:cNvSpPr txBox="1">
            <a:spLocks noChangeArrowheads="1"/>
          </p:cNvSpPr>
          <p:nvPr/>
        </p:nvSpPr>
        <p:spPr bwMode="auto">
          <a:xfrm>
            <a:off x="2057400" y="4659313"/>
            <a:ext cx="2286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Non-blocking</a:t>
            </a: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637" name="TextBox 636"/>
          <p:cNvSpPr txBox="1">
            <a:spLocks noChangeArrowheads="1"/>
          </p:cNvSpPr>
          <p:nvPr/>
        </p:nvSpPr>
        <p:spPr bwMode="auto">
          <a:xfrm>
            <a:off x="4343400" y="4659313"/>
            <a:ext cx="2667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Blocking</a:t>
            </a: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638" name="TextBox 637"/>
          <p:cNvSpPr txBox="1">
            <a:spLocks noChangeArrowheads="1"/>
          </p:cNvSpPr>
          <p:nvPr/>
        </p:nvSpPr>
        <p:spPr bwMode="auto">
          <a:xfrm>
            <a:off x="7010400" y="4659313"/>
            <a:ext cx="2133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Blocking</a:t>
            </a: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639" name="TextBox 638"/>
          <p:cNvSpPr txBox="1">
            <a:spLocks noChangeArrowheads="1"/>
          </p:cNvSpPr>
          <p:nvPr/>
        </p:nvSpPr>
        <p:spPr bwMode="auto">
          <a:xfrm>
            <a:off x="4343400" y="3440113"/>
            <a:ext cx="2743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Multistage Logarith.</a:t>
            </a: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640" name="TextBox 639"/>
          <p:cNvSpPr txBox="1">
            <a:spLocks noChangeArrowheads="1"/>
          </p:cNvSpPr>
          <p:nvPr/>
        </p:nvSpPr>
        <p:spPr bwMode="auto">
          <a:xfrm>
            <a:off x="4343400" y="3962400"/>
            <a:ext cx="2667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Indirect</a:t>
            </a: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32914" name="TextBox 640"/>
          <p:cNvSpPr txBox="1">
            <a:spLocks noChangeArrowheads="1"/>
          </p:cNvSpPr>
          <p:nvPr/>
        </p:nvSpPr>
        <p:spPr bwMode="auto">
          <a:xfrm>
            <a:off x="152400" y="5334000"/>
            <a:ext cx="1905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Cost</a:t>
            </a:r>
          </a:p>
        </p:txBody>
      </p:sp>
      <p:sp>
        <p:nvSpPr>
          <p:cNvPr id="32915" name="TextBox 641"/>
          <p:cNvSpPr txBox="1">
            <a:spLocks noChangeArrowheads="1"/>
          </p:cNvSpPr>
          <p:nvPr/>
        </p:nvSpPr>
        <p:spPr bwMode="auto">
          <a:xfrm>
            <a:off x="152400" y="5867400"/>
            <a:ext cx="1905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</a:rPr>
              <a:t>Latency</a:t>
            </a:r>
          </a:p>
        </p:txBody>
      </p:sp>
      <p:cxnSp>
        <p:nvCxnSpPr>
          <p:cNvPr id="32916" name="Straight Connector 643"/>
          <p:cNvCxnSpPr>
            <a:cxnSpLocks noChangeShapeType="1"/>
          </p:cNvCxnSpPr>
          <p:nvPr/>
        </p:nvCxnSpPr>
        <p:spPr bwMode="auto">
          <a:xfrm>
            <a:off x="152400" y="5791200"/>
            <a:ext cx="876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917" name="Straight Connector 644"/>
          <p:cNvCxnSpPr>
            <a:cxnSpLocks noChangeShapeType="1"/>
          </p:cNvCxnSpPr>
          <p:nvPr/>
        </p:nvCxnSpPr>
        <p:spPr bwMode="auto">
          <a:xfrm>
            <a:off x="152400" y="6324600"/>
            <a:ext cx="876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49" name="TextBox 648"/>
          <p:cNvSpPr txBox="1">
            <a:spLocks noChangeArrowheads="1"/>
          </p:cNvSpPr>
          <p:nvPr/>
        </p:nvSpPr>
        <p:spPr bwMode="auto">
          <a:xfrm>
            <a:off x="2057400" y="5334000"/>
            <a:ext cx="2286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  <a:cs typeface="ＭＳ Ｐゴシック" charset="0"/>
                <a:sym typeface="Wingdings" charset="0"/>
              </a:rPr>
              <a:t>O(N</a:t>
            </a:r>
            <a:r>
              <a:rPr lang="en-US" sz="2000" b="1" baseline="30000">
                <a:solidFill>
                  <a:srgbClr val="000000"/>
                </a:solidFill>
                <a:cs typeface="ＭＳ Ｐゴシック" charset="0"/>
                <a:sym typeface="Wingdings" charset="0"/>
              </a:rPr>
              <a:t>2</a:t>
            </a:r>
            <a:r>
              <a:rPr lang="en-US" sz="2000" b="1">
                <a:solidFill>
                  <a:srgbClr val="000000"/>
                </a:solidFill>
                <a:cs typeface="ＭＳ Ｐゴシック" charset="0"/>
                <a:sym typeface="Wingdings" charset="0"/>
              </a:rPr>
              <a:t>)</a:t>
            </a:r>
            <a:endParaRPr lang="en-US" sz="2000" b="1">
              <a:solidFill>
                <a:srgbClr val="000000"/>
              </a:solidFill>
            </a:endParaRPr>
          </a:p>
        </p:txBody>
      </p:sp>
      <p:sp>
        <p:nvSpPr>
          <p:cNvPr id="650" name="TextBox 649"/>
          <p:cNvSpPr txBox="1">
            <a:spLocks noChangeArrowheads="1"/>
          </p:cNvSpPr>
          <p:nvPr/>
        </p:nvSpPr>
        <p:spPr bwMode="auto">
          <a:xfrm>
            <a:off x="4343400" y="5334000"/>
            <a:ext cx="2667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  <a:cs typeface="ＭＳ Ｐゴシック" charset="0"/>
                <a:sym typeface="Wingdings" charset="0"/>
              </a:rPr>
              <a:t>O(NlogN)</a:t>
            </a:r>
            <a:endParaRPr lang="en-US" sz="2000" b="1">
              <a:solidFill>
                <a:srgbClr val="000000"/>
              </a:solidFill>
            </a:endParaRPr>
          </a:p>
        </p:txBody>
      </p:sp>
      <p:sp>
        <p:nvSpPr>
          <p:cNvPr id="651" name="TextBox 650"/>
          <p:cNvSpPr txBox="1">
            <a:spLocks noChangeArrowheads="1"/>
          </p:cNvSpPr>
          <p:nvPr/>
        </p:nvSpPr>
        <p:spPr bwMode="auto">
          <a:xfrm>
            <a:off x="7010400" y="5334000"/>
            <a:ext cx="2133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  <a:cs typeface="ＭＳ Ｐゴシック" charset="0"/>
                <a:sym typeface="Wingdings" charset="0"/>
              </a:rPr>
              <a:t>O(N)</a:t>
            </a:r>
            <a:endParaRPr lang="en-US" sz="2000" b="1">
              <a:solidFill>
                <a:srgbClr val="000000"/>
              </a:solidFill>
            </a:endParaRPr>
          </a:p>
        </p:txBody>
      </p:sp>
      <p:sp>
        <p:nvSpPr>
          <p:cNvPr id="652" name="TextBox 651"/>
          <p:cNvSpPr txBox="1">
            <a:spLocks noChangeArrowheads="1"/>
          </p:cNvSpPr>
          <p:nvPr/>
        </p:nvSpPr>
        <p:spPr bwMode="auto">
          <a:xfrm>
            <a:off x="7010400" y="5848350"/>
            <a:ext cx="2133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  <a:cs typeface="ＭＳ Ｐゴシック" charset="0"/>
                <a:sym typeface="Wingdings" charset="0"/>
              </a:rPr>
              <a:t>O(sqrt(N))</a:t>
            </a:r>
            <a:endParaRPr lang="en-US" sz="2000" b="1">
              <a:solidFill>
                <a:srgbClr val="000000"/>
              </a:solidFill>
            </a:endParaRPr>
          </a:p>
        </p:txBody>
      </p:sp>
      <p:sp>
        <p:nvSpPr>
          <p:cNvPr id="653" name="TextBox 652"/>
          <p:cNvSpPr txBox="1">
            <a:spLocks noChangeArrowheads="1"/>
          </p:cNvSpPr>
          <p:nvPr/>
        </p:nvSpPr>
        <p:spPr bwMode="auto">
          <a:xfrm>
            <a:off x="2057400" y="5867400"/>
            <a:ext cx="2286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  <a:cs typeface="ＭＳ Ｐゴシック" charset="0"/>
                <a:sym typeface="Wingdings" charset="0"/>
              </a:rPr>
              <a:t>O(1)</a:t>
            </a:r>
            <a:endParaRPr lang="en-US" sz="2000" b="1">
              <a:solidFill>
                <a:srgbClr val="000000"/>
              </a:solidFill>
            </a:endParaRPr>
          </a:p>
        </p:txBody>
      </p:sp>
      <p:sp>
        <p:nvSpPr>
          <p:cNvPr id="654" name="TextBox 653"/>
          <p:cNvSpPr txBox="1">
            <a:spLocks noChangeArrowheads="1"/>
          </p:cNvSpPr>
          <p:nvPr/>
        </p:nvSpPr>
        <p:spPr bwMode="auto">
          <a:xfrm>
            <a:off x="4343400" y="5867400"/>
            <a:ext cx="2667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  <a:cs typeface="ＭＳ Ｐゴシック" charset="0"/>
                <a:sym typeface="Wingdings" charset="0"/>
              </a:rPr>
              <a:t>O(logN)</a:t>
            </a:r>
            <a:endParaRPr lang="en-US" sz="20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8540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" grpId="0"/>
      <p:bldP spid="407" grpId="0"/>
      <p:bldP spid="408" grpId="0"/>
      <p:bldP spid="409" grpId="0"/>
      <p:bldP spid="636" grpId="0"/>
      <p:bldP spid="637" grpId="0"/>
      <p:bldP spid="638" grpId="0"/>
      <p:bldP spid="639" grpId="0"/>
      <p:bldP spid="640" grpId="0"/>
      <p:bldP spid="649" grpId="0"/>
      <p:bldP spid="650" grpId="0"/>
      <p:bldP spid="651" grpId="0"/>
      <p:bldP spid="652" grpId="0"/>
      <p:bldP spid="653" grpId="0"/>
      <p:bldP spid="654" grpId="0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Slack-Based Packet Scheduling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err="1"/>
              <a:t>Reetuparna</a:t>
            </a:r>
            <a:r>
              <a:rPr lang="en-US" sz="2000" dirty="0"/>
              <a:t> Das, Onur Mutlu, Thomas </a:t>
            </a:r>
            <a:r>
              <a:rPr lang="en-US" sz="2000" dirty="0" err="1"/>
              <a:t>Moscibroda</a:t>
            </a:r>
            <a:r>
              <a:rPr lang="en-US" sz="2000" dirty="0"/>
              <a:t>, and Chita R. Das,</a:t>
            </a:r>
            <a:br>
              <a:rPr lang="en-US" sz="2000" dirty="0"/>
            </a:br>
            <a:r>
              <a:rPr lang="en-US" sz="2000" b="1" dirty="0">
                <a:hlinkClick r:id="rId2"/>
              </a:rPr>
              <a:t>"Aergia: Exploiting Packet Latency Slack in On-Chip Networks"</a:t>
            </a:r>
            <a:br>
              <a:rPr lang="en-US" sz="2000" dirty="0"/>
            </a:br>
            <a:r>
              <a:rPr lang="en-US" sz="2000" i="1" dirty="0"/>
              <a:t>Proceedings of the </a:t>
            </a:r>
            <a:r>
              <a:rPr lang="en-US" sz="2000" i="1" dirty="0">
                <a:hlinkClick r:id="rId3"/>
              </a:rPr>
              <a:t>37th International Symposium on Computer Architecture</a:t>
            </a:r>
            <a:r>
              <a:rPr lang="en-US" sz="2000" i="1" dirty="0"/>
              <a:t> (</a:t>
            </a:r>
            <a:r>
              <a:rPr lang="en-US" sz="2000" b="1" i="1" dirty="0"/>
              <a:t>ISCA</a:t>
            </a:r>
            <a:r>
              <a:rPr lang="en-US" sz="2000" i="1" dirty="0"/>
              <a:t>)</a:t>
            </a:r>
            <a:r>
              <a:rPr lang="en-US" sz="2000" dirty="0"/>
              <a:t>, pages 106-116, Saint-Malo, France, June 2010. </a:t>
            </a:r>
            <a:r>
              <a:rPr lang="en-US" sz="2000" dirty="0">
                <a:hlinkClick r:id="rId4"/>
              </a:rPr>
              <a:t>Slides (pptx)</a:t>
            </a:r>
            <a:r>
              <a:rPr lang="en-US" sz="2000" dirty="0"/>
              <a:t> </a:t>
            </a:r>
            <a:br>
              <a:rPr lang="en-US" sz="2000" dirty="0"/>
            </a:b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07199-5A47-A049-8D5E-F0A177A45C8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53592"/>
            <a:ext cx="9144000" cy="205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42706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Ring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pPr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Each node connected to exactly two other nodes. Nodes form a continuous pathway such that packets can reach any node.</a:t>
            </a:r>
          </a:p>
          <a:p>
            <a:pPr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+ Cheap: O(N) cost</a:t>
            </a:r>
          </a:p>
          <a:p>
            <a:pPr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- High latency: O(N)</a:t>
            </a:r>
          </a:p>
          <a:p>
            <a:pPr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- Not easy to scale</a:t>
            </a:r>
          </a:p>
          <a:p>
            <a:pPr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   - Bisection bandwidth remains constant</a:t>
            </a:r>
          </a:p>
          <a:p>
            <a:pPr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Used in Intel </a:t>
            </a:r>
            <a:r>
              <a:rPr lang="en-US" dirty="0" err="1">
                <a:latin typeface="Tahoma" charset="0"/>
                <a:ea typeface="ＭＳ Ｐゴシック" charset="0"/>
                <a:cs typeface="ＭＳ Ｐゴシック" charset="0"/>
              </a:rPr>
              <a:t>Haswell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, </a:t>
            </a:r>
          </a:p>
          <a:p>
            <a:pPr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Intel </a:t>
            </a:r>
            <a:r>
              <a:rPr lang="en-US" dirty="0" err="1">
                <a:latin typeface="Tahoma" charset="0"/>
                <a:ea typeface="ＭＳ Ｐゴシック" charset="0"/>
                <a:cs typeface="ＭＳ Ｐゴシック" charset="0"/>
              </a:rPr>
              <a:t>Larrabee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, IBM Cell, </a:t>
            </a:r>
          </a:p>
          <a:p>
            <a:pPr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many commercial systems today</a:t>
            </a:r>
          </a:p>
          <a:p>
            <a:pPr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161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9893F11-3D88-B343-82AA-7547C7266E8E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33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pic>
        <p:nvPicPr>
          <p:cNvPr id="111620" name="Picture 4" descr="R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194175"/>
            <a:ext cx="4076700" cy="197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34968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8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8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Unidirectional Ring</a:t>
            </a:r>
          </a:p>
        </p:txBody>
      </p:sp>
      <p:sp>
        <p:nvSpPr>
          <p:cNvPr id="113666" name="Content Placeholder 5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marL="0" indent="0"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Single directional pathway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Simple topology and implementation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Reasonable performance if N and performance needs (bandwidth &amp; latency) still moderately low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O(N) cost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N/2 average hops; latency depends on utilization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366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825F80B-E9FE-B34C-AC48-63CC9E62B65C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34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233488" y="1844675"/>
            <a:ext cx="304800" cy="3048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R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1066800" y="2522538"/>
            <a:ext cx="623888" cy="617537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0</a:t>
            </a:r>
          </a:p>
        </p:txBody>
      </p:sp>
      <p:cxnSp>
        <p:nvCxnSpPr>
          <p:cNvPr id="113670" name="Straight Arrow Connector 36"/>
          <p:cNvCxnSpPr>
            <a:cxnSpLocks noChangeShapeType="1"/>
            <a:stCxn id="8" idx="0"/>
            <a:endCxn id="7" idx="2"/>
          </p:cNvCxnSpPr>
          <p:nvPr/>
        </p:nvCxnSpPr>
        <p:spPr bwMode="auto">
          <a:xfrm rot="5400000" flipH="1" flipV="1">
            <a:off x="1196181" y="2332832"/>
            <a:ext cx="373063" cy="6350"/>
          </a:xfrm>
          <a:prstGeom prst="straightConnector1">
            <a:avLst/>
          </a:prstGeom>
          <a:noFill/>
          <a:ln w="19050">
            <a:solidFill>
              <a:schemeClr val="accent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0" name="Rectangle 9"/>
          <p:cNvSpPr/>
          <p:nvPr/>
        </p:nvSpPr>
        <p:spPr bwMode="auto">
          <a:xfrm>
            <a:off x="2300288" y="1844675"/>
            <a:ext cx="304800" cy="3048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R</a:t>
            </a:r>
          </a:p>
        </p:txBody>
      </p:sp>
      <p:sp>
        <p:nvSpPr>
          <p:cNvPr id="11" name="Oval 10"/>
          <p:cNvSpPr/>
          <p:nvPr/>
        </p:nvSpPr>
        <p:spPr bwMode="auto">
          <a:xfrm>
            <a:off x="2133600" y="2522538"/>
            <a:ext cx="623888" cy="617537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1</a:t>
            </a:r>
          </a:p>
        </p:txBody>
      </p:sp>
      <p:cxnSp>
        <p:nvCxnSpPr>
          <p:cNvPr id="113673" name="Straight Arrow Connector 42"/>
          <p:cNvCxnSpPr>
            <a:cxnSpLocks noChangeShapeType="1"/>
            <a:stCxn id="11" idx="0"/>
            <a:endCxn id="10" idx="2"/>
          </p:cNvCxnSpPr>
          <p:nvPr/>
        </p:nvCxnSpPr>
        <p:spPr bwMode="auto">
          <a:xfrm rot="5400000" flipH="1" flipV="1">
            <a:off x="2262981" y="2332832"/>
            <a:ext cx="373063" cy="6350"/>
          </a:xfrm>
          <a:prstGeom prst="straightConnector1">
            <a:avLst/>
          </a:prstGeom>
          <a:noFill/>
          <a:ln w="19050">
            <a:solidFill>
              <a:schemeClr val="accent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3" name="Rectangle 12"/>
          <p:cNvSpPr/>
          <p:nvPr/>
        </p:nvSpPr>
        <p:spPr bwMode="auto">
          <a:xfrm>
            <a:off x="6567488" y="1844675"/>
            <a:ext cx="304800" cy="3048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R</a:t>
            </a:r>
          </a:p>
        </p:txBody>
      </p:sp>
      <p:sp>
        <p:nvSpPr>
          <p:cNvPr id="14" name="Oval 13"/>
          <p:cNvSpPr/>
          <p:nvPr/>
        </p:nvSpPr>
        <p:spPr bwMode="auto">
          <a:xfrm>
            <a:off x="6400800" y="2522538"/>
            <a:ext cx="623888" cy="617537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N-2</a:t>
            </a:r>
          </a:p>
        </p:txBody>
      </p:sp>
      <p:cxnSp>
        <p:nvCxnSpPr>
          <p:cNvPr id="113676" name="Straight Arrow Connector 54"/>
          <p:cNvCxnSpPr>
            <a:cxnSpLocks noChangeShapeType="1"/>
            <a:stCxn id="14" idx="0"/>
            <a:endCxn id="13" idx="2"/>
          </p:cNvCxnSpPr>
          <p:nvPr/>
        </p:nvCxnSpPr>
        <p:spPr bwMode="auto">
          <a:xfrm rot="5400000" flipH="1" flipV="1">
            <a:off x="6530181" y="2332832"/>
            <a:ext cx="373063" cy="6350"/>
          </a:xfrm>
          <a:prstGeom prst="straightConnector1">
            <a:avLst/>
          </a:prstGeom>
          <a:noFill/>
          <a:ln w="19050">
            <a:solidFill>
              <a:schemeClr val="accent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6" name="Rectangle 15"/>
          <p:cNvSpPr/>
          <p:nvPr/>
        </p:nvSpPr>
        <p:spPr bwMode="auto">
          <a:xfrm>
            <a:off x="7634288" y="1844675"/>
            <a:ext cx="304800" cy="304800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R</a:t>
            </a:r>
          </a:p>
        </p:txBody>
      </p:sp>
      <p:sp>
        <p:nvSpPr>
          <p:cNvPr id="17" name="Oval 16"/>
          <p:cNvSpPr/>
          <p:nvPr/>
        </p:nvSpPr>
        <p:spPr bwMode="auto">
          <a:xfrm>
            <a:off x="7467600" y="2522538"/>
            <a:ext cx="623888" cy="617537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N-1</a:t>
            </a:r>
          </a:p>
        </p:txBody>
      </p:sp>
      <p:cxnSp>
        <p:nvCxnSpPr>
          <p:cNvPr id="113679" name="Straight Arrow Connector 57"/>
          <p:cNvCxnSpPr>
            <a:cxnSpLocks noChangeShapeType="1"/>
            <a:stCxn id="17" idx="0"/>
            <a:endCxn id="16" idx="2"/>
          </p:cNvCxnSpPr>
          <p:nvPr/>
        </p:nvCxnSpPr>
        <p:spPr bwMode="auto">
          <a:xfrm rot="5400000" flipH="1" flipV="1">
            <a:off x="7596981" y="2332832"/>
            <a:ext cx="373063" cy="6350"/>
          </a:xfrm>
          <a:prstGeom prst="straightConnector1">
            <a:avLst/>
          </a:prstGeom>
          <a:noFill/>
          <a:ln w="19050">
            <a:solidFill>
              <a:schemeClr val="accent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13680" name="Shape 59"/>
          <p:cNvCxnSpPr>
            <a:cxnSpLocks noChangeShapeType="1"/>
            <a:stCxn id="16" idx="3"/>
            <a:endCxn id="7" idx="1"/>
          </p:cNvCxnSpPr>
          <p:nvPr/>
        </p:nvCxnSpPr>
        <p:spPr bwMode="auto">
          <a:xfrm flipH="1">
            <a:off x="1233488" y="1997075"/>
            <a:ext cx="6705600" cy="1588"/>
          </a:xfrm>
          <a:prstGeom prst="curvedConnector5">
            <a:avLst>
              <a:gd name="adj1" fmla="val -3407"/>
              <a:gd name="adj2" fmla="val -34081616"/>
              <a:gd name="adj3" fmla="val 103407"/>
            </a:avLst>
          </a:prstGeom>
          <a:noFill/>
          <a:ln w="19050">
            <a:solidFill>
              <a:schemeClr val="accent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13681" name="Straight Arrow Connector 62"/>
          <p:cNvCxnSpPr>
            <a:cxnSpLocks noChangeShapeType="1"/>
            <a:stCxn id="7" idx="3"/>
            <a:endCxn id="10" idx="1"/>
          </p:cNvCxnSpPr>
          <p:nvPr/>
        </p:nvCxnSpPr>
        <p:spPr bwMode="auto">
          <a:xfrm>
            <a:off x="1538288" y="1997075"/>
            <a:ext cx="762000" cy="1588"/>
          </a:xfrm>
          <a:prstGeom prst="straightConnector1">
            <a:avLst/>
          </a:prstGeom>
          <a:noFill/>
          <a:ln w="19050">
            <a:solidFill>
              <a:schemeClr val="accent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13682" name="Straight Arrow Connector 63"/>
          <p:cNvCxnSpPr>
            <a:cxnSpLocks noChangeShapeType="1"/>
          </p:cNvCxnSpPr>
          <p:nvPr/>
        </p:nvCxnSpPr>
        <p:spPr bwMode="auto">
          <a:xfrm>
            <a:off x="2605088" y="1997075"/>
            <a:ext cx="762000" cy="1588"/>
          </a:xfrm>
          <a:prstGeom prst="straightConnector1">
            <a:avLst/>
          </a:prstGeom>
          <a:noFill/>
          <a:ln w="19050">
            <a:solidFill>
              <a:schemeClr val="accent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13683" name="Straight Arrow Connector 65"/>
          <p:cNvCxnSpPr>
            <a:cxnSpLocks noChangeShapeType="1"/>
          </p:cNvCxnSpPr>
          <p:nvPr/>
        </p:nvCxnSpPr>
        <p:spPr bwMode="auto">
          <a:xfrm>
            <a:off x="4343400" y="1997075"/>
            <a:ext cx="519113" cy="1588"/>
          </a:xfrm>
          <a:prstGeom prst="straightConnector1">
            <a:avLst/>
          </a:prstGeom>
          <a:noFill/>
          <a:ln w="19050">
            <a:solidFill>
              <a:schemeClr val="accent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13684" name="Straight Arrow Connector 66"/>
          <p:cNvCxnSpPr>
            <a:cxnSpLocks noChangeShapeType="1"/>
          </p:cNvCxnSpPr>
          <p:nvPr/>
        </p:nvCxnSpPr>
        <p:spPr bwMode="auto">
          <a:xfrm>
            <a:off x="6096000" y="1997075"/>
            <a:ext cx="471488" cy="1588"/>
          </a:xfrm>
          <a:prstGeom prst="straightConnector1">
            <a:avLst/>
          </a:prstGeom>
          <a:noFill/>
          <a:ln w="19050">
            <a:solidFill>
              <a:schemeClr val="accent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13685" name="Straight Arrow Connector 67"/>
          <p:cNvCxnSpPr>
            <a:cxnSpLocks noChangeShapeType="1"/>
          </p:cNvCxnSpPr>
          <p:nvPr/>
        </p:nvCxnSpPr>
        <p:spPr bwMode="auto">
          <a:xfrm>
            <a:off x="6872288" y="1997075"/>
            <a:ext cx="762000" cy="1588"/>
          </a:xfrm>
          <a:prstGeom prst="straightConnector1">
            <a:avLst/>
          </a:prstGeom>
          <a:noFill/>
          <a:ln w="19050">
            <a:solidFill>
              <a:schemeClr val="accent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13686" name="Oval 71"/>
          <p:cNvSpPr>
            <a:spLocks noChangeArrowheads="1"/>
          </p:cNvSpPr>
          <p:nvPr/>
        </p:nvSpPr>
        <p:spPr bwMode="auto">
          <a:xfrm>
            <a:off x="4953000" y="1962150"/>
            <a:ext cx="76200" cy="76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13687" name="Oval 72"/>
          <p:cNvSpPr>
            <a:spLocks noChangeArrowheads="1"/>
          </p:cNvSpPr>
          <p:nvPr/>
        </p:nvSpPr>
        <p:spPr bwMode="auto">
          <a:xfrm>
            <a:off x="5200650" y="1962150"/>
            <a:ext cx="76200" cy="76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13688" name="Oval 73"/>
          <p:cNvSpPr>
            <a:spLocks noChangeArrowheads="1"/>
          </p:cNvSpPr>
          <p:nvPr/>
        </p:nvSpPr>
        <p:spPr bwMode="auto">
          <a:xfrm>
            <a:off x="5448300" y="1962150"/>
            <a:ext cx="76200" cy="76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13689" name="Oval 74"/>
          <p:cNvSpPr>
            <a:spLocks noChangeArrowheads="1"/>
          </p:cNvSpPr>
          <p:nvPr/>
        </p:nvSpPr>
        <p:spPr bwMode="auto">
          <a:xfrm>
            <a:off x="5695950" y="1962150"/>
            <a:ext cx="76200" cy="76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13690" name="Oval 75"/>
          <p:cNvSpPr>
            <a:spLocks noChangeArrowheads="1"/>
          </p:cNvSpPr>
          <p:nvPr/>
        </p:nvSpPr>
        <p:spPr bwMode="auto">
          <a:xfrm>
            <a:off x="5943600" y="1962150"/>
            <a:ext cx="76200" cy="762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3352800" y="1752600"/>
            <a:ext cx="995363" cy="9318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13692" name="Rectangle 430"/>
          <p:cNvSpPr>
            <a:spLocks noChangeArrowheads="1"/>
          </p:cNvSpPr>
          <p:nvPr/>
        </p:nvSpPr>
        <p:spPr bwMode="auto">
          <a:xfrm>
            <a:off x="3352800" y="1768475"/>
            <a:ext cx="995363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200">
              <a:solidFill>
                <a:srgbClr val="000000"/>
              </a:solidFill>
              <a:latin typeface="Calibri" charset="0"/>
              <a:cs typeface="Calibri" charset="0"/>
            </a:endParaRPr>
          </a:p>
        </p:txBody>
      </p:sp>
      <p:sp>
        <p:nvSpPr>
          <p:cNvPr id="113693" name="Rectangle 431"/>
          <p:cNvSpPr>
            <a:spLocks noChangeArrowheads="1"/>
          </p:cNvSpPr>
          <p:nvPr/>
        </p:nvSpPr>
        <p:spPr bwMode="auto">
          <a:xfrm>
            <a:off x="3352800" y="2271713"/>
            <a:ext cx="995363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200">
              <a:solidFill>
                <a:srgbClr val="000000"/>
              </a:solidFill>
              <a:latin typeface="Calibri" charset="0"/>
              <a:cs typeface="Calibri" charset="0"/>
            </a:endParaRPr>
          </a:p>
        </p:txBody>
      </p:sp>
      <p:grpSp>
        <p:nvGrpSpPr>
          <p:cNvPr id="113694" name="Group 512"/>
          <p:cNvGrpSpPr>
            <a:grpSpLocks/>
          </p:cNvGrpSpPr>
          <p:nvPr/>
        </p:nvGrpSpPr>
        <p:grpSpPr bwMode="auto">
          <a:xfrm>
            <a:off x="3671888" y="1974850"/>
            <a:ext cx="639762" cy="503238"/>
            <a:chOff x="2133600" y="1566331"/>
            <a:chExt cx="1066800" cy="575737"/>
          </a:xfrm>
        </p:grpSpPr>
        <p:cxnSp>
          <p:nvCxnSpPr>
            <p:cNvPr id="113711" name="Straight Connector 513"/>
            <p:cNvCxnSpPr>
              <a:cxnSpLocks noChangeShapeType="1"/>
            </p:cNvCxnSpPr>
            <p:nvPr/>
          </p:nvCxnSpPr>
          <p:spPr bwMode="auto">
            <a:xfrm rot="10800000" flipH="1">
              <a:off x="2133600" y="1566332"/>
              <a:ext cx="106680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13712" name="Straight Connector 514"/>
            <p:cNvCxnSpPr>
              <a:cxnSpLocks noChangeShapeType="1"/>
            </p:cNvCxnSpPr>
            <p:nvPr/>
          </p:nvCxnSpPr>
          <p:spPr bwMode="auto">
            <a:xfrm rot="10800000" flipH="1">
              <a:off x="2133600" y="2142067"/>
              <a:ext cx="106680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13713" name="Straight Connector 515"/>
            <p:cNvCxnSpPr>
              <a:cxnSpLocks noChangeShapeType="1"/>
            </p:cNvCxnSpPr>
            <p:nvPr/>
          </p:nvCxnSpPr>
          <p:spPr bwMode="auto">
            <a:xfrm rot="10800000" flipH="1">
              <a:off x="2133600" y="1566333"/>
              <a:ext cx="1066800" cy="57573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13714" name="Straight Connector 516"/>
            <p:cNvCxnSpPr>
              <a:cxnSpLocks noChangeShapeType="1"/>
            </p:cNvCxnSpPr>
            <p:nvPr/>
          </p:nvCxnSpPr>
          <p:spPr bwMode="auto">
            <a:xfrm rot="10800000" flipH="1" flipV="1">
              <a:off x="2133600" y="1566331"/>
              <a:ext cx="1066800" cy="57573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113695" name="Group 193"/>
          <p:cNvGrpSpPr>
            <a:grpSpLocks/>
          </p:cNvGrpSpPr>
          <p:nvPr/>
        </p:nvGrpSpPr>
        <p:grpSpPr bwMode="auto">
          <a:xfrm>
            <a:off x="3375025" y="1893888"/>
            <a:ext cx="284163" cy="704850"/>
            <a:chOff x="2080845" y="1828800"/>
            <a:chExt cx="304800" cy="806940"/>
          </a:xfrm>
        </p:grpSpPr>
        <p:grpSp>
          <p:nvGrpSpPr>
            <p:cNvPr id="113701" name="Group 194"/>
            <p:cNvGrpSpPr>
              <a:grpSpLocks/>
            </p:cNvGrpSpPr>
            <p:nvPr/>
          </p:nvGrpSpPr>
          <p:grpSpPr bwMode="auto">
            <a:xfrm>
              <a:off x="2080845" y="1828800"/>
              <a:ext cx="304800" cy="228600"/>
              <a:chOff x="2057400" y="1066800"/>
              <a:chExt cx="304800" cy="228600"/>
            </a:xfrm>
          </p:grpSpPr>
          <p:cxnSp>
            <p:nvCxnSpPr>
              <p:cNvPr id="113707" name="Straight Connector 200"/>
              <p:cNvCxnSpPr>
                <a:cxnSpLocks noChangeShapeType="1"/>
                <a:endCxn id="113708" idx="2"/>
              </p:cNvCxnSpPr>
              <p:nvPr/>
            </p:nvCxnSpPr>
            <p:spPr bwMode="auto">
              <a:xfrm rot="5400000">
                <a:off x="2097777" y="1178823"/>
                <a:ext cx="228600" cy="4554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sp>
            <p:nvSpPr>
              <p:cNvPr id="113708" name="Rectangle 201"/>
              <p:cNvSpPr>
                <a:spLocks noChangeArrowheads="1"/>
              </p:cNvSpPr>
              <p:nvPr/>
            </p:nvSpPr>
            <p:spPr bwMode="auto">
              <a:xfrm>
                <a:off x="2057400" y="1066800"/>
                <a:ext cx="304800" cy="228600"/>
              </a:xfrm>
              <a:prstGeom prst="rect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13709" name="Straight Connector 202"/>
              <p:cNvCxnSpPr>
                <a:cxnSpLocks noChangeShapeType="1"/>
              </p:cNvCxnSpPr>
              <p:nvPr/>
            </p:nvCxnSpPr>
            <p:spPr bwMode="auto">
              <a:xfrm rot="5400000">
                <a:off x="2166162" y="1178823"/>
                <a:ext cx="228600" cy="4554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13710" name="Straight Connector 203"/>
              <p:cNvCxnSpPr>
                <a:cxnSpLocks noChangeShapeType="1"/>
              </p:cNvCxnSpPr>
              <p:nvPr/>
            </p:nvCxnSpPr>
            <p:spPr bwMode="auto">
              <a:xfrm rot="5400000">
                <a:off x="2024837" y="1178823"/>
                <a:ext cx="228600" cy="4554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113702" name="Group 195"/>
            <p:cNvGrpSpPr>
              <a:grpSpLocks/>
            </p:cNvGrpSpPr>
            <p:nvPr/>
          </p:nvGrpSpPr>
          <p:grpSpPr bwMode="auto">
            <a:xfrm>
              <a:off x="2080845" y="2407140"/>
              <a:ext cx="304800" cy="228600"/>
              <a:chOff x="2057400" y="1066800"/>
              <a:chExt cx="304800" cy="228600"/>
            </a:xfrm>
          </p:grpSpPr>
          <p:cxnSp>
            <p:nvCxnSpPr>
              <p:cNvPr id="113703" name="Straight Connector 196"/>
              <p:cNvCxnSpPr>
                <a:cxnSpLocks noChangeShapeType="1"/>
                <a:endCxn id="113704" idx="2"/>
              </p:cNvCxnSpPr>
              <p:nvPr/>
            </p:nvCxnSpPr>
            <p:spPr bwMode="auto">
              <a:xfrm rot="5400000">
                <a:off x="2097777" y="1178823"/>
                <a:ext cx="228600" cy="4554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sp>
            <p:nvSpPr>
              <p:cNvPr id="113704" name="Rectangle 197"/>
              <p:cNvSpPr>
                <a:spLocks noChangeArrowheads="1"/>
              </p:cNvSpPr>
              <p:nvPr/>
            </p:nvSpPr>
            <p:spPr bwMode="auto">
              <a:xfrm>
                <a:off x="2057400" y="1066800"/>
                <a:ext cx="304800" cy="228600"/>
              </a:xfrm>
              <a:prstGeom prst="rect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13705" name="Straight Connector 198"/>
              <p:cNvCxnSpPr>
                <a:cxnSpLocks noChangeShapeType="1"/>
              </p:cNvCxnSpPr>
              <p:nvPr/>
            </p:nvCxnSpPr>
            <p:spPr bwMode="auto">
              <a:xfrm rot="5400000">
                <a:off x="2166162" y="1178823"/>
                <a:ext cx="228600" cy="4554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113706" name="Straight Connector 199"/>
              <p:cNvCxnSpPr>
                <a:cxnSpLocks noChangeShapeType="1"/>
              </p:cNvCxnSpPr>
              <p:nvPr/>
            </p:nvCxnSpPr>
            <p:spPr bwMode="auto">
              <a:xfrm rot="5400000">
                <a:off x="2024837" y="1178823"/>
                <a:ext cx="228600" cy="4554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</p:grpSp>
      <p:sp>
        <p:nvSpPr>
          <p:cNvPr id="49" name="Oval 48"/>
          <p:cNvSpPr/>
          <p:nvPr/>
        </p:nvSpPr>
        <p:spPr bwMode="auto">
          <a:xfrm>
            <a:off x="3551238" y="2903538"/>
            <a:ext cx="623887" cy="617537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2</a:t>
            </a:r>
          </a:p>
        </p:txBody>
      </p:sp>
      <p:cxnSp>
        <p:nvCxnSpPr>
          <p:cNvPr id="113697" name="Curved Connector 97"/>
          <p:cNvCxnSpPr>
            <a:cxnSpLocks noChangeShapeType="1"/>
            <a:stCxn id="113693" idx="3"/>
            <a:endCxn id="49" idx="6"/>
          </p:cNvCxnSpPr>
          <p:nvPr/>
        </p:nvCxnSpPr>
        <p:spPr bwMode="auto">
          <a:xfrm flipH="1">
            <a:off x="4175125" y="2471738"/>
            <a:ext cx="173038" cy="739775"/>
          </a:xfrm>
          <a:prstGeom prst="curvedConnector3">
            <a:avLst>
              <a:gd name="adj1" fmla="val -132440"/>
            </a:avLst>
          </a:prstGeom>
          <a:noFill/>
          <a:ln w="19050">
            <a:solidFill>
              <a:schemeClr val="accent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13698" name="Curved Connector 99"/>
          <p:cNvCxnSpPr>
            <a:cxnSpLocks noChangeShapeType="1"/>
            <a:stCxn id="49" idx="2"/>
            <a:endCxn id="113693" idx="1"/>
          </p:cNvCxnSpPr>
          <p:nvPr/>
        </p:nvCxnSpPr>
        <p:spPr bwMode="auto">
          <a:xfrm rot="10800000">
            <a:off x="3352800" y="2471738"/>
            <a:ext cx="198438" cy="739775"/>
          </a:xfrm>
          <a:prstGeom prst="curvedConnector3">
            <a:avLst>
              <a:gd name="adj1" fmla="val 215060"/>
            </a:avLst>
          </a:prstGeom>
          <a:noFill/>
          <a:ln w="19050">
            <a:solidFill>
              <a:schemeClr val="accent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13699" name="TextBox 278"/>
          <p:cNvSpPr txBox="1">
            <a:spLocks noChangeArrowheads="1"/>
          </p:cNvSpPr>
          <p:nvPr/>
        </p:nvSpPr>
        <p:spPr bwMode="auto">
          <a:xfrm>
            <a:off x="4427538" y="2173288"/>
            <a:ext cx="18399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000000"/>
                </a:solidFill>
                <a:latin typeface="Calibri" charset="0"/>
                <a:cs typeface="Calibri" charset="0"/>
              </a:rPr>
              <a:t>2x2 router</a:t>
            </a:r>
          </a:p>
        </p:txBody>
      </p:sp>
      <p:sp>
        <p:nvSpPr>
          <p:cNvPr id="113700" name="Freeform 279"/>
          <p:cNvSpPr>
            <a:spLocks/>
          </p:cNvSpPr>
          <p:nvPr/>
        </p:nvSpPr>
        <p:spPr bwMode="auto">
          <a:xfrm>
            <a:off x="4267200" y="2214563"/>
            <a:ext cx="457200" cy="207962"/>
          </a:xfrm>
          <a:custGeom>
            <a:avLst/>
            <a:gdLst>
              <a:gd name="T0" fmla="*/ 0 w 1018573"/>
              <a:gd name="T1" fmla="*/ 0 h 694481"/>
              <a:gd name="T2" fmla="*/ 140 w 1018573"/>
              <a:gd name="T3" fmla="*/ 1 h 694481"/>
              <a:gd name="T4" fmla="*/ 147 w 1018573"/>
              <a:gd name="T5" fmla="*/ 1 h 694481"/>
              <a:gd name="T6" fmla="*/ 215 w 1018573"/>
              <a:gd name="T7" fmla="*/ 1 h 694481"/>
              <a:gd name="T8" fmla="*/ 0 60000 65536"/>
              <a:gd name="T9" fmla="*/ 0 60000 65536"/>
              <a:gd name="T10" fmla="*/ 0 60000 65536"/>
              <a:gd name="T11" fmla="*/ 0 60000 65536"/>
              <a:gd name="T12" fmla="*/ 0 w 1018573"/>
              <a:gd name="T13" fmla="*/ 0 h 694481"/>
              <a:gd name="T14" fmla="*/ 1018573 w 1018573"/>
              <a:gd name="T15" fmla="*/ 694481 h 6944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18573" h="694481">
                <a:moveTo>
                  <a:pt x="0" y="0"/>
                </a:moveTo>
                <a:cubicBezTo>
                  <a:pt x="272005" y="278757"/>
                  <a:pt x="544010" y="557514"/>
                  <a:pt x="659757" y="625033"/>
                </a:cubicBezTo>
                <a:cubicBezTo>
                  <a:pt x="775504" y="692552"/>
                  <a:pt x="634678" y="393539"/>
                  <a:pt x="694481" y="405114"/>
                </a:cubicBezTo>
                <a:cubicBezTo>
                  <a:pt x="754284" y="416689"/>
                  <a:pt x="886428" y="555585"/>
                  <a:pt x="1018573" y="694481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364122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Rings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Multi-directional pathways, or multiple rings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+ Reduces latency</a:t>
            </a:r>
          </a:p>
          <a:p>
            <a:pPr marL="0" indent="0">
              <a:buNone/>
            </a:pPr>
            <a:r>
              <a:rPr lang="en-US" dirty="0"/>
              <a:t>+ Improves scalability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- Slightly more complex injection policy (need to select which ring to inject a packet into)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9D6B90F-421D-D84E-A35C-F08F8B6ACECB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69294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+ More scalable</a:t>
            </a:r>
          </a:p>
          <a:p>
            <a:pPr marL="0" indent="0">
              <a:buNone/>
            </a:pPr>
            <a:r>
              <a:rPr lang="en-US" dirty="0"/>
              <a:t>+ Lower latency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 More complex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C9E0BEE-6161-F045-8A7A-67AC76032751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3920"/>
            <a:ext cx="9144000" cy="26974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200" y="3505200"/>
            <a:ext cx="39370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5539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Hierarchical Rings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997527"/>
            <a:ext cx="8915400" cy="5193723"/>
          </a:xfrm>
        </p:spPr>
        <p:txBody>
          <a:bodyPr/>
          <a:lstStyle/>
          <a:p>
            <a:r>
              <a:rPr lang="en-US" dirty="0" err="1"/>
              <a:t>Ausavarungnirun</a:t>
            </a:r>
            <a:r>
              <a:rPr lang="en-US" dirty="0"/>
              <a:t> et al., </a:t>
            </a:r>
            <a:r>
              <a:rPr lang="en-US" dirty="0">
                <a:solidFill>
                  <a:srgbClr val="0000FF"/>
                </a:solidFill>
              </a:rPr>
              <a:t>“Design and Evaluation of Hierarchical Rings with Deflection Routing,” </a:t>
            </a:r>
            <a:r>
              <a:rPr lang="en-US" dirty="0">
                <a:solidFill>
                  <a:srgbClr val="000000"/>
                </a:solidFill>
              </a:rPr>
              <a:t>SBAC-PAD 2014.</a:t>
            </a:r>
          </a:p>
          <a:p>
            <a:pPr lvl="1"/>
            <a:r>
              <a:rPr lang="en-US" dirty="0">
                <a:hlinkClick r:id="rId2"/>
              </a:rPr>
              <a:t>http://users.ece.cmu.edu/~omutlu/pub/hierarchical-rings-with-deflection_sbacpad14.pdf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Discusses the design and implementation of a mostly-bufferless hierarchical 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9D6B90F-421D-D84E-A35C-F08F8B6ACECB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37112"/>
            <a:ext cx="9144000" cy="185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95900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Each node connected to 4 neighbors (N, E, S, W)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O(N) cost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Average latency: O(</a:t>
            </a:r>
            <a:r>
              <a:rPr lang="en-US" dirty="0" err="1">
                <a:latin typeface="Tahoma" charset="0"/>
                <a:ea typeface="ＭＳ Ｐゴシック" charset="0"/>
                <a:cs typeface="ＭＳ Ｐゴシック" charset="0"/>
              </a:rPr>
              <a:t>sqrt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(N))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Easy to layout on-chip: regular and equal-length links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Path diversity: many ways to get from one node to another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Used in </a:t>
            </a:r>
            <a:r>
              <a:rPr lang="en-US" dirty="0" err="1">
                <a:latin typeface="Tahoma" charset="0"/>
                <a:ea typeface="ＭＳ Ｐゴシック" charset="0"/>
                <a:cs typeface="ＭＳ Ｐゴシック" charset="0"/>
              </a:rPr>
              <a:t>Tilera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 100-core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And many on-chip network</a:t>
            </a:r>
          </a:p>
          <a:p>
            <a:pPr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   prototypes</a:t>
            </a:r>
          </a:p>
        </p:txBody>
      </p:sp>
      <p:sp>
        <p:nvSpPr>
          <p:cNvPr id="1146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Mesh</a:t>
            </a:r>
          </a:p>
        </p:txBody>
      </p:sp>
      <p:sp>
        <p:nvSpPr>
          <p:cNvPr id="11469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544E222-DA92-6248-B8D7-724C854873EF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38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grpSp>
        <p:nvGrpSpPr>
          <p:cNvPr id="114692" name="Group 4"/>
          <p:cNvGrpSpPr>
            <a:grpSpLocks/>
          </p:cNvGrpSpPr>
          <p:nvPr/>
        </p:nvGrpSpPr>
        <p:grpSpPr bwMode="auto">
          <a:xfrm>
            <a:off x="5791200" y="3429000"/>
            <a:ext cx="2895600" cy="2965450"/>
            <a:chOff x="3696" y="2208"/>
            <a:chExt cx="1824" cy="1868"/>
          </a:xfrm>
        </p:grpSpPr>
        <p:grpSp>
          <p:nvGrpSpPr>
            <p:cNvPr id="114693" name="Group 5"/>
            <p:cNvGrpSpPr>
              <a:grpSpLocks/>
            </p:cNvGrpSpPr>
            <p:nvPr/>
          </p:nvGrpSpPr>
          <p:grpSpPr bwMode="auto">
            <a:xfrm>
              <a:off x="3696" y="2304"/>
              <a:ext cx="1768" cy="1772"/>
              <a:chOff x="1780" y="1924"/>
              <a:chExt cx="1768" cy="1772"/>
            </a:xfrm>
          </p:grpSpPr>
          <p:grpSp>
            <p:nvGrpSpPr>
              <p:cNvPr id="114758" name="Group 6"/>
              <p:cNvGrpSpPr>
                <a:grpSpLocks/>
              </p:cNvGrpSpPr>
              <p:nvPr/>
            </p:nvGrpSpPr>
            <p:grpSpPr bwMode="auto">
              <a:xfrm>
                <a:off x="1824" y="1968"/>
                <a:ext cx="1680" cy="1680"/>
                <a:chOff x="1824" y="1968"/>
                <a:chExt cx="1680" cy="1680"/>
              </a:xfrm>
            </p:grpSpPr>
            <p:sp>
              <p:nvSpPr>
                <p:cNvPr id="114832" name="Line 7"/>
                <p:cNvSpPr>
                  <a:spLocks noChangeShapeType="1"/>
                </p:cNvSpPr>
                <p:nvPr/>
              </p:nvSpPr>
              <p:spPr bwMode="auto">
                <a:xfrm>
                  <a:off x="1824" y="1968"/>
                  <a:ext cx="168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4833" name="Line 8"/>
                <p:cNvSpPr>
                  <a:spLocks noChangeShapeType="1"/>
                </p:cNvSpPr>
                <p:nvPr/>
              </p:nvSpPr>
              <p:spPr bwMode="auto">
                <a:xfrm>
                  <a:off x="1824" y="2208"/>
                  <a:ext cx="168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4834" name="Line 9"/>
                <p:cNvSpPr>
                  <a:spLocks noChangeShapeType="1"/>
                </p:cNvSpPr>
                <p:nvPr/>
              </p:nvSpPr>
              <p:spPr bwMode="auto">
                <a:xfrm>
                  <a:off x="1824" y="2448"/>
                  <a:ext cx="168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4835" name="Line 10"/>
                <p:cNvSpPr>
                  <a:spLocks noChangeShapeType="1"/>
                </p:cNvSpPr>
                <p:nvPr/>
              </p:nvSpPr>
              <p:spPr bwMode="auto">
                <a:xfrm>
                  <a:off x="1824" y="2688"/>
                  <a:ext cx="168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4836" name="Line 11"/>
                <p:cNvSpPr>
                  <a:spLocks noChangeShapeType="1"/>
                </p:cNvSpPr>
                <p:nvPr/>
              </p:nvSpPr>
              <p:spPr bwMode="auto">
                <a:xfrm>
                  <a:off x="1824" y="2928"/>
                  <a:ext cx="168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4837" name="Line 12"/>
                <p:cNvSpPr>
                  <a:spLocks noChangeShapeType="1"/>
                </p:cNvSpPr>
                <p:nvPr/>
              </p:nvSpPr>
              <p:spPr bwMode="auto">
                <a:xfrm>
                  <a:off x="1824" y="3168"/>
                  <a:ext cx="168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4838" name="Line 13"/>
                <p:cNvSpPr>
                  <a:spLocks noChangeShapeType="1"/>
                </p:cNvSpPr>
                <p:nvPr/>
              </p:nvSpPr>
              <p:spPr bwMode="auto">
                <a:xfrm>
                  <a:off x="1824" y="3408"/>
                  <a:ext cx="168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4839" name="Line 14"/>
                <p:cNvSpPr>
                  <a:spLocks noChangeShapeType="1"/>
                </p:cNvSpPr>
                <p:nvPr/>
              </p:nvSpPr>
              <p:spPr bwMode="auto">
                <a:xfrm>
                  <a:off x="1824" y="3648"/>
                  <a:ext cx="168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14759" name="Group 15"/>
              <p:cNvGrpSpPr>
                <a:grpSpLocks/>
              </p:cNvGrpSpPr>
              <p:nvPr/>
            </p:nvGrpSpPr>
            <p:grpSpPr bwMode="auto">
              <a:xfrm>
                <a:off x="1824" y="1968"/>
                <a:ext cx="1680" cy="1728"/>
                <a:chOff x="1824" y="1968"/>
                <a:chExt cx="1680" cy="1728"/>
              </a:xfrm>
            </p:grpSpPr>
            <p:sp>
              <p:nvSpPr>
                <p:cNvPr id="114824" name="Line 16"/>
                <p:cNvSpPr>
                  <a:spLocks noChangeShapeType="1"/>
                </p:cNvSpPr>
                <p:nvPr/>
              </p:nvSpPr>
              <p:spPr bwMode="auto">
                <a:xfrm>
                  <a:off x="3504" y="1968"/>
                  <a:ext cx="0" cy="17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4825" name="Line 17"/>
                <p:cNvSpPr>
                  <a:spLocks noChangeShapeType="1"/>
                </p:cNvSpPr>
                <p:nvPr/>
              </p:nvSpPr>
              <p:spPr bwMode="auto">
                <a:xfrm>
                  <a:off x="3264" y="1968"/>
                  <a:ext cx="0" cy="17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4826" name="Line 18"/>
                <p:cNvSpPr>
                  <a:spLocks noChangeShapeType="1"/>
                </p:cNvSpPr>
                <p:nvPr/>
              </p:nvSpPr>
              <p:spPr bwMode="auto">
                <a:xfrm>
                  <a:off x="3024" y="1968"/>
                  <a:ext cx="0" cy="17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4827" name="Line 19"/>
                <p:cNvSpPr>
                  <a:spLocks noChangeShapeType="1"/>
                </p:cNvSpPr>
                <p:nvPr/>
              </p:nvSpPr>
              <p:spPr bwMode="auto">
                <a:xfrm>
                  <a:off x="2784" y="1968"/>
                  <a:ext cx="0" cy="17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4828" name="Line 20"/>
                <p:cNvSpPr>
                  <a:spLocks noChangeShapeType="1"/>
                </p:cNvSpPr>
                <p:nvPr/>
              </p:nvSpPr>
              <p:spPr bwMode="auto">
                <a:xfrm>
                  <a:off x="2544" y="1968"/>
                  <a:ext cx="0" cy="17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4829" name="Line 21"/>
                <p:cNvSpPr>
                  <a:spLocks noChangeShapeType="1"/>
                </p:cNvSpPr>
                <p:nvPr/>
              </p:nvSpPr>
              <p:spPr bwMode="auto">
                <a:xfrm>
                  <a:off x="2304" y="1968"/>
                  <a:ext cx="0" cy="17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4830" name="Line 22"/>
                <p:cNvSpPr>
                  <a:spLocks noChangeShapeType="1"/>
                </p:cNvSpPr>
                <p:nvPr/>
              </p:nvSpPr>
              <p:spPr bwMode="auto">
                <a:xfrm>
                  <a:off x="2064" y="1968"/>
                  <a:ext cx="0" cy="17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4831" name="Line 23"/>
                <p:cNvSpPr>
                  <a:spLocks noChangeShapeType="1"/>
                </p:cNvSpPr>
                <p:nvPr/>
              </p:nvSpPr>
              <p:spPr bwMode="auto">
                <a:xfrm>
                  <a:off x="1824" y="1968"/>
                  <a:ext cx="0" cy="17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14760" name="Rectangle 24"/>
              <p:cNvSpPr>
                <a:spLocks noChangeArrowheads="1"/>
              </p:cNvSpPr>
              <p:nvPr/>
            </p:nvSpPr>
            <p:spPr bwMode="auto">
              <a:xfrm>
                <a:off x="1780" y="216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61" name="Rectangle 25"/>
              <p:cNvSpPr>
                <a:spLocks noChangeArrowheads="1"/>
              </p:cNvSpPr>
              <p:nvPr/>
            </p:nvSpPr>
            <p:spPr bwMode="auto">
              <a:xfrm>
                <a:off x="2020" y="216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62" name="Rectangle 26"/>
              <p:cNvSpPr>
                <a:spLocks noChangeArrowheads="1"/>
              </p:cNvSpPr>
              <p:nvPr/>
            </p:nvSpPr>
            <p:spPr bwMode="auto">
              <a:xfrm>
                <a:off x="2260" y="216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63" name="Rectangle 27"/>
              <p:cNvSpPr>
                <a:spLocks noChangeArrowheads="1"/>
              </p:cNvSpPr>
              <p:nvPr/>
            </p:nvSpPr>
            <p:spPr bwMode="auto">
              <a:xfrm>
                <a:off x="2500" y="216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64" name="Rectangle 28"/>
              <p:cNvSpPr>
                <a:spLocks noChangeArrowheads="1"/>
              </p:cNvSpPr>
              <p:nvPr/>
            </p:nvSpPr>
            <p:spPr bwMode="auto">
              <a:xfrm>
                <a:off x="2740" y="216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65" name="Rectangle 29"/>
              <p:cNvSpPr>
                <a:spLocks noChangeArrowheads="1"/>
              </p:cNvSpPr>
              <p:nvPr/>
            </p:nvSpPr>
            <p:spPr bwMode="auto">
              <a:xfrm>
                <a:off x="2980" y="216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66" name="Rectangle 30"/>
              <p:cNvSpPr>
                <a:spLocks noChangeArrowheads="1"/>
              </p:cNvSpPr>
              <p:nvPr/>
            </p:nvSpPr>
            <p:spPr bwMode="auto">
              <a:xfrm>
                <a:off x="3220" y="216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67" name="Rectangle 31"/>
              <p:cNvSpPr>
                <a:spLocks noChangeArrowheads="1"/>
              </p:cNvSpPr>
              <p:nvPr/>
            </p:nvSpPr>
            <p:spPr bwMode="auto">
              <a:xfrm>
                <a:off x="3460" y="216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68" name="Rectangle 32"/>
              <p:cNvSpPr>
                <a:spLocks noChangeArrowheads="1"/>
              </p:cNvSpPr>
              <p:nvPr/>
            </p:nvSpPr>
            <p:spPr bwMode="auto">
              <a:xfrm>
                <a:off x="1780" y="240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69" name="Rectangle 33"/>
              <p:cNvSpPr>
                <a:spLocks noChangeArrowheads="1"/>
              </p:cNvSpPr>
              <p:nvPr/>
            </p:nvSpPr>
            <p:spPr bwMode="auto">
              <a:xfrm>
                <a:off x="2020" y="240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70" name="Rectangle 34"/>
              <p:cNvSpPr>
                <a:spLocks noChangeArrowheads="1"/>
              </p:cNvSpPr>
              <p:nvPr/>
            </p:nvSpPr>
            <p:spPr bwMode="auto">
              <a:xfrm>
                <a:off x="2260" y="240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71" name="Rectangle 35"/>
              <p:cNvSpPr>
                <a:spLocks noChangeArrowheads="1"/>
              </p:cNvSpPr>
              <p:nvPr/>
            </p:nvSpPr>
            <p:spPr bwMode="auto">
              <a:xfrm>
                <a:off x="2500" y="240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72" name="Rectangle 36"/>
              <p:cNvSpPr>
                <a:spLocks noChangeArrowheads="1"/>
              </p:cNvSpPr>
              <p:nvPr/>
            </p:nvSpPr>
            <p:spPr bwMode="auto">
              <a:xfrm>
                <a:off x="2740" y="240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73" name="Rectangle 37"/>
              <p:cNvSpPr>
                <a:spLocks noChangeArrowheads="1"/>
              </p:cNvSpPr>
              <p:nvPr/>
            </p:nvSpPr>
            <p:spPr bwMode="auto">
              <a:xfrm>
                <a:off x="2980" y="240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74" name="Rectangle 38"/>
              <p:cNvSpPr>
                <a:spLocks noChangeArrowheads="1"/>
              </p:cNvSpPr>
              <p:nvPr/>
            </p:nvSpPr>
            <p:spPr bwMode="auto">
              <a:xfrm>
                <a:off x="3220" y="240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75" name="Rectangle 39"/>
              <p:cNvSpPr>
                <a:spLocks noChangeArrowheads="1"/>
              </p:cNvSpPr>
              <p:nvPr/>
            </p:nvSpPr>
            <p:spPr bwMode="auto">
              <a:xfrm>
                <a:off x="3460" y="240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76" name="Rectangle 40"/>
              <p:cNvSpPr>
                <a:spLocks noChangeArrowheads="1"/>
              </p:cNvSpPr>
              <p:nvPr/>
            </p:nvSpPr>
            <p:spPr bwMode="auto">
              <a:xfrm>
                <a:off x="1780" y="264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77" name="Rectangle 41"/>
              <p:cNvSpPr>
                <a:spLocks noChangeArrowheads="1"/>
              </p:cNvSpPr>
              <p:nvPr/>
            </p:nvSpPr>
            <p:spPr bwMode="auto">
              <a:xfrm>
                <a:off x="2020" y="264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78" name="Rectangle 42"/>
              <p:cNvSpPr>
                <a:spLocks noChangeArrowheads="1"/>
              </p:cNvSpPr>
              <p:nvPr/>
            </p:nvSpPr>
            <p:spPr bwMode="auto">
              <a:xfrm>
                <a:off x="2260" y="264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79" name="Rectangle 43"/>
              <p:cNvSpPr>
                <a:spLocks noChangeArrowheads="1"/>
              </p:cNvSpPr>
              <p:nvPr/>
            </p:nvSpPr>
            <p:spPr bwMode="auto">
              <a:xfrm>
                <a:off x="2500" y="264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80" name="Rectangle 44"/>
              <p:cNvSpPr>
                <a:spLocks noChangeArrowheads="1"/>
              </p:cNvSpPr>
              <p:nvPr/>
            </p:nvSpPr>
            <p:spPr bwMode="auto">
              <a:xfrm>
                <a:off x="2740" y="264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81" name="Rectangle 45"/>
              <p:cNvSpPr>
                <a:spLocks noChangeArrowheads="1"/>
              </p:cNvSpPr>
              <p:nvPr/>
            </p:nvSpPr>
            <p:spPr bwMode="auto">
              <a:xfrm>
                <a:off x="2980" y="264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82" name="Rectangle 46"/>
              <p:cNvSpPr>
                <a:spLocks noChangeArrowheads="1"/>
              </p:cNvSpPr>
              <p:nvPr/>
            </p:nvSpPr>
            <p:spPr bwMode="auto">
              <a:xfrm>
                <a:off x="3220" y="264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83" name="Rectangle 47"/>
              <p:cNvSpPr>
                <a:spLocks noChangeArrowheads="1"/>
              </p:cNvSpPr>
              <p:nvPr/>
            </p:nvSpPr>
            <p:spPr bwMode="auto">
              <a:xfrm>
                <a:off x="3460" y="264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84" name="Rectangle 48"/>
              <p:cNvSpPr>
                <a:spLocks noChangeArrowheads="1"/>
              </p:cNvSpPr>
              <p:nvPr/>
            </p:nvSpPr>
            <p:spPr bwMode="auto">
              <a:xfrm>
                <a:off x="1780" y="288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85" name="Rectangle 49"/>
              <p:cNvSpPr>
                <a:spLocks noChangeArrowheads="1"/>
              </p:cNvSpPr>
              <p:nvPr/>
            </p:nvSpPr>
            <p:spPr bwMode="auto">
              <a:xfrm>
                <a:off x="2020" y="288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86" name="Rectangle 50"/>
              <p:cNvSpPr>
                <a:spLocks noChangeArrowheads="1"/>
              </p:cNvSpPr>
              <p:nvPr/>
            </p:nvSpPr>
            <p:spPr bwMode="auto">
              <a:xfrm>
                <a:off x="2260" y="288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87" name="Rectangle 51"/>
              <p:cNvSpPr>
                <a:spLocks noChangeArrowheads="1"/>
              </p:cNvSpPr>
              <p:nvPr/>
            </p:nvSpPr>
            <p:spPr bwMode="auto">
              <a:xfrm>
                <a:off x="2500" y="288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88" name="Rectangle 52"/>
              <p:cNvSpPr>
                <a:spLocks noChangeArrowheads="1"/>
              </p:cNvSpPr>
              <p:nvPr/>
            </p:nvSpPr>
            <p:spPr bwMode="auto">
              <a:xfrm>
                <a:off x="2740" y="288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89" name="Rectangle 53"/>
              <p:cNvSpPr>
                <a:spLocks noChangeArrowheads="1"/>
              </p:cNvSpPr>
              <p:nvPr/>
            </p:nvSpPr>
            <p:spPr bwMode="auto">
              <a:xfrm>
                <a:off x="2980" y="288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90" name="Rectangle 54"/>
              <p:cNvSpPr>
                <a:spLocks noChangeArrowheads="1"/>
              </p:cNvSpPr>
              <p:nvPr/>
            </p:nvSpPr>
            <p:spPr bwMode="auto">
              <a:xfrm>
                <a:off x="3220" y="288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91" name="Rectangle 55"/>
              <p:cNvSpPr>
                <a:spLocks noChangeArrowheads="1"/>
              </p:cNvSpPr>
              <p:nvPr/>
            </p:nvSpPr>
            <p:spPr bwMode="auto">
              <a:xfrm>
                <a:off x="3460" y="288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92" name="Rectangle 56"/>
              <p:cNvSpPr>
                <a:spLocks noChangeArrowheads="1"/>
              </p:cNvSpPr>
              <p:nvPr/>
            </p:nvSpPr>
            <p:spPr bwMode="auto">
              <a:xfrm>
                <a:off x="1780" y="312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93" name="Rectangle 57"/>
              <p:cNvSpPr>
                <a:spLocks noChangeArrowheads="1"/>
              </p:cNvSpPr>
              <p:nvPr/>
            </p:nvSpPr>
            <p:spPr bwMode="auto">
              <a:xfrm>
                <a:off x="2020" y="312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94" name="Rectangle 58"/>
              <p:cNvSpPr>
                <a:spLocks noChangeArrowheads="1"/>
              </p:cNvSpPr>
              <p:nvPr/>
            </p:nvSpPr>
            <p:spPr bwMode="auto">
              <a:xfrm>
                <a:off x="2260" y="312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95" name="Rectangle 59"/>
              <p:cNvSpPr>
                <a:spLocks noChangeArrowheads="1"/>
              </p:cNvSpPr>
              <p:nvPr/>
            </p:nvSpPr>
            <p:spPr bwMode="auto">
              <a:xfrm>
                <a:off x="2500" y="312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96" name="Rectangle 60"/>
              <p:cNvSpPr>
                <a:spLocks noChangeArrowheads="1"/>
              </p:cNvSpPr>
              <p:nvPr/>
            </p:nvSpPr>
            <p:spPr bwMode="auto">
              <a:xfrm>
                <a:off x="2740" y="312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97" name="Rectangle 61"/>
              <p:cNvSpPr>
                <a:spLocks noChangeArrowheads="1"/>
              </p:cNvSpPr>
              <p:nvPr/>
            </p:nvSpPr>
            <p:spPr bwMode="auto">
              <a:xfrm>
                <a:off x="2980" y="312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98" name="Rectangle 62"/>
              <p:cNvSpPr>
                <a:spLocks noChangeArrowheads="1"/>
              </p:cNvSpPr>
              <p:nvPr/>
            </p:nvSpPr>
            <p:spPr bwMode="auto">
              <a:xfrm>
                <a:off x="3220" y="312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799" name="Rectangle 63"/>
              <p:cNvSpPr>
                <a:spLocks noChangeArrowheads="1"/>
              </p:cNvSpPr>
              <p:nvPr/>
            </p:nvSpPr>
            <p:spPr bwMode="auto">
              <a:xfrm>
                <a:off x="3460" y="312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800" name="Rectangle 64"/>
              <p:cNvSpPr>
                <a:spLocks noChangeArrowheads="1"/>
              </p:cNvSpPr>
              <p:nvPr/>
            </p:nvSpPr>
            <p:spPr bwMode="auto">
              <a:xfrm>
                <a:off x="1780" y="336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801" name="Rectangle 65"/>
              <p:cNvSpPr>
                <a:spLocks noChangeArrowheads="1"/>
              </p:cNvSpPr>
              <p:nvPr/>
            </p:nvSpPr>
            <p:spPr bwMode="auto">
              <a:xfrm>
                <a:off x="2020" y="336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802" name="Rectangle 66"/>
              <p:cNvSpPr>
                <a:spLocks noChangeArrowheads="1"/>
              </p:cNvSpPr>
              <p:nvPr/>
            </p:nvSpPr>
            <p:spPr bwMode="auto">
              <a:xfrm>
                <a:off x="2260" y="336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803" name="Rectangle 67"/>
              <p:cNvSpPr>
                <a:spLocks noChangeArrowheads="1"/>
              </p:cNvSpPr>
              <p:nvPr/>
            </p:nvSpPr>
            <p:spPr bwMode="auto">
              <a:xfrm>
                <a:off x="2500" y="336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804" name="Rectangle 68"/>
              <p:cNvSpPr>
                <a:spLocks noChangeArrowheads="1"/>
              </p:cNvSpPr>
              <p:nvPr/>
            </p:nvSpPr>
            <p:spPr bwMode="auto">
              <a:xfrm>
                <a:off x="2740" y="336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805" name="Rectangle 69"/>
              <p:cNvSpPr>
                <a:spLocks noChangeArrowheads="1"/>
              </p:cNvSpPr>
              <p:nvPr/>
            </p:nvSpPr>
            <p:spPr bwMode="auto">
              <a:xfrm>
                <a:off x="2980" y="336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806" name="Rectangle 70"/>
              <p:cNvSpPr>
                <a:spLocks noChangeArrowheads="1"/>
              </p:cNvSpPr>
              <p:nvPr/>
            </p:nvSpPr>
            <p:spPr bwMode="auto">
              <a:xfrm>
                <a:off x="3220" y="336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807" name="Rectangle 71"/>
              <p:cNvSpPr>
                <a:spLocks noChangeArrowheads="1"/>
              </p:cNvSpPr>
              <p:nvPr/>
            </p:nvSpPr>
            <p:spPr bwMode="auto">
              <a:xfrm>
                <a:off x="3460" y="336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808" name="Rectangle 72"/>
              <p:cNvSpPr>
                <a:spLocks noChangeArrowheads="1"/>
              </p:cNvSpPr>
              <p:nvPr/>
            </p:nvSpPr>
            <p:spPr bwMode="auto">
              <a:xfrm>
                <a:off x="1780" y="360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809" name="Rectangle 73"/>
              <p:cNvSpPr>
                <a:spLocks noChangeArrowheads="1"/>
              </p:cNvSpPr>
              <p:nvPr/>
            </p:nvSpPr>
            <p:spPr bwMode="auto">
              <a:xfrm>
                <a:off x="2020" y="360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810" name="Rectangle 74"/>
              <p:cNvSpPr>
                <a:spLocks noChangeArrowheads="1"/>
              </p:cNvSpPr>
              <p:nvPr/>
            </p:nvSpPr>
            <p:spPr bwMode="auto">
              <a:xfrm>
                <a:off x="2260" y="360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811" name="Rectangle 75"/>
              <p:cNvSpPr>
                <a:spLocks noChangeArrowheads="1"/>
              </p:cNvSpPr>
              <p:nvPr/>
            </p:nvSpPr>
            <p:spPr bwMode="auto">
              <a:xfrm>
                <a:off x="2500" y="360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812" name="Rectangle 76"/>
              <p:cNvSpPr>
                <a:spLocks noChangeArrowheads="1"/>
              </p:cNvSpPr>
              <p:nvPr/>
            </p:nvSpPr>
            <p:spPr bwMode="auto">
              <a:xfrm>
                <a:off x="2740" y="360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813" name="Rectangle 77"/>
              <p:cNvSpPr>
                <a:spLocks noChangeArrowheads="1"/>
              </p:cNvSpPr>
              <p:nvPr/>
            </p:nvSpPr>
            <p:spPr bwMode="auto">
              <a:xfrm>
                <a:off x="2980" y="360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814" name="Rectangle 78"/>
              <p:cNvSpPr>
                <a:spLocks noChangeArrowheads="1"/>
              </p:cNvSpPr>
              <p:nvPr/>
            </p:nvSpPr>
            <p:spPr bwMode="auto">
              <a:xfrm>
                <a:off x="3220" y="360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815" name="Rectangle 79"/>
              <p:cNvSpPr>
                <a:spLocks noChangeArrowheads="1"/>
              </p:cNvSpPr>
              <p:nvPr/>
            </p:nvSpPr>
            <p:spPr bwMode="auto">
              <a:xfrm>
                <a:off x="3460" y="360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816" name="Rectangle 80"/>
              <p:cNvSpPr>
                <a:spLocks noChangeArrowheads="1"/>
              </p:cNvSpPr>
              <p:nvPr/>
            </p:nvSpPr>
            <p:spPr bwMode="auto">
              <a:xfrm>
                <a:off x="1780" y="192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817" name="Rectangle 81"/>
              <p:cNvSpPr>
                <a:spLocks noChangeArrowheads="1"/>
              </p:cNvSpPr>
              <p:nvPr/>
            </p:nvSpPr>
            <p:spPr bwMode="auto">
              <a:xfrm>
                <a:off x="2020" y="192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818" name="Rectangle 82"/>
              <p:cNvSpPr>
                <a:spLocks noChangeArrowheads="1"/>
              </p:cNvSpPr>
              <p:nvPr/>
            </p:nvSpPr>
            <p:spPr bwMode="auto">
              <a:xfrm>
                <a:off x="2260" y="192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819" name="Rectangle 83"/>
              <p:cNvSpPr>
                <a:spLocks noChangeArrowheads="1"/>
              </p:cNvSpPr>
              <p:nvPr/>
            </p:nvSpPr>
            <p:spPr bwMode="auto">
              <a:xfrm>
                <a:off x="2500" y="192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820" name="Rectangle 84"/>
              <p:cNvSpPr>
                <a:spLocks noChangeArrowheads="1"/>
              </p:cNvSpPr>
              <p:nvPr/>
            </p:nvSpPr>
            <p:spPr bwMode="auto">
              <a:xfrm>
                <a:off x="2740" y="192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821" name="Rectangle 85"/>
              <p:cNvSpPr>
                <a:spLocks noChangeArrowheads="1"/>
              </p:cNvSpPr>
              <p:nvPr/>
            </p:nvSpPr>
            <p:spPr bwMode="auto">
              <a:xfrm>
                <a:off x="2980" y="192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822" name="Rectangle 86"/>
              <p:cNvSpPr>
                <a:spLocks noChangeArrowheads="1"/>
              </p:cNvSpPr>
              <p:nvPr/>
            </p:nvSpPr>
            <p:spPr bwMode="auto">
              <a:xfrm>
                <a:off x="3220" y="192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4823" name="Rectangle 87"/>
              <p:cNvSpPr>
                <a:spLocks noChangeArrowheads="1"/>
              </p:cNvSpPr>
              <p:nvPr/>
            </p:nvSpPr>
            <p:spPr bwMode="auto">
              <a:xfrm>
                <a:off x="3460" y="1924"/>
                <a:ext cx="88" cy="8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14694" name="Oval 88"/>
            <p:cNvSpPr>
              <a:spLocks noChangeArrowheads="1"/>
            </p:cNvSpPr>
            <p:nvPr/>
          </p:nvSpPr>
          <p:spPr bwMode="auto">
            <a:xfrm>
              <a:off x="3744" y="220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695" name="Oval 89"/>
            <p:cNvSpPr>
              <a:spLocks noChangeArrowheads="1"/>
            </p:cNvSpPr>
            <p:nvPr/>
          </p:nvSpPr>
          <p:spPr bwMode="auto">
            <a:xfrm>
              <a:off x="3984" y="220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696" name="Oval 90"/>
            <p:cNvSpPr>
              <a:spLocks noChangeArrowheads="1"/>
            </p:cNvSpPr>
            <p:nvPr/>
          </p:nvSpPr>
          <p:spPr bwMode="auto">
            <a:xfrm>
              <a:off x="4224" y="220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697" name="Oval 91"/>
            <p:cNvSpPr>
              <a:spLocks noChangeArrowheads="1"/>
            </p:cNvSpPr>
            <p:nvPr/>
          </p:nvSpPr>
          <p:spPr bwMode="auto">
            <a:xfrm>
              <a:off x="4464" y="220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698" name="Oval 92"/>
            <p:cNvSpPr>
              <a:spLocks noChangeArrowheads="1"/>
            </p:cNvSpPr>
            <p:nvPr/>
          </p:nvSpPr>
          <p:spPr bwMode="auto">
            <a:xfrm>
              <a:off x="4704" y="220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699" name="Oval 93"/>
            <p:cNvSpPr>
              <a:spLocks noChangeArrowheads="1"/>
            </p:cNvSpPr>
            <p:nvPr/>
          </p:nvSpPr>
          <p:spPr bwMode="auto">
            <a:xfrm>
              <a:off x="4944" y="220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00" name="Oval 94"/>
            <p:cNvSpPr>
              <a:spLocks noChangeArrowheads="1"/>
            </p:cNvSpPr>
            <p:nvPr/>
          </p:nvSpPr>
          <p:spPr bwMode="auto">
            <a:xfrm>
              <a:off x="5184" y="220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01" name="Oval 95"/>
            <p:cNvSpPr>
              <a:spLocks noChangeArrowheads="1"/>
            </p:cNvSpPr>
            <p:nvPr/>
          </p:nvSpPr>
          <p:spPr bwMode="auto">
            <a:xfrm>
              <a:off x="5424" y="220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02" name="Oval 96"/>
            <p:cNvSpPr>
              <a:spLocks noChangeArrowheads="1"/>
            </p:cNvSpPr>
            <p:nvPr/>
          </p:nvSpPr>
          <p:spPr bwMode="auto">
            <a:xfrm>
              <a:off x="3744" y="24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03" name="Oval 97"/>
            <p:cNvSpPr>
              <a:spLocks noChangeArrowheads="1"/>
            </p:cNvSpPr>
            <p:nvPr/>
          </p:nvSpPr>
          <p:spPr bwMode="auto">
            <a:xfrm>
              <a:off x="3984" y="24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04" name="Oval 98"/>
            <p:cNvSpPr>
              <a:spLocks noChangeArrowheads="1"/>
            </p:cNvSpPr>
            <p:nvPr/>
          </p:nvSpPr>
          <p:spPr bwMode="auto">
            <a:xfrm>
              <a:off x="4224" y="24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05" name="Oval 99"/>
            <p:cNvSpPr>
              <a:spLocks noChangeArrowheads="1"/>
            </p:cNvSpPr>
            <p:nvPr/>
          </p:nvSpPr>
          <p:spPr bwMode="auto">
            <a:xfrm>
              <a:off x="4464" y="24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06" name="Oval 100"/>
            <p:cNvSpPr>
              <a:spLocks noChangeArrowheads="1"/>
            </p:cNvSpPr>
            <p:nvPr/>
          </p:nvSpPr>
          <p:spPr bwMode="auto">
            <a:xfrm>
              <a:off x="4704" y="24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07" name="Oval 101"/>
            <p:cNvSpPr>
              <a:spLocks noChangeArrowheads="1"/>
            </p:cNvSpPr>
            <p:nvPr/>
          </p:nvSpPr>
          <p:spPr bwMode="auto">
            <a:xfrm>
              <a:off x="4944" y="24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08" name="Oval 102"/>
            <p:cNvSpPr>
              <a:spLocks noChangeArrowheads="1"/>
            </p:cNvSpPr>
            <p:nvPr/>
          </p:nvSpPr>
          <p:spPr bwMode="auto">
            <a:xfrm>
              <a:off x="5184" y="24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09" name="Oval 103"/>
            <p:cNvSpPr>
              <a:spLocks noChangeArrowheads="1"/>
            </p:cNvSpPr>
            <p:nvPr/>
          </p:nvSpPr>
          <p:spPr bwMode="auto">
            <a:xfrm>
              <a:off x="5424" y="24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10" name="Oval 104"/>
            <p:cNvSpPr>
              <a:spLocks noChangeArrowheads="1"/>
            </p:cNvSpPr>
            <p:nvPr/>
          </p:nvSpPr>
          <p:spPr bwMode="auto">
            <a:xfrm>
              <a:off x="3744" y="268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11" name="Oval 105"/>
            <p:cNvSpPr>
              <a:spLocks noChangeArrowheads="1"/>
            </p:cNvSpPr>
            <p:nvPr/>
          </p:nvSpPr>
          <p:spPr bwMode="auto">
            <a:xfrm>
              <a:off x="3984" y="268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12" name="Oval 106"/>
            <p:cNvSpPr>
              <a:spLocks noChangeArrowheads="1"/>
            </p:cNvSpPr>
            <p:nvPr/>
          </p:nvSpPr>
          <p:spPr bwMode="auto">
            <a:xfrm>
              <a:off x="4224" y="268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13" name="Oval 107"/>
            <p:cNvSpPr>
              <a:spLocks noChangeArrowheads="1"/>
            </p:cNvSpPr>
            <p:nvPr/>
          </p:nvSpPr>
          <p:spPr bwMode="auto">
            <a:xfrm>
              <a:off x="4464" y="268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14" name="Oval 108"/>
            <p:cNvSpPr>
              <a:spLocks noChangeArrowheads="1"/>
            </p:cNvSpPr>
            <p:nvPr/>
          </p:nvSpPr>
          <p:spPr bwMode="auto">
            <a:xfrm>
              <a:off x="4704" y="268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15" name="Oval 109"/>
            <p:cNvSpPr>
              <a:spLocks noChangeArrowheads="1"/>
            </p:cNvSpPr>
            <p:nvPr/>
          </p:nvSpPr>
          <p:spPr bwMode="auto">
            <a:xfrm>
              <a:off x="4944" y="268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16" name="Oval 110"/>
            <p:cNvSpPr>
              <a:spLocks noChangeArrowheads="1"/>
            </p:cNvSpPr>
            <p:nvPr/>
          </p:nvSpPr>
          <p:spPr bwMode="auto">
            <a:xfrm>
              <a:off x="5184" y="268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17" name="Oval 111"/>
            <p:cNvSpPr>
              <a:spLocks noChangeArrowheads="1"/>
            </p:cNvSpPr>
            <p:nvPr/>
          </p:nvSpPr>
          <p:spPr bwMode="auto">
            <a:xfrm>
              <a:off x="5424" y="268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18" name="Oval 112"/>
            <p:cNvSpPr>
              <a:spLocks noChangeArrowheads="1"/>
            </p:cNvSpPr>
            <p:nvPr/>
          </p:nvSpPr>
          <p:spPr bwMode="auto">
            <a:xfrm>
              <a:off x="3744" y="292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19" name="Oval 113"/>
            <p:cNvSpPr>
              <a:spLocks noChangeArrowheads="1"/>
            </p:cNvSpPr>
            <p:nvPr/>
          </p:nvSpPr>
          <p:spPr bwMode="auto">
            <a:xfrm>
              <a:off x="3984" y="292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20" name="Oval 114"/>
            <p:cNvSpPr>
              <a:spLocks noChangeArrowheads="1"/>
            </p:cNvSpPr>
            <p:nvPr/>
          </p:nvSpPr>
          <p:spPr bwMode="auto">
            <a:xfrm>
              <a:off x="4224" y="292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21" name="Oval 115"/>
            <p:cNvSpPr>
              <a:spLocks noChangeArrowheads="1"/>
            </p:cNvSpPr>
            <p:nvPr/>
          </p:nvSpPr>
          <p:spPr bwMode="auto">
            <a:xfrm>
              <a:off x="4464" y="292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22" name="Oval 116"/>
            <p:cNvSpPr>
              <a:spLocks noChangeArrowheads="1"/>
            </p:cNvSpPr>
            <p:nvPr/>
          </p:nvSpPr>
          <p:spPr bwMode="auto">
            <a:xfrm>
              <a:off x="4704" y="292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23" name="Oval 117"/>
            <p:cNvSpPr>
              <a:spLocks noChangeArrowheads="1"/>
            </p:cNvSpPr>
            <p:nvPr/>
          </p:nvSpPr>
          <p:spPr bwMode="auto">
            <a:xfrm>
              <a:off x="4944" y="292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24" name="Oval 118"/>
            <p:cNvSpPr>
              <a:spLocks noChangeArrowheads="1"/>
            </p:cNvSpPr>
            <p:nvPr/>
          </p:nvSpPr>
          <p:spPr bwMode="auto">
            <a:xfrm>
              <a:off x="5184" y="292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25" name="Oval 119"/>
            <p:cNvSpPr>
              <a:spLocks noChangeArrowheads="1"/>
            </p:cNvSpPr>
            <p:nvPr/>
          </p:nvSpPr>
          <p:spPr bwMode="auto">
            <a:xfrm>
              <a:off x="5424" y="292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26" name="Oval 120"/>
            <p:cNvSpPr>
              <a:spLocks noChangeArrowheads="1"/>
            </p:cNvSpPr>
            <p:nvPr/>
          </p:nvSpPr>
          <p:spPr bwMode="auto">
            <a:xfrm>
              <a:off x="3744" y="316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27" name="Oval 121"/>
            <p:cNvSpPr>
              <a:spLocks noChangeArrowheads="1"/>
            </p:cNvSpPr>
            <p:nvPr/>
          </p:nvSpPr>
          <p:spPr bwMode="auto">
            <a:xfrm>
              <a:off x="3984" y="316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28" name="Oval 122"/>
            <p:cNvSpPr>
              <a:spLocks noChangeArrowheads="1"/>
            </p:cNvSpPr>
            <p:nvPr/>
          </p:nvSpPr>
          <p:spPr bwMode="auto">
            <a:xfrm>
              <a:off x="4224" y="316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29" name="Oval 123"/>
            <p:cNvSpPr>
              <a:spLocks noChangeArrowheads="1"/>
            </p:cNvSpPr>
            <p:nvPr/>
          </p:nvSpPr>
          <p:spPr bwMode="auto">
            <a:xfrm>
              <a:off x="4464" y="316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30" name="Oval 124"/>
            <p:cNvSpPr>
              <a:spLocks noChangeArrowheads="1"/>
            </p:cNvSpPr>
            <p:nvPr/>
          </p:nvSpPr>
          <p:spPr bwMode="auto">
            <a:xfrm>
              <a:off x="4704" y="316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31" name="Oval 125"/>
            <p:cNvSpPr>
              <a:spLocks noChangeArrowheads="1"/>
            </p:cNvSpPr>
            <p:nvPr/>
          </p:nvSpPr>
          <p:spPr bwMode="auto">
            <a:xfrm>
              <a:off x="4944" y="316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32" name="Oval 126"/>
            <p:cNvSpPr>
              <a:spLocks noChangeArrowheads="1"/>
            </p:cNvSpPr>
            <p:nvPr/>
          </p:nvSpPr>
          <p:spPr bwMode="auto">
            <a:xfrm>
              <a:off x="5184" y="316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33" name="Oval 127"/>
            <p:cNvSpPr>
              <a:spLocks noChangeArrowheads="1"/>
            </p:cNvSpPr>
            <p:nvPr/>
          </p:nvSpPr>
          <p:spPr bwMode="auto">
            <a:xfrm>
              <a:off x="5424" y="316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34" name="Oval 128"/>
            <p:cNvSpPr>
              <a:spLocks noChangeArrowheads="1"/>
            </p:cNvSpPr>
            <p:nvPr/>
          </p:nvSpPr>
          <p:spPr bwMode="auto">
            <a:xfrm>
              <a:off x="3744" y="340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35" name="Oval 129"/>
            <p:cNvSpPr>
              <a:spLocks noChangeArrowheads="1"/>
            </p:cNvSpPr>
            <p:nvPr/>
          </p:nvSpPr>
          <p:spPr bwMode="auto">
            <a:xfrm>
              <a:off x="3984" y="340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36" name="Oval 130"/>
            <p:cNvSpPr>
              <a:spLocks noChangeArrowheads="1"/>
            </p:cNvSpPr>
            <p:nvPr/>
          </p:nvSpPr>
          <p:spPr bwMode="auto">
            <a:xfrm>
              <a:off x="4224" y="340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37" name="Oval 131"/>
            <p:cNvSpPr>
              <a:spLocks noChangeArrowheads="1"/>
            </p:cNvSpPr>
            <p:nvPr/>
          </p:nvSpPr>
          <p:spPr bwMode="auto">
            <a:xfrm>
              <a:off x="4464" y="340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38" name="Oval 132"/>
            <p:cNvSpPr>
              <a:spLocks noChangeArrowheads="1"/>
            </p:cNvSpPr>
            <p:nvPr/>
          </p:nvSpPr>
          <p:spPr bwMode="auto">
            <a:xfrm>
              <a:off x="4704" y="340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39" name="Oval 133"/>
            <p:cNvSpPr>
              <a:spLocks noChangeArrowheads="1"/>
            </p:cNvSpPr>
            <p:nvPr/>
          </p:nvSpPr>
          <p:spPr bwMode="auto">
            <a:xfrm>
              <a:off x="4944" y="340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40" name="Oval 134"/>
            <p:cNvSpPr>
              <a:spLocks noChangeArrowheads="1"/>
            </p:cNvSpPr>
            <p:nvPr/>
          </p:nvSpPr>
          <p:spPr bwMode="auto">
            <a:xfrm>
              <a:off x="5184" y="340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41" name="Oval 135"/>
            <p:cNvSpPr>
              <a:spLocks noChangeArrowheads="1"/>
            </p:cNvSpPr>
            <p:nvPr/>
          </p:nvSpPr>
          <p:spPr bwMode="auto">
            <a:xfrm>
              <a:off x="5424" y="340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42" name="Oval 136"/>
            <p:cNvSpPr>
              <a:spLocks noChangeArrowheads="1"/>
            </p:cNvSpPr>
            <p:nvPr/>
          </p:nvSpPr>
          <p:spPr bwMode="auto">
            <a:xfrm>
              <a:off x="3744" y="36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43" name="Oval 137"/>
            <p:cNvSpPr>
              <a:spLocks noChangeArrowheads="1"/>
            </p:cNvSpPr>
            <p:nvPr/>
          </p:nvSpPr>
          <p:spPr bwMode="auto">
            <a:xfrm>
              <a:off x="3984" y="36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44" name="Oval 138"/>
            <p:cNvSpPr>
              <a:spLocks noChangeArrowheads="1"/>
            </p:cNvSpPr>
            <p:nvPr/>
          </p:nvSpPr>
          <p:spPr bwMode="auto">
            <a:xfrm>
              <a:off x="4224" y="36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45" name="Oval 139"/>
            <p:cNvSpPr>
              <a:spLocks noChangeArrowheads="1"/>
            </p:cNvSpPr>
            <p:nvPr/>
          </p:nvSpPr>
          <p:spPr bwMode="auto">
            <a:xfrm>
              <a:off x="4464" y="36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46" name="Oval 140"/>
            <p:cNvSpPr>
              <a:spLocks noChangeArrowheads="1"/>
            </p:cNvSpPr>
            <p:nvPr/>
          </p:nvSpPr>
          <p:spPr bwMode="auto">
            <a:xfrm>
              <a:off x="4704" y="36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47" name="Oval 141"/>
            <p:cNvSpPr>
              <a:spLocks noChangeArrowheads="1"/>
            </p:cNvSpPr>
            <p:nvPr/>
          </p:nvSpPr>
          <p:spPr bwMode="auto">
            <a:xfrm>
              <a:off x="4944" y="36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48" name="Oval 142"/>
            <p:cNvSpPr>
              <a:spLocks noChangeArrowheads="1"/>
            </p:cNvSpPr>
            <p:nvPr/>
          </p:nvSpPr>
          <p:spPr bwMode="auto">
            <a:xfrm>
              <a:off x="5184" y="36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49" name="Oval 143"/>
            <p:cNvSpPr>
              <a:spLocks noChangeArrowheads="1"/>
            </p:cNvSpPr>
            <p:nvPr/>
          </p:nvSpPr>
          <p:spPr bwMode="auto">
            <a:xfrm>
              <a:off x="5424" y="364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50" name="Oval 144"/>
            <p:cNvSpPr>
              <a:spLocks noChangeArrowheads="1"/>
            </p:cNvSpPr>
            <p:nvPr/>
          </p:nvSpPr>
          <p:spPr bwMode="auto">
            <a:xfrm>
              <a:off x="3744" y="388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51" name="Oval 145"/>
            <p:cNvSpPr>
              <a:spLocks noChangeArrowheads="1"/>
            </p:cNvSpPr>
            <p:nvPr/>
          </p:nvSpPr>
          <p:spPr bwMode="auto">
            <a:xfrm>
              <a:off x="3984" y="388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52" name="Oval 146"/>
            <p:cNvSpPr>
              <a:spLocks noChangeArrowheads="1"/>
            </p:cNvSpPr>
            <p:nvPr/>
          </p:nvSpPr>
          <p:spPr bwMode="auto">
            <a:xfrm>
              <a:off x="4224" y="388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53" name="Oval 147"/>
            <p:cNvSpPr>
              <a:spLocks noChangeArrowheads="1"/>
            </p:cNvSpPr>
            <p:nvPr/>
          </p:nvSpPr>
          <p:spPr bwMode="auto">
            <a:xfrm>
              <a:off x="4464" y="388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54" name="Oval 148"/>
            <p:cNvSpPr>
              <a:spLocks noChangeArrowheads="1"/>
            </p:cNvSpPr>
            <p:nvPr/>
          </p:nvSpPr>
          <p:spPr bwMode="auto">
            <a:xfrm>
              <a:off x="4704" y="388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55" name="Oval 149"/>
            <p:cNvSpPr>
              <a:spLocks noChangeArrowheads="1"/>
            </p:cNvSpPr>
            <p:nvPr/>
          </p:nvSpPr>
          <p:spPr bwMode="auto">
            <a:xfrm>
              <a:off x="4944" y="388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56" name="Oval 150"/>
            <p:cNvSpPr>
              <a:spLocks noChangeArrowheads="1"/>
            </p:cNvSpPr>
            <p:nvPr/>
          </p:nvSpPr>
          <p:spPr bwMode="auto">
            <a:xfrm>
              <a:off x="5184" y="388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4757" name="Oval 151"/>
            <p:cNvSpPr>
              <a:spLocks noChangeArrowheads="1"/>
            </p:cNvSpPr>
            <p:nvPr/>
          </p:nvSpPr>
          <p:spPr bwMode="auto">
            <a:xfrm>
              <a:off x="5424" y="3888"/>
              <a:ext cx="96" cy="96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64428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8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8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Torus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Mesh is not symmetric on edges: performance very sensitive to placement of task on edge vs. middle</a:t>
            </a: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Torus avoids this problem</a:t>
            </a:r>
          </a:p>
          <a:p>
            <a:pPr>
              <a:buFont typeface="Wingdings" charset="0"/>
              <a:buNone/>
            </a:pP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+ Higher path diversity (and bisection bandwidth) than mesh</a:t>
            </a:r>
          </a:p>
          <a:p>
            <a:pPr>
              <a:buFont typeface="Wingdings" charset="0"/>
              <a:buNone/>
            </a:pP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- Higher cost</a:t>
            </a:r>
          </a:p>
          <a:p>
            <a:pPr>
              <a:buFont typeface="Wingdings" charset="0"/>
              <a:buNone/>
            </a:pP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- Harder to lay out on-chip</a:t>
            </a:r>
          </a:p>
          <a:p>
            <a:pPr>
              <a:buFont typeface="Wingdings" charset="0"/>
              <a:buNone/>
            </a:pP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  - Unequal link lengths</a:t>
            </a:r>
          </a:p>
          <a:p>
            <a:pPr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673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CE38170-7C7E-8C4D-B5A2-37B79A973E7F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39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grpSp>
        <p:nvGrpSpPr>
          <p:cNvPr id="116740" name="Group 4"/>
          <p:cNvGrpSpPr>
            <a:grpSpLocks/>
          </p:cNvGrpSpPr>
          <p:nvPr/>
        </p:nvGrpSpPr>
        <p:grpSpPr bwMode="auto">
          <a:xfrm>
            <a:off x="5181600" y="2984500"/>
            <a:ext cx="3327400" cy="3289300"/>
            <a:chOff x="3264" y="1880"/>
            <a:chExt cx="2096" cy="2072"/>
          </a:xfrm>
        </p:grpSpPr>
        <p:sp>
          <p:nvSpPr>
            <p:cNvPr id="116741" name="Rectangle 5"/>
            <p:cNvSpPr>
              <a:spLocks noChangeArrowheads="1"/>
            </p:cNvSpPr>
            <p:nvPr/>
          </p:nvSpPr>
          <p:spPr bwMode="auto">
            <a:xfrm>
              <a:off x="3648" y="2064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42" name="Rectangle 6"/>
            <p:cNvSpPr>
              <a:spLocks noChangeArrowheads="1"/>
            </p:cNvSpPr>
            <p:nvPr/>
          </p:nvSpPr>
          <p:spPr bwMode="auto">
            <a:xfrm>
              <a:off x="4032" y="2064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43" name="Rectangle 7"/>
            <p:cNvSpPr>
              <a:spLocks noChangeArrowheads="1"/>
            </p:cNvSpPr>
            <p:nvPr/>
          </p:nvSpPr>
          <p:spPr bwMode="auto">
            <a:xfrm>
              <a:off x="4416" y="2064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44" name="Rectangle 8"/>
            <p:cNvSpPr>
              <a:spLocks noChangeArrowheads="1"/>
            </p:cNvSpPr>
            <p:nvPr/>
          </p:nvSpPr>
          <p:spPr bwMode="auto">
            <a:xfrm>
              <a:off x="4800" y="2064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45" name="Line 9"/>
            <p:cNvSpPr>
              <a:spLocks noChangeShapeType="1"/>
            </p:cNvSpPr>
            <p:nvPr/>
          </p:nvSpPr>
          <p:spPr bwMode="auto">
            <a:xfrm>
              <a:off x="3840" y="216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46" name="Line 10"/>
            <p:cNvSpPr>
              <a:spLocks noChangeShapeType="1"/>
            </p:cNvSpPr>
            <p:nvPr/>
          </p:nvSpPr>
          <p:spPr bwMode="auto">
            <a:xfrm>
              <a:off x="4224" y="216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47" name="Line 11"/>
            <p:cNvSpPr>
              <a:spLocks noChangeShapeType="1"/>
            </p:cNvSpPr>
            <p:nvPr/>
          </p:nvSpPr>
          <p:spPr bwMode="auto">
            <a:xfrm>
              <a:off x="4608" y="216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48" name="Freeform 12"/>
            <p:cNvSpPr>
              <a:spLocks/>
            </p:cNvSpPr>
            <p:nvPr/>
          </p:nvSpPr>
          <p:spPr bwMode="auto">
            <a:xfrm>
              <a:off x="3264" y="1880"/>
              <a:ext cx="2096" cy="280"/>
            </a:xfrm>
            <a:custGeom>
              <a:avLst/>
              <a:gdLst>
                <a:gd name="T0" fmla="*/ 1728 w 2096"/>
                <a:gd name="T1" fmla="*/ 280 h 280"/>
                <a:gd name="T2" fmla="*/ 1872 w 2096"/>
                <a:gd name="T3" fmla="*/ 232 h 280"/>
                <a:gd name="T4" fmla="*/ 1824 w 2096"/>
                <a:gd name="T5" fmla="*/ 40 h 280"/>
                <a:gd name="T6" fmla="*/ 240 w 2096"/>
                <a:gd name="T7" fmla="*/ 40 h 280"/>
                <a:gd name="T8" fmla="*/ 384 w 2096"/>
                <a:gd name="T9" fmla="*/ 280 h 2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96"/>
                <a:gd name="T16" fmla="*/ 0 h 280"/>
                <a:gd name="T17" fmla="*/ 2096 w 2096"/>
                <a:gd name="T18" fmla="*/ 280 h 28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96" h="280">
                  <a:moveTo>
                    <a:pt x="1728" y="280"/>
                  </a:moveTo>
                  <a:cubicBezTo>
                    <a:pt x="1792" y="276"/>
                    <a:pt x="1856" y="272"/>
                    <a:pt x="1872" y="232"/>
                  </a:cubicBezTo>
                  <a:cubicBezTo>
                    <a:pt x="1888" y="192"/>
                    <a:pt x="2096" y="72"/>
                    <a:pt x="1824" y="40"/>
                  </a:cubicBezTo>
                  <a:cubicBezTo>
                    <a:pt x="1552" y="8"/>
                    <a:pt x="480" y="0"/>
                    <a:pt x="240" y="40"/>
                  </a:cubicBezTo>
                  <a:cubicBezTo>
                    <a:pt x="0" y="80"/>
                    <a:pt x="360" y="240"/>
                    <a:pt x="384" y="28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49" name="Rectangle 13"/>
            <p:cNvSpPr>
              <a:spLocks noChangeArrowheads="1"/>
            </p:cNvSpPr>
            <p:nvPr/>
          </p:nvSpPr>
          <p:spPr bwMode="auto">
            <a:xfrm>
              <a:off x="3648" y="2544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50" name="Rectangle 14"/>
            <p:cNvSpPr>
              <a:spLocks noChangeArrowheads="1"/>
            </p:cNvSpPr>
            <p:nvPr/>
          </p:nvSpPr>
          <p:spPr bwMode="auto">
            <a:xfrm>
              <a:off x="4032" y="2544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51" name="Rectangle 15"/>
            <p:cNvSpPr>
              <a:spLocks noChangeArrowheads="1"/>
            </p:cNvSpPr>
            <p:nvPr/>
          </p:nvSpPr>
          <p:spPr bwMode="auto">
            <a:xfrm>
              <a:off x="4416" y="2544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52" name="Rectangle 16"/>
            <p:cNvSpPr>
              <a:spLocks noChangeArrowheads="1"/>
            </p:cNvSpPr>
            <p:nvPr/>
          </p:nvSpPr>
          <p:spPr bwMode="auto">
            <a:xfrm>
              <a:off x="4800" y="2544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53" name="Line 17"/>
            <p:cNvSpPr>
              <a:spLocks noChangeShapeType="1"/>
            </p:cNvSpPr>
            <p:nvPr/>
          </p:nvSpPr>
          <p:spPr bwMode="auto">
            <a:xfrm>
              <a:off x="3840" y="264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54" name="Line 18"/>
            <p:cNvSpPr>
              <a:spLocks noChangeShapeType="1"/>
            </p:cNvSpPr>
            <p:nvPr/>
          </p:nvSpPr>
          <p:spPr bwMode="auto">
            <a:xfrm>
              <a:off x="4224" y="264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55" name="Line 19"/>
            <p:cNvSpPr>
              <a:spLocks noChangeShapeType="1"/>
            </p:cNvSpPr>
            <p:nvPr/>
          </p:nvSpPr>
          <p:spPr bwMode="auto">
            <a:xfrm>
              <a:off x="4608" y="264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56" name="Freeform 20"/>
            <p:cNvSpPr>
              <a:spLocks/>
            </p:cNvSpPr>
            <p:nvPr/>
          </p:nvSpPr>
          <p:spPr bwMode="auto">
            <a:xfrm>
              <a:off x="3264" y="2360"/>
              <a:ext cx="2096" cy="280"/>
            </a:xfrm>
            <a:custGeom>
              <a:avLst/>
              <a:gdLst>
                <a:gd name="T0" fmla="*/ 1728 w 2096"/>
                <a:gd name="T1" fmla="*/ 280 h 280"/>
                <a:gd name="T2" fmla="*/ 1872 w 2096"/>
                <a:gd name="T3" fmla="*/ 232 h 280"/>
                <a:gd name="T4" fmla="*/ 1824 w 2096"/>
                <a:gd name="T5" fmla="*/ 40 h 280"/>
                <a:gd name="T6" fmla="*/ 240 w 2096"/>
                <a:gd name="T7" fmla="*/ 40 h 280"/>
                <a:gd name="T8" fmla="*/ 384 w 2096"/>
                <a:gd name="T9" fmla="*/ 280 h 2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96"/>
                <a:gd name="T16" fmla="*/ 0 h 280"/>
                <a:gd name="T17" fmla="*/ 2096 w 2096"/>
                <a:gd name="T18" fmla="*/ 280 h 28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96" h="280">
                  <a:moveTo>
                    <a:pt x="1728" y="280"/>
                  </a:moveTo>
                  <a:cubicBezTo>
                    <a:pt x="1792" y="276"/>
                    <a:pt x="1856" y="272"/>
                    <a:pt x="1872" y="232"/>
                  </a:cubicBezTo>
                  <a:cubicBezTo>
                    <a:pt x="1888" y="192"/>
                    <a:pt x="2096" y="72"/>
                    <a:pt x="1824" y="40"/>
                  </a:cubicBezTo>
                  <a:cubicBezTo>
                    <a:pt x="1552" y="8"/>
                    <a:pt x="480" y="0"/>
                    <a:pt x="240" y="40"/>
                  </a:cubicBezTo>
                  <a:cubicBezTo>
                    <a:pt x="0" y="80"/>
                    <a:pt x="360" y="240"/>
                    <a:pt x="384" y="28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57" name="Rectangle 21"/>
            <p:cNvSpPr>
              <a:spLocks noChangeArrowheads="1"/>
            </p:cNvSpPr>
            <p:nvPr/>
          </p:nvSpPr>
          <p:spPr bwMode="auto">
            <a:xfrm>
              <a:off x="3648" y="3024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58" name="Rectangle 22"/>
            <p:cNvSpPr>
              <a:spLocks noChangeArrowheads="1"/>
            </p:cNvSpPr>
            <p:nvPr/>
          </p:nvSpPr>
          <p:spPr bwMode="auto">
            <a:xfrm>
              <a:off x="4032" y="3024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59" name="Rectangle 23"/>
            <p:cNvSpPr>
              <a:spLocks noChangeArrowheads="1"/>
            </p:cNvSpPr>
            <p:nvPr/>
          </p:nvSpPr>
          <p:spPr bwMode="auto">
            <a:xfrm>
              <a:off x="4416" y="3024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60" name="Rectangle 24"/>
            <p:cNvSpPr>
              <a:spLocks noChangeArrowheads="1"/>
            </p:cNvSpPr>
            <p:nvPr/>
          </p:nvSpPr>
          <p:spPr bwMode="auto">
            <a:xfrm>
              <a:off x="4800" y="3024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61" name="Line 25"/>
            <p:cNvSpPr>
              <a:spLocks noChangeShapeType="1"/>
            </p:cNvSpPr>
            <p:nvPr/>
          </p:nvSpPr>
          <p:spPr bwMode="auto">
            <a:xfrm>
              <a:off x="3840" y="312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62" name="Line 26"/>
            <p:cNvSpPr>
              <a:spLocks noChangeShapeType="1"/>
            </p:cNvSpPr>
            <p:nvPr/>
          </p:nvSpPr>
          <p:spPr bwMode="auto">
            <a:xfrm>
              <a:off x="4224" y="312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63" name="Line 27"/>
            <p:cNvSpPr>
              <a:spLocks noChangeShapeType="1"/>
            </p:cNvSpPr>
            <p:nvPr/>
          </p:nvSpPr>
          <p:spPr bwMode="auto">
            <a:xfrm>
              <a:off x="4608" y="312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64" name="Freeform 28"/>
            <p:cNvSpPr>
              <a:spLocks/>
            </p:cNvSpPr>
            <p:nvPr/>
          </p:nvSpPr>
          <p:spPr bwMode="auto">
            <a:xfrm>
              <a:off x="3264" y="2840"/>
              <a:ext cx="2096" cy="280"/>
            </a:xfrm>
            <a:custGeom>
              <a:avLst/>
              <a:gdLst>
                <a:gd name="T0" fmla="*/ 1728 w 2096"/>
                <a:gd name="T1" fmla="*/ 280 h 280"/>
                <a:gd name="T2" fmla="*/ 1872 w 2096"/>
                <a:gd name="T3" fmla="*/ 232 h 280"/>
                <a:gd name="T4" fmla="*/ 1824 w 2096"/>
                <a:gd name="T5" fmla="*/ 40 h 280"/>
                <a:gd name="T6" fmla="*/ 240 w 2096"/>
                <a:gd name="T7" fmla="*/ 40 h 280"/>
                <a:gd name="T8" fmla="*/ 384 w 2096"/>
                <a:gd name="T9" fmla="*/ 280 h 2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96"/>
                <a:gd name="T16" fmla="*/ 0 h 280"/>
                <a:gd name="T17" fmla="*/ 2096 w 2096"/>
                <a:gd name="T18" fmla="*/ 280 h 28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96" h="280">
                  <a:moveTo>
                    <a:pt x="1728" y="280"/>
                  </a:moveTo>
                  <a:cubicBezTo>
                    <a:pt x="1792" y="276"/>
                    <a:pt x="1856" y="272"/>
                    <a:pt x="1872" y="232"/>
                  </a:cubicBezTo>
                  <a:cubicBezTo>
                    <a:pt x="1888" y="192"/>
                    <a:pt x="2096" y="72"/>
                    <a:pt x="1824" y="40"/>
                  </a:cubicBezTo>
                  <a:cubicBezTo>
                    <a:pt x="1552" y="8"/>
                    <a:pt x="480" y="0"/>
                    <a:pt x="240" y="40"/>
                  </a:cubicBezTo>
                  <a:cubicBezTo>
                    <a:pt x="0" y="80"/>
                    <a:pt x="360" y="240"/>
                    <a:pt x="384" y="28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65" name="Rectangle 29"/>
            <p:cNvSpPr>
              <a:spLocks noChangeArrowheads="1"/>
            </p:cNvSpPr>
            <p:nvPr/>
          </p:nvSpPr>
          <p:spPr bwMode="auto">
            <a:xfrm>
              <a:off x="3648" y="3504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66" name="Rectangle 30"/>
            <p:cNvSpPr>
              <a:spLocks noChangeArrowheads="1"/>
            </p:cNvSpPr>
            <p:nvPr/>
          </p:nvSpPr>
          <p:spPr bwMode="auto">
            <a:xfrm>
              <a:off x="4032" y="3504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67" name="Rectangle 31"/>
            <p:cNvSpPr>
              <a:spLocks noChangeArrowheads="1"/>
            </p:cNvSpPr>
            <p:nvPr/>
          </p:nvSpPr>
          <p:spPr bwMode="auto">
            <a:xfrm>
              <a:off x="4416" y="3504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68" name="Rectangle 32"/>
            <p:cNvSpPr>
              <a:spLocks noChangeArrowheads="1"/>
            </p:cNvSpPr>
            <p:nvPr/>
          </p:nvSpPr>
          <p:spPr bwMode="auto">
            <a:xfrm>
              <a:off x="4800" y="3504"/>
              <a:ext cx="19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69" name="Line 33"/>
            <p:cNvSpPr>
              <a:spLocks noChangeShapeType="1"/>
            </p:cNvSpPr>
            <p:nvPr/>
          </p:nvSpPr>
          <p:spPr bwMode="auto">
            <a:xfrm>
              <a:off x="3840" y="360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70" name="Line 34"/>
            <p:cNvSpPr>
              <a:spLocks noChangeShapeType="1"/>
            </p:cNvSpPr>
            <p:nvPr/>
          </p:nvSpPr>
          <p:spPr bwMode="auto">
            <a:xfrm>
              <a:off x="4224" y="360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71" name="Line 35"/>
            <p:cNvSpPr>
              <a:spLocks noChangeShapeType="1"/>
            </p:cNvSpPr>
            <p:nvPr/>
          </p:nvSpPr>
          <p:spPr bwMode="auto">
            <a:xfrm>
              <a:off x="4608" y="360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72" name="Freeform 36"/>
            <p:cNvSpPr>
              <a:spLocks/>
            </p:cNvSpPr>
            <p:nvPr/>
          </p:nvSpPr>
          <p:spPr bwMode="auto">
            <a:xfrm>
              <a:off x="3264" y="3320"/>
              <a:ext cx="2096" cy="280"/>
            </a:xfrm>
            <a:custGeom>
              <a:avLst/>
              <a:gdLst>
                <a:gd name="T0" fmla="*/ 1728 w 2096"/>
                <a:gd name="T1" fmla="*/ 280 h 280"/>
                <a:gd name="T2" fmla="*/ 1872 w 2096"/>
                <a:gd name="T3" fmla="*/ 232 h 280"/>
                <a:gd name="T4" fmla="*/ 1824 w 2096"/>
                <a:gd name="T5" fmla="*/ 40 h 280"/>
                <a:gd name="T6" fmla="*/ 240 w 2096"/>
                <a:gd name="T7" fmla="*/ 40 h 280"/>
                <a:gd name="T8" fmla="*/ 384 w 2096"/>
                <a:gd name="T9" fmla="*/ 280 h 2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96"/>
                <a:gd name="T16" fmla="*/ 0 h 280"/>
                <a:gd name="T17" fmla="*/ 2096 w 2096"/>
                <a:gd name="T18" fmla="*/ 280 h 28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96" h="280">
                  <a:moveTo>
                    <a:pt x="1728" y="280"/>
                  </a:moveTo>
                  <a:cubicBezTo>
                    <a:pt x="1792" y="276"/>
                    <a:pt x="1856" y="272"/>
                    <a:pt x="1872" y="232"/>
                  </a:cubicBezTo>
                  <a:cubicBezTo>
                    <a:pt x="1888" y="192"/>
                    <a:pt x="2096" y="72"/>
                    <a:pt x="1824" y="40"/>
                  </a:cubicBezTo>
                  <a:cubicBezTo>
                    <a:pt x="1552" y="8"/>
                    <a:pt x="480" y="0"/>
                    <a:pt x="240" y="40"/>
                  </a:cubicBezTo>
                  <a:cubicBezTo>
                    <a:pt x="0" y="80"/>
                    <a:pt x="360" y="240"/>
                    <a:pt x="384" y="28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73" name="Line 37"/>
            <p:cNvSpPr>
              <a:spLocks noChangeShapeType="1"/>
            </p:cNvSpPr>
            <p:nvPr/>
          </p:nvSpPr>
          <p:spPr bwMode="auto">
            <a:xfrm>
              <a:off x="3744" y="2256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74" name="Line 38"/>
            <p:cNvSpPr>
              <a:spLocks noChangeShapeType="1"/>
            </p:cNvSpPr>
            <p:nvPr/>
          </p:nvSpPr>
          <p:spPr bwMode="auto">
            <a:xfrm>
              <a:off x="4128" y="2256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75" name="Line 39"/>
            <p:cNvSpPr>
              <a:spLocks noChangeShapeType="1"/>
            </p:cNvSpPr>
            <p:nvPr/>
          </p:nvSpPr>
          <p:spPr bwMode="auto">
            <a:xfrm>
              <a:off x="4512" y="2256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76" name="Line 40"/>
            <p:cNvSpPr>
              <a:spLocks noChangeShapeType="1"/>
            </p:cNvSpPr>
            <p:nvPr/>
          </p:nvSpPr>
          <p:spPr bwMode="auto">
            <a:xfrm>
              <a:off x="4896" y="2256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77" name="Line 41"/>
            <p:cNvSpPr>
              <a:spLocks noChangeShapeType="1"/>
            </p:cNvSpPr>
            <p:nvPr/>
          </p:nvSpPr>
          <p:spPr bwMode="auto">
            <a:xfrm>
              <a:off x="3744" y="2736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78" name="Line 42"/>
            <p:cNvSpPr>
              <a:spLocks noChangeShapeType="1"/>
            </p:cNvSpPr>
            <p:nvPr/>
          </p:nvSpPr>
          <p:spPr bwMode="auto">
            <a:xfrm>
              <a:off x="4128" y="2736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79" name="Line 43"/>
            <p:cNvSpPr>
              <a:spLocks noChangeShapeType="1"/>
            </p:cNvSpPr>
            <p:nvPr/>
          </p:nvSpPr>
          <p:spPr bwMode="auto">
            <a:xfrm>
              <a:off x="4512" y="2736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80" name="Line 44"/>
            <p:cNvSpPr>
              <a:spLocks noChangeShapeType="1"/>
            </p:cNvSpPr>
            <p:nvPr/>
          </p:nvSpPr>
          <p:spPr bwMode="auto">
            <a:xfrm>
              <a:off x="4896" y="2736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81" name="Line 45"/>
            <p:cNvSpPr>
              <a:spLocks noChangeShapeType="1"/>
            </p:cNvSpPr>
            <p:nvPr/>
          </p:nvSpPr>
          <p:spPr bwMode="auto">
            <a:xfrm>
              <a:off x="3744" y="3216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82" name="Line 46"/>
            <p:cNvSpPr>
              <a:spLocks noChangeShapeType="1"/>
            </p:cNvSpPr>
            <p:nvPr/>
          </p:nvSpPr>
          <p:spPr bwMode="auto">
            <a:xfrm>
              <a:off x="4128" y="3216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83" name="Line 47"/>
            <p:cNvSpPr>
              <a:spLocks noChangeShapeType="1"/>
            </p:cNvSpPr>
            <p:nvPr/>
          </p:nvSpPr>
          <p:spPr bwMode="auto">
            <a:xfrm>
              <a:off x="4512" y="3216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84" name="Line 48"/>
            <p:cNvSpPr>
              <a:spLocks noChangeShapeType="1"/>
            </p:cNvSpPr>
            <p:nvPr/>
          </p:nvSpPr>
          <p:spPr bwMode="auto">
            <a:xfrm>
              <a:off x="4896" y="3216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85" name="Freeform 49"/>
            <p:cNvSpPr>
              <a:spLocks/>
            </p:cNvSpPr>
            <p:nvPr/>
          </p:nvSpPr>
          <p:spPr bwMode="auto">
            <a:xfrm>
              <a:off x="3744" y="1992"/>
              <a:ext cx="168" cy="1960"/>
            </a:xfrm>
            <a:custGeom>
              <a:avLst/>
              <a:gdLst>
                <a:gd name="T0" fmla="*/ 0 w 168"/>
                <a:gd name="T1" fmla="*/ 72 h 1960"/>
                <a:gd name="T2" fmla="*/ 96 w 168"/>
                <a:gd name="T3" fmla="*/ 24 h 1960"/>
                <a:gd name="T4" fmla="*/ 144 w 168"/>
                <a:gd name="T5" fmla="*/ 72 h 1960"/>
                <a:gd name="T6" fmla="*/ 144 w 168"/>
                <a:gd name="T7" fmla="*/ 456 h 1960"/>
                <a:gd name="T8" fmla="*/ 144 w 168"/>
                <a:gd name="T9" fmla="*/ 1752 h 1960"/>
                <a:gd name="T10" fmla="*/ 0 w 168"/>
                <a:gd name="T11" fmla="*/ 1704 h 19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8"/>
                <a:gd name="T19" fmla="*/ 0 h 1960"/>
                <a:gd name="T20" fmla="*/ 168 w 168"/>
                <a:gd name="T21" fmla="*/ 1960 h 196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8" h="1960">
                  <a:moveTo>
                    <a:pt x="0" y="72"/>
                  </a:moveTo>
                  <a:cubicBezTo>
                    <a:pt x="36" y="48"/>
                    <a:pt x="72" y="24"/>
                    <a:pt x="96" y="24"/>
                  </a:cubicBezTo>
                  <a:cubicBezTo>
                    <a:pt x="120" y="24"/>
                    <a:pt x="136" y="0"/>
                    <a:pt x="144" y="72"/>
                  </a:cubicBezTo>
                  <a:cubicBezTo>
                    <a:pt x="152" y="144"/>
                    <a:pt x="144" y="176"/>
                    <a:pt x="144" y="456"/>
                  </a:cubicBezTo>
                  <a:cubicBezTo>
                    <a:pt x="144" y="736"/>
                    <a:pt x="168" y="1544"/>
                    <a:pt x="144" y="1752"/>
                  </a:cubicBezTo>
                  <a:cubicBezTo>
                    <a:pt x="120" y="1960"/>
                    <a:pt x="60" y="1832"/>
                    <a:pt x="0" y="170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86" name="Freeform 50"/>
            <p:cNvSpPr>
              <a:spLocks/>
            </p:cNvSpPr>
            <p:nvPr/>
          </p:nvSpPr>
          <p:spPr bwMode="auto">
            <a:xfrm>
              <a:off x="4128" y="1976"/>
              <a:ext cx="168" cy="1960"/>
            </a:xfrm>
            <a:custGeom>
              <a:avLst/>
              <a:gdLst>
                <a:gd name="T0" fmla="*/ 0 w 168"/>
                <a:gd name="T1" fmla="*/ 72 h 1960"/>
                <a:gd name="T2" fmla="*/ 96 w 168"/>
                <a:gd name="T3" fmla="*/ 24 h 1960"/>
                <a:gd name="T4" fmla="*/ 144 w 168"/>
                <a:gd name="T5" fmla="*/ 72 h 1960"/>
                <a:gd name="T6" fmla="*/ 144 w 168"/>
                <a:gd name="T7" fmla="*/ 456 h 1960"/>
                <a:gd name="T8" fmla="*/ 144 w 168"/>
                <a:gd name="T9" fmla="*/ 1752 h 1960"/>
                <a:gd name="T10" fmla="*/ 0 w 168"/>
                <a:gd name="T11" fmla="*/ 1704 h 19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8"/>
                <a:gd name="T19" fmla="*/ 0 h 1960"/>
                <a:gd name="T20" fmla="*/ 168 w 168"/>
                <a:gd name="T21" fmla="*/ 1960 h 196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8" h="1960">
                  <a:moveTo>
                    <a:pt x="0" y="72"/>
                  </a:moveTo>
                  <a:cubicBezTo>
                    <a:pt x="36" y="48"/>
                    <a:pt x="72" y="24"/>
                    <a:pt x="96" y="24"/>
                  </a:cubicBezTo>
                  <a:cubicBezTo>
                    <a:pt x="120" y="24"/>
                    <a:pt x="136" y="0"/>
                    <a:pt x="144" y="72"/>
                  </a:cubicBezTo>
                  <a:cubicBezTo>
                    <a:pt x="152" y="144"/>
                    <a:pt x="144" y="176"/>
                    <a:pt x="144" y="456"/>
                  </a:cubicBezTo>
                  <a:cubicBezTo>
                    <a:pt x="144" y="736"/>
                    <a:pt x="168" y="1544"/>
                    <a:pt x="144" y="1752"/>
                  </a:cubicBezTo>
                  <a:cubicBezTo>
                    <a:pt x="120" y="1960"/>
                    <a:pt x="60" y="1832"/>
                    <a:pt x="0" y="170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87" name="Freeform 51"/>
            <p:cNvSpPr>
              <a:spLocks/>
            </p:cNvSpPr>
            <p:nvPr/>
          </p:nvSpPr>
          <p:spPr bwMode="auto">
            <a:xfrm>
              <a:off x="4512" y="1976"/>
              <a:ext cx="168" cy="1960"/>
            </a:xfrm>
            <a:custGeom>
              <a:avLst/>
              <a:gdLst>
                <a:gd name="T0" fmla="*/ 0 w 168"/>
                <a:gd name="T1" fmla="*/ 72 h 1960"/>
                <a:gd name="T2" fmla="*/ 96 w 168"/>
                <a:gd name="T3" fmla="*/ 24 h 1960"/>
                <a:gd name="T4" fmla="*/ 144 w 168"/>
                <a:gd name="T5" fmla="*/ 72 h 1960"/>
                <a:gd name="T6" fmla="*/ 144 w 168"/>
                <a:gd name="T7" fmla="*/ 456 h 1960"/>
                <a:gd name="T8" fmla="*/ 144 w 168"/>
                <a:gd name="T9" fmla="*/ 1752 h 1960"/>
                <a:gd name="T10" fmla="*/ 0 w 168"/>
                <a:gd name="T11" fmla="*/ 1704 h 19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8"/>
                <a:gd name="T19" fmla="*/ 0 h 1960"/>
                <a:gd name="T20" fmla="*/ 168 w 168"/>
                <a:gd name="T21" fmla="*/ 1960 h 196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8" h="1960">
                  <a:moveTo>
                    <a:pt x="0" y="72"/>
                  </a:moveTo>
                  <a:cubicBezTo>
                    <a:pt x="36" y="48"/>
                    <a:pt x="72" y="24"/>
                    <a:pt x="96" y="24"/>
                  </a:cubicBezTo>
                  <a:cubicBezTo>
                    <a:pt x="120" y="24"/>
                    <a:pt x="136" y="0"/>
                    <a:pt x="144" y="72"/>
                  </a:cubicBezTo>
                  <a:cubicBezTo>
                    <a:pt x="152" y="144"/>
                    <a:pt x="144" y="176"/>
                    <a:pt x="144" y="456"/>
                  </a:cubicBezTo>
                  <a:cubicBezTo>
                    <a:pt x="144" y="736"/>
                    <a:pt x="168" y="1544"/>
                    <a:pt x="144" y="1752"/>
                  </a:cubicBezTo>
                  <a:cubicBezTo>
                    <a:pt x="120" y="1960"/>
                    <a:pt x="60" y="1832"/>
                    <a:pt x="0" y="170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6788" name="Freeform 52"/>
            <p:cNvSpPr>
              <a:spLocks/>
            </p:cNvSpPr>
            <p:nvPr/>
          </p:nvSpPr>
          <p:spPr bwMode="auto">
            <a:xfrm>
              <a:off x="4896" y="1976"/>
              <a:ext cx="168" cy="1960"/>
            </a:xfrm>
            <a:custGeom>
              <a:avLst/>
              <a:gdLst>
                <a:gd name="T0" fmla="*/ 0 w 168"/>
                <a:gd name="T1" fmla="*/ 72 h 1960"/>
                <a:gd name="T2" fmla="*/ 96 w 168"/>
                <a:gd name="T3" fmla="*/ 24 h 1960"/>
                <a:gd name="T4" fmla="*/ 144 w 168"/>
                <a:gd name="T5" fmla="*/ 72 h 1960"/>
                <a:gd name="T6" fmla="*/ 144 w 168"/>
                <a:gd name="T7" fmla="*/ 456 h 1960"/>
                <a:gd name="T8" fmla="*/ 144 w 168"/>
                <a:gd name="T9" fmla="*/ 1752 h 1960"/>
                <a:gd name="T10" fmla="*/ 0 w 168"/>
                <a:gd name="T11" fmla="*/ 1704 h 19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8"/>
                <a:gd name="T19" fmla="*/ 0 h 1960"/>
                <a:gd name="T20" fmla="*/ 168 w 168"/>
                <a:gd name="T21" fmla="*/ 1960 h 196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8" h="1960">
                  <a:moveTo>
                    <a:pt x="0" y="72"/>
                  </a:moveTo>
                  <a:cubicBezTo>
                    <a:pt x="36" y="48"/>
                    <a:pt x="72" y="24"/>
                    <a:pt x="96" y="24"/>
                  </a:cubicBezTo>
                  <a:cubicBezTo>
                    <a:pt x="120" y="24"/>
                    <a:pt x="136" y="0"/>
                    <a:pt x="144" y="72"/>
                  </a:cubicBezTo>
                  <a:cubicBezTo>
                    <a:pt x="152" y="144"/>
                    <a:pt x="144" y="176"/>
                    <a:pt x="144" y="456"/>
                  </a:cubicBezTo>
                  <a:cubicBezTo>
                    <a:pt x="144" y="736"/>
                    <a:pt x="168" y="1544"/>
                    <a:pt x="144" y="1752"/>
                  </a:cubicBezTo>
                  <a:cubicBezTo>
                    <a:pt x="120" y="1960"/>
                    <a:pt x="60" y="1832"/>
                    <a:pt x="0" y="170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11785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Interconnection Network Basics</a:t>
            </a:r>
          </a:p>
        </p:txBody>
      </p:sp>
      <p:sp>
        <p:nvSpPr>
          <p:cNvPr id="90114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011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21F59EA-F7AC-CF4D-8CCB-61F1542EF447}" type="slidenum">
              <a:rPr lang="en-US" sz="12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4</a:t>
            </a:fld>
            <a:endParaRPr lang="en-US" sz="12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834251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Torus, continued</a:t>
            </a:r>
          </a:p>
        </p:txBody>
      </p:sp>
      <p:sp>
        <p:nvSpPr>
          <p:cNvPr id="117762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Weave nodes to make inter-node latencies ~constant</a:t>
            </a: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776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A96FE93-5711-F648-8B73-47FD9F7E3AFD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40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pic>
        <p:nvPicPr>
          <p:cNvPr id="117764" name="Picture 4" descr="Wea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438400"/>
            <a:ext cx="854392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4808368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480050"/>
          </a:xfrm>
        </p:spPr>
        <p:txBody>
          <a:bodyPr/>
          <a:lstStyle/>
          <a:p>
            <a:pPr>
              <a:buFont typeface="Wingdings" charset="0"/>
              <a:buNone/>
            </a:pP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Planar, hierarchical topology</a:t>
            </a:r>
          </a:p>
          <a:p>
            <a:pPr>
              <a:buFont typeface="Wingdings" charset="0"/>
              <a:buNone/>
            </a:pP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Latency: O(logN)</a:t>
            </a:r>
          </a:p>
          <a:p>
            <a:pPr>
              <a:buFont typeface="Wingdings" charset="0"/>
              <a:buNone/>
            </a:pP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Good for local traffic</a:t>
            </a:r>
          </a:p>
          <a:p>
            <a:pPr>
              <a:buFont typeface="Wingdings" charset="0"/>
              <a:buNone/>
            </a:pP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+ Cheap: O(N) cost</a:t>
            </a:r>
          </a:p>
          <a:p>
            <a:pPr>
              <a:buFont typeface="Wingdings" charset="0"/>
              <a:buNone/>
            </a:pP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+ Easy to Layout</a:t>
            </a:r>
          </a:p>
          <a:p>
            <a:pPr>
              <a:buFont typeface="Wingdings" charset="0"/>
              <a:buNone/>
            </a:pP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- Root can become a bottleneck</a:t>
            </a:r>
          </a:p>
          <a:p>
            <a:pPr>
              <a:buFont typeface="Wingdings" charset="0"/>
              <a:buNone/>
            </a:pP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  Fat trees avoid this problem (CM-5)</a:t>
            </a:r>
          </a:p>
          <a:p>
            <a:pPr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1878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59"/>
          <a:stretch>
            <a:fillRect/>
          </a:stretch>
        </p:blipFill>
        <p:spPr bwMode="auto">
          <a:xfrm>
            <a:off x="1295400" y="4110038"/>
            <a:ext cx="6705600" cy="229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Trees</a:t>
            </a:r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B45DC2D-2013-5549-B481-4FB0BCFCA2C7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41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pic>
        <p:nvPicPr>
          <p:cNvPr id="118789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71600"/>
            <a:ext cx="2411413" cy="17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90" name="TextBox 7"/>
          <p:cNvSpPr txBox="1">
            <a:spLocks noChangeArrowheads="1"/>
          </p:cNvSpPr>
          <p:nvPr/>
        </p:nvSpPr>
        <p:spPr bwMode="auto">
          <a:xfrm>
            <a:off x="3886200" y="4202113"/>
            <a:ext cx="10445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  <a:cs typeface="Arial" charset="0"/>
              </a:rPr>
              <a:t>Fat Tree</a:t>
            </a:r>
          </a:p>
        </p:txBody>
      </p:sp>
    </p:spTree>
    <p:extLst>
      <p:ext uri="{BB962C8B-B14F-4D97-AF65-F5344CB8AC3E}">
        <p14:creationId xmlns:p14="http://schemas.microsoft.com/office/powerpoint/2010/main" val="682917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CM-5 Fat Tree</a:t>
            </a:r>
          </a:p>
        </p:txBody>
      </p:sp>
      <p:sp>
        <p:nvSpPr>
          <p:cNvPr id="119810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Fat tree based on 4x2 switches</a:t>
            </a: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Randomized routing on the way up</a:t>
            </a: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Combining, multicast, reduction operators supported in hardware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Thinking Machines Corp., </a:t>
            </a:r>
            <a:r>
              <a:rPr lang="ja-JP" altLang="en-US">
                <a:latin typeface="Tahoma" charset="0"/>
                <a:ea typeface="ＭＳ Ｐゴシック" charset="0"/>
              </a:rPr>
              <a:t>“</a:t>
            </a:r>
            <a:r>
              <a:rPr lang="en-US" altLang="ja-JP">
                <a:solidFill>
                  <a:srgbClr val="0000FF"/>
                </a:solidFill>
                <a:latin typeface="Tahoma" charset="0"/>
                <a:ea typeface="ＭＳ Ｐゴシック" charset="0"/>
              </a:rPr>
              <a:t>The Connection Machine CM-5 Technical Summary</a:t>
            </a:r>
            <a:r>
              <a:rPr lang="en-US" altLang="ja-JP">
                <a:latin typeface="Tahoma" charset="0"/>
                <a:ea typeface="ＭＳ Ｐゴシック" charset="0"/>
              </a:rPr>
              <a:t>,</a:t>
            </a:r>
            <a:r>
              <a:rPr lang="ja-JP" altLang="en-US">
                <a:latin typeface="Tahoma" charset="0"/>
                <a:ea typeface="ＭＳ Ｐゴシック" charset="0"/>
              </a:rPr>
              <a:t>”</a:t>
            </a:r>
            <a:r>
              <a:rPr lang="en-US" altLang="ja-JP">
                <a:latin typeface="Tahoma" charset="0"/>
                <a:ea typeface="ＭＳ Ｐゴシック" charset="0"/>
              </a:rPr>
              <a:t> Jan. 1992.</a:t>
            </a:r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11981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054CC65-DC07-A545-A44B-94E642F2AC04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42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pic>
        <p:nvPicPr>
          <p:cNvPr id="11981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657600"/>
            <a:ext cx="6350000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2351209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Hypercube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“N-dimensional cube” or “N-cube”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Latency: O(</a:t>
            </a:r>
            <a:r>
              <a:rPr lang="en-US" dirty="0" err="1">
                <a:latin typeface="Tahoma" charset="0"/>
                <a:ea typeface="ＭＳ Ｐゴシック" charset="0"/>
                <a:cs typeface="ＭＳ Ｐゴシック" charset="0"/>
              </a:rPr>
              <a:t>logN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)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Radix: O(</a:t>
            </a:r>
            <a:r>
              <a:rPr lang="en-US" dirty="0" err="1">
                <a:latin typeface="Tahoma" charset="0"/>
                <a:ea typeface="ＭＳ Ｐゴシック" charset="0"/>
                <a:cs typeface="ＭＳ Ｐゴシック" charset="0"/>
              </a:rPr>
              <a:t>logN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)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#links: O(</a:t>
            </a:r>
            <a:r>
              <a:rPr lang="en-US" dirty="0" err="1">
                <a:latin typeface="Tahoma" charset="0"/>
                <a:ea typeface="ＭＳ Ｐゴシック" charset="0"/>
                <a:cs typeface="ＭＳ Ｐゴシック" charset="0"/>
              </a:rPr>
              <a:t>NlogN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)</a:t>
            </a:r>
          </a:p>
          <a:p>
            <a:pPr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+ Low latency</a:t>
            </a:r>
          </a:p>
          <a:p>
            <a:pPr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- Hard to lay out in 2D/3D</a:t>
            </a:r>
          </a:p>
        </p:txBody>
      </p:sp>
      <p:sp>
        <p:nvSpPr>
          <p:cNvPr id="1208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09BC546-75E0-0D42-839A-9875ED9FD612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43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pic>
        <p:nvPicPr>
          <p:cNvPr id="120836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143000"/>
            <a:ext cx="5619750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0837" name="Group 4"/>
          <p:cNvGrpSpPr>
            <a:grpSpLocks/>
          </p:cNvGrpSpPr>
          <p:nvPr/>
        </p:nvGrpSpPr>
        <p:grpSpPr bwMode="auto">
          <a:xfrm>
            <a:off x="4267200" y="3429000"/>
            <a:ext cx="4557713" cy="3019425"/>
            <a:chOff x="922" y="1502"/>
            <a:chExt cx="3725" cy="2610"/>
          </a:xfrm>
        </p:grpSpPr>
        <p:sp>
          <p:nvSpPr>
            <p:cNvPr id="120838" name="Rectangle 5"/>
            <p:cNvSpPr>
              <a:spLocks noChangeArrowheads="1"/>
            </p:cNvSpPr>
            <p:nvPr/>
          </p:nvSpPr>
          <p:spPr bwMode="auto">
            <a:xfrm>
              <a:off x="1256" y="2696"/>
              <a:ext cx="992" cy="94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0839" name="Rectangle 6"/>
            <p:cNvSpPr>
              <a:spLocks noChangeArrowheads="1"/>
            </p:cNvSpPr>
            <p:nvPr/>
          </p:nvSpPr>
          <p:spPr bwMode="auto">
            <a:xfrm>
              <a:off x="1688" y="2312"/>
              <a:ext cx="992" cy="94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0840" name="Line 7"/>
            <p:cNvSpPr>
              <a:spLocks noChangeShapeType="1"/>
            </p:cNvSpPr>
            <p:nvPr/>
          </p:nvSpPr>
          <p:spPr bwMode="auto">
            <a:xfrm flipH="1">
              <a:off x="1248" y="2304"/>
              <a:ext cx="432" cy="3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0841" name="Line 8"/>
            <p:cNvSpPr>
              <a:spLocks noChangeShapeType="1"/>
            </p:cNvSpPr>
            <p:nvPr/>
          </p:nvSpPr>
          <p:spPr bwMode="auto">
            <a:xfrm flipH="1">
              <a:off x="1248" y="3264"/>
              <a:ext cx="432" cy="3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0842" name="Line 9"/>
            <p:cNvSpPr>
              <a:spLocks noChangeShapeType="1"/>
            </p:cNvSpPr>
            <p:nvPr/>
          </p:nvSpPr>
          <p:spPr bwMode="auto">
            <a:xfrm flipH="1">
              <a:off x="2256" y="2304"/>
              <a:ext cx="432" cy="3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0843" name="Line 10"/>
            <p:cNvSpPr>
              <a:spLocks noChangeShapeType="1"/>
            </p:cNvSpPr>
            <p:nvPr/>
          </p:nvSpPr>
          <p:spPr bwMode="auto">
            <a:xfrm flipH="1">
              <a:off x="2256" y="3264"/>
              <a:ext cx="432" cy="3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0844" name="Rectangle 11"/>
            <p:cNvSpPr>
              <a:spLocks noChangeArrowheads="1"/>
            </p:cNvSpPr>
            <p:nvPr/>
          </p:nvSpPr>
          <p:spPr bwMode="auto">
            <a:xfrm>
              <a:off x="970" y="3662"/>
              <a:ext cx="365" cy="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ctr" eaLnBrk="0" hangingPunct="0"/>
              <a:r>
                <a:rPr lang="en-US" sz="1400" b="1">
                  <a:solidFill>
                    <a:srgbClr val="000000"/>
                  </a:solidFill>
                </a:rPr>
                <a:t>0000</a:t>
              </a:r>
            </a:p>
          </p:txBody>
        </p:sp>
        <p:sp>
          <p:nvSpPr>
            <p:cNvPr id="120845" name="Rectangle 12"/>
            <p:cNvSpPr>
              <a:spLocks noChangeArrowheads="1"/>
            </p:cNvSpPr>
            <p:nvPr/>
          </p:nvSpPr>
          <p:spPr bwMode="auto">
            <a:xfrm>
              <a:off x="1402" y="2174"/>
              <a:ext cx="365" cy="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ctr" eaLnBrk="0" hangingPunct="0"/>
              <a:r>
                <a:rPr lang="en-US" sz="1400" b="1">
                  <a:solidFill>
                    <a:srgbClr val="000000"/>
                  </a:solidFill>
                </a:rPr>
                <a:t>0101</a:t>
              </a:r>
            </a:p>
          </p:txBody>
        </p:sp>
        <p:sp>
          <p:nvSpPr>
            <p:cNvPr id="120846" name="Rectangle 13"/>
            <p:cNvSpPr>
              <a:spLocks noChangeArrowheads="1"/>
            </p:cNvSpPr>
            <p:nvPr/>
          </p:nvSpPr>
          <p:spPr bwMode="auto">
            <a:xfrm>
              <a:off x="922" y="2606"/>
              <a:ext cx="365" cy="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ctr" eaLnBrk="0" hangingPunct="0"/>
              <a:r>
                <a:rPr lang="en-US" sz="1400" b="1">
                  <a:solidFill>
                    <a:srgbClr val="000000"/>
                  </a:solidFill>
                </a:rPr>
                <a:t>0100</a:t>
              </a:r>
            </a:p>
          </p:txBody>
        </p:sp>
        <p:sp>
          <p:nvSpPr>
            <p:cNvPr id="120847" name="Rectangle 14"/>
            <p:cNvSpPr>
              <a:spLocks noChangeArrowheads="1"/>
            </p:cNvSpPr>
            <p:nvPr/>
          </p:nvSpPr>
          <p:spPr bwMode="auto">
            <a:xfrm>
              <a:off x="1594" y="3278"/>
              <a:ext cx="365" cy="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ctr" eaLnBrk="0" hangingPunct="0"/>
              <a:r>
                <a:rPr lang="en-US" sz="1400" b="1">
                  <a:solidFill>
                    <a:srgbClr val="000000"/>
                  </a:solidFill>
                </a:rPr>
                <a:t>0001</a:t>
              </a:r>
            </a:p>
          </p:txBody>
        </p:sp>
        <p:sp>
          <p:nvSpPr>
            <p:cNvPr id="120848" name="Rectangle 15"/>
            <p:cNvSpPr>
              <a:spLocks noChangeArrowheads="1"/>
            </p:cNvSpPr>
            <p:nvPr/>
          </p:nvSpPr>
          <p:spPr bwMode="auto">
            <a:xfrm>
              <a:off x="2602" y="3278"/>
              <a:ext cx="365" cy="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ctr" eaLnBrk="0" hangingPunct="0"/>
              <a:r>
                <a:rPr lang="en-US" sz="1400" b="1">
                  <a:solidFill>
                    <a:srgbClr val="000000"/>
                  </a:solidFill>
                </a:rPr>
                <a:t>0011</a:t>
              </a:r>
            </a:p>
          </p:txBody>
        </p:sp>
        <p:sp>
          <p:nvSpPr>
            <p:cNvPr id="120849" name="Rectangle 16"/>
            <p:cNvSpPr>
              <a:spLocks noChangeArrowheads="1"/>
            </p:cNvSpPr>
            <p:nvPr/>
          </p:nvSpPr>
          <p:spPr bwMode="auto">
            <a:xfrm>
              <a:off x="2074" y="3662"/>
              <a:ext cx="365" cy="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ctr" eaLnBrk="0" hangingPunct="0"/>
              <a:r>
                <a:rPr lang="en-US" sz="1400" b="1">
                  <a:solidFill>
                    <a:srgbClr val="000000"/>
                  </a:solidFill>
                </a:rPr>
                <a:t>0010</a:t>
              </a:r>
            </a:p>
          </p:txBody>
        </p:sp>
        <p:sp>
          <p:nvSpPr>
            <p:cNvPr id="120850" name="Rectangle 17"/>
            <p:cNvSpPr>
              <a:spLocks noChangeArrowheads="1"/>
            </p:cNvSpPr>
            <p:nvPr/>
          </p:nvSpPr>
          <p:spPr bwMode="auto">
            <a:xfrm>
              <a:off x="1882" y="2750"/>
              <a:ext cx="365" cy="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ctr" eaLnBrk="0" hangingPunct="0"/>
              <a:r>
                <a:rPr lang="en-US" sz="1400" b="1">
                  <a:solidFill>
                    <a:srgbClr val="000000"/>
                  </a:solidFill>
                </a:rPr>
                <a:t>0110</a:t>
              </a:r>
            </a:p>
          </p:txBody>
        </p:sp>
        <p:sp>
          <p:nvSpPr>
            <p:cNvPr id="120851" name="Rectangle 18"/>
            <p:cNvSpPr>
              <a:spLocks noChangeArrowheads="1"/>
            </p:cNvSpPr>
            <p:nvPr/>
          </p:nvSpPr>
          <p:spPr bwMode="auto">
            <a:xfrm>
              <a:off x="2410" y="2174"/>
              <a:ext cx="365" cy="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ctr" eaLnBrk="0" hangingPunct="0"/>
              <a:r>
                <a:rPr lang="en-US" sz="1400" b="1">
                  <a:solidFill>
                    <a:srgbClr val="000000"/>
                  </a:solidFill>
                </a:rPr>
                <a:t>0111</a:t>
              </a:r>
            </a:p>
          </p:txBody>
        </p:sp>
        <p:sp>
          <p:nvSpPr>
            <p:cNvPr id="120852" name="Rectangle 19"/>
            <p:cNvSpPr>
              <a:spLocks noChangeArrowheads="1"/>
            </p:cNvSpPr>
            <p:nvPr/>
          </p:nvSpPr>
          <p:spPr bwMode="auto">
            <a:xfrm>
              <a:off x="2936" y="2072"/>
              <a:ext cx="992" cy="94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0853" name="Rectangle 20"/>
            <p:cNvSpPr>
              <a:spLocks noChangeArrowheads="1"/>
            </p:cNvSpPr>
            <p:nvPr/>
          </p:nvSpPr>
          <p:spPr bwMode="auto">
            <a:xfrm>
              <a:off x="3368" y="1688"/>
              <a:ext cx="992" cy="94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0" hangingPunct="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0854" name="Line 21"/>
            <p:cNvSpPr>
              <a:spLocks noChangeShapeType="1"/>
            </p:cNvSpPr>
            <p:nvPr/>
          </p:nvSpPr>
          <p:spPr bwMode="auto">
            <a:xfrm flipH="1">
              <a:off x="2928" y="1680"/>
              <a:ext cx="432" cy="3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0855" name="Line 22"/>
            <p:cNvSpPr>
              <a:spLocks noChangeShapeType="1"/>
            </p:cNvSpPr>
            <p:nvPr/>
          </p:nvSpPr>
          <p:spPr bwMode="auto">
            <a:xfrm flipH="1">
              <a:off x="2928" y="2640"/>
              <a:ext cx="432" cy="3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0856" name="Line 23"/>
            <p:cNvSpPr>
              <a:spLocks noChangeShapeType="1"/>
            </p:cNvSpPr>
            <p:nvPr/>
          </p:nvSpPr>
          <p:spPr bwMode="auto">
            <a:xfrm flipH="1">
              <a:off x="3936" y="1680"/>
              <a:ext cx="432" cy="3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0857" name="Line 24"/>
            <p:cNvSpPr>
              <a:spLocks noChangeShapeType="1"/>
            </p:cNvSpPr>
            <p:nvPr/>
          </p:nvSpPr>
          <p:spPr bwMode="auto">
            <a:xfrm flipH="1">
              <a:off x="3936" y="2640"/>
              <a:ext cx="432" cy="3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0858" name="Line 25"/>
            <p:cNvSpPr>
              <a:spLocks noChangeShapeType="1"/>
            </p:cNvSpPr>
            <p:nvPr/>
          </p:nvSpPr>
          <p:spPr bwMode="auto">
            <a:xfrm flipH="1">
              <a:off x="1248" y="3024"/>
              <a:ext cx="1680" cy="62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0859" name="Line 26"/>
            <p:cNvSpPr>
              <a:spLocks noChangeShapeType="1"/>
            </p:cNvSpPr>
            <p:nvPr/>
          </p:nvSpPr>
          <p:spPr bwMode="auto">
            <a:xfrm flipH="1">
              <a:off x="2256" y="3024"/>
              <a:ext cx="1680" cy="62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0860" name="Line 27"/>
            <p:cNvSpPr>
              <a:spLocks noChangeShapeType="1"/>
            </p:cNvSpPr>
            <p:nvPr/>
          </p:nvSpPr>
          <p:spPr bwMode="auto">
            <a:xfrm flipH="1">
              <a:off x="1680" y="2640"/>
              <a:ext cx="1680" cy="62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0861" name="Line 28"/>
            <p:cNvSpPr>
              <a:spLocks noChangeShapeType="1"/>
            </p:cNvSpPr>
            <p:nvPr/>
          </p:nvSpPr>
          <p:spPr bwMode="auto">
            <a:xfrm flipH="1">
              <a:off x="2688" y="2640"/>
              <a:ext cx="1680" cy="62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0862" name="Line 29"/>
            <p:cNvSpPr>
              <a:spLocks noChangeShapeType="1"/>
            </p:cNvSpPr>
            <p:nvPr/>
          </p:nvSpPr>
          <p:spPr bwMode="auto">
            <a:xfrm flipH="1">
              <a:off x="1248" y="2064"/>
              <a:ext cx="1680" cy="62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0863" name="Line 30"/>
            <p:cNvSpPr>
              <a:spLocks noChangeShapeType="1"/>
            </p:cNvSpPr>
            <p:nvPr/>
          </p:nvSpPr>
          <p:spPr bwMode="auto">
            <a:xfrm flipH="1">
              <a:off x="2256" y="2064"/>
              <a:ext cx="1680" cy="62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0864" name="Line 31"/>
            <p:cNvSpPr>
              <a:spLocks noChangeShapeType="1"/>
            </p:cNvSpPr>
            <p:nvPr/>
          </p:nvSpPr>
          <p:spPr bwMode="auto">
            <a:xfrm flipH="1">
              <a:off x="2688" y="1680"/>
              <a:ext cx="1680" cy="62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0865" name="Line 32"/>
            <p:cNvSpPr>
              <a:spLocks noChangeShapeType="1"/>
            </p:cNvSpPr>
            <p:nvPr/>
          </p:nvSpPr>
          <p:spPr bwMode="auto">
            <a:xfrm flipH="1">
              <a:off x="1680" y="1680"/>
              <a:ext cx="1680" cy="62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120866" name="Group 33"/>
            <p:cNvGrpSpPr>
              <a:grpSpLocks/>
            </p:cNvGrpSpPr>
            <p:nvPr/>
          </p:nvGrpSpPr>
          <p:grpSpPr bwMode="auto">
            <a:xfrm>
              <a:off x="2602" y="1502"/>
              <a:ext cx="2045" cy="1938"/>
              <a:chOff x="2602" y="1502"/>
              <a:chExt cx="2045" cy="1938"/>
            </a:xfrm>
          </p:grpSpPr>
          <p:sp>
            <p:nvSpPr>
              <p:cNvPr id="120867" name="Rectangle 34"/>
              <p:cNvSpPr>
                <a:spLocks noChangeArrowheads="1"/>
              </p:cNvSpPr>
              <p:nvPr/>
            </p:nvSpPr>
            <p:spPr bwMode="auto">
              <a:xfrm>
                <a:off x="2650" y="2990"/>
                <a:ext cx="365" cy="4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488" tIns="44450" rIns="90488" bIns="44450">
                <a:spAutoFit/>
              </a:bodyPr>
              <a:lstStyle/>
              <a:p>
                <a:pPr algn="ctr" eaLnBrk="0" hangingPunct="0"/>
                <a:r>
                  <a:rPr lang="en-US" sz="1400" b="1">
                    <a:solidFill>
                      <a:srgbClr val="000000"/>
                    </a:solidFill>
                  </a:rPr>
                  <a:t>1000</a:t>
                </a:r>
              </a:p>
            </p:txBody>
          </p:sp>
          <p:sp>
            <p:nvSpPr>
              <p:cNvPr id="120868" name="Rectangle 35"/>
              <p:cNvSpPr>
                <a:spLocks noChangeArrowheads="1"/>
              </p:cNvSpPr>
              <p:nvPr/>
            </p:nvSpPr>
            <p:spPr bwMode="auto">
              <a:xfrm>
                <a:off x="3082" y="1502"/>
                <a:ext cx="365" cy="4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488" tIns="44450" rIns="90488" bIns="44450">
                <a:spAutoFit/>
              </a:bodyPr>
              <a:lstStyle/>
              <a:p>
                <a:pPr algn="ctr" eaLnBrk="0" hangingPunct="0"/>
                <a:r>
                  <a:rPr lang="en-US" sz="1400" b="1">
                    <a:solidFill>
                      <a:srgbClr val="000000"/>
                    </a:solidFill>
                  </a:rPr>
                  <a:t>1101</a:t>
                </a:r>
              </a:p>
            </p:txBody>
          </p:sp>
          <p:sp>
            <p:nvSpPr>
              <p:cNvPr id="120869" name="Rectangle 36"/>
              <p:cNvSpPr>
                <a:spLocks noChangeArrowheads="1"/>
              </p:cNvSpPr>
              <p:nvPr/>
            </p:nvSpPr>
            <p:spPr bwMode="auto">
              <a:xfrm>
                <a:off x="2602" y="1934"/>
                <a:ext cx="365" cy="4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488" tIns="44450" rIns="90488" bIns="44450">
                <a:spAutoFit/>
              </a:bodyPr>
              <a:lstStyle/>
              <a:p>
                <a:pPr algn="ctr" eaLnBrk="0" hangingPunct="0"/>
                <a:r>
                  <a:rPr lang="en-US" sz="1400" b="1">
                    <a:solidFill>
                      <a:srgbClr val="000000"/>
                    </a:solidFill>
                  </a:rPr>
                  <a:t>1100</a:t>
                </a:r>
              </a:p>
            </p:txBody>
          </p:sp>
          <p:sp>
            <p:nvSpPr>
              <p:cNvPr id="120870" name="Rectangle 37"/>
              <p:cNvSpPr>
                <a:spLocks noChangeArrowheads="1"/>
              </p:cNvSpPr>
              <p:nvPr/>
            </p:nvSpPr>
            <p:spPr bwMode="auto">
              <a:xfrm>
                <a:off x="3274" y="2606"/>
                <a:ext cx="365" cy="4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488" tIns="44450" rIns="90488" bIns="44450">
                <a:spAutoFit/>
              </a:bodyPr>
              <a:lstStyle/>
              <a:p>
                <a:pPr algn="ctr" eaLnBrk="0" hangingPunct="0"/>
                <a:r>
                  <a:rPr lang="en-US" sz="1400" b="1">
                    <a:solidFill>
                      <a:srgbClr val="000000"/>
                    </a:solidFill>
                  </a:rPr>
                  <a:t>1001</a:t>
                </a:r>
              </a:p>
            </p:txBody>
          </p:sp>
          <p:sp>
            <p:nvSpPr>
              <p:cNvPr id="120871" name="Rectangle 38"/>
              <p:cNvSpPr>
                <a:spLocks noChangeArrowheads="1"/>
              </p:cNvSpPr>
              <p:nvPr/>
            </p:nvSpPr>
            <p:spPr bwMode="auto">
              <a:xfrm>
                <a:off x="4282" y="2606"/>
                <a:ext cx="365" cy="4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488" tIns="44450" rIns="90488" bIns="44450">
                <a:spAutoFit/>
              </a:bodyPr>
              <a:lstStyle/>
              <a:p>
                <a:pPr algn="ctr" eaLnBrk="0" hangingPunct="0"/>
                <a:r>
                  <a:rPr lang="en-US" sz="1400" b="1">
                    <a:solidFill>
                      <a:srgbClr val="000000"/>
                    </a:solidFill>
                  </a:rPr>
                  <a:t>1011</a:t>
                </a:r>
              </a:p>
            </p:txBody>
          </p:sp>
          <p:sp>
            <p:nvSpPr>
              <p:cNvPr id="120872" name="Rectangle 39"/>
              <p:cNvSpPr>
                <a:spLocks noChangeArrowheads="1"/>
              </p:cNvSpPr>
              <p:nvPr/>
            </p:nvSpPr>
            <p:spPr bwMode="auto">
              <a:xfrm>
                <a:off x="3754" y="2990"/>
                <a:ext cx="365" cy="4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488" tIns="44450" rIns="90488" bIns="44450">
                <a:spAutoFit/>
              </a:bodyPr>
              <a:lstStyle/>
              <a:p>
                <a:pPr algn="ctr" eaLnBrk="0" hangingPunct="0"/>
                <a:r>
                  <a:rPr lang="en-US" sz="1400" b="1">
                    <a:solidFill>
                      <a:srgbClr val="000000"/>
                    </a:solidFill>
                  </a:rPr>
                  <a:t>1010</a:t>
                </a:r>
              </a:p>
            </p:txBody>
          </p:sp>
          <p:sp>
            <p:nvSpPr>
              <p:cNvPr id="120873" name="Rectangle 40"/>
              <p:cNvSpPr>
                <a:spLocks noChangeArrowheads="1"/>
              </p:cNvSpPr>
              <p:nvPr/>
            </p:nvSpPr>
            <p:spPr bwMode="auto">
              <a:xfrm>
                <a:off x="3562" y="2078"/>
                <a:ext cx="365" cy="4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488" tIns="44450" rIns="90488" bIns="44450">
                <a:spAutoFit/>
              </a:bodyPr>
              <a:lstStyle/>
              <a:p>
                <a:pPr algn="ctr" eaLnBrk="0" hangingPunct="0"/>
                <a:r>
                  <a:rPr lang="en-US" sz="1400" b="1">
                    <a:solidFill>
                      <a:srgbClr val="000000"/>
                    </a:solidFill>
                  </a:rPr>
                  <a:t>1110</a:t>
                </a:r>
              </a:p>
            </p:txBody>
          </p:sp>
          <p:sp>
            <p:nvSpPr>
              <p:cNvPr id="120874" name="Rectangle 41"/>
              <p:cNvSpPr>
                <a:spLocks noChangeArrowheads="1"/>
              </p:cNvSpPr>
              <p:nvPr/>
            </p:nvSpPr>
            <p:spPr bwMode="auto">
              <a:xfrm>
                <a:off x="4090" y="1502"/>
                <a:ext cx="365" cy="4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488" tIns="44450" rIns="90488" bIns="44450">
                <a:spAutoFit/>
              </a:bodyPr>
              <a:lstStyle/>
              <a:p>
                <a:pPr algn="ctr" eaLnBrk="0" hangingPunct="0"/>
                <a:r>
                  <a:rPr lang="en-US" sz="1400" b="1">
                    <a:solidFill>
                      <a:srgbClr val="000000"/>
                    </a:solidFill>
                  </a:rPr>
                  <a:t>1111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401100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0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Caltech Cosmic Cube</a:t>
            </a:r>
          </a:p>
        </p:txBody>
      </p:sp>
      <p:sp>
        <p:nvSpPr>
          <p:cNvPr id="122882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4648200" cy="5194300"/>
          </a:xfrm>
        </p:spPr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64-node message passing machine</a:t>
            </a: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Seitz, </a:t>
            </a:r>
            <a:r>
              <a:rPr lang="ja-JP" altLang="en-US">
                <a:latin typeface="Tahom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The Cosmic Cube</a:t>
            </a:r>
            <a:r>
              <a:rPr lang="en-US" altLang="ja-JP">
                <a:latin typeface="Tahoma" charset="0"/>
                <a:ea typeface="ＭＳ Ｐゴシック" charset="0"/>
                <a:cs typeface="ＭＳ Ｐゴシック" charset="0"/>
              </a:rPr>
              <a:t>,</a:t>
            </a:r>
            <a:r>
              <a:rPr lang="ja-JP" altLang="en-US">
                <a:latin typeface="Tahom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>
                <a:latin typeface="Tahoma" charset="0"/>
                <a:ea typeface="ＭＳ Ｐゴシック" charset="0"/>
                <a:cs typeface="ＭＳ Ｐゴシック" charset="0"/>
              </a:rPr>
              <a:t> CACM 1985.</a:t>
            </a: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288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7DEDFB7-4EA6-1345-BC7D-269C9B2ED771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44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pic>
        <p:nvPicPr>
          <p:cNvPr id="12288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143000"/>
            <a:ext cx="3886200" cy="533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657600"/>
            <a:ext cx="4267200" cy="195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509919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4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924800" cy="1752600"/>
          </a:xfrm>
        </p:spPr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Routing</a:t>
            </a:r>
          </a:p>
        </p:txBody>
      </p:sp>
      <p:sp>
        <p:nvSpPr>
          <p:cNvPr id="45058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DA0F9DB-52B2-F546-84AD-C19B2B92BC4C}" type="slidenum">
              <a:rPr lang="en-US" sz="1200">
                <a:solidFill>
                  <a:srgbClr val="000000"/>
                </a:solidFill>
                <a:latin typeface="Garamond" charset="0"/>
              </a:rPr>
              <a:pPr eaLnBrk="1" hangingPunct="1"/>
              <a:t>45</a:t>
            </a:fld>
            <a:endParaRPr lang="en-US" sz="1200">
              <a:solidFill>
                <a:srgbClr val="000000"/>
              </a:solidFill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673670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Routing Mechanism</a:t>
            </a:r>
          </a:p>
        </p:txBody>
      </p:sp>
      <p:sp>
        <p:nvSpPr>
          <p:cNvPr id="72707" name="Content Placeholder 2"/>
          <p:cNvSpPr>
            <a:spLocks noGrp="1"/>
          </p:cNvSpPr>
          <p:nvPr>
            <p:ph idx="1"/>
          </p:nvPr>
        </p:nvSpPr>
        <p:spPr>
          <a:xfrm>
            <a:off x="228600" y="901700"/>
            <a:ext cx="8610600" cy="5194300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Arithmetic</a:t>
            </a:r>
          </a:p>
          <a:p>
            <a:pPr lvl="1"/>
            <a:r>
              <a:rPr lang="en-US" sz="2000" dirty="0">
                <a:latin typeface="Tahoma" charset="0"/>
                <a:ea typeface="ＭＳ Ｐゴシック" charset="0"/>
              </a:rPr>
              <a:t>Simple arithmetic to determine route in regular topologies</a:t>
            </a:r>
          </a:p>
          <a:p>
            <a:pPr lvl="1"/>
            <a:r>
              <a:rPr lang="en-US" sz="2000" dirty="0">
                <a:latin typeface="Tahoma" charset="0"/>
                <a:ea typeface="ＭＳ Ｐゴシック" charset="0"/>
              </a:rPr>
              <a:t>Dimension order routing in meshes/tori</a:t>
            </a: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Source Based</a:t>
            </a:r>
          </a:p>
          <a:p>
            <a:pPr lvl="1"/>
            <a:r>
              <a:rPr lang="en-US" sz="1900" dirty="0">
                <a:latin typeface="Tahoma" charset="0"/>
                <a:ea typeface="ＭＳ Ｐゴシック" charset="0"/>
              </a:rPr>
              <a:t>Source specifies output port for each switch in route</a:t>
            </a:r>
          </a:p>
          <a:p>
            <a:pPr lvl="1">
              <a:buFont typeface="Wingdings" charset="0"/>
              <a:buNone/>
            </a:pPr>
            <a:r>
              <a:rPr lang="en-US" sz="1900" dirty="0">
                <a:latin typeface="Tahoma" charset="0"/>
                <a:ea typeface="ＭＳ Ｐゴシック" charset="0"/>
              </a:rPr>
              <a:t>+ Simple switches </a:t>
            </a:r>
          </a:p>
          <a:p>
            <a:pPr lvl="2"/>
            <a:r>
              <a:rPr lang="en-US" sz="1700" dirty="0">
                <a:latin typeface="Tahoma" charset="0"/>
                <a:ea typeface="ＭＳ Ｐゴシック" charset="0"/>
              </a:rPr>
              <a:t>no control state: strip output port off header</a:t>
            </a:r>
          </a:p>
          <a:p>
            <a:pPr lvl="1">
              <a:buFont typeface="Wingdings" charset="0"/>
              <a:buNone/>
            </a:pPr>
            <a:r>
              <a:rPr lang="en-US" sz="1900" dirty="0">
                <a:latin typeface="Tahoma" charset="0"/>
                <a:ea typeface="ＭＳ Ｐゴシック" charset="0"/>
              </a:rPr>
              <a:t>- Large header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Table Lookup Based</a:t>
            </a:r>
          </a:p>
          <a:p>
            <a:pPr lvl="1"/>
            <a:r>
              <a:rPr lang="en-US" sz="1900" dirty="0">
                <a:latin typeface="Tahoma" charset="0"/>
                <a:ea typeface="ＭＳ Ｐゴシック" charset="0"/>
              </a:rPr>
              <a:t>Index into table for output port</a:t>
            </a:r>
          </a:p>
          <a:p>
            <a:pPr lvl="1">
              <a:buFont typeface="Wingdings" charset="0"/>
              <a:buNone/>
            </a:pPr>
            <a:r>
              <a:rPr lang="en-US" sz="1900" dirty="0">
                <a:latin typeface="Tahoma" charset="0"/>
                <a:ea typeface="ＭＳ Ｐゴシック" charset="0"/>
              </a:rPr>
              <a:t>+ Small header</a:t>
            </a:r>
          </a:p>
          <a:p>
            <a:pPr lvl="1">
              <a:buFont typeface="Wingdings" charset="0"/>
              <a:buNone/>
            </a:pPr>
            <a:r>
              <a:rPr lang="en-US" sz="1900" dirty="0">
                <a:latin typeface="Tahoma" charset="0"/>
                <a:ea typeface="ＭＳ Ｐゴシック" charset="0"/>
              </a:rPr>
              <a:t>- More complex switches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99AC90A-5D77-1E4F-B91A-15F79BE20F93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46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7162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7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7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27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27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270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Routing Algorithm</a:t>
            </a:r>
          </a:p>
        </p:txBody>
      </p:sp>
      <p:sp>
        <p:nvSpPr>
          <p:cNvPr id="124930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Three Types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</a:rPr>
              <a:t>Deterministic:</a:t>
            </a:r>
            <a:r>
              <a:rPr lang="en-US" dirty="0">
                <a:latin typeface="Tahoma" charset="0"/>
                <a:ea typeface="ＭＳ Ｐゴシック" charset="0"/>
              </a:rPr>
              <a:t> always chooses the same path for a communicating source-destination pair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</a:rPr>
              <a:t>Oblivious:</a:t>
            </a:r>
            <a:r>
              <a:rPr lang="en-US" dirty="0">
                <a:latin typeface="Tahoma" charset="0"/>
                <a:ea typeface="ＭＳ Ｐゴシック" charset="0"/>
              </a:rPr>
              <a:t> chooses different paths, without considering network state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</a:rPr>
              <a:t>Adaptive:</a:t>
            </a:r>
            <a:r>
              <a:rPr lang="en-US" dirty="0">
                <a:latin typeface="Tahoma" charset="0"/>
                <a:ea typeface="ＭＳ Ｐゴシック" charset="0"/>
              </a:rPr>
              <a:t> can choose different paths, adapting to the state of the network</a:t>
            </a: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How to adapt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Local/global feedback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Minimal or non-minimal paths</a:t>
            </a: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12493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3A27C65-6A17-404D-BC94-EFFB096748ED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47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551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Deterministic Routing</a:t>
            </a:r>
          </a:p>
        </p:txBody>
      </p:sp>
      <p:sp>
        <p:nvSpPr>
          <p:cNvPr id="74755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All packets between the same (source, </a:t>
            </a:r>
            <a:r>
              <a:rPr lang="en-US" dirty="0" err="1">
                <a:latin typeface="Tahoma" charset="0"/>
                <a:ea typeface="ＭＳ Ｐゴシック" charset="0"/>
                <a:cs typeface="ＭＳ Ｐゴシック" charset="0"/>
              </a:rPr>
              <a:t>dest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) pair take the same path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Dimension-order routing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First traverse dimension X, then traverse dimension Y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E.g., XY routing (used in Cray T3D, and many on-chip networks)</a:t>
            </a: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pPr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+ Simple</a:t>
            </a:r>
          </a:p>
          <a:p>
            <a:pPr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+ Deadlock freedom (no cycles in resource allocation)</a:t>
            </a:r>
          </a:p>
          <a:p>
            <a:pPr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- Could lead to high contention</a:t>
            </a:r>
          </a:p>
          <a:p>
            <a:pPr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- Does not exploit path diversity</a:t>
            </a:r>
          </a:p>
          <a:p>
            <a:pPr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595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8C37942-7200-D342-ACAB-73051E1BA72B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48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073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4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47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47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Deadlock</a:t>
            </a:r>
          </a:p>
        </p:txBody>
      </p:sp>
      <p:sp>
        <p:nvSpPr>
          <p:cNvPr id="126978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No forward progress</a:t>
            </a: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Caused by circular dependencies on resources</a:t>
            </a: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Each packet waits for a buffer occupied by another packet downstream</a:t>
            </a:r>
          </a:p>
        </p:txBody>
      </p:sp>
      <p:sp>
        <p:nvSpPr>
          <p:cNvPr id="12697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1D0A2B1-38CA-1449-9672-9B0E066DDED3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49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pic>
        <p:nvPicPr>
          <p:cNvPr id="126980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743200"/>
            <a:ext cx="5327650" cy="342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733876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Where Is Interconnect Used?</a:t>
            </a:r>
          </a:p>
        </p:txBody>
      </p:sp>
      <p:sp>
        <p:nvSpPr>
          <p:cNvPr id="91138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To connect components</a:t>
            </a: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Many examples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Processors and processors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Processors and memories (banks)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Processors and caches (banks)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Caches and caches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I/O devices</a:t>
            </a: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113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67DDBD4-5097-7C41-AA7E-105BF018BC45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5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pic>
        <p:nvPicPr>
          <p:cNvPr id="91140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038600"/>
            <a:ext cx="6096000" cy="229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1" name="TextBox 5"/>
          <p:cNvSpPr txBox="1">
            <a:spLocks noChangeArrowheads="1"/>
          </p:cNvSpPr>
          <p:nvPr/>
        </p:nvSpPr>
        <p:spPr bwMode="auto">
          <a:xfrm>
            <a:off x="4038600" y="5421313"/>
            <a:ext cx="2971800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solidFill>
                  <a:srgbClr val="000000"/>
                </a:solidFill>
                <a:cs typeface="Arial" charset="0"/>
              </a:rPr>
              <a:t>Interconnection network</a:t>
            </a:r>
          </a:p>
        </p:txBody>
      </p:sp>
    </p:spTree>
    <p:extLst>
      <p:ext uri="{BB962C8B-B14F-4D97-AF65-F5344CB8AC3E}">
        <p14:creationId xmlns:p14="http://schemas.microsoft.com/office/powerpoint/2010/main" val="1458107467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Handling Deadlock</a:t>
            </a:r>
          </a:p>
        </p:txBody>
      </p:sp>
      <p:sp>
        <p:nvSpPr>
          <p:cNvPr id="128002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solidFill>
                  <a:srgbClr val="0432FF"/>
                </a:solidFill>
                <a:latin typeface="Tahoma" charset="0"/>
                <a:ea typeface="ＭＳ Ｐゴシック" charset="0"/>
                <a:cs typeface="ＭＳ Ｐゴシック" charset="0"/>
              </a:rPr>
              <a:t>Avoid cycles in routing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Dimension order routing</a:t>
            </a:r>
          </a:p>
          <a:p>
            <a:pPr lvl="2"/>
            <a:r>
              <a:rPr lang="en-US" dirty="0">
                <a:latin typeface="Tahoma" charset="0"/>
                <a:ea typeface="ＭＳ Ｐゴシック" charset="0"/>
              </a:rPr>
              <a:t>Cannot build a circular dependency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Restrict the </a:t>
            </a:r>
            <a:r>
              <a:rPr lang="ja-JP" altLang="en-US" dirty="0">
                <a:latin typeface="Tahoma" charset="0"/>
                <a:ea typeface="ＭＳ Ｐゴシック" charset="0"/>
              </a:rPr>
              <a:t>“</a:t>
            </a:r>
            <a:r>
              <a:rPr lang="en-US" altLang="ja-JP" dirty="0">
                <a:latin typeface="Tahoma" charset="0"/>
                <a:ea typeface="ＭＳ Ｐゴシック" charset="0"/>
              </a:rPr>
              <a:t>turns</a:t>
            </a:r>
            <a:r>
              <a:rPr lang="ja-JP" altLang="en-US" dirty="0">
                <a:latin typeface="Tahoma" charset="0"/>
                <a:ea typeface="ＭＳ Ｐゴシック" charset="0"/>
              </a:rPr>
              <a:t>”</a:t>
            </a:r>
            <a:r>
              <a:rPr lang="en-US" altLang="ja-JP" dirty="0">
                <a:latin typeface="Tahoma" charset="0"/>
                <a:ea typeface="ＭＳ Ｐゴシック" charset="0"/>
              </a:rPr>
              <a:t> each packet can take</a:t>
            </a:r>
          </a:p>
          <a:p>
            <a:pPr lvl="2"/>
            <a:endParaRPr lang="en-US" dirty="0">
              <a:latin typeface="Tahoma" charset="0"/>
              <a:ea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solidFill>
                  <a:srgbClr val="0432FF"/>
                </a:solidFill>
                <a:latin typeface="Tahoma" charset="0"/>
                <a:ea typeface="ＭＳ Ｐゴシック" charset="0"/>
                <a:cs typeface="ＭＳ Ｐゴシック" charset="0"/>
              </a:rPr>
              <a:t>Avoid deadlock by adding more buffering (escape paths)</a:t>
            </a:r>
          </a:p>
          <a:p>
            <a:pPr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solidFill>
                  <a:srgbClr val="0432FF"/>
                </a:solidFill>
                <a:latin typeface="Tahoma" charset="0"/>
                <a:ea typeface="ＭＳ Ｐゴシック" charset="0"/>
                <a:cs typeface="ＭＳ Ｐゴシック" charset="0"/>
              </a:rPr>
              <a:t>Detect and break deadlock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Preemption of buffers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12800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BC65A7F-9B1D-B242-8675-1C953FFFA553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50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429617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Turn Model to Avoid Deadlock</a:t>
            </a:r>
          </a:p>
        </p:txBody>
      </p:sp>
      <p:sp>
        <p:nvSpPr>
          <p:cNvPr id="129026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915400" cy="5194300"/>
          </a:xfrm>
        </p:spPr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Idea</a:t>
            </a:r>
          </a:p>
          <a:p>
            <a:pPr lvl="1"/>
            <a:r>
              <a:rPr lang="en-US" sz="2000">
                <a:latin typeface="Tahoma" charset="0"/>
                <a:ea typeface="ＭＳ Ｐゴシック" charset="0"/>
              </a:rPr>
              <a:t>Analyze directions in which packets can turn in the network</a:t>
            </a:r>
          </a:p>
          <a:p>
            <a:pPr lvl="1"/>
            <a:r>
              <a:rPr lang="en-US" sz="2000">
                <a:latin typeface="Tahoma" charset="0"/>
                <a:ea typeface="ＭＳ Ｐゴシック" charset="0"/>
              </a:rPr>
              <a:t>Determine the cycles that such turns can form</a:t>
            </a:r>
          </a:p>
          <a:p>
            <a:pPr lvl="1"/>
            <a:r>
              <a:rPr lang="en-US" sz="2000">
                <a:latin typeface="Tahoma" charset="0"/>
                <a:ea typeface="ＭＳ Ｐゴシック" charset="0"/>
              </a:rPr>
              <a:t>Prohibit just enough turns to break possible cycles</a:t>
            </a:r>
            <a:endParaRPr lang="en-US" sz="2400">
              <a:latin typeface="Tahoma" charset="0"/>
              <a:ea typeface="ＭＳ Ｐゴシック" charset="0"/>
            </a:endParaRP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Glass and Ni, </a:t>
            </a:r>
            <a:r>
              <a:rPr lang="ja-JP" altLang="en-US">
                <a:latin typeface="Tahom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The Turn Model for Adaptive Routing</a:t>
            </a:r>
            <a:r>
              <a:rPr lang="en-US" altLang="ja-JP">
                <a:latin typeface="Tahoma" charset="0"/>
                <a:ea typeface="ＭＳ Ｐゴシック" charset="0"/>
                <a:cs typeface="ＭＳ Ｐゴシック" charset="0"/>
              </a:rPr>
              <a:t>,</a:t>
            </a:r>
            <a:r>
              <a:rPr lang="ja-JP" altLang="en-US">
                <a:latin typeface="Tahom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>
                <a:latin typeface="Tahoma" charset="0"/>
                <a:ea typeface="ＭＳ Ｐゴシック" charset="0"/>
                <a:cs typeface="ＭＳ Ｐゴシック" charset="0"/>
              </a:rPr>
              <a:t> ISCA 1992.</a:t>
            </a: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902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DA5A751-FCE2-7F41-BB69-168A60D79596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51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  <p:pic>
        <p:nvPicPr>
          <p:cNvPr id="12902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048000"/>
            <a:ext cx="5441950" cy="322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645559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Oblivious Routing: Valiant’s Algorithm</a:t>
            </a:r>
          </a:p>
        </p:txBody>
      </p:sp>
      <p:sp>
        <p:nvSpPr>
          <p:cNvPr id="78851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Goal: Balance network load 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Idea: </a:t>
            </a:r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Randomly choose an intermediate destination, route to it first, then route from there to destination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Between source-intermediate and intermediate-</a:t>
            </a:r>
            <a:r>
              <a:rPr lang="en-US" dirty="0" err="1">
                <a:latin typeface="Tahoma" charset="0"/>
                <a:ea typeface="ＭＳ Ｐゴシック" charset="0"/>
              </a:rPr>
              <a:t>dest</a:t>
            </a:r>
            <a:r>
              <a:rPr lang="en-US" dirty="0">
                <a:latin typeface="Tahoma" charset="0"/>
                <a:ea typeface="ＭＳ Ｐゴシック" charset="0"/>
              </a:rPr>
              <a:t>, can use dimension order routing</a:t>
            </a: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pPr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+ Randomizes/balances network load</a:t>
            </a:r>
          </a:p>
          <a:p>
            <a:pPr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- Non minimal (packet latency can increase)</a:t>
            </a:r>
          </a:p>
          <a:p>
            <a:pPr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Optimizations:</a:t>
            </a:r>
          </a:p>
          <a:p>
            <a:pPr lvl="1"/>
            <a:r>
              <a:rPr lang="en-US" sz="2000" dirty="0">
                <a:latin typeface="Tahoma" charset="0"/>
                <a:ea typeface="ＭＳ Ｐゴシック" charset="0"/>
              </a:rPr>
              <a:t>Do this on high load</a:t>
            </a:r>
          </a:p>
          <a:p>
            <a:pPr lvl="1"/>
            <a:r>
              <a:rPr lang="en-US" sz="2000" dirty="0">
                <a:latin typeface="Tahoma" charset="0"/>
                <a:ea typeface="ＭＳ Ｐゴシック" charset="0"/>
              </a:rPr>
              <a:t>Restrict the intermediate node to be close (in the same quadrant)</a:t>
            </a:r>
          </a:p>
          <a:p>
            <a:pPr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005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5F2BBC2-C948-6745-9F6E-2C7BCAC8C67D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52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4336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1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Adaptive Routing</a:t>
            </a:r>
          </a:p>
        </p:txBody>
      </p:sp>
      <p:sp>
        <p:nvSpPr>
          <p:cNvPr id="79875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Minimal adaptive</a:t>
            </a: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Router uses network state (e.g., downstream buffer occupancy) to pick which </a:t>
            </a:r>
            <a:r>
              <a:rPr lang="ja-JP" altLang="en-US" dirty="0">
                <a:latin typeface="Tahoma" charset="0"/>
                <a:ea typeface="ＭＳ Ｐゴシック" charset="0"/>
              </a:rPr>
              <a:t>“</a:t>
            </a:r>
            <a:r>
              <a:rPr lang="en-US" altLang="ja-JP" dirty="0">
                <a:latin typeface="Tahoma" charset="0"/>
                <a:ea typeface="ＭＳ Ｐゴシック" charset="0"/>
              </a:rPr>
              <a:t>productive</a:t>
            </a:r>
            <a:r>
              <a:rPr lang="ja-JP" altLang="en-US" dirty="0">
                <a:latin typeface="Tahoma" charset="0"/>
                <a:ea typeface="ＭＳ Ｐゴシック" charset="0"/>
              </a:rPr>
              <a:t>”</a:t>
            </a:r>
            <a:r>
              <a:rPr lang="en-US" altLang="ja-JP" dirty="0">
                <a:latin typeface="Tahoma" charset="0"/>
                <a:ea typeface="ＭＳ Ｐゴシック" charset="0"/>
              </a:rPr>
              <a:t> output port to send a packet to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Productive output port: port that gets the packet closer to its destination</a:t>
            </a:r>
          </a:p>
          <a:p>
            <a:pPr lvl="1"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</a:rPr>
              <a:t>+ Aware of local congestion</a:t>
            </a:r>
          </a:p>
          <a:p>
            <a:pPr lvl="1"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</a:rPr>
              <a:t>- </a:t>
            </a:r>
            <a:r>
              <a:rPr lang="en-US" dirty="0" err="1">
                <a:latin typeface="Tahoma" charset="0"/>
                <a:ea typeface="ＭＳ Ｐゴシック" charset="0"/>
              </a:rPr>
              <a:t>Minimality</a:t>
            </a:r>
            <a:r>
              <a:rPr lang="en-US" dirty="0">
                <a:latin typeface="Tahoma" charset="0"/>
                <a:ea typeface="ＭＳ Ｐゴシック" charset="0"/>
              </a:rPr>
              <a:t> restricts achievable link utilization (load balance)</a:t>
            </a:r>
          </a:p>
          <a:p>
            <a:pPr lvl="1"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Non-minimal (fully) adaptive</a:t>
            </a: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ja-JP" altLang="en-US" dirty="0">
                <a:latin typeface="Tahoma" charset="0"/>
                <a:ea typeface="ＭＳ Ｐゴシック" charset="0"/>
              </a:rPr>
              <a:t>“</a:t>
            </a:r>
            <a:r>
              <a:rPr lang="en-US" altLang="ja-JP" dirty="0">
                <a:latin typeface="Tahoma" charset="0"/>
                <a:ea typeface="ＭＳ Ｐゴシック" charset="0"/>
              </a:rPr>
              <a:t>Misroute</a:t>
            </a:r>
            <a:r>
              <a:rPr lang="ja-JP" altLang="en-US" dirty="0">
                <a:latin typeface="Tahoma" charset="0"/>
                <a:ea typeface="ＭＳ Ｐゴシック" charset="0"/>
              </a:rPr>
              <a:t>”</a:t>
            </a:r>
            <a:r>
              <a:rPr lang="en-US" altLang="ja-JP" dirty="0">
                <a:latin typeface="Tahoma" charset="0"/>
                <a:ea typeface="ＭＳ Ｐゴシック" charset="0"/>
              </a:rPr>
              <a:t> packets to non-productive output ports based on network state</a:t>
            </a:r>
          </a:p>
          <a:p>
            <a:pPr lvl="1"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</a:rPr>
              <a:t>+ Can achieve better network utilization and load balance</a:t>
            </a:r>
          </a:p>
          <a:p>
            <a:pPr lvl="1"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</a:rPr>
              <a:t>- Need to guarantee </a:t>
            </a:r>
            <a:r>
              <a:rPr lang="en-US" dirty="0" err="1">
                <a:latin typeface="Tahoma" charset="0"/>
                <a:ea typeface="ＭＳ Ｐゴシック" charset="0"/>
              </a:rPr>
              <a:t>livelock</a:t>
            </a:r>
            <a:r>
              <a:rPr lang="en-US" dirty="0">
                <a:latin typeface="Tahoma" charset="0"/>
                <a:ea typeface="ＭＳ Ｐゴシック" charset="0"/>
              </a:rPr>
              <a:t> freedom</a:t>
            </a: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13107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9B6659D-7851-EE44-88EB-67B3D518E633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53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8312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8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98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More on Adaptive Routing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Can avoid faulty links/routers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Idea: </a:t>
            </a:r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Route around faults</a:t>
            </a:r>
          </a:p>
          <a:p>
            <a:pPr>
              <a:buFont typeface="Wingdings" charset="0"/>
              <a:buNone/>
            </a:pPr>
            <a:endParaRPr lang="en-US" dirty="0">
              <a:solidFill>
                <a:srgbClr val="0000FF"/>
              </a:solidFill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</a:pPr>
            <a:r>
              <a:rPr lang="en-US" dirty="0">
                <a:solidFill>
                  <a:srgbClr val="0D0D0D"/>
                </a:solidFill>
                <a:latin typeface="Tahoma" charset="0"/>
                <a:ea typeface="ＭＳ Ｐゴシック" charset="0"/>
                <a:cs typeface="ＭＳ Ｐゴシック" charset="0"/>
              </a:rPr>
              <a:t>+ Deterministic routing cannot handle faulty components</a:t>
            </a:r>
          </a:p>
          <a:p>
            <a:pPr>
              <a:buFont typeface="Wingdings" charset="0"/>
              <a:buNone/>
            </a:pPr>
            <a:r>
              <a:rPr lang="en-US" dirty="0">
                <a:solidFill>
                  <a:srgbClr val="0D0D0D"/>
                </a:solidFill>
                <a:latin typeface="Tahoma" charset="0"/>
                <a:ea typeface="ＭＳ Ｐゴシック" charset="0"/>
                <a:cs typeface="ＭＳ Ｐゴシック" charset="0"/>
              </a:rPr>
              <a:t>- Need to change the routing table to disable faulty routes</a:t>
            </a:r>
          </a:p>
          <a:p>
            <a:pPr>
              <a:buFont typeface="Wingdings" charset="0"/>
              <a:buNone/>
            </a:pPr>
            <a:r>
              <a:rPr lang="en-US" dirty="0">
                <a:solidFill>
                  <a:srgbClr val="0D0D0D"/>
                </a:solidFill>
                <a:latin typeface="Tahoma" charset="0"/>
                <a:ea typeface="ＭＳ Ｐゴシック" charset="0"/>
                <a:cs typeface="ＭＳ Ｐゴシック" charset="0"/>
              </a:rPr>
              <a:t>  - Assuming the faulty link/router is detected</a:t>
            </a:r>
          </a:p>
          <a:p>
            <a:pPr>
              <a:buFont typeface="Wingdings" charset="0"/>
              <a:buNone/>
            </a:pPr>
            <a:endParaRPr lang="en-US" dirty="0">
              <a:solidFill>
                <a:srgbClr val="0D0D0D"/>
              </a:solidFill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</a:pPr>
            <a:r>
              <a:rPr lang="en-US" dirty="0">
                <a:solidFill>
                  <a:srgbClr val="0D0D0D"/>
                </a:solidFill>
                <a:latin typeface="Tahoma" charset="0"/>
                <a:ea typeface="ＭＳ Ｐゴシック" charset="0"/>
                <a:cs typeface="ＭＳ Ｐゴシック" charset="0"/>
              </a:rPr>
              <a:t>One recent example:</a:t>
            </a:r>
          </a:p>
          <a:p>
            <a:pPr>
              <a:buNone/>
            </a:pPr>
            <a:r>
              <a:rPr lang="en-US" dirty="0">
                <a:solidFill>
                  <a:srgbClr val="0D0D0D"/>
                </a:solidFill>
                <a:latin typeface="Tahoma" charset="0"/>
                <a:ea typeface="ＭＳ Ｐゴシック" charset="0"/>
                <a:cs typeface="ＭＳ Ｐゴシック" charset="0"/>
              </a:rPr>
              <a:t>   Fattah et al., </a:t>
            </a:r>
            <a:r>
              <a:rPr lang="en-US" b="1" dirty="0">
                <a:hlinkClick r:id="rId2"/>
              </a:rPr>
              <a:t>"A Low-Overhead, Fully-Distributed, Guaranteed-Delivery Routing Algorithm for Faulty Network-on-Chips"</a:t>
            </a:r>
            <a:r>
              <a:rPr lang="en-US" dirty="0">
                <a:solidFill>
                  <a:srgbClr val="0D0D0D"/>
                </a:solidFill>
                <a:latin typeface="Tahoma" charset="0"/>
                <a:ea typeface="ＭＳ Ｐゴシック" charset="0"/>
                <a:cs typeface="ＭＳ Ｐゴシック" charset="0"/>
              </a:rPr>
              <a:t>, NOCS 2015.</a:t>
            </a: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A8057798-700B-4C46-9DBF-943F6B6FB059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54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6735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4"/>
          <p:cNvSpPr>
            <a:spLocks noGrp="1"/>
          </p:cNvSpPr>
          <p:nvPr>
            <p:ph type="ctrTitle"/>
          </p:nvPr>
        </p:nvSpPr>
        <p:spPr>
          <a:xfrm>
            <a:off x="685800" y="1748408"/>
            <a:ext cx="7924800" cy="1752600"/>
          </a:xfrm>
        </p:spPr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Buffering and Flow Control</a:t>
            </a:r>
          </a:p>
        </p:txBody>
      </p:sp>
      <p:sp>
        <p:nvSpPr>
          <p:cNvPr id="45058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DA0F9DB-52B2-F546-84AD-C19B2B92BC4C}" type="slidenum">
              <a:rPr lang="en-US" sz="1200">
                <a:solidFill>
                  <a:srgbClr val="000000"/>
                </a:solidFill>
                <a:latin typeface="Garamond" charset="0"/>
              </a:rPr>
              <a:pPr eaLnBrk="1" hangingPunct="1"/>
              <a:t>55</a:t>
            </a:fld>
            <a:endParaRPr lang="en-US" sz="1200">
              <a:solidFill>
                <a:srgbClr val="000000"/>
              </a:solidFill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646434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Recall: Circuit vs. Packet Switching</a:t>
            </a:r>
          </a:p>
        </p:txBody>
      </p:sp>
      <p:sp>
        <p:nvSpPr>
          <p:cNvPr id="157698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Circuit switching 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sets up full path before transmission</a:t>
            </a:r>
          </a:p>
          <a:p>
            <a:pPr lvl="1">
              <a:defRPr/>
            </a:pPr>
            <a:r>
              <a:rPr lang="en-US" dirty="0">
                <a:latin typeface="Tahoma" charset="0"/>
                <a:ea typeface="ＭＳ Ｐゴシック" charset="0"/>
              </a:rPr>
              <a:t>Establish route then send data</a:t>
            </a:r>
          </a:p>
          <a:p>
            <a:pPr lvl="1">
              <a:defRPr/>
            </a:pPr>
            <a:r>
              <a:rPr lang="en-US" dirty="0" err="1">
                <a:latin typeface="Tahoma" charset="0"/>
                <a:ea typeface="ＭＳ Ｐゴシック" charset="0"/>
              </a:rPr>
              <a:t>Noone</a:t>
            </a:r>
            <a:r>
              <a:rPr lang="en-US" dirty="0">
                <a:latin typeface="Tahoma" charset="0"/>
                <a:ea typeface="ＭＳ Ｐゴシック" charset="0"/>
              </a:rPr>
              <a:t> else can use those links while “circuit” is set</a:t>
            </a:r>
          </a:p>
          <a:p>
            <a:pPr marL="344487" lvl="1" indent="0">
              <a:buFont typeface="Wingdings" charset="0"/>
              <a:buNone/>
              <a:defRPr/>
            </a:pPr>
            <a:r>
              <a:rPr lang="en-US" dirty="0">
                <a:latin typeface="Tahoma" charset="0"/>
                <a:ea typeface="ＭＳ Ｐゴシック" charset="0"/>
              </a:rPr>
              <a:t>+ faster arbitration</a:t>
            </a:r>
          </a:p>
          <a:p>
            <a:pPr marL="344487" lvl="1" indent="0">
              <a:buFont typeface="Wingdings" charset="0"/>
              <a:buNone/>
              <a:defRPr/>
            </a:pPr>
            <a:r>
              <a:rPr lang="en-US" dirty="0">
                <a:latin typeface="Tahoma" charset="0"/>
                <a:ea typeface="ＭＳ Ｐゴシック" charset="0"/>
              </a:rPr>
              <a:t>-- setting up and bringing down “path” takes time</a:t>
            </a:r>
          </a:p>
          <a:p>
            <a:pPr>
              <a:defRPr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Packet switching 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routes per packet in each router</a:t>
            </a:r>
          </a:p>
          <a:p>
            <a:pPr lvl="1">
              <a:defRPr/>
            </a:pPr>
            <a:r>
              <a:rPr lang="en-US" dirty="0">
                <a:latin typeface="Tahoma" charset="0"/>
                <a:ea typeface="ＭＳ Ｐゴシック" charset="0"/>
              </a:rPr>
              <a:t>Route each packet individually (possibly via different paths)</a:t>
            </a:r>
          </a:p>
          <a:p>
            <a:pPr lvl="1">
              <a:defRPr/>
            </a:pPr>
            <a:r>
              <a:rPr lang="en-US" dirty="0">
                <a:latin typeface="Tahoma" charset="0"/>
                <a:ea typeface="ＭＳ Ｐゴシック" charset="0"/>
              </a:rPr>
              <a:t>If link is free, any packet can use it</a:t>
            </a:r>
          </a:p>
          <a:p>
            <a:pPr marL="344487" lvl="1" indent="0">
              <a:buFont typeface="Wingdings" charset="0"/>
              <a:buNone/>
              <a:defRPr/>
            </a:pPr>
            <a:r>
              <a:rPr lang="en-US" dirty="0">
                <a:latin typeface="Tahoma" charset="0"/>
                <a:ea typeface="ＭＳ Ｐゴシック" charset="0"/>
              </a:rPr>
              <a:t>-- potentially slower --- must dynamically switch</a:t>
            </a:r>
          </a:p>
          <a:p>
            <a:pPr marL="344487" lvl="1" indent="0">
              <a:buFont typeface="Wingdings" charset="0"/>
              <a:buNone/>
              <a:defRPr/>
            </a:pPr>
            <a:r>
              <a:rPr lang="en-US" dirty="0">
                <a:latin typeface="Tahoma" charset="0"/>
                <a:ea typeface="ＭＳ Ｐゴシック" charset="0"/>
              </a:rPr>
              <a:t>+ no setup, bring down time</a:t>
            </a:r>
          </a:p>
          <a:p>
            <a:pPr marL="344487" lvl="1" indent="0">
              <a:buFont typeface="Wingdings" charset="0"/>
              <a:buNone/>
              <a:defRPr/>
            </a:pPr>
            <a:r>
              <a:rPr lang="en-US" dirty="0">
                <a:latin typeface="Tahoma" charset="0"/>
                <a:ea typeface="ＭＳ Ｐゴシック" charset="0"/>
              </a:rPr>
              <a:t>+ more flexible, does not underutilize links</a:t>
            </a:r>
          </a:p>
          <a:p>
            <a:pPr>
              <a:defRPr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752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D0F88A2-5F56-7047-AD0A-D4354B2E0D69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56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74576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Packet Switched Networks: Packet Format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Header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routing and control information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Payload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carries data (non HW specific information)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can be further divided (framing, protocol stacks…)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Error Code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generally at tail of packet so it can be generated on the way out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6CF5AA8-92B8-AA44-9CD3-FA18160E4B75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57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  <p:sp>
        <p:nvSpPr>
          <p:cNvPr id="34821" name="Rectangle 4"/>
          <p:cNvSpPr>
            <a:spLocks noChangeArrowheads="1"/>
          </p:cNvSpPr>
          <p:nvPr/>
        </p:nvSpPr>
        <p:spPr bwMode="auto">
          <a:xfrm>
            <a:off x="1108075" y="4710113"/>
            <a:ext cx="958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b="1">
                <a:solidFill>
                  <a:srgbClr val="000000"/>
                </a:solidFill>
              </a:rPr>
              <a:t>Header</a:t>
            </a:r>
          </a:p>
        </p:txBody>
      </p:sp>
      <p:sp>
        <p:nvSpPr>
          <p:cNvPr id="34822" name="Rectangle 5"/>
          <p:cNvSpPr>
            <a:spLocks noChangeArrowheads="1"/>
          </p:cNvSpPr>
          <p:nvPr/>
        </p:nvSpPr>
        <p:spPr bwMode="auto">
          <a:xfrm>
            <a:off x="3756025" y="4710113"/>
            <a:ext cx="1060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b="1">
                <a:solidFill>
                  <a:srgbClr val="000000"/>
                </a:solidFill>
              </a:rPr>
              <a:t>Payload</a:t>
            </a:r>
          </a:p>
        </p:txBody>
      </p:sp>
      <p:sp>
        <p:nvSpPr>
          <p:cNvPr id="34823" name="Rectangle 6"/>
          <p:cNvSpPr>
            <a:spLocks noChangeArrowheads="1"/>
          </p:cNvSpPr>
          <p:nvPr/>
        </p:nvSpPr>
        <p:spPr bwMode="auto">
          <a:xfrm>
            <a:off x="6346825" y="4710113"/>
            <a:ext cx="1377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b="1">
                <a:solidFill>
                  <a:srgbClr val="000000"/>
                </a:solidFill>
              </a:rPr>
              <a:t>Error Code</a:t>
            </a:r>
          </a:p>
        </p:txBody>
      </p:sp>
      <p:sp>
        <p:nvSpPr>
          <p:cNvPr id="34824" name="Rectangle 7"/>
          <p:cNvSpPr>
            <a:spLocks noChangeArrowheads="1"/>
          </p:cNvSpPr>
          <p:nvPr/>
        </p:nvSpPr>
        <p:spPr bwMode="auto">
          <a:xfrm>
            <a:off x="920750" y="5264150"/>
            <a:ext cx="1587500" cy="5207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4825" name="Rectangle 8"/>
          <p:cNvSpPr>
            <a:spLocks noChangeArrowheads="1"/>
          </p:cNvSpPr>
          <p:nvPr/>
        </p:nvSpPr>
        <p:spPr bwMode="auto">
          <a:xfrm>
            <a:off x="2520950" y="5264150"/>
            <a:ext cx="4102100" cy="5207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4826" name="Rectangle 9"/>
          <p:cNvSpPr>
            <a:spLocks noChangeArrowheads="1"/>
          </p:cNvSpPr>
          <p:nvPr/>
        </p:nvSpPr>
        <p:spPr bwMode="auto">
          <a:xfrm>
            <a:off x="6635750" y="5264150"/>
            <a:ext cx="984250" cy="520700"/>
          </a:xfrm>
          <a:prstGeom prst="rect">
            <a:avLst/>
          </a:prstGeom>
          <a:solidFill>
            <a:srgbClr val="FF993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01289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Handling Contention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Two packets trying to use the same link at the same time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What do you do?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Buffer one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Drop one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Misroute one (deflection)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Tradeoffs?</a:t>
            </a:r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A65D364-704D-7E4D-A638-374B138FAA0B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58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  <p:pic>
        <p:nvPicPr>
          <p:cNvPr id="3686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066800"/>
            <a:ext cx="37973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46922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2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2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2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2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Flow Control Methods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10600" cy="51943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Circuit switching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 err="1">
                <a:latin typeface="Tahoma" charset="0"/>
                <a:ea typeface="ＭＳ Ｐゴシック" charset="0"/>
                <a:cs typeface="ＭＳ Ｐゴシック" charset="0"/>
              </a:rPr>
              <a:t>Bufferless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 (Packet/flit based)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Store and forward (Packet based)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Virtual cut through (Packet based)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Wormhole (Flit based)</a:t>
            </a: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42F93B6-F931-B649-A36A-B29D9ECDEBA4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59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4682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Why Is It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Affects the </a:t>
            </a:r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scalability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 of the system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How large of a system can you build?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How easily can you add more processors?</a:t>
            </a: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Affects </a:t>
            </a:r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performance and energy efficiency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How fast can processors, caches, and memory communicate?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How long are the latencies to memory?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How much energy is spent on communication?</a:t>
            </a: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9216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EBE39C6-13D9-3B40-9607-2CD19A1C10AE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6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3019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Circuit Switching Revisited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Resource allocation granularity is high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Idea: </a:t>
            </a:r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Pre-allocate resources across multiple switches for a given </a:t>
            </a:r>
            <a:r>
              <a:rPr lang="ja-JP" alt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flow</a:t>
            </a:r>
            <a:r>
              <a:rPr lang="ja-JP" alt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”</a:t>
            </a:r>
            <a:endParaRPr lang="en-US" altLang="ja-JP" dirty="0">
              <a:solidFill>
                <a:srgbClr val="0000FF"/>
              </a:solidFill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Need to send a probe to set up the path for pre-allocation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+ No need for buffering</a:t>
            </a:r>
          </a:p>
          <a:p>
            <a:pPr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+ No contention (flow’</a:t>
            </a:r>
            <a:r>
              <a:rPr lang="en-US" altLang="ja-JP" dirty="0">
                <a:latin typeface="Tahoma" charset="0"/>
                <a:ea typeface="ＭＳ Ｐゴシック" charset="0"/>
                <a:cs typeface="ＭＳ Ｐゴシック" charset="0"/>
              </a:rPr>
              <a:t>s performance is isolated)</a:t>
            </a:r>
          </a:p>
          <a:p>
            <a:pPr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+ Can handle arbitrary message sizes</a:t>
            </a:r>
          </a:p>
          <a:p>
            <a:pPr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- Lower link utilization: two flows cannot use the same link</a:t>
            </a:r>
          </a:p>
          <a:p>
            <a:pPr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- Handshake overhead to set up a </a:t>
            </a:r>
            <a:r>
              <a:rPr lang="ja-JP" altLang="en-US" dirty="0">
                <a:latin typeface="Tahom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dirty="0">
                <a:latin typeface="Tahoma" charset="0"/>
                <a:ea typeface="ＭＳ Ｐゴシック" charset="0"/>
                <a:cs typeface="ＭＳ Ｐゴシック" charset="0"/>
              </a:rPr>
              <a:t>circuit</a:t>
            </a:r>
            <a:r>
              <a:rPr lang="ja-JP" altLang="en-US" dirty="0">
                <a:latin typeface="Tahoma" charset="0"/>
                <a:ea typeface="ＭＳ Ｐゴシック" charset="0"/>
                <a:cs typeface="ＭＳ Ｐゴシック" charset="0"/>
              </a:rPr>
              <a:t>”</a:t>
            </a:r>
            <a:endParaRPr lang="en-US" altLang="ja-JP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8749AC8-E0D3-8544-AC00-48E54B4E2785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60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783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52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3621088" y="5791200"/>
            <a:ext cx="133032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Destination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078895" y="3621695"/>
            <a:ext cx="340705" cy="340705"/>
          </a:xfrm>
          <a:prstGeom prst="rect">
            <a:avLst/>
          </a:prstGeom>
          <a:solidFill>
            <a:srgbClr val="000000">
              <a:alpha val="32157"/>
            </a:srgb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955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Bufferless Deflection Routing</a:t>
            </a:r>
          </a:p>
        </p:txBody>
      </p:sp>
      <p:sp>
        <p:nvSpPr>
          <p:cNvPr id="195590" name="Content Placeholder 2"/>
          <p:cNvSpPr>
            <a:spLocks noGrp="1"/>
          </p:cNvSpPr>
          <p:nvPr>
            <p:ph idx="1"/>
          </p:nvPr>
        </p:nvSpPr>
        <p:spPr>
          <a:xfrm>
            <a:off x="228600" y="908050"/>
            <a:ext cx="8763000" cy="920750"/>
          </a:xfrm>
        </p:spPr>
        <p:txBody>
          <a:bodyPr/>
          <a:lstStyle/>
          <a:p>
            <a:r>
              <a:rPr lang="en-US" b="1">
                <a:latin typeface="Tahoma" charset="0"/>
                <a:sym typeface="Wingdings" charset="0"/>
              </a:rPr>
              <a:t>Key idea</a:t>
            </a:r>
            <a:r>
              <a:rPr lang="en-US">
                <a:latin typeface="Tahoma" charset="0"/>
                <a:sym typeface="Wingdings" charset="0"/>
              </a:rPr>
              <a:t>: Packets are never buffered in the network. When two packets contend for the same link, one is </a:t>
            </a:r>
            <a:r>
              <a:rPr lang="en-US">
                <a:solidFill>
                  <a:srgbClr val="FF0000"/>
                </a:solidFill>
                <a:latin typeface="Tahoma" charset="0"/>
                <a:sym typeface="Wingdings" charset="0"/>
              </a:rPr>
              <a:t>deflected.</a:t>
            </a:r>
            <a:r>
              <a:rPr lang="en-US" baseline="30000">
                <a:solidFill>
                  <a:srgbClr val="FF0000"/>
                </a:solidFill>
                <a:latin typeface="Tahoma" charset="0"/>
                <a:sym typeface="Wingdings" charset="0"/>
              </a:rPr>
              <a:t>1</a:t>
            </a:r>
            <a:endParaRPr lang="en-US" b="1" baseline="30000">
              <a:solidFill>
                <a:srgbClr val="FF0000"/>
              </a:solidFill>
              <a:latin typeface="Tahoma" charset="0"/>
              <a:sym typeface="Wingdings" charset="0"/>
            </a:endParaRPr>
          </a:p>
          <a:p>
            <a:endParaRPr lang="en-US">
              <a:latin typeface="Tahoma" charset="0"/>
            </a:endParaRPr>
          </a:p>
        </p:txBody>
      </p:sp>
      <p:sp>
        <p:nvSpPr>
          <p:cNvPr id="19559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3608071-36C7-5144-B008-00D3688E0554}" type="slidenum">
              <a:rPr lang="en-US" sz="1600">
                <a:solidFill>
                  <a:srgbClr val="000000"/>
                </a:solidFill>
                <a:latin typeface="Garamond" charset="0"/>
              </a:rPr>
              <a:pPr eaLnBrk="1" hangingPunct="1"/>
              <a:t>61</a:t>
            </a:fld>
            <a:endParaRPr lang="en-US" sz="1600">
              <a:solidFill>
                <a:srgbClr val="000000"/>
              </a:solidFill>
              <a:latin typeface="Garamond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0" y="1828800"/>
            <a:ext cx="340705" cy="340705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78895" y="1828800"/>
            <a:ext cx="340705" cy="340705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31495" y="1828800"/>
            <a:ext cx="340705" cy="340705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6000" y="3621695"/>
            <a:ext cx="340705" cy="340705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78895" y="3621695"/>
            <a:ext cx="340705" cy="340705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31495" y="3621695"/>
            <a:ext cx="340705" cy="340705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86000" y="5410200"/>
            <a:ext cx="340705" cy="340705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78895" y="5410200"/>
            <a:ext cx="340705" cy="340705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831495" y="5410200"/>
            <a:ext cx="340705" cy="340705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rot="5400000">
            <a:off x="1732757" y="4687094"/>
            <a:ext cx="1447800" cy="1587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3525044" y="4687094"/>
            <a:ext cx="1447800" cy="158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5277644" y="4687094"/>
            <a:ext cx="1447800" cy="158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5275263" y="2895600"/>
            <a:ext cx="1452562" cy="158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>
            <a:off x="3522663" y="2895600"/>
            <a:ext cx="1452562" cy="158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>
            <a:off x="1730376" y="2895600"/>
            <a:ext cx="1452562" cy="1587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10800000">
            <a:off x="2627313" y="1998663"/>
            <a:ext cx="1450975" cy="1587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10800000">
            <a:off x="4419600" y="1998663"/>
            <a:ext cx="1411288" cy="1587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10800000">
            <a:off x="2627313" y="3792538"/>
            <a:ext cx="1450975" cy="1587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10800000">
            <a:off x="4419600" y="3792538"/>
            <a:ext cx="1411288" cy="1587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10800000">
            <a:off x="2627313" y="5580063"/>
            <a:ext cx="1450975" cy="1587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10800000">
            <a:off x="4419600" y="5580063"/>
            <a:ext cx="1411288" cy="1587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2743200" y="3562350"/>
            <a:ext cx="142875" cy="428625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 rot="16200000">
            <a:off x="4181475" y="2095500"/>
            <a:ext cx="142875" cy="42862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 rot="16200000">
            <a:off x="4181475" y="3248025"/>
            <a:ext cx="142875" cy="42862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3810000" y="3562350"/>
            <a:ext cx="142875" cy="428625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 rot="16200000">
            <a:off x="4181475" y="3924300"/>
            <a:ext cx="142875" cy="428625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4495800" y="3562350"/>
            <a:ext cx="142875" cy="42862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5562600" y="3581400"/>
            <a:ext cx="142875" cy="42862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 rot="5400000">
            <a:off x="5934075" y="3924300"/>
            <a:ext cx="142875" cy="42862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2" name="Rounded Rectangle 61"/>
          <p:cNvSpPr/>
          <p:nvPr/>
        </p:nvSpPr>
        <p:spPr>
          <a:xfrm rot="5400000">
            <a:off x="5934075" y="5067300"/>
            <a:ext cx="142875" cy="42862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4724400" y="5372100"/>
            <a:ext cx="142875" cy="42862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5610225" y="5381625"/>
            <a:ext cx="142875" cy="428625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 rot="16200000">
            <a:off x="4181475" y="4762500"/>
            <a:ext cx="142875" cy="428625"/>
          </a:xfrm>
          <a:prstGeom prst="roundRect">
            <a:avLst/>
          </a:prstGeom>
          <a:solidFill>
            <a:srgbClr val="C00000"/>
          </a:solidFill>
          <a:ln>
            <a:solidFill>
              <a:srgbClr val="8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0" name="Arc 69"/>
          <p:cNvSpPr/>
          <p:nvPr/>
        </p:nvSpPr>
        <p:spPr>
          <a:xfrm flipH="1" flipV="1">
            <a:off x="4191000" y="3305175"/>
            <a:ext cx="533400" cy="533400"/>
          </a:xfrm>
          <a:prstGeom prst="arc">
            <a:avLst/>
          </a:prstGeom>
          <a:ln w="3810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9" name="Arc 68"/>
          <p:cNvSpPr/>
          <p:nvPr/>
        </p:nvSpPr>
        <p:spPr>
          <a:xfrm>
            <a:off x="3733800" y="3762375"/>
            <a:ext cx="533400" cy="533400"/>
          </a:xfrm>
          <a:prstGeom prst="arc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925888" y="5257800"/>
            <a:ext cx="609600" cy="609600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95646" name="TextBox 15"/>
          <p:cNvSpPr txBox="1">
            <a:spLocks noChangeArrowheads="1"/>
          </p:cNvSpPr>
          <p:nvPr/>
        </p:nvSpPr>
        <p:spPr bwMode="auto">
          <a:xfrm>
            <a:off x="76200" y="6324600"/>
            <a:ext cx="84645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aseline="30000">
                <a:solidFill>
                  <a:srgbClr val="000000"/>
                </a:solidFill>
                <a:latin typeface="Tahoma" charset="0"/>
              </a:rPr>
              <a:t>1</a:t>
            </a:r>
            <a:r>
              <a:rPr lang="en-US" sz="1400">
                <a:solidFill>
                  <a:srgbClr val="000000"/>
                </a:solidFill>
                <a:latin typeface="Tahoma" charset="0"/>
              </a:rPr>
              <a:t>Baran, “On Distributed Communication Networks.” RAND Tech. Report., 1962 / IEEE Trans.Comm., 1964.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52400" y="2286000"/>
            <a:ext cx="3681413" cy="11080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dirty="0">
                <a:solidFill>
                  <a:srgbClr val="000000"/>
                </a:solidFill>
              </a:rPr>
              <a:t>New traffic can be </a:t>
            </a:r>
            <a:r>
              <a:rPr lang="en-US" sz="2200" b="1" dirty="0">
                <a:solidFill>
                  <a:srgbClr val="000000"/>
                </a:solidFill>
              </a:rPr>
              <a:t>injected</a:t>
            </a:r>
            <a:endParaRPr lang="en-US" sz="22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dirty="0">
                <a:solidFill>
                  <a:srgbClr val="000000"/>
                </a:solidFill>
              </a:rPr>
              <a:t>whenever there is a free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dirty="0">
                <a:solidFill>
                  <a:srgbClr val="000000"/>
                </a:solidFill>
              </a:rPr>
              <a:t>output link.</a:t>
            </a:r>
          </a:p>
        </p:txBody>
      </p:sp>
    </p:spTree>
    <p:extLst>
      <p:ext uri="{BB962C8B-B14F-4D97-AF65-F5344CB8AC3E}">
        <p14:creationId xmlns:p14="http://schemas.microsoft.com/office/powerpoint/2010/main" val="15622556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7" grpId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73" grpId="0" animBg="1"/>
      <p:bldP spid="73" grpId="1" animBg="1"/>
      <p:bldP spid="48" grpId="0" animBg="1"/>
      <p:bldP spid="48" grpId="1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</a:rPr>
              <a:t>Bufferless Deflection Routing</a:t>
            </a:r>
          </a:p>
        </p:txBody>
      </p:sp>
      <p:sp>
        <p:nvSpPr>
          <p:cNvPr id="196610" name="Content Placeholder 2"/>
          <p:cNvSpPr>
            <a:spLocks noGrp="1"/>
          </p:cNvSpPr>
          <p:nvPr>
            <p:ph idx="1"/>
          </p:nvPr>
        </p:nvSpPr>
        <p:spPr>
          <a:xfrm>
            <a:off x="228600" y="908050"/>
            <a:ext cx="8610600" cy="1306513"/>
          </a:xfrm>
        </p:spPr>
        <p:txBody>
          <a:bodyPr/>
          <a:lstStyle/>
          <a:p>
            <a:r>
              <a:rPr lang="en-US" dirty="0">
                <a:latin typeface="Tahoma" charset="0"/>
              </a:rPr>
              <a:t>Input buffers are eliminated: packets are buffered in</a:t>
            </a:r>
            <a:br>
              <a:rPr lang="en-US" dirty="0">
                <a:latin typeface="Tahoma" charset="0"/>
              </a:rPr>
            </a:br>
            <a:r>
              <a:rPr lang="en-US" b="1" dirty="0">
                <a:latin typeface="Tahoma" charset="0"/>
              </a:rPr>
              <a:t>pipeline latches</a:t>
            </a:r>
            <a:r>
              <a:rPr lang="en-US" dirty="0">
                <a:latin typeface="Tahoma" charset="0"/>
              </a:rPr>
              <a:t> and on </a:t>
            </a:r>
            <a:r>
              <a:rPr lang="en-US" b="1" dirty="0">
                <a:latin typeface="Tahoma" charset="0"/>
              </a:rPr>
              <a:t>network links</a:t>
            </a:r>
          </a:p>
        </p:txBody>
      </p:sp>
      <p:sp>
        <p:nvSpPr>
          <p:cNvPr id="19661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087FA86-5300-A946-AA1D-99ED95C1B179}" type="slidenum">
              <a:rPr lang="en-US" sz="1600">
                <a:solidFill>
                  <a:srgbClr val="000000"/>
                </a:solidFill>
                <a:latin typeface="Garamond" charset="0"/>
              </a:rPr>
              <a:pPr eaLnBrk="1" hangingPunct="1"/>
              <a:t>62</a:t>
            </a:fld>
            <a:endParaRPr lang="en-US" sz="1600">
              <a:solidFill>
                <a:srgbClr val="000000"/>
              </a:solidFill>
              <a:latin typeface="Garamond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43240" y="2643182"/>
            <a:ext cx="3094879" cy="35719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96615" name="Group 5"/>
          <p:cNvGrpSpPr>
            <a:grpSpLocks/>
          </p:cNvGrpSpPr>
          <p:nvPr/>
        </p:nvGrpSpPr>
        <p:grpSpPr bwMode="auto">
          <a:xfrm>
            <a:off x="2371725" y="3097213"/>
            <a:ext cx="849313" cy="2428875"/>
            <a:chOff x="1714480" y="2428868"/>
            <a:chExt cx="1000132" cy="2859108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1714480" y="2428868"/>
              <a:ext cx="1000132" cy="18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1714480" y="3142711"/>
              <a:ext cx="1000132" cy="18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714480" y="3858421"/>
              <a:ext cx="1000132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1714480" y="4572264"/>
              <a:ext cx="1000132" cy="186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1714480" y="5286107"/>
              <a:ext cx="1000132" cy="186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6616" name="Group 11"/>
          <p:cNvGrpSpPr>
            <a:grpSpLocks/>
          </p:cNvGrpSpPr>
          <p:nvPr/>
        </p:nvGrpSpPr>
        <p:grpSpPr bwMode="auto">
          <a:xfrm>
            <a:off x="3924300" y="3081338"/>
            <a:ext cx="627063" cy="2428875"/>
            <a:chOff x="3571868" y="2428868"/>
            <a:chExt cx="714380" cy="2859108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3571868" y="2428868"/>
              <a:ext cx="714380" cy="186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571868" y="3142711"/>
              <a:ext cx="714380" cy="186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571868" y="3858421"/>
              <a:ext cx="7143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571868" y="4572264"/>
              <a:ext cx="714380" cy="186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71868" y="5286107"/>
              <a:ext cx="714380" cy="186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6617" name="Group 17"/>
          <p:cNvGrpSpPr>
            <a:grpSpLocks/>
          </p:cNvGrpSpPr>
          <p:nvPr/>
        </p:nvGrpSpPr>
        <p:grpSpPr bwMode="auto">
          <a:xfrm>
            <a:off x="4556125" y="2854325"/>
            <a:ext cx="1152525" cy="2913063"/>
            <a:chOff x="4286248" y="2143116"/>
            <a:chExt cx="1357322" cy="3429024"/>
          </a:xfrm>
        </p:grpSpPr>
        <p:sp>
          <p:nvSpPr>
            <p:cNvPr id="19" name="Rectangle 18"/>
            <p:cNvSpPr/>
            <p:nvPr/>
          </p:nvSpPr>
          <p:spPr>
            <a:xfrm>
              <a:off x="4286248" y="2143116"/>
              <a:ext cx="1357322" cy="342902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196689" name="Group 72"/>
            <p:cNvGrpSpPr>
              <a:grpSpLocks/>
            </p:cNvGrpSpPr>
            <p:nvPr/>
          </p:nvGrpSpPr>
          <p:grpSpPr bwMode="auto">
            <a:xfrm>
              <a:off x="4357686" y="2357430"/>
              <a:ext cx="1143008" cy="3073422"/>
              <a:chOff x="4357686" y="2357430"/>
              <a:chExt cx="1143008" cy="3073422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4357293" y="2358015"/>
                <a:ext cx="286048" cy="1868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rot="16200000" flipH="1">
                <a:off x="3429792" y="3571564"/>
                <a:ext cx="3070237" cy="64313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5286480" y="5428252"/>
                <a:ext cx="215002" cy="186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6690" name="Group 73"/>
            <p:cNvGrpSpPr>
              <a:grpSpLocks/>
            </p:cNvGrpSpPr>
            <p:nvPr/>
          </p:nvGrpSpPr>
          <p:grpSpPr bwMode="auto">
            <a:xfrm flipH="1">
              <a:off x="4429124" y="2357430"/>
              <a:ext cx="1143008" cy="3073422"/>
              <a:chOff x="4357686" y="2357430"/>
              <a:chExt cx="1143008" cy="3073422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>
                <a:off x="4357291" y="2358015"/>
                <a:ext cx="286047" cy="1868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rot="16200000" flipH="1">
                <a:off x="3429789" y="3571564"/>
                <a:ext cx="3070237" cy="64313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286477" y="5428252"/>
                <a:ext cx="215003" cy="186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6618" name="Group 27"/>
          <p:cNvGrpSpPr>
            <a:grpSpLocks/>
          </p:cNvGrpSpPr>
          <p:nvPr/>
        </p:nvGrpSpPr>
        <p:grpSpPr bwMode="auto">
          <a:xfrm>
            <a:off x="5708650" y="3097213"/>
            <a:ext cx="849313" cy="2428875"/>
            <a:chOff x="5643570" y="2428868"/>
            <a:chExt cx="1000132" cy="2859108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5643570" y="2428868"/>
              <a:ext cx="1000132" cy="18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5643570" y="3142711"/>
              <a:ext cx="1000132" cy="186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5643570" y="3858421"/>
              <a:ext cx="1000132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5643570" y="4572264"/>
              <a:ext cx="1000132" cy="186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5643570" y="5286107"/>
              <a:ext cx="1000132" cy="186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6619" name="Group 33"/>
          <p:cNvGrpSpPr>
            <a:grpSpLocks/>
          </p:cNvGrpSpPr>
          <p:nvPr/>
        </p:nvGrpSpPr>
        <p:grpSpPr bwMode="auto">
          <a:xfrm>
            <a:off x="571500" y="2916238"/>
            <a:ext cx="942975" cy="2795587"/>
            <a:chOff x="604930" y="2214554"/>
            <a:chExt cx="1109550" cy="3292303"/>
          </a:xfrm>
        </p:grpSpPr>
        <p:sp>
          <p:nvSpPr>
            <p:cNvPr id="35" name="TextBox 34"/>
            <p:cNvSpPr txBox="1"/>
            <p:nvPr/>
          </p:nvSpPr>
          <p:spPr>
            <a:xfrm>
              <a:off x="604930" y="2214554"/>
              <a:ext cx="1038569" cy="43560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ea typeface="ＭＳ Ｐゴシック" charset="0"/>
                  <a:cs typeface="ＭＳ Ｐゴシック" charset="0"/>
                </a:rPr>
                <a:t>North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04930" y="2928728"/>
              <a:ext cx="1038569" cy="43560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ea typeface="ＭＳ Ｐゴシック" charset="0"/>
                  <a:cs typeface="ＭＳ Ｐゴシック" charset="0"/>
                </a:rPr>
                <a:t>South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88987" y="3642901"/>
              <a:ext cx="1025493" cy="43560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ea typeface="ＭＳ Ｐゴシック" charset="0"/>
                  <a:cs typeface="ＭＳ Ｐゴシック" charset="0"/>
                </a:rPr>
                <a:t>East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88987" y="4357075"/>
              <a:ext cx="1025493" cy="43560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ea typeface="ＭＳ Ｐゴシック" charset="0"/>
                  <a:cs typeface="ＭＳ Ｐゴシック" charset="0"/>
                </a:rPr>
                <a:t>West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72175" y="5071249"/>
              <a:ext cx="941436" cy="43560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ea typeface="ＭＳ Ｐゴシック" charset="0"/>
                  <a:cs typeface="ＭＳ Ｐゴシック" charset="0"/>
                </a:rPr>
                <a:t>Local</a:t>
              </a: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7467600" y="2909888"/>
            <a:ext cx="88265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North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467600" y="3516313"/>
            <a:ext cx="88265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South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539038" y="4124325"/>
            <a:ext cx="871537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East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539038" y="4730750"/>
            <a:ext cx="871537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West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524750" y="5337175"/>
            <a:ext cx="8001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Local</a:t>
            </a:r>
          </a:p>
        </p:txBody>
      </p:sp>
      <p:grpSp>
        <p:nvGrpSpPr>
          <p:cNvPr id="40" name="Group 73"/>
          <p:cNvGrpSpPr>
            <a:grpSpLocks/>
          </p:cNvGrpSpPr>
          <p:nvPr/>
        </p:nvGrpSpPr>
        <p:grpSpPr bwMode="auto">
          <a:xfrm>
            <a:off x="3248025" y="3427413"/>
            <a:ext cx="719138" cy="534987"/>
            <a:chOff x="3238486" y="2740892"/>
            <a:chExt cx="719141" cy="535708"/>
          </a:xfrm>
        </p:grpSpPr>
        <p:grpSp>
          <p:nvGrpSpPr>
            <p:cNvPr id="196670" name="Group 80"/>
            <p:cNvGrpSpPr>
              <a:grpSpLocks/>
            </p:cNvGrpSpPr>
            <p:nvPr/>
          </p:nvGrpSpPr>
          <p:grpSpPr bwMode="auto">
            <a:xfrm>
              <a:off x="3419466" y="2743195"/>
              <a:ext cx="353352" cy="235823"/>
              <a:chOff x="3267057" y="2759799"/>
              <a:chExt cx="353352" cy="485471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3267053" y="2758329"/>
                <a:ext cx="354014" cy="48759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82" name="Straight Connector 81"/>
              <p:cNvCxnSpPr/>
              <p:nvPr/>
            </p:nvCxnSpPr>
            <p:spPr>
              <a:xfrm rot="5400000">
                <a:off x="3195498" y="3001334"/>
                <a:ext cx="487598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6671" name="Group 81"/>
            <p:cNvGrpSpPr>
              <a:grpSpLocks/>
            </p:cNvGrpSpPr>
            <p:nvPr/>
          </p:nvGrpSpPr>
          <p:grpSpPr bwMode="auto">
            <a:xfrm>
              <a:off x="3424228" y="3017120"/>
              <a:ext cx="347208" cy="235823"/>
              <a:chOff x="3273201" y="2759799"/>
              <a:chExt cx="347208" cy="485471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3273198" y="2760560"/>
                <a:ext cx="347663" cy="484325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80" name="Straight Connector 79"/>
              <p:cNvCxnSpPr/>
              <p:nvPr/>
            </p:nvCxnSpPr>
            <p:spPr>
              <a:xfrm rot="5400000">
                <a:off x="3196930" y="3001928"/>
                <a:ext cx="484325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Trapezoid 76"/>
            <p:cNvSpPr/>
            <p:nvPr/>
          </p:nvSpPr>
          <p:spPr>
            <a:xfrm rot="5400000">
              <a:off x="3623899" y="2931745"/>
              <a:ext cx="524581" cy="142876"/>
            </a:xfrm>
            <a:prstGeom prst="trapezoid">
              <a:avLst>
                <a:gd name="adj" fmla="val 38333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8" name="Trapezoid 77"/>
            <p:cNvSpPr/>
            <p:nvPr/>
          </p:nvSpPr>
          <p:spPr>
            <a:xfrm rot="16200000" flipH="1">
              <a:off x="3047633" y="2942872"/>
              <a:ext cx="524581" cy="142876"/>
            </a:xfrm>
            <a:prstGeom prst="trapezoid">
              <a:avLst>
                <a:gd name="adj" fmla="val 38333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3" name="Group 87"/>
          <p:cNvGrpSpPr>
            <a:grpSpLocks/>
          </p:cNvGrpSpPr>
          <p:nvPr/>
        </p:nvGrpSpPr>
        <p:grpSpPr bwMode="auto">
          <a:xfrm>
            <a:off x="3248025" y="2803525"/>
            <a:ext cx="719138" cy="536575"/>
            <a:chOff x="3238486" y="2740892"/>
            <a:chExt cx="719141" cy="535708"/>
          </a:xfrm>
        </p:grpSpPr>
        <p:grpSp>
          <p:nvGrpSpPr>
            <p:cNvPr id="196662" name="Group 80"/>
            <p:cNvGrpSpPr>
              <a:grpSpLocks/>
            </p:cNvGrpSpPr>
            <p:nvPr/>
          </p:nvGrpSpPr>
          <p:grpSpPr bwMode="auto">
            <a:xfrm>
              <a:off x="3419466" y="2743195"/>
              <a:ext cx="353352" cy="235823"/>
              <a:chOff x="3267057" y="2759799"/>
              <a:chExt cx="353352" cy="485471"/>
            </a:xfrm>
          </p:grpSpPr>
          <p:sp>
            <p:nvSpPr>
              <p:cNvPr id="95" name="Rectangle 94"/>
              <p:cNvSpPr/>
              <p:nvPr/>
            </p:nvSpPr>
            <p:spPr>
              <a:xfrm>
                <a:off x="3267053" y="2758321"/>
                <a:ext cx="354014" cy="486153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96" name="Straight Connector 95"/>
              <p:cNvCxnSpPr/>
              <p:nvPr/>
            </p:nvCxnSpPr>
            <p:spPr>
              <a:xfrm rot="5400000">
                <a:off x="3196220" y="3000605"/>
                <a:ext cx="486153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6663" name="Group 81"/>
            <p:cNvGrpSpPr>
              <a:grpSpLocks/>
            </p:cNvGrpSpPr>
            <p:nvPr/>
          </p:nvGrpSpPr>
          <p:grpSpPr bwMode="auto">
            <a:xfrm>
              <a:off x="3424228" y="3017120"/>
              <a:ext cx="347208" cy="235823"/>
              <a:chOff x="3273201" y="2759799"/>
              <a:chExt cx="347208" cy="485471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3273198" y="2758874"/>
                <a:ext cx="347663" cy="486155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94" name="Straight Connector 93"/>
              <p:cNvCxnSpPr/>
              <p:nvPr/>
            </p:nvCxnSpPr>
            <p:spPr>
              <a:xfrm rot="5400000">
                <a:off x="3196015" y="3001157"/>
                <a:ext cx="486155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Trapezoid 90"/>
            <p:cNvSpPr/>
            <p:nvPr/>
          </p:nvSpPr>
          <p:spPr>
            <a:xfrm rot="5400000">
              <a:off x="3623882" y="2931761"/>
              <a:ext cx="524614" cy="142876"/>
            </a:xfrm>
            <a:prstGeom prst="trapezoid">
              <a:avLst>
                <a:gd name="adj" fmla="val 38333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92" name="Trapezoid 91"/>
            <p:cNvSpPr/>
            <p:nvPr/>
          </p:nvSpPr>
          <p:spPr>
            <a:xfrm rot="16200000" flipH="1">
              <a:off x="3047618" y="2942855"/>
              <a:ext cx="524613" cy="142876"/>
            </a:xfrm>
            <a:prstGeom prst="trapezoid">
              <a:avLst>
                <a:gd name="adj" fmla="val 38333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6" name="Group 99"/>
          <p:cNvGrpSpPr>
            <a:grpSpLocks/>
          </p:cNvGrpSpPr>
          <p:nvPr/>
        </p:nvGrpSpPr>
        <p:grpSpPr bwMode="auto">
          <a:xfrm>
            <a:off x="3244850" y="4032250"/>
            <a:ext cx="719138" cy="534988"/>
            <a:chOff x="3238486" y="2740892"/>
            <a:chExt cx="719141" cy="535708"/>
          </a:xfrm>
        </p:grpSpPr>
        <p:grpSp>
          <p:nvGrpSpPr>
            <p:cNvPr id="196654" name="Group 80"/>
            <p:cNvGrpSpPr>
              <a:grpSpLocks/>
            </p:cNvGrpSpPr>
            <p:nvPr/>
          </p:nvGrpSpPr>
          <p:grpSpPr bwMode="auto">
            <a:xfrm>
              <a:off x="3419466" y="2743195"/>
              <a:ext cx="353352" cy="235823"/>
              <a:chOff x="3267057" y="2759799"/>
              <a:chExt cx="353352" cy="485471"/>
            </a:xfrm>
          </p:grpSpPr>
          <p:sp>
            <p:nvSpPr>
              <p:cNvPr id="107" name="Rectangle 106"/>
              <p:cNvSpPr/>
              <p:nvPr/>
            </p:nvSpPr>
            <p:spPr>
              <a:xfrm>
                <a:off x="3267053" y="2758331"/>
                <a:ext cx="354014" cy="48759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08" name="Straight Connector 107"/>
              <p:cNvCxnSpPr/>
              <p:nvPr/>
            </p:nvCxnSpPr>
            <p:spPr>
              <a:xfrm rot="5400000">
                <a:off x="3195499" y="3001336"/>
                <a:ext cx="487596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6655" name="Group 81"/>
            <p:cNvGrpSpPr>
              <a:grpSpLocks/>
            </p:cNvGrpSpPr>
            <p:nvPr/>
          </p:nvGrpSpPr>
          <p:grpSpPr bwMode="auto">
            <a:xfrm>
              <a:off x="3424228" y="3017120"/>
              <a:ext cx="347208" cy="235823"/>
              <a:chOff x="3273201" y="2759799"/>
              <a:chExt cx="347208" cy="485471"/>
            </a:xfrm>
          </p:grpSpPr>
          <p:sp>
            <p:nvSpPr>
              <p:cNvPr id="105" name="Rectangle 104"/>
              <p:cNvSpPr/>
              <p:nvPr/>
            </p:nvSpPr>
            <p:spPr>
              <a:xfrm>
                <a:off x="3273198" y="2760558"/>
                <a:ext cx="347663" cy="484325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06" name="Straight Connector 105"/>
              <p:cNvCxnSpPr/>
              <p:nvPr/>
            </p:nvCxnSpPr>
            <p:spPr>
              <a:xfrm rot="5400000">
                <a:off x="3196930" y="3001925"/>
                <a:ext cx="484325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" name="Trapezoid 102"/>
            <p:cNvSpPr/>
            <p:nvPr/>
          </p:nvSpPr>
          <p:spPr>
            <a:xfrm rot="5400000">
              <a:off x="3623899" y="2931744"/>
              <a:ext cx="524580" cy="142876"/>
            </a:xfrm>
            <a:prstGeom prst="trapezoid">
              <a:avLst>
                <a:gd name="adj" fmla="val 38333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4" name="Trapezoid 103"/>
            <p:cNvSpPr/>
            <p:nvPr/>
          </p:nvSpPr>
          <p:spPr>
            <a:xfrm rot="16200000" flipH="1">
              <a:off x="3047634" y="2942872"/>
              <a:ext cx="524580" cy="142876"/>
            </a:xfrm>
            <a:prstGeom prst="trapezoid">
              <a:avLst>
                <a:gd name="adj" fmla="val 38333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9" name="Group 108"/>
          <p:cNvGrpSpPr>
            <a:grpSpLocks/>
          </p:cNvGrpSpPr>
          <p:nvPr/>
        </p:nvGrpSpPr>
        <p:grpSpPr bwMode="auto">
          <a:xfrm>
            <a:off x="3259138" y="4651375"/>
            <a:ext cx="719137" cy="534988"/>
            <a:chOff x="3238486" y="2740892"/>
            <a:chExt cx="719141" cy="535708"/>
          </a:xfrm>
        </p:grpSpPr>
        <p:grpSp>
          <p:nvGrpSpPr>
            <p:cNvPr id="196646" name="Group 80"/>
            <p:cNvGrpSpPr>
              <a:grpSpLocks/>
            </p:cNvGrpSpPr>
            <p:nvPr/>
          </p:nvGrpSpPr>
          <p:grpSpPr bwMode="auto">
            <a:xfrm>
              <a:off x="3419466" y="2743195"/>
              <a:ext cx="353352" cy="235823"/>
              <a:chOff x="3267057" y="2759799"/>
              <a:chExt cx="353352" cy="485471"/>
            </a:xfrm>
          </p:grpSpPr>
          <p:sp>
            <p:nvSpPr>
              <p:cNvPr id="116" name="Rectangle 115"/>
              <p:cNvSpPr/>
              <p:nvPr/>
            </p:nvSpPr>
            <p:spPr>
              <a:xfrm>
                <a:off x="3267053" y="2758331"/>
                <a:ext cx="354014" cy="48759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17" name="Straight Connector 116"/>
              <p:cNvCxnSpPr/>
              <p:nvPr/>
            </p:nvCxnSpPr>
            <p:spPr>
              <a:xfrm rot="5400000">
                <a:off x="3195499" y="3001336"/>
                <a:ext cx="487596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6647" name="Group 81"/>
            <p:cNvGrpSpPr>
              <a:grpSpLocks/>
            </p:cNvGrpSpPr>
            <p:nvPr/>
          </p:nvGrpSpPr>
          <p:grpSpPr bwMode="auto">
            <a:xfrm>
              <a:off x="3424228" y="3017120"/>
              <a:ext cx="347208" cy="235823"/>
              <a:chOff x="3273201" y="2759799"/>
              <a:chExt cx="347208" cy="485471"/>
            </a:xfrm>
          </p:grpSpPr>
          <p:sp>
            <p:nvSpPr>
              <p:cNvPr id="114" name="Rectangle 113"/>
              <p:cNvSpPr/>
              <p:nvPr/>
            </p:nvSpPr>
            <p:spPr>
              <a:xfrm>
                <a:off x="3273197" y="2760558"/>
                <a:ext cx="347665" cy="484325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15" name="Straight Connector 114"/>
              <p:cNvCxnSpPr/>
              <p:nvPr/>
            </p:nvCxnSpPr>
            <p:spPr>
              <a:xfrm rot="5400000">
                <a:off x="3196930" y="3001926"/>
                <a:ext cx="484325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2" name="Trapezoid 111"/>
            <p:cNvSpPr/>
            <p:nvPr/>
          </p:nvSpPr>
          <p:spPr>
            <a:xfrm rot="5400000">
              <a:off x="3623899" y="2931744"/>
              <a:ext cx="524580" cy="142876"/>
            </a:xfrm>
            <a:prstGeom prst="trapezoid">
              <a:avLst>
                <a:gd name="adj" fmla="val 38333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13" name="Trapezoid 112"/>
            <p:cNvSpPr/>
            <p:nvPr/>
          </p:nvSpPr>
          <p:spPr>
            <a:xfrm rot="16200000" flipH="1">
              <a:off x="3047634" y="2942872"/>
              <a:ext cx="524580" cy="142876"/>
            </a:xfrm>
            <a:prstGeom prst="trapezoid">
              <a:avLst>
                <a:gd name="adj" fmla="val 38333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52" name="Group 117"/>
          <p:cNvGrpSpPr>
            <a:grpSpLocks/>
          </p:cNvGrpSpPr>
          <p:nvPr/>
        </p:nvGrpSpPr>
        <p:grpSpPr bwMode="auto">
          <a:xfrm>
            <a:off x="3248025" y="5251450"/>
            <a:ext cx="719138" cy="534988"/>
            <a:chOff x="3238486" y="2740892"/>
            <a:chExt cx="719141" cy="535708"/>
          </a:xfrm>
        </p:grpSpPr>
        <p:grpSp>
          <p:nvGrpSpPr>
            <p:cNvPr id="196638" name="Group 80"/>
            <p:cNvGrpSpPr>
              <a:grpSpLocks/>
            </p:cNvGrpSpPr>
            <p:nvPr/>
          </p:nvGrpSpPr>
          <p:grpSpPr bwMode="auto">
            <a:xfrm>
              <a:off x="3419466" y="2743195"/>
              <a:ext cx="353352" cy="235823"/>
              <a:chOff x="3267057" y="2759799"/>
              <a:chExt cx="353352" cy="485471"/>
            </a:xfrm>
          </p:grpSpPr>
          <p:sp>
            <p:nvSpPr>
              <p:cNvPr id="125" name="Rectangle 124"/>
              <p:cNvSpPr/>
              <p:nvPr/>
            </p:nvSpPr>
            <p:spPr>
              <a:xfrm>
                <a:off x="3267053" y="2758331"/>
                <a:ext cx="354014" cy="487596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26" name="Straight Connector 125"/>
              <p:cNvCxnSpPr/>
              <p:nvPr/>
            </p:nvCxnSpPr>
            <p:spPr>
              <a:xfrm rot="5400000">
                <a:off x="3195499" y="3001336"/>
                <a:ext cx="487596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6639" name="Group 81"/>
            <p:cNvGrpSpPr>
              <a:grpSpLocks/>
            </p:cNvGrpSpPr>
            <p:nvPr/>
          </p:nvGrpSpPr>
          <p:grpSpPr bwMode="auto">
            <a:xfrm>
              <a:off x="3424228" y="3017120"/>
              <a:ext cx="347208" cy="235823"/>
              <a:chOff x="3273201" y="2759799"/>
              <a:chExt cx="347208" cy="485471"/>
            </a:xfrm>
          </p:grpSpPr>
          <p:sp>
            <p:nvSpPr>
              <p:cNvPr id="123" name="Rectangle 122"/>
              <p:cNvSpPr/>
              <p:nvPr/>
            </p:nvSpPr>
            <p:spPr>
              <a:xfrm>
                <a:off x="3273198" y="2760558"/>
                <a:ext cx="347663" cy="484325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124" name="Straight Connector 123"/>
              <p:cNvCxnSpPr/>
              <p:nvPr/>
            </p:nvCxnSpPr>
            <p:spPr>
              <a:xfrm rot="5400000">
                <a:off x="3196930" y="3001925"/>
                <a:ext cx="484325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1" name="Trapezoid 120"/>
            <p:cNvSpPr/>
            <p:nvPr/>
          </p:nvSpPr>
          <p:spPr>
            <a:xfrm rot="5400000">
              <a:off x="3623899" y="2931744"/>
              <a:ext cx="524580" cy="142876"/>
            </a:xfrm>
            <a:prstGeom prst="trapezoid">
              <a:avLst>
                <a:gd name="adj" fmla="val 38333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22" name="Trapezoid 121"/>
            <p:cNvSpPr/>
            <p:nvPr/>
          </p:nvSpPr>
          <p:spPr>
            <a:xfrm rot="16200000" flipH="1">
              <a:off x="3047634" y="2942872"/>
              <a:ext cx="524580" cy="142876"/>
            </a:xfrm>
            <a:prstGeom prst="trapezoid">
              <a:avLst>
                <a:gd name="adj" fmla="val 38333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55" name="Group 128"/>
          <p:cNvGrpSpPr>
            <a:grpSpLocks/>
          </p:cNvGrpSpPr>
          <p:nvPr/>
        </p:nvGrpSpPr>
        <p:grpSpPr bwMode="auto">
          <a:xfrm>
            <a:off x="3143250" y="3078163"/>
            <a:ext cx="841375" cy="2428875"/>
            <a:chOff x="3571868" y="2428868"/>
            <a:chExt cx="714380" cy="2859108"/>
          </a:xfrm>
        </p:grpSpPr>
        <p:cxnSp>
          <p:nvCxnSpPr>
            <p:cNvPr id="130" name="Straight Connector 129"/>
            <p:cNvCxnSpPr/>
            <p:nvPr/>
          </p:nvCxnSpPr>
          <p:spPr>
            <a:xfrm>
              <a:off x="3571868" y="2428868"/>
              <a:ext cx="714380" cy="186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3571868" y="3142711"/>
              <a:ext cx="714380" cy="186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3571868" y="3858421"/>
              <a:ext cx="71438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3571868" y="4572264"/>
              <a:ext cx="714380" cy="186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3571868" y="5286107"/>
              <a:ext cx="714380" cy="186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5" name="Rectangle 134"/>
          <p:cNvSpPr/>
          <p:nvPr/>
        </p:nvSpPr>
        <p:spPr>
          <a:xfrm>
            <a:off x="3286125" y="5857875"/>
            <a:ext cx="2786063" cy="28575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</a:rPr>
              <a:t>Deflection Routing Logic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819400" y="2133600"/>
            <a:ext cx="1966913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Input Buffers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3360" y="6381328"/>
            <a:ext cx="820705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1600" dirty="0" err="1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Moscibroda</a:t>
            </a:r>
            <a:r>
              <a:rPr lang="en-US" sz="1600" dirty="0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 and Mutlu, </a:t>
            </a:r>
            <a:r>
              <a:rPr lang="ja-JP" altLang="en-US" sz="1600" dirty="0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1600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A Case for </a:t>
            </a:r>
            <a:r>
              <a:rPr lang="en-US" altLang="ja-JP" sz="1600" dirty="0" err="1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Bufferless</a:t>
            </a:r>
            <a:r>
              <a:rPr lang="en-US" altLang="ja-JP" sz="1600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 Routing in On-Chip Networks</a:t>
            </a:r>
            <a:r>
              <a:rPr lang="en-US" altLang="ja-JP" sz="1600" dirty="0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,</a:t>
            </a:r>
            <a:r>
              <a:rPr lang="ja-JP" altLang="en-US" sz="1600" dirty="0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1600" dirty="0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 ISCA 2009.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2388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animBg="1"/>
      <p:bldP spid="5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In </a:t>
            </a:r>
            <a:r>
              <a:rPr lang="en-US" dirty="0" err="1"/>
              <a:t>Bufferless</a:t>
            </a:r>
            <a:r>
              <a:rPr lang="en-US" dirty="0"/>
              <a:t> Deflection Routing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68970"/>
            <a:ext cx="8610600" cy="5340350"/>
          </a:xfrm>
        </p:spPr>
        <p:txBody>
          <a:bodyPr/>
          <a:lstStyle/>
          <a:p>
            <a:r>
              <a:rPr lang="en-US" dirty="0" err="1"/>
              <a:t>Livelock</a:t>
            </a:r>
            <a:endParaRPr lang="en-US" dirty="0"/>
          </a:p>
          <a:p>
            <a:endParaRPr lang="en-US" dirty="0"/>
          </a:p>
          <a:p>
            <a:r>
              <a:rPr lang="en-US" dirty="0"/>
              <a:t>Resulting Router Complexity</a:t>
            </a:r>
          </a:p>
          <a:p>
            <a:endParaRPr lang="en-US" dirty="0"/>
          </a:p>
          <a:p>
            <a:r>
              <a:rPr lang="en-US" dirty="0"/>
              <a:t>Performance &amp; Congestion at High Loads</a:t>
            </a:r>
          </a:p>
          <a:p>
            <a:endParaRPr lang="en-US" dirty="0"/>
          </a:p>
          <a:p>
            <a:r>
              <a:rPr lang="en-US" dirty="0"/>
              <a:t>Chris </a:t>
            </a:r>
            <a:r>
              <a:rPr lang="en-US" dirty="0" err="1"/>
              <a:t>Fallin</a:t>
            </a:r>
            <a:r>
              <a:rPr lang="en-US" dirty="0"/>
              <a:t>, Greg </a:t>
            </a:r>
            <a:r>
              <a:rPr lang="en-US" dirty="0" err="1"/>
              <a:t>Nazario</a:t>
            </a:r>
            <a:r>
              <a:rPr lang="en-US" dirty="0"/>
              <a:t>, </a:t>
            </a:r>
            <a:r>
              <a:rPr lang="en-US" dirty="0" err="1"/>
              <a:t>Xiangyao</a:t>
            </a:r>
            <a:r>
              <a:rPr lang="en-US" dirty="0"/>
              <a:t> Yu, Kevin Chang, </a:t>
            </a:r>
            <a:r>
              <a:rPr lang="en-US" dirty="0" err="1"/>
              <a:t>Rachata</a:t>
            </a:r>
            <a:r>
              <a:rPr lang="en-US" dirty="0"/>
              <a:t> </a:t>
            </a:r>
            <a:r>
              <a:rPr lang="en-US" dirty="0" err="1"/>
              <a:t>Ausavarungnirun</a:t>
            </a:r>
            <a:r>
              <a:rPr lang="en-US" dirty="0"/>
              <a:t>, and Onur Mutlu,</a:t>
            </a:r>
            <a:br>
              <a:rPr lang="en-US" dirty="0"/>
            </a:br>
            <a:r>
              <a:rPr lang="en-US" b="1" dirty="0">
                <a:hlinkClick r:id="rId2"/>
              </a:rPr>
              <a:t>"Bufferless and Minimally-Buffered Deflection Routing"</a:t>
            </a:r>
            <a:br>
              <a:rPr lang="en-US" dirty="0"/>
            </a:br>
            <a:r>
              <a:rPr lang="en-US" i="1" dirty="0"/>
              <a:t>Invited Book Chapter in </a:t>
            </a:r>
            <a:r>
              <a:rPr lang="en-US" i="1" dirty="0">
                <a:hlinkClick r:id="rId3"/>
              </a:rPr>
              <a:t>Routing Algorithms in Networks-on-Chip</a:t>
            </a:r>
            <a:r>
              <a:rPr lang="en-US" i="1" dirty="0"/>
              <a:t>, pp. 241-275, Springer</a:t>
            </a:r>
            <a:r>
              <a:rPr lang="en-US" dirty="0"/>
              <a:t>, 2014.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E940992-BFCE-4446-B3D2-3C722F9CE15C}" type="slidenum">
              <a:rPr lang="en-US" altLang="en-US" smtClean="0"/>
              <a:pPr>
                <a:defRPr/>
              </a:pPr>
              <a:t>63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3117806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Store and Forward Flow Control</a:t>
            </a:r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Packet-based flow control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Store and Forward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Packet copied entirely into network router before moving to the next node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Flow control unit is the entire packet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Leads to high per-packet latency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Requires buffering for entire packet in each node</a:t>
            </a:r>
          </a:p>
          <a:p>
            <a:pPr lvl="2"/>
            <a:endParaRPr lang="en-US" dirty="0">
              <a:latin typeface="Tahoma" charset="0"/>
              <a:ea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AE40B10-F82D-614C-83BE-336C960CD431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64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5105400" y="4876800"/>
            <a:ext cx="28956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0000"/>
                </a:solidFill>
              </a:rPr>
              <a:t>Can we do better?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9942" name="Rectangle 4" descr="Large checker board"/>
          <p:cNvSpPr>
            <a:spLocks noChangeArrowheads="1"/>
          </p:cNvSpPr>
          <p:nvPr/>
        </p:nvSpPr>
        <p:spPr bwMode="auto">
          <a:xfrm>
            <a:off x="1295400" y="43434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9943" name="Rectangle 5" descr="Large checker board"/>
          <p:cNvSpPr>
            <a:spLocks noChangeArrowheads="1"/>
          </p:cNvSpPr>
          <p:nvPr/>
        </p:nvSpPr>
        <p:spPr bwMode="auto">
          <a:xfrm>
            <a:off x="2743200" y="43434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9944" name="Rectangle 6" descr="Large checker board"/>
          <p:cNvSpPr>
            <a:spLocks noChangeArrowheads="1"/>
          </p:cNvSpPr>
          <p:nvPr/>
        </p:nvSpPr>
        <p:spPr bwMode="auto">
          <a:xfrm>
            <a:off x="4191000" y="43434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9945" name="Rectangle 7" descr="Large checker board"/>
          <p:cNvSpPr>
            <a:spLocks noChangeArrowheads="1"/>
          </p:cNvSpPr>
          <p:nvPr/>
        </p:nvSpPr>
        <p:spPr bwMode="auto">
          <a:xfrm>
            <a:off x="4191000" y="55626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9946" name="Rectangle 8" descr="Large checker board"/>
          <p:cNvSpPr>
            <a:spLocks noChangeArrowheads="1"/>
          </p:cNvSpPr>
          <p:nvPr/>
        </p:nvSpPr>
        <p:spPr bwMode="auto">
          <a:xfrm>
            <a:off x="1295400" y="55626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9947" name="Rectangle 9" descr="Large checker board"/>
          <p:cNvSpPr>
            <a:spLocks noChangeArrowheads="1"/>
          </p:cNvSpPr>
          <p:nvPr/>
        </p:nvSpPr>
        <p:spPr bwMode="auto">
          <a:xfrm>
            <a:off x="2743200" y="55626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2" name="Line 13"/>
          <p:cNvSpPr>
            <a:spLocks noChangeShapeType="1"/>
          </p:cNvSpPr>
          <p:nvPr/>
        </p:nvSpPr>
        <p:spPr bwMode="auto">
          <a:xfrm>
            <a:off x="1828800" y="457200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23" name="Line 14"/>
          <p:cNvSpPr>
            <a:spLocks noChangeShapeType="1"/>
          </p:cNvSpPr>
          <p:nvPr/>
        </p:nvSpPr>
        <p:spPr bwMode="auto">
          <a:xfrm>
            <a:off x="3276600" y="457200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24" name="Line 15"/>
          <p:cNvSpPr>
            <a:spLocks noChangeShapeType="1"/>
          </p:cNvSpPr>
          <p:nvPr/>
        </p:nvSpPr>
        <p:spPr bwMode="auto">
          <a:xfrm>
            <a:off x="1828800" y="579120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25" name="Line 16"/>
          <p:cNvSpPr>
            <a:spLocks noChangeShapeType="1"/>
          </p:cNvSpPr>
          <p:nvPr/>
        </p:nvSpPr>
        <p:spPr bwMode="auto">
          <a:xfrm>
            <a:off x="3276600" y="579120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28" name="Line 19"/>
          <p:cNvSpPr>
            <a:spLocks noChangeShapeType="1"/>
          </p:cNvSpPr>
          <p:nvPr/>
        </p:nvSpPr>
        <p:spPr bwMode="auto">
          <a:xfrm>
            <a:off x="1524000" y="487680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30" name="Line 21"/>
          <p:cNvSpPr>
            <a:spLocks noChangeShapeType="1"/>
          </p:cNvSpPr>
          <p:nvPr/>
        </p:nvSpPr>
        <p:spPr bwMode="auto">
          <a:xfrm>
            <a:off x="2971800" y="487680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32" name="Line 23"/>
          <p:cNvSpPr>
            <a:spLocks noChangeShapeType="1"/>
          </p:cNvSpPr>
          <p:nvPr/>
        </p:nvSpPr>
        <p:spPr bwMode="auto">
          <a:xfrm>
            <a:off x="4419600" y="487680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34" name="Text Box 49" descr="Large checker board"/>
          <p:cNvSpPr txBox="1">
            <a:spLocks noChangeArrowheads="1"/>
          </p:cNvSpPr>
          <p:nvPr/>
        </p:nvSpPr>
        <p:spPr bwMode="auto">
          <a:xfrm>
            <a:off x="990600" y="4038600"/>
            <a:ext cx="685800" cy="3698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Arial" charset="0"/>
                <a:ea typeface="ＭＳ Ｐゴシック" charset="0"/>
                <a:cs typeface="Arial" charset="0"/>
              </a:rPr>
              <a:t>S</a:t>
            </a:r>
          </a:p>
        </p:txBody>
      </p:sp>
      <p:sp>
        <p:nvSpPr>
          <p:cNvPr id="135" name="Text Box 50" descr="Large checker board"/>
          <p:cNvSpPr txBox="1">
            <a:spLocks noChangeArrowheads="1"/>
          </p:cNvSpPr>
          <p:nvPr/>
        </p:nvSpPr>
        <p:spPr bwMode="auto">
          <a:xfrm>
            <a:off x="3886200" y="5181600"/>
            <a:ext cx="685800" cy="3698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Arial" charset="0"/>
                <a:ea typeface="ＭＳ Ｐゴシック" charset="0"/>
                <a:cs typeface="Arial" charset="0"/>
              </a:rPr>
              <a:t>D</a:t>
            </a:r>
          </a:p>
        </p:txBody>
      </p:sp>
      <p:sp>
        <p:nvSpPr>
          <p:cNvPr id="136" name="Rectangle 135"/>
          <p:cNvSpPr>
            <a:spLocks noChangeArrowheads="1"/>
          </p:cNvSpPr>
          <p:nvPr/>
        </p:nvSpPr>
        <p:spPr bwMode="auto">
          <a:xfrm>
            <a:off x="1676400" y="43434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7" name="Rectangle 136"/>
          <p:cNvSpPr>
            <a:spLocks noChangeArrowheads="1"/>
          </p:cNvSpPr>
          <p:nvPr/>
        </p:nvSpPr>
        <p:spPr bwMode="auto">
          <a:xfrm>
            <a:off x="1524000" y="43434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8" name="Rectangle 137"/>
          <p:cNvSpPr>
            <a:spLocks noChangeArrowheads="1"/>
          </p:cNvSpPr>
          <p:nvPr/>
        </p:nvSpPr>
        <p:spPr bwMode="auto">
          <a:xfrm>
            <a:off x="1371600" y="43434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Rectangle 138"/>
          <p:cNvSpPr>
            <a:spLocks noChangeArrowheads="1"/>
          </p:cNvSpPr>
          <p:nvPr/>
        </p:nvSpPr>
        <p:spPr bwMode="auto">
          <a:xfrm>
            <a:off x="1219200" y="43434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Rectangle 139"/>
          <p:cNvSpPr>
            <a:spLocks noChangeArrowheads="1"/>
          </p:cNvSpPr>
          <p:nvPr/>
        </p:nvSpPr>
        <p:spPr bwMode="auto">
          <a:xfrm>
            <a:off x="3124200" y="43434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Rectangle 140"/>
          <p:cNvSpPr>
            <a:spLocks noChangeArrowheads="1"/>
          </p:cNvSpPr>
          <p:nvPr/>
        </p:nvSpPr>
        <p:spPr bwMode="auto">
          <a:xfrm>
            <a:off x="2971800" y="43434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2" name="Rectangle 141"/>
          <p:cNvSpPr>
            <a:spLocks noChangeArrowheads="1"/>
          </p:cNvSpPr>
          <p:nvPr/>
        </p:nvSpPr>
        <p:spPr bwMode="auto">
          <a:xfrm>
            <a:off x="2819400" y="43434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3" name="Rectangle 142"/>
          <p:cNvSpPr>
            <a:spLocks noChangeArrowheads="1"/>
          </p:cNvSpPr>
          <p:nvPr/>
        </p:nvSpPr>
        <p:spPr bwMode="auto">
          <a:xfrm>
            <a:off x="2667000" y="43434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4" name="Rectangle 143"/>
          <p:cNvSpPr>
            <a:spLocks noChangeArrowheads="1"/>
          </p:cNvSpPr>
          <p:nvPr/>
        </p:nvSpPr>
        <p:spPr bwMode="auto">
          <a:xfrm>
            <a:off x="4572000" y="43434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5" name="Rectangle 144"/>
          <p:cNvSpPr>
            <a:spLocks noChangeArrowheads="1"/>
          </p:cNvSpPr>
          <p:nvPr/>
        </p:nvSpPr>
        <p:spPr bwMode="auto">
          <a:xfrm>
            <a:off x="4419600" y="43434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6" name="Rectangle 145"/>
          <p:cNvSpPr>
            <a:spLocks noChangeArrowheads="1"/>
          </p:cNvSpPr>
          <p:nvPr/>
        </p:nvSpPr>
        <p:spPr bwMode="auto">
          <a:xfrm>
            <a:off x="4267200" y="43434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7" name="Rectangle 146"/>
          <p:cNvSpPr>
            <a:spLocks noChangeArrowheads="1"/>
          </p:cNvSpPr>
          <p:nvPr/>
        </p:nvSpPr>
        <p:spPr bwMode="auto">
          <a:xfrm>
            <a:off x="4114800" y="43434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8" name="Rectangle 147"/>
          <p:cNvSpPr>
            <a:spLocks noChangeArrowheads="1"/>
          </p:cNvSpPr>
          <p:nvPr/>
        </p:nvSpPr>
        <p:spPr bwMode="auto">
          <a:xfrm>
            <a:off x="4191000" y="5943600"/>
            <a:ext cx="533400" cy="152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9" name="Rectangle 148"/>
          <p:cNvSpPr>
            <a:spLocks noChangeArrowheads="1"/>
          </p:cNvSpPr>
          <p:nvPr/>
        </p:nvSpPr>
        <p:spPr bwMode="auto">
          <a:xfrm>
            <a:off x="4191000" y="5791200"/>
            <a:ext cx="533400" cy="152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0" name="Rectangle 149"/>
          <p:cNvSpPr>
            <a:spLocks noChangeArrowheads="1"/>
          </p:cNvSpPr>
          <p:nvPr/>
        </p:nvSpPr>
        <p:spPr bwMode="auto">
          <a:xfrm>
            <a:off x="4191000" y="5638800"/>
            <a:ext cx="533400" cy="152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1" name="Rectangle 150"/>
          <p:cNvSpPr>
            <a:spLocks noChangeArrowheads="1"/>
          </p:cNvSpPr>
          <p:nvPr/>
        </p:nvSpPr>
        <p:spPr bwMode="auto">
          <a:xfrm>
            <a:off x="4191000" y="5486400"/>
            <a:ext cx="533400" cy="152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4740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7" grpId="0" animBg="1"/>
      <p:bldP spid="138" grpId="0" animBg="1"/>
      <p:bldP spid="139" grpId="0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  <p:bldP spid="148" grpId="0" animBg="1"/>
      <p:bldP spid="149" grpId="0" animBg="1"/>
      <p:bldP spid="150" grpId="0" animBg="1"/>
      <p:bldP spid="15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Cut through Flow Control</a:t>
            </a:r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Another form of packet-based flow control</a:t>
            </a:r>
          </a:p>
          <a:p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Start forwarding as soon as header is received and resources (buffer, channel, </a:t>
            </a:r>
            <a:r>
              <a:rPr lang="en-US" dirty="0" err="1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etc</a:t>
            </a:r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) allocated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Dramatic reduction in latency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Still allocate buffers and channel bandwidth for full packets</a:t>
            </a:r>
          </a:p>
          <a:p>
            <a:pPr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What if packets are large?</a:t>
            </a: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3083300-147B-9F4D-B749-0193CF94DFE1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65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  <p:sp>
        <p:nvSpPr>
          <p:cNvPr id="40965" name="Rectangle 4" descr="Large checker board"/>
          <p:cNvSpPr>
            <a:spLocks noChangeArrowheads="1"/>
          </p:cNvSpPr>
          <p:nvPr/>
        </p:nvSpPr>
        <p:spPr bwMode="auto">
          <a:xfrm>
            <a:off x="1752600" y="35814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66" name="Rectangle 5" descr="Large checker board"/>
          <p:cNvSpPr>
            <a:spLocks noChangeArrowheads="1"/>
          </p:cNvSpPr>
          <p:nvPr/>
        </p:nvSpPr>
        <p:spPr bwMode="auto">
          <a:xfrm>
            <a:off x="3200400" y="35814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67" name="Rectangle 6" descr="Large checker board"/>
          <p:cNvSpPr>
            <a:spLocks noChangeArrowheads="1"/>
          </p:cNvSpPr>
          <p:nvPr/>
        </p:nvSpPr>
        <p:spPr bwMode="auto">
          <a:xfrm>
            <a:off x="4648200" y="35814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68" name="Rectangle 7" descr="Large checker board"/>
          <p:cNvSpPr>
            <a:spLocks noChangeArrowheads="1"/>
          </p:cNvSpPr>
          <p:nvPr/>
        </p:nvSpPr>
        <p:spPr bwMode="auto">
          <a:xfrm>
            <a:off x="4648200" y="48006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69" name="Rectangle 8" descr="Large checker board"/>
          <p:cNvSpPr>
            <a:spLocks noChangeArrowheads="1"/>
          </p:cNvSpPr>
          <p:nvPr/>
        </p:nvSpPr>
        <p:spPr bwMode="auto">
          <a:xfrm>
            <a:off x="1752600" y="48006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70" name="Rectangle 9" descr="Large checker board"/>
          <p:cNvSpPr>
            <a:spLocks noChangeArrowheads="1"/>
          </p:cNvSpPr>
          <p:nvPr/>
        </p:nvSpPr>
        <p:spPr bwMode="auto">
          <a:xfrm>
            <a:off x="3200400" y="48006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1" name="Line 13"/>
          <p:cNvSpPr>
            <a:spLocks noChangeShapeType="1"/>
          </p:cNvSpPr>
          <p:nvPr/>
        </p:nvSpPr>
        <p:spPr bwMode="auto">
          <a:xfrm>
            <a:off x="2286000" y="381000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92" name="Line 14"/>
          <p:cNvSpPr>
            <a:spLocks noChangeShapeType="1"/>
          </p:cNvSpPr>
          <p:nvPr/>
        </p:nvSpPr>
        <p:spPr bwMode="auto">
          <a:xfrm>
            <a:off x="3733800" y="381000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93" name="Line 15"/>
          <p:cNvSpPr>
            <a:spLocks noChangeShapeType="1"/>
          </p:cNvSpPr>
          <p:nvPr/>
        </p:nvSpPr>
        <p:spPr bwMode="auto">
          <a:xfrm>
            <a:off x="2286000" y="502920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94" name="Line 16"/>
          <p:cNvSpPr>
            <a:spLocks noChangeShapeType="1"/>
          </p:cNvSpPr>
          <p:nvPr/>
        </p:nvSpPr>
        <p:spPr bwMode="auto">
          <a:xfrm>
            <a:off x="3733800" y="502920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97" name="Line 19"/>
          <p:cNvSpPr>
            <a:spLocks noChangeShapeType="1"/>
          </p:cNvSpPr>
          <p:nvPr/>
        </p:nvSpPr>
        <p:spPr bwMode="auto">
          <a:xfrm>
            <a:off x="1981200" y="411480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99" name="Line 21"/>
          <p:cNvSpPr>
            <a:spLocks noChangeShapeType="1"/>
          </p:cNvSpPr>
          <p:nvPr/>
        </p:nvSpPr>
        <p:spPr bwMode="auto">
          <a:xfrm>
            <a:off x="3429000" y="411480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01" name="Line 23"/>
          <p:cNvSpPr>
            <a:spLocks noChangeShapeType="1"/>
          </p:cNvSpPr>
          <p:nvPr/>
        </p:nvSpPr>
        <p:spPr bwMode="auto">
          <a:xfrm>
            <a:off x="4876800" y="411480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03" name="Text Box 49" descr="Large checker board"/>
          <p:cNvSpPr txBox="1">
            <a:spLocks noChangeArrowheads="1"/>
          </p:cNvSpPr>
          <p:nvPr/>
        </p:nvSpPr>
        <p:spPr bwMode="auto">
          <a:xfrm>
            <a:off x="1447800" y="3276600"/>
            <a:ext cx="685800" cy="3698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Arial" charset="0"/>
                <a:ea typeface="ＭＳ Ｐゴシック" charset="0"/>
                <a:cs typeface="Arial" charset="0"/>
              </a:rPr>
              <a:t>S</a:t>
            </a:r>
          </a:p>
        </p:txBody>
      </p:sp>
      <p:sp>
        <p:nvSpPr>
          <p:cNvPr id="104" name="Text Box 50" descr="Large checker board"/>
          <p:cNvSpPr txBox="1">
            <a:spLocks noChangeArrowheads="1"/>
          </p:cNvSpPr>
          <p:nvPr/>
        </p:nvSpPr>
        <p:spPr bwMode="auto">
          <a:xfrm>
            <a:off x="4343400" y="4419600"/>
            <a:ext cx="685800" cy="3698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Arial" charset="0"/>
                <a:ea typeface="ＭＳ Ｐゴシック" charset="0"/>
                <a:cs typeface="Arial" charset="0"/>
              </a:rPr>
              <a:t>D</a:t>
            </a:r>
          </a:p>
        </p:txBody>
      </p:sp>
      <p:sp>
        <p:nvSpPr>
          <p:cNvPr id="105" name="Rectangle 104"/>
          <p:cNvSpPr>
            <a:spLocks noChangeArrowheads="1"/>
          </p:cNvSpPr>
          <p:nvPr/>
        </p:nvSpPr>
        <p:spPr bwMode="auto">
          <a:xfrm>
            <a:off x="2133600" y="35814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Rectangle 105"/>
          <p:cNvSpPr>
            <a:spLocks noChangeArrowheads="1"/>
          </p:cNvSpPr>
          <p:nvPr/>
        </p:nvSpPr>
        <p:spPr bwMode="auto">
          <a:xfrm>
            <a:off x="1981200" y="35814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Rectangle 106"/>
          <p:cNvSpPr>
            <a:spLocks noChangeArrowheads="1"/>
          </p:cNvSpPr>
          <p:nvPr/>
        </p:nvSpPr>
        <p:spPr bwMode="auto">
          <a:xfrm>
            <a:off x="1828800" y="35814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8" name="Rectangle 107"/>
          <p:cNvSpPr>
            <a:spLocks noChangeArrowheads="1"/>
          </p:cNvSpPr>
          <p:nvPr/>
        </p:nvSpPr>
        <p:spPr bwMode="auto">
          <a:xfrm>
            <a:off x="1676400" y="35814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9" name="Rectangle 108"/>
          <p:cNvSpPr>
            <a:spLocks noChangeArrowheads="1"/>
          </p:cNvSpPr>
          <p:nvPr/>
        </p:nvSpPr>
        <p:spPr bwMode="auto">
          <a:xfrm>
            <a:off x="3581400" y="35814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0" name="Rectangle 109"/>
          <p:cNvSpPr>
            <a:spLocks noChangeArrowheads="1"/>
          </p:cNvSpPr>
          <p:nvPr/>
        </p:nvSpPr>
        <p:spPr bwMode="auto">
          <a:xfrm>
            <a:off x="3429000" y="35814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1" name="Rectangle 110"/>
          <p:cNvSpPr>
            <a:spLocks noChangeArrowheads="1"/>
          </p:cNvSpPr>
          <p:nvPr/>
        </p:nvSpPr>
        <p:spPr bwMode="auto">
          <a:xfrm>
            <a:off x="3276600" y="35814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2" name="Rectangle 111"/>
          <p:cNvSpPr>
            <a:spLocks noChangeArrowheads="1"/>
          </p:cNvSpPr>
          <p:nvPr/>
        </p:nvSpPr>
        <p:spPr bwMode="auto">
          <a:xfrm>
            <a:off x="3124200" y="35814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3" name="Rectangle 112"/>
          <p:cNvSpPr>
            <a:spLocks noChangeArrowheads="1"/>
          </p:cNvSpPr>
          <p:nvPr/>
        </p:nvSpPr>
        <p:spPr bwMode="auto">
          <a:xfrm>
            <a:off x="5029200" y="35814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4" name="Rectangle 113"/>
          <p:cNvSpPr>
            <a:spLocks noChangeArrowheads="1"/>
          </p:cNvSpPr>
          <p:nvPr/>
        </p:nvSpPr>
        <p:spPr bwMode="auto">
          <a:xfrm>
            <a:off x="4876800" y="35814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" name="Rectangle 114"/>
          <p:cNvSpPr>
            <a:spLocks noChangeArrowheads="1"/>
          </p:cNvSpPr>
          <p:nvPr/>
        </p:nvSpPr>
        <p:spPr bwMode="auto">
          <a:xfrm>
            <a:off x="4724400" y="35814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Rectangle 115"/>
          <p:cNvSpPr>
            <a:spLocks noChangeArrowheads="1"/>
          </p:cNvSpPr>
          <p:nvPr/>
        </p:nvSpPr>
        <p:spPr bwMode="auto">
          <a:xfrm>
            <a:off x="4572000" y="35814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Rectangle 116"/>
          <p:cNvSpPr>
            <a:spLocks noChangeArrowheads="1"/>
          </p:cNvSpPr>
          <p:nvPr/>
        </p:nvSpPr>
        <p:spPr bwMode="auto">
          <a:xfrm>
            <a:off x="4648200" y="5181600"/>
            <a:ext cx="533400" cy="152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8" name="Rectangle 117"/>
          <p:cNvSpPr>
            <a:spLocks noChangeArrowheads="1"/>
          </p:cNvSpPr>
          <p:nvPr/>
        </p:nvSpPr>
        <p:spPr bwMode="auto">
          <a:xfrm>
            <a:off x="4648200" y="5029200"/>
            <a:ext cx="533400" cy="152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9" name="Rectangle 118"/>
          <p:cNvSpPr>
            <a:spLocks noChangeArrowheads="1"/>
          </p:cNvSpPr>
          <p:nvPr/>
        </p:nvSpPr>
        <p:spPr bwMode="auto">
          <a:xfrm>
            <a:off x="4648200" y="4876800"/>
            <a:ext cx="533400" cy="152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0" name="Rectangle 119"/>
          <p:cNvSpPr>
            <a:spLocks noChangeArrowheads="1"/>
          </p:cNvSpPr>
          <p:nvPr/>
        </p:nvSpPr>
        <p:spPr bwMode="auto">
          <a:xfrm>
            <a:off x="4648200" y="4724400"/>
            <a:ext cx="533400" cy="152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1858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3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  <p:bldP spid="107" grpId="0" animBg="1"/>
      <p:bldP spid="108" grpId="0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8" grpId="0" animBg="1"/>
      <p:bldP spid="119" grpId="0" animBg="1"/>
      <p:bldP spid="12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Cut through Flow Control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What to do if output port is blocked?</a:t>
            </a: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Lets the tail continue when the head is blocked, absorbing the whole message into a single switch. </a:t>
            </a:r>
          </a:p>
          <a:p>
            <a:pPr lvl="1"/>
            <a:r>
              <a:rPr lang="en-US">
                <a:solidFill>
                  <a:schemeClr val="hlink"/>
                </a:solidFill>
                <a:latin typeface="Tahoma" charset="0"/>
                <a:ea typeface="ＭＳ Ｐゴシック" charset="0"/>
              </a:rPr>
              <a:t>Requires a buffer large enough to hold the largest packet.</a:t>
            </a: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Degenerates to store-and-forward with high contention</a:t>
            </a:r>
          </a:p>
          <a:p>
            <a:endParaRPr lang="en-US" b="1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b="1">
                <a:latin typeface="Tahoma" charset="0"/>
                <a:ea typeface="ＭＳ Ｐゴシック" charset="0"/>
                <a:cs typeface="ＭＳ Ｐゴシック" charset="0"/>
              </a:rPr>
              <a:t>Can we do better?</a:t>
            </a: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D1F576F-F216-574B-85CB-47DFC323468E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66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9109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Wormhole Flow Control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>
          <a:xfrm>
            <a:off x="3657600" y="996950"/>
            <a:ext cx="5486400" cy="5194300"/>
          </a:xfrm>
        </p:spPr>
        <p:txBody>
          <a:bodyPr/>
          <a:lstStyle/>
          <a:p>
            <a:r>
              <a:rPr lang="en-US" sz="2200" dirty="0">
                <a:latin typeface="Tahoma" charset="0"/>
                <a:ea typeface="ＭＳ Ｐゴシック" charset="0"/>
                <a:cs typeface="ＭＳ Ｐゴシック" charset="0"/>
              </a:rPr>
              <a:t>Packets broken into (potentially) smaller flits (buffer/</a:t>
            </a:r>
            <a:r>
              <a:rPr lang="en-US" sz="2200" dirty="0" err="1">
                <a:latin typeface="Tahoma" charset="0"/>
                <a:ea typeface="ＭＳ Ｐゴシック" charset="0"/>
                <a:cs typeface="ＭＳ Ｐゴシック" charset="0"/>
              </a:rPr>
              <a:t>bw</a:t>
            </a:r>
            <a:r>
              <a:rPr lang="en-US" sz="2200" dirty="0">
                <a:latin typeface="Tahoma" charset="0"/>
                <a:ea typeface="ＭＳ Ｐゴシック" charset="0"/>
                <a:cs typeface="ＭＳ Ｐゴシック" charset="0"/>
              </a:rPr>
              <a:t> allocation unit)</a:t>
            </a:r>
          </a:p>
          <a:p>
            <a:r>
              <a:rPr lang="en-US" sz="2200" dirty="0">
                <a:latin typeface="Tahoma" charset="0"/>
                <a:ea typeface="ＭＳ Ｐゴシック" charset="0"/>
                <a:cs typeface="ＭＳ Ｐゴシック" charset="0"/>
              </a:rPr>
              <a:t>Flits are sent across the fabric in a </a:t>
            </a:r>
            <a:r>
              <a:rPr lang="en-US" sz="2200" i="1" dirty="0">
                <a:latin typeface="Tahoma" charset="0"/>
                <a:ea typeface="ＭＳ Ｐゴシック" charset="0"/>
                <a:cs typeface="ＭＳ Ｐゴシック" charset="0"/>
              </a:rPr>
              <a:t>wormhole fashion</a:t>
            </a:r>
          </a:p>
          <a:p>
            <a:pPr lvl="1"/>
            <a:r>
              <a:rPr lang="en-US" sz="2000" dirty="0">
                <a:latin typeface="Tahoma" charset="0"/>
                <a:ea typeface="ＭＳ Ｐゴシック" charset="0"/>
              </a:rPr>
              <a:t>Body follows head, tail follows body</a:t>
            </a:r>
          </a:p>
          <a:p>
            <a:pPr lvl="1"/>
            <a:r>
              <a:rPr lang="en-US" sz="2000" dirty="0">
                <a:latin typeface="Tahoma" charset="0"/>
                <a:ea typeface="ＭＳ Ｐゴシック" charset="0"/>
              </a:rPr>
              <a:t>Pipelined</a:t>
            </a:r>
          </a:p>
          <a:p>
            <a:pPr lvl="1"/>
            <a:r>
              <a:rPr lang="en-US" sz="2000" dirty="0">
                <a:latin typeface="Tahoma" charset="0"/>
                <a:ea typeface="ＭＳ Ｐゴシック" charset="0"/>
              </a:rPr>
              <a:t>If head blocked, rest of packet stops</a:t>
            </a:r>
          </a:p>
          <a:p>
            <a:pPr lvl="1"/>
            <a:r>
              <a:rPr lang="en-US" sz="2000" dirty="0">
                <a:latin typeface="Tahoma" charset="0"/>
                <a:ea typeface="ＭＳ Ｐゴシック" charset="0"/>
              </a:rPr>
              <a:t>Routing (</a:t>
            </a:r>
            <a:r>
              <a:rPr lang="en-US" sz="2000" dirty="0" err="1">
                <a:latin typeface="Tahoma" charset="0"/>
                <a:ea typeface="ＭＳ Ｐゴシック" charset="0"/>
              </a:rPr>
              <a:t>src</a:t>
            </a:r>
            <a:r>
              <a:rPr lang="en-US" sz="2000" dirty="0">
                <a:latin typeface="Tahoma" charset="0"/>
                <a:ea typeface="ＭＳ Ｐゴシック" charset="0"/>
              </a:rPr>
              <a:t>/</a:t>
            </a:r>
            <a:r>
              <a:rPr lang="en-US" sz="2000" dirty="0" err="1">
                <a:latin typeface="Tahoma" charset="0"/>
                <a:ea typeface="ＭＳ Ｐゴシック" charset="0"/>
              </a:rPr>
              <a:t>dest</a:t>
            </a:r>
            <a:r>
              <a:rPr lang="en-US" sz="2000" dirty="0">
                <a:latin typeface="Tahoma" charset="0"/>
                <a:ea typeface="ＭＳ Ｐゴシック" charset="0"/>
              </a:rPr>
              <a:t>) information only in head</a:t>
            </a:r>
          </a:p>
          <a:p>
            <a:pPr lvl="1"/>
            <a:endParaRPr lang="en-US" sz="2000" dirty="0">
              <a:latin typeface="Tahoma" charset="0"/>
              <a:ea typeface="ＭＳ Ｐゴシック" charset="0"/>
            </a:endParaRPr>
          </a:p>
          <a:p>
            <a:r>
              <a:rPr lang="en-US" sz="2200" dirty="0">
                <a:latin typeface="Tahoma" charset="0"/>
                <a:ea typeface="ＭＳ Ｐゴシック" charset="0"/>
                <a:cs typeface="ＭＳ Ｐゴシック" charset="0"/>
              </a:rPr>
              <a:t>How does body/tail know where to go?</a:t>
            </a:r>
          </a:p>
          <a:p>
            <a:r>
              <a:rPr lang="en-US" sz="2200" dirty="0">
                <a:latin typeface="Tahoma" charset="0"/>
                <a:ea typeface="ＭＳ Ｐゴシック" charset="0"/>
                <a:cs typeface="ＭＳ Ｐゴシック" charset="0"/>
              </a:rPr>
              <a:t>Latency almost independent of distance for long messages</a:t>
            </a:r>
          </a:p>
          <a:p>
            <a:endParaRPr lang="en-US" sz="22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41D4292-324D-6348-98FA-8946883DA9B2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67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  <p:graphicFrame>
        <p:nvGraphicFramePr>
          <p:cNvPr id="43013" name="Object 2"/>
          <p:cNvGraphicFramePr>
            <a:graphicFrameLocks noChangeAspect="1"/>
          </p:cNvGraphicFramePr>
          <p:nvPr/>
        </p:nvGraphicFramePr>
        <p:xfrm>
          <a:off x="381000" y="1371600"/>
          <a:ext cx="2895600" cy="460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5" name="VISIO" r:id="rId3" imgW="2895600" imgH="4610100" progId="Visio.Drawing.6">
                  <p:embed/>
                </p:oleObj>
              </mc:Choice>
              <mc:Fallback>
                <p:oleObj name="VISIO" r:id="rId3" imgW="2895600" imgH="46101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371600"/>
                        <a:ext cx="2895600" cy="4608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15636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Wormhole Flow Control</a:t>
            </a:r>
          </a:p>
        </p:txBody>
      </p:sp>
      <p:sp>
        <p:nvSpPr>
          <p:cNvPr id="60419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42672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Advantages over </a:t>
            </a:r>
            <a:r>
              <a:rPr lang="ja-JP" altLang="en-US" dirty="0">
                <a:latin typeface="Tahom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dirty="0">
                <a:latin typeface="Tahoma" charset="0"/>
                <a:ea typeface="ＭＳ Ｐゴシック" charset="0"/>
                <a:cs typeface="ＭＳ Ｐゴシック" charset="0"/>
              </a:rPr>
              <a:t>store and forward</a:t>
            </a:r>
            <a:r>
              <a:rPr lang="ja-JP" altLang="en-US" dirty="0">
                <a:latin typeface="Tahom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dirty="0">
                <a:latin typeface="Tahoma" charset="0"/>
                <a:ea typeface="ＭＳ Ｐゴシック" charset="0"/>
                <a:cs typeface="ＭＳ Ｐゴシック" charset="0"/>
              </a:rPr>
              <a:t> flow control</a:t>
            </a:r>
          </a:p>
          <a:p>
            <a:pPr lvl="1"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</a:rPr>
              <a:t>+ Lower latency</a:t>
            </a:r>
          </a:p>
          <a:p>
            <a:pPr lvl="1"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</a:rPr>
              <a:t>+ More efficient buffer utilization</a:t>
            </a: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Limitations</a:t>
            </a:r>
          </a:p>
          <a:p>
            <a:pPr lvl="1"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</a:rPr>
              <a:t>- Suffers from </a:t>
            </a:r>
            <a:r>
              <a:rPr lang="en-US" b="1" dirty="0">
                <a:latin typeface="Tahoma" charset="0"/>
                <a:ea typeface="ＭＳ Ｐゴシック" charset="0"/>
              </a:rPr>
              <a:t>head of line blocking</a:t>
            </a:r>
          </a:p>
          <a:p>
            <a:pPr lvl="1">
              <a:buFont typeface="Wingdings" charset="0"/>
              <a:buNone/>
            </a:pPr>
            <a:r>
              <a:rPr lang="en-US" dirty="0">
                <a:latin typeface="Tahoma" charset="0"/>
                <a:ea typeface="ＭＳ Ｐゴシック" charset="0"/>
              </a:rPr>
              <a:t>   - If head flit cannot move due to contention, another worm cannot proceed even though links may be idle </a:t>
            </a: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D099BC7-30DB-CF46-AEF5-91F61F9FDF32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68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  <p:sp>
        <p:nvSpPr>
          <p:cNvPr id="44037" name="Rectangle 35"/>
          <p:cNvSpPr>
            <a:spLocks noChangeArrowheads="1"/>
          </p:cNvSpPr>
          <p:nvPr/>
        </p:nvSpPr>
        <p:spPr bwMode="auto">
          <a:xfrm>
            <a:off x="3886200" y="4324350"/>
            <a:ext cx="2743200" cy="1600200"/>
          </a:xfrm>
          <a:prstGeom prst="rect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44038" name="Straight Connector 36"/>
          <p:cNvCxnSpPr>
            <a:cxnSpLocks noChangeShapeType="1"/>
          </p:cNvCxnSpPr>
          <p:nvPr/>
        </p:nvCxnSpPr>
        <p:spPr bwMode="auto">
          <a:xfrm>
            <a:off x="1827213" y="5237163"/>
            <a:ext cx="1828800" cy="1587"/>
          </a:xfrm>
          <a:prstGeom prst="line">
            <a:avLst/>
          </a:prstGeom>
          <a:noFill/>
          <a:ln w="381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4039" name="Straight Connector 37"/>
          <p:cNvCxnSpPr>
            <a:cxnSpLocks noChangeShapeType="1"/>
          </p:cNvCxnSpPr>
          <p:nvPr/>
        </p:nvCxnSpPr>
        <p:spPr bwMode="auto">
          <a:xfrm rot="5400000">
            <a:off x="3353593" y="5542757"/>
            <a:ext cx="608013" cy="0"/>
          </a:xfrm>
          <a:prstGeom prst="line">
            <a:avLst/>
          </a:prstGeom>
          <a:noFill/>
          <a:ln w="381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4040" name="Straight Connector 38"/>
          <p:cNvCxnSpPr>
            <a:cxnSpLocks noChangeShapeType="1"/>
          </p:cNvCxnSpPr>
          <p:nvPr/>
        </p:nvCxnSpPr>
        <p:spPr bwMode="auto">
          <a:xfrm>
            <a:off x="1828800" y="5846763"/>
            <a:ext cx="1828800" cy="1587"/>
          </a:xfrm>
          <a:prstGeom prst="line">
            <a:avLst/>
          </a:prstGeom>
          <a:noFill/>
          <a:ln w="381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0" name="Rectangle 39"/>
          <p:cNvSpPr/>
          <p:nvPr/>
        </p:nvSpPr>
        <p:spPr bwMode="auto">
          <a:xfrm>
            <a:off x="3198813" y="5389563"/>
            <a:ext cx="304800" cy="381000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kern="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1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2741613" y="5389563"/>
            <a:ext cx="381000" cy="381000"/>
          </a:xfrm>
          <a:prstGeom prst="rect">
            <a:avLst/>
          </a:prstGeom>
          <a:solidFill>
            <a:srgbClr val="FFFFFF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kern="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2</a:t>
            </a:r>
          </a:p>
        </p:txBody>
      </p:sp>
      <p:cxnSp>
        <p:nvCxnSpPr>
          <p:cNvPr id="44043" name="Straight Connector 41"/>
          <p:cNvCxnSpPr>
            <a:cxnSpLocks noChangeShapeType="1"/>
          </p:cNvCxnSpPr>
          <p:nvPr/>
        </p:nvCxnSpPr>
        <p:spPr bwMode="auto">
          <a:xfrm>
            <a:off x="1827213" y="4324350"/>
            <a:ext cx="1828800" cy="1588"/>
          </a:xfrm>
          <a:prstGeom prst="line">
            <a:avLst/>
          </a:prstGeom>
          <a:noFill/>
          <a:ln w="381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4044" name="Straight Connector 42"/>
          <p:cNvCxnSpPr>
            <a:cxnSpLocks noChangeShapeType="1"/>
          </p:cNvCxnSpPr>
          <p:nvPr/>
        </p:nvCxnSpPr>
        <p:spPr bwMode="auto">
          <a:xfrm rot="16200000" flipH="1">
            <a:off x="3315494" y="4668044"/>
            <a:ext cx="684212" cy="0"/>
          </a:xfrm>
          <a:prstGeom prst="line">
            <a:avLst/>
          </a:prstGeom>
          <a:noFill/>
          <a:ln w="381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4045" name="Straight Connector 43"/>
          <p:cNvCxnSpPr>
            <a:cxnSpLocks noChangeShapeType="1"/>
          </p:cNvCxnSpPr>
          <p:nvPr/>
        </p:nvCxnSpPr>
        <p:spPr bwMode="auto">
          <a:xfrm>
            <a:off x="1828800" y="5010150"/>
            <a:ext cx="1828800" cy="1588"/>
          </a:xfrm>
          <a:prstGeom prst="line">
            <a:avLst/>
          </a:prstGeom>
          <a:noFill/>
          <a:ln w="381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5" name="Rectangle 44"/>
          <p:cNvSpPr/>
          <p:nvPr/>
        </p:nvSpPr>
        <p:spPr bwMode="auto">
          <a:xfrm>
            <a:off x="3046413" y="4475163"/>
            <a:ext cx="457200" cy="382587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kern="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1</a:t>
            </a:r>
          </a:p>
        </p:txBody>
      </p:sp>
      <p:sp>
        <p:nvSpPr>
          <p:cNvPr id="46" name="Rectangle 45"/>
          <p:cNvSpPr/>
          <p:nvPr/>
        </p:nvSpPr>
        <p:spPr bwMode="auto">
          <a:xfrm>
            <a:off x="2665413" y="4475163"/>
            <a:ext cx="304800" cy="382587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kern="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2</a:t>
            </a:r>
          </a:p>
        </p:txBody>
      </p:sp>
      <p:sp>
        <p:nvSpPr>
          <p:cNvPr id="47" name="Rectangle 46"/>
          <p:cNvSpPr/>
          <p:nvPr/>
        </p:nvSpPr>
        <p:spPr bwMode="auto">
          <a:xfrm>
            <a:off x="1979613" y="4475163"/>
            <a:ext cx="609600" cy="382587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kern="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1</a:t>
            </a:r>
          </a:p>
        </p:txBody>
      </p:sp>
      <p:sp>
        <p:nvSpPr>
          <p:cNvPr id="48" name="Rectangle 47"/>
          <p:cNvSpPr/>
          <p:nvPr/>
        </p:nvSpPr>
        <p:spPr bwMode="auto">
          <a:xfrm>
            <a:off x="2133600" y="5389563"/>
            <a:ext cx="531813" cy="381000"/>
          </a:xfrm>
          <a:prstGeom prst="rect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kern="0" dirty="0">
                <a:solidFill>
                  <a:sysClr val="windowText" lastClr="000000"/>
                </a:solidFill>
                <a:latin typeface="Arial" charset="0"/>
                <a:ea typeface="ＭＳ Ｐゴシック" charset="0"/>
                <a:cs typeface="Arial" charset="0"/>
              </a:rPr>
              <a:t>2</a:t>
            </a:r>
            <a:endParaRPr lang="en-US" sz="2800" b="1" kern="0" dirty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9" name="TextBox 48"/>
          <p:cNvSpPr txBox="1"/>
          <p:nvPr/>
        </p:nvSpPr>
        <p:spPr bwMode="auto">
          <a:xfrm>
            <a:off x="3733800" y="3881438"/>
            <a:ext cx="30480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0" dirty="0">
                <a:solidFill>
                  <a:sysClr val="windowText" lastClr="000000"/>
                </a:solidFill>
                <a:latin typeface="Arial"/>
                <a:ea typeface="ＭＳ Ｐゴシック" charset="0"/>
                <a:cs typeface="Arial"/>
              </a:rPr>
              <a:t>Switching Fabric</a:t>
            </a:r>
            <a:endParaRPr lang="en-US" sz="2400" b="1" kern="0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50" name="TextBox 49"/>
          <p:cNvSpPr txBox="1"/>
          <p:nvPr/>
        </p:nvSpPr>
        <p:spPr bwMode="auto">
          <a:xfrm>
            <a:off x="1676400" y="3886200"/>
            <a:ext cx="3048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0" dirty="0">
                <a:solidFill>
                  <a:sysClr val="windowText" lastClr="000000"/>
                </a:solidFill>
                <a:latin typeface="Arial"/>
                <a:ea typeface="ＭＳ Ｐゴシック" charset="0"/>
                <a:cs typeface="Arial"/>
              </a:rPr>
              <a:t>Input Queues</a:t>
            </a:r>
            <a:endParaRPr lang="en-US" sz="2400" b="1" kern="0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51" name="TextBox 50"/>
          <p:cNvSpPr txBox="1"/>
          <p:nvPr/>
        </p:nvSpPr>
        <p:spPr bwMode="auto">
          <a:xfrm>
            <a:off x="6705600" y="3881438"/>
            <a:ext cx="19812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0" dirty="0">
                <a:solidFill>
                  <a:sysClr val="windowText" lastClr="000000"/>
                </a:solidFill>
                <a:latin typeface="Arial"/>
                <a:ea typeface="ＭＳ Ｐゴシック" charset="0"/>
                <a:cs typeface="Arial"/>
              </a:rPr>
              <a:t>Outputs</a:t>
            </a:r>
            <a:endParaRPr lang="en-US" sz="2400" b="1" kern="0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44053" name="Right Arrow 51"/>
          <p:cNvSpPr>
            <a:spLocks noChangeArrowheads="1"/>
          </p:cNvSpPr>
          <p:nvPr/>
        </p:nvSpPr>
        <p:spPr bwMode="auto">
          <a:xfrm>
            <a:off x="914400" y="4397375"/>
            <a:ext cx="762000" cy="53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69999"/>
          </a:solidFill>
          <a:ln w="63500" cap="rnd">
            <a:solidFill>
              <a:srgbClr val="669999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4054" name="Right Arrow 52"/>
          <p:cNvSpPr>
            <a:spLocks noChangeArrowheads="1"/>
          </p:cNvSpPr>
          <p:nvPr/>
        </p:nvSpPr>
        <p:spPr bwMode="auto">
          <a:xfrm>
            <a:off x="914400" y="5334000"/>
            <a:ext cx="762000" cy="53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69999"/>
          </a:solidFill>
          <a:ln w="63500" cap="rnd">
            <a:solidFill>
              <a:srgbClr val="669999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4055" name="Right Arrow 53"/>
          <p:cNvSpPr>
            <a:spLocks noChangeArrowheads="1"/>
          </p:cNvSpPr>
          <p:nvPr/>
        </p:nvSpPr>
        <p:spPr bwMode="auto">
          <a:xfrm>
            <a:off x="6781800" y="4400550"/>
            <a:ext cx="1524000" cy="53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69999"/>
          </a:solidFill>
          <a:ln w="63500" cap="rnd">
            <a:solidFill>
              <a:srgbClr val="669999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4056" name="Right Arrow 54"/>
          <p:cNvSpPr>
            <a:spLocks noChangeArrowheads="1"/>
          </p:cNvSpPr>
          <p:nvPr/>
        </p:nvSpPr>
        <p:spPr bwMode="auto">
          <a:xfrm>
            <a:off x="6781800" y="5238750"/>
            <a:ext cx="1524000" cy="53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69999"/>
          </a:solidFill>
          <a:ln w="63500" cap="rnd">
            <a:solidFill>
              <a:srgbClr val="669999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6" name="TextBox 55"/>
          <p:cNvSpPr txBox="1"/>
          <p:nvPr/>
        </p:nvSpPr>
        <p:spPr bwMode="auto">
          <a:xfrm>
            <a:off x="8305800" y="4267200"/>
            <a:ext cx="6096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b="1" kern="0" dirty="0">
                <a:solidFill>
                  <a:sysClr val="windowText" lastClr="000000"/>
                </a:solidFill>
                <a:latin typeface="Arial"/>
                <a:ea typeface="ＭＳ Ｐゴシック" charset="0"/>
                <a:cs typeface="Arial"/>
              </a:rPr>
              <a:t>1</a:t>
            </a:r>
            <a:endParaRPr lang="en-US" sz="4000" b="1" kern="0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57" name="TextBox 56"/>
          <p:cNvSpPr txBox="1"/>
          <p:nvPr/>
        </p:nvSpPr>
        <p:spPr bwMode="auto">
          <a:xfrm>
            <a:off x="8305800" y="5159375"/>
            <a:ext cx="6096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b="1" kern="0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2</a:t>
            </a:r>
          </a:p>
        </p:txBody>
      </p:sp>
      <p:cxnSp>
        <p:nvCxnSpPr>
          <p:cNvPr id="58" name="Straight Arrow Connector 57"/>
          <p:cNvCxnSpPr>
            <a:cxnSpLocks noChangeShapeType="1"/>
          </p:cNvCxnSpPr>
          <p:nvPr/>
        </p:nvCxnSpPr>
        <p:spPr bwMode="auto">
          <a:xfrm flipV="1">
            <a:off x="3886200" y="4857750"/>
            <a:ext cx="2743200" cy="685800"/>
          </a:xfrm>
          <a:prstGeom prst="straightConnector1">
            <a:avLst/>
          </a:prstGeom>
          <a:noFill/>
          <a:ln w="508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9" name="TextBox 58"/>
          <p:cNvSpPr txBox="1"/>
          <p:nvPr/>
        </p:nvSpPr>
        <p:spPr bwMode="auto">
          <a:xfrm>
            <a:off x="304800" y="4298950"/>
            <a:ext cx="6096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b="1" kern="0" dirty="0">
                <a:solidFill>
                  <a:sysClr val="windowText" lastClr="000000"/>
                </a:solidFill>
                <a:latin typeface="Arial"/>
                <a:ea typeface="ＭＳ Ｐゴシック" charset="0"/>
                <a:cs typeface="Arial"/>
              </a:rPr>
              <a:t>1</a:t>
            </a:r>
            <a:endParaRPr lang="en-US" sz="4000" b="1" kern="0" dirty="0">
              <a:solidFill>
                <a:srgbClr val="000000"/>
              </a:solidFill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60" name="TextBox 59"/>
          <p:cNvSpPr txBox="1"/>
          <p:nvPr/>
        </p:nvSpPr>
        <p:spPr bwMode="auto">
          <a:xfrm>
            <a:off x="304800" y="5235575"/>
            <a:ext cx="6096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b="1" kern="0" dirty="0">
                <a:solidFill>
                  <a:srgbClr val="000000"/>
                </a:solidFill>
                <a:latin typeface="Arial"/>
                <a:ea typeface="ＭＳ Ｐゴシック" charset="0"/>
                <a:cs typeface="Arial"/>
              </a:rPr>
              <a:t>2</a:t>
            </a:r>
          </a:p>
        </p:txBody>
      </p:sp>
      <p:sp>
        <p:nvSpPr>
          <p:cNvPr id="61" name="TextBox 60"/>
          <p:cNvSpPr txBox="1"/>
          <p:nvPr/>
        </p:nvSpPr>
        <p:spPr bwMode="auto">
          <a:xfrm>
            <a:off x="2057400" y="6076950"/>
            <a:ext cx="3505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kern="0" dirty="0">
                <a:solidFill>
                  <a:srgbClr val="C00000"/>
                </a:solidFill>
                <a:latin typeface="Arial"/>
                <a:ea typeface="ＭＳ Ｐゴシック" charset="0"/>
                <a:cs typeface="Arial"/>
              </a:rPr>
              <a:t>HOL Blocking</a:t>
            </a:r>
          </a:p>
        </p:txBody>
      </p:sp>
      <p:cxnSp>
        <p:nvCxnSpPr>
          <p:cNvPr id="62" name="Straight Arrow Connector 61"/>
          <p:cNvCxnSpPr>
            <a:cxnSpLocks noChangeShapeType="1"/>
            <a:endCxn id="41" idx="2"/>
          </p:cNvCxnSpPr>
          <p:nvPr/>
        </p:nvCxnSpPr>
        <p:spPr bwMode="auto">
          <a:xfrm rot="16200000" flipV="1">
            <a:off x="2798763" y="5903913"/>
            <a:ext cx="306387" cy="39687"/>
          </a:xfrm>
          <a:prstGeom prst="straightConnector1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3" name="TextBox 62"/>
          <p:cNvSpPr txBox="1"/>
          <p:nvPr/>
        </p:nvSpPr>
        <p:spPr bwMode="auto">
          <a:xfrm>
            <a:off x="7010400" y="4933950"/>
            <a:ext cx="10668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kern="0" dirty="0">
                <a:solidFill>
                  <a:srgbClr val="C00000"/>
                </a:solidFill>
                <a:latin typeface="Arial"/>
                <a:ea typeface="ＭＳ Ｐゴシック" charset="0"/>
                <a:cs typeface="Arial"/>
              </a:rPr>
              <a:t>Idle!</a:t>
            </a:r>
          </a:p>
        </p:txBody>
      </p:sp>
      <p:cxnSp>
        <p:nvCxnSpPr>
          <p:cNvPr id="64" name="Straight Arrow Connector 63"/>
          <p:cNvCxnSpPr>
            <a:cxnSpLocks noChangeShapeType="1"/>
          </p:cNvCxnSpPr>
          <p:nvPr/>
        </p:nvCxnSpPr>
        <p:spPr bwMode="auto">
          <a:xfrm>
            <a:off x="3886200" y="4705350"/>
            <a:ext cx="2743200" cy="1588"/>
          </a:xfrm>
          <a:prstGeom prst="straightConnector1">
            <a:avLst/>
          </a:prstGeom>
          <a:noFill/>
          <a:ln w="5080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5" name="Straight Arrow Connector 64"/>
          <p:cNvCxnSpPr>
            <a:cxnSpLocks noChangeShapeType="1"/>
          </p:cNvCxnSpPr>
          <p:nvPr/>
        </p:nvCxnSpPr>
        <p:spPr bwMode="auto">
          <a:xfrm>
            <a:off x="3886200" y="4705350"/>
            <a:ext cx="2743200" cy="1588"/>
          </a:xfrm>
          <a:prstGeom prst="straightConnector1">
            <a:avLst/>
          </a:prstGeom>
          <a:noFill/>
          <a:ln w="1016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6" name="Straight Arrow Connector 65"/>
          <p:cNvCxnSpPr>
            <a:cxnSpLocks noChangeShapeType="1"/>
          </p:cNvCxnSpPr>
          <p:nvPr/>
        </p:nvCxnSpPr>
        <p:spPr bwMode="auto">
          <a:xfrm flipV="1">
            <a:off x="3886200" y="4857750"/>
            <a:ext cx="2743200" cy="685800"/>
          </a:xfrm>
          <a:prstGeom prst="straightConnector1">
            <a:avLst/>
          </a:prstGeom>
          <a:noFill/>
          <a:ln w="38100" cap="rnd">
            <a:solidFill>
              <a:srgbClr val="C00000">
                <a:alpha val="23921"/>
              </a:srgbClr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85" name="Rectangle 84"/>
          <p:cNvSpPr>
            <a:spLocks noChangeArrowheads="1"/>
          </p:cNvSpPr>
          <p:nvPr/>
        </p:nvSpPr>
        <p:spPr bwMode="auto">
          <a:xfrm>
            <a:off x="0" y="3775075"/>
            <a:ext cx="9144000" cy="2667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7830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5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3" grpId="0"/>
      <p:bldP spid="8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Head of Line Blocking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A worm can be before another in the router input buffer</a:t>
            </a: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Due to FIFO nature, the second worm cannot be scheduled even though it may need to access another output port </a:t>
            </a: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BCD22F6-D0EF-AF4F-B3F1-909722E4F63E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69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  <p:pic>
        <p:nvPicPr>
          <p:cNvPr id="4506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667000"/>
            <a:ext cx="6083300" cy="360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073742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Interconnection Network Basics</a:t>
            </a:r>
          </a:p>
        </p:txBody>
      </p:sp>
      <p:sp>
        <p:nvSpPr>
          <p:cNvPr id="143362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Topology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Specifies the way switches are wired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Affects routing, reliability, throughput, latency, building ease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Routing (algorithm)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How does a message get from source to destination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Static or adaptive 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Buffering and Flow Control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What do we store within the network?</a:t>
            </a:r>
          </a:p>
          <a:p>
            <a:pPr lvl="2"/>
            <a:r>
              <a:rPr lang="en-US" dirty="0">
                <a:latin typeface="Tahoma" charset="0"/>
                <a:ea typeface="ＭＳ Ｐゴシック" charset="0"/>
              </a:rPr>
              <a:t>Entire packets, parts of packets, </a:t>
            </a:r>
            <a:r>
              <a:rPr lang="en-US" dirty="0" err="1">
                <a:latin typeface="Tahoma" charset="0"/>
                <a:ea typeface="ＭＳ Ｐゴシック" charset="0"/>
              </a:rPr>
              <a:t>etc</a:t>
            </a:r>
            <a:r>
              <a:rPr lang="en-US" dirty="0">
                <a:latin typeface="Tahoma" charset="0"/>
                <a:ea typeface="ＭＳ Ｐゴシック" charset="0"/>
              </a:rPr>
              <a:t>?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How do we throttle during oversubscription?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Tightly coupled with routing strategy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318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430FF82-57C3-DD4A-8BB4-AABD3B28D578}" type="slidenum">
              <a:rPr lang="en-US" sz="1600">
                <a:solidFill>
                  <a:srgbClr val="000000"/>
                </a:solidFill>
                <a:latin typeface="Garamond" charset="0"/>
                <a:cs typeface="Arial" charset="0"/>
              </a:rPr>
              <a:pPr eaLnBrk="1" hangingPunct="1"/>
              <a:t>7</a:t>
            </a:fld>
            <a:endParaRPr lang="en-US" sz="1600">
              <a:solidFill>
                <a:srgbClr val="000000"/>
              </a:solidFill>
              <a:latin typeface="Garamond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498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Head of Line Blocking</a:t>
            </a:r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933064B-8C83-624F-B618-A83CC1D525B5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70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  <p:sp>
        <p:nvSpPr>
          <p:cNvPr id="46084" name="Rectangle 4" descr="Large checker board"/>
          <p:cNvSpPr>
            <a:spLocks noChangeArrowheads="1"/>
          </p:cNvSpPr>
          <p:nvPr/>
        </p:nvSpPr>
        <p:spPr bwMode="auto">
          <a:xfrm>
            <a:off x="1447800" y="28194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6085" name="Rectangle 5" descr="Large checker board"/>
          <p:cNvSpPr>
            <a:spLocks noChangeArrowheads="1"/>
          </p:cNvSpPr>
          <p:nvPr/>
        </p:nvSpPr>
        <p:spPr bwMode="auto">
          <a:xfrm>
            <a:off x="2895600" y="28194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6086" name="Rectangle 6" descr="Large checker board"/>
          <p:cNvSpPr>
            <a:spLocks noChangeArrowheads="1"/>
          </p:cNvSpPr>
          <p:nvPr/>
        </p:nvSpPr>
        <p:spPr bwMode="auto">
          <a:xfrm>
            <a:off x="4343400" y="28194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6087" name="Rectangle 7" descr="Large checker board"/>
          <p:cNvSpPr>
            <a:spLocks noChangeArrowheads="1"/>
          </p:cNvSpPr>
          <p:nvPr/>
        </p:nvSpPr>
        <p:spPr bwMode="auto">
          <a:xfrm>
            <a:off x="4343400" y="4038600"/>
            <a:ext cx="533400" cy="533400"/>
          </a:xfrm>
          <a:prstGeom prst="rect">
            <a:avLst/>
          </a:prstGeom>
          <a:solidFill>
            <a:srgbClr val="C6D9F1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6088" name="Rectangle 8" descr="Large checker board"/>
          <p:cNvSpPr>
            <a:spLocks noChangeArrowheads="1"/>
          </p:cNvSpPr>
          <p:nvPr/>
        </p:nvSpPr>
        <p:spPr bwMode="auto">
          <a:xfrm>
            <a:off x="1447800" y="40386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6089" name="Rectangle 9" descr="Large checker board"/>
          <p:cNvSpPr>
            <a:spLocks noChangeArrowheads="1"/>
          </p:cNvSpPr>
          <p:nvPr/>
        </p:nvSpPr>
        <p:spPr bwMode="auto">
          <a:xfrm>
            <a:off x="5791200" y="2819400"/>
            <a:ext cx="533400" cy="533400"/>
          </a:xfrm>
          <a:prstGeom prst="rect">
            <a:avLst/>
          </a:prstGeom>
          <a:solidFill>
            <a:srgbClr val="D99694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7" name="Rectangle 10" descr="Large checker board"/>
          <p:cNvSpPr>
            <a:spLocks noChangeArrowheads="1"/>
          </p:cNvSpPr>
          <p:nvPr/>
        </p:nvSpPr>
        <p:spPr bwMode="auto">
          <a:xfrm>
            <a:off x="4343400" y="5257800"/>
            <a:ext cx="533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6091" name="Rectangle 11" descr="Large checker board"/>
          <p:cNvSpPr>
            <a:spLocks noChangeArrowheads="1"/>
          </p:cNvSpPr>
          <p:nvPr/>
        </p:nvSpPr>
        <p:spPr bwMode="auto">
          <a:xfrm>
            <a:off x="1447800" y="52578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6092" name="Rectangle 12" descr="Large checker board"/>
          <p:cNvSpPr>
            <a:spLocks noChangeArrowheads="1"/>
          </p:cNvSpPr>
          <p:nvPr/>
        </p:nvSpPr>
        <p:spPr bwMode="auto">
          <a:xfrm>
            <a:off x="2895600" y="52578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0" name="Line 13"/>
          <p:cNvSpPr>
            <a:spLocks noChangeShapeType="1"/>
          </p:cNvSpPr>
          <p:nvPr/>
        </p:nvSpPr>
        <p:spPr bwMode="auto">
          <a:xfrm>
            <a:off x="1981200" y="304800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61" name="Line 14"/>
          <p:cNvSpPr>
            <a:spLocks noChangeShapeType="1"/>
          </p:cNvSpPr>
          <p:nvPr/>
        </p:nvSpPr>
        <p:spPr bwMode="auto">
          <a:xfrm>
            <a:off x="3429000" y="304800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62" name="Line 15"/>
          <p:cNvSpPr>
            <a:spLocks noChangeShapeType="1"/>
          </p:cNvSpPr>
          <p:nvPr/>
        </p:nvSpPr>
        <p:spPr bwMode="auto">
          <a:xfrm>
            <a:off x="1981200" y="426720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63" name="Line 16"/>
          <p:cNvSpPr>
            <a:spLocks noChangeShapeType="1"/>
          </p:cNvSpPr>
          <p:nvPr/>
        </p:nvSpPr>
        <p:spPr bwMode="auto">
          <a:xfrm>
            <a:off x="3429000" y="426720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64" name="Line 17"/>
          <p:cNvSpPr>
            <a:spLocks noChangeShapeType="1"/>
          </p:cNvSpPr>
          <p:nvPr/>
        </p:nvSpPr>
        <p:spPr bwMode="auto">
          <a:xfrm>
            <a:off x="1981200" y="548640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65" name="Line 18"/>
          <p:cNvSpPr>
            <a:spLocks noChangeShapeType="1"/>
          </p:cNvSpPr>
          <p:nvPr/>
        </p:nvSpPr>
        <p:spPr bwMode="auto">
          <a:xfrm>
            <a:off x="3429000" y="548640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66" name="Line 19"/>
          <p:cNvSpPr>
            <a:spLocks noChangeShapeType="1"/>
          </p:cNvSpPr>
          <p:nvPr/>
        </p:nvSpPr>
        <p:spPr bwMode="auto">
          <a:xfrm>
            <a:off x="1676400" y="335280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67" name="Line 20"/>
          <p:cNvSpPr>
            <a:spLocks noChangeShapeType="1"/>
          </p:cNvSpPr>
          <p:nvPr/>
        </p:nvSpPr>
        <p:spPr bwMode="auto">
          <a:xfrm>
            <a:off x="1676400" y="457200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68" name="Line 21"/>
          <p:cNvSpPr>
            <a:spLocks noChangeShapeType="1"/>
          </p:cNvSpPr>
          <p:nvPr/>
        </p:nvSpPr>
        <p:spPr bwMode="auto">
          <a:xfrm>
            <a:off x="3124200" y="335280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69" name="Line 22"/>
          <p:cNvSpPr>
            <a:spLocks noChangeShapeType="1"/>
          </p:cNvSpPr>
          <p:nvPr/>
        </p:nvSpPr>
        <p:spPr bwMode="auto">
          <a:xfrm>
            <a:off x="3124200" y="457200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70" name="Line 23"/>
          <p:cNvSpPr>
            <a:spLocks noChangeShapeType="1"/>
          </p:cNvSpPr>
          <p:nvPr/>
        </p:nvSpPr>
        <p:spPr bwMode="auto">
          <a:xfrm>
            <a:off x="4572000" y="335280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71" name="Line 24"/>
          <p:cNvSpPr>
            <a:spLocks noChangeShapeType="1"/>
          </p:cNvSpPr>
          <p:nvPr/>
        </p:nvSpPr>
        <p:spPr bwMode="auto">
          <a:xfrm>
            <a:off x="4572000" y="457200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72" name="Rectangle 171"/>
          <p:cNvSpPr>
            <a:spLocks noChangeArrowheads="1"/>
          </p:cNvSpPr>
          <p:nvPr/>
        </p:nvSpPr>
        <p:spPr bwMode="auto">
          <a:xfrm>
            <a:off x="1905000" y="2819400"/>
            <a:ext cx="762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3" name="Rectangle 172"/>
          <p:cNvSpPr>
            <a:spLocks noChangeArrowheads="1"/>
          </p:cNvSpPr>
          <p:nvPr/>
        </p:nvSpPr>
        <p:spPr bwMode="auto">
          <a:xfrm>
            <a:off x="1828800" y="2819400"/>
            <a:ext cx="762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" name="Rectangle 173"/>
          <p:cNvSpPr>
            <a:spLocks noChangeArrowheads="1"/>
          </p:cNvSpPr>
          <p:nvPr/>
        </p:nvSpPr>
        <p:spPr bwMode="auto">
          <a:xfrm>
            <a:off x="1752600" y="2819400"/>
            <a:ext cx="762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5" name="Rectangle 174"/>
          <p:cNvSpPr>
            <a:spLocks noChangeArrowheads="1"/>
          </p:cNvSpPr>
          <p:nvPr/>
        </p:nvSpPr>
        <p:spPr bwMode="auto">
          <a:xfrm>
            <a:off x="1676400" y="2819400"/>
            <a:ext cx="762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6" name="Rectangle 175"/>
          <p:cNvSpPr>
            <a:spLocks noChangeArrowheads="1"/>
          </p:cNvSpPr>
          <p:nvPr/>
        </p:nvSpPr>
        <p:spPr bwMode="auto">
          <a:xfrm>
            <a:off x="3352800" y="2819400"/>
            <a:ext cx="762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7" name="Rectangle 176"/>
          <p:cNvSpPr>
            <a:spLocks noChangeArrowheads="1"/>
          </p:cNvSpPr>
          <p:nvPr/>
        </p:nvSpPr>
        <p:spPr bwMode="auto">
          <a:xfrm>
            <a:off x="3276600" y="2819400"/>
            <a:ext cx="762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8" name="Rectangle 177"/>
          <p:cNvSpPr>
            <a:spLocks noChangeArrowheads="1"/>
          </p:cNvSpPr>
          <p:nvPr/>
        </p:nvSpPr>
        <p:spPr bwMode="auto">
          <a:xfrm>
            <a:off x="3200400" y="2819400"/>
            <a:ext cx="762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9" name="Rectangle 178"/>
          <p:cNvSpPr>
            <a:spLocks noChangeArrowheads="1"/>
          </p:cNvSpPr>
          <p:nvPr/>
        </p:nvSpPr>
        <p:spPr bwMode="auto">
          <a:xfrm>
            <a:off x="3124200" y="2819400"/>
            <a:ext cx="762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0" name="Rectangle 179"/>
          <p:cNvSpPr>
            <a:spLocks noChangeArrowheads="1"/>
          </p:cNvSpPr>
          <p:nvPr/>
        </p:nvSpPr>
        <p:spPr bwMode="auto">
          <a:xfrm>
            <a:off x="4800600" y="2819400"/>
            <a:ext cx="762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1" name="Rectangle 180"/>
          <p:cNvSpPr>
            <a:spLocks noChangeArrowheads="1"/>
          </p:cNvSpPr>
          <p:nvPr/>
        </p:nvSpPr>
        <p:spPr bwMode="auto">
          <a:xfrm>
            <a:off x="4724400" y="2819400"/>
            <a:ext cx="762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2" name="Rectangle 181"/>
          <p:cNvSpPr>
            <a:spLocks noChangeArrowheads="1"/>
          </p:cNvSpPr>
          <p:nvPr/>
        </p:nvSpPr>
        <p:spPr bwMode="auto">
          <a:xfrm>
            <a:off x="4648200" y="2819400"/>
            <a:ext cx="762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3" name="Rectangle 182"/>
          <p:cNvSpPr>
            <a:spLocks noChangeArrowheads="1"/>
          </p:cNvSpPr>
          <p:nvPr/>
        </p:nvSpPr>
        <p:spPr bwMode="auto">
          <a:xfrm>
            <a:off x="4572000" y="2819400"/>
            <a:ext cx="762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4" name="Rectangle 183"/>
          <p:cNvSpPr>
            <a:spLocks noChangeArrowheads="1"/>
          </p:cNvSpPr>
          <p:nvPr/>
        </p:nvSpPr>
        <p:spPr bwMode="auto">
          <a:xfrm>
            <a:off x="4343400" y="4114800"/>
            <a:ext cx="533400" cy="762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6118" name="Rectangle 7" descr="Large checker board"/>
          <p:cNvSpPr>
            <a:spLocks noChangeArrowheads="1"/>
          </p:cNvSpPr>
          <p:nvPr/>
        </p:nvSpPr>
        <p:spPr bwMode="auto">
          <a:xfrm>
            <a:off x="4343400" y="16002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6119" name="Rectangle 8" descr="Large checker board"/>
          <p:cNvSpPr>
            <a:spLocks noChangeArrowheads="1"/>
          </p:cNvSpPr>
          <p:nvPr/>
        </p:nvSpPr>
        <p:spPr bwMode="auto">
          <a:xfrm>
            <a:off x="1447800" y="16002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6120" name="Rectangle 9" descr="Large checker board"/>
          <p:cNvSpPr>
            <a:spLocks noChangeArrowheads="1"/>
          </p:cNvSpPr>
          <p:nvPr/>
        </p:nvSpPr>
        <p:spPr bwMode="auto">
          <a:xfrm>
            <a:off x="2895600" y="16002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8" name="Line 15"/>
          <p:cNvSpPr>
            <a:spLocks noChangeShapeType="1"/>
          </p:cNvSpPr>
          <p:nvPr/>
        </p:nvSpPr>
        <p:spPr bwMode="auto">
          <a:xfrm>
            <a:off x="1981200" y="182880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89" name="Line 16"/>
          <p:cNvSpPr>
            <a:spLocks noChangeShapeType="1"/>
          </p:cNvSpPr>
          <p:nvPr/>
        </p:nvSpPr>
        <p:spPr bwMode="auto">
          <a:xfrm>
            <a:off x="3429000" y="182880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90" name="Line 20"/>
          <p:cNvSpPr>
            <a:spLocks noChangeShapeType="1"/>
          </p:cNvSpPr>
          <p:nvPr/>
        </p:nvSpPr>
        <p:spPr bwMode="auto">
          <a:xfrm>
            <a:off x="1676400" y="213360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91" name="Line 22"/>
          <p:cNvSpPr>
            <a:spLocks noChangeShapeType="1"/>
          </p:cNvSpPr>
          <p:nvPr/>
        </p:nvSpPr>
        <p:spPr bwMode="auto">
          <a:xfrm>
            <a:off x="3124200" y="213360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92" name="Line 24"/>
          <p:cNvSpPr>
            <a:spLocks noChangeShapeType="1"/>
          </p:cNvSpPr>
          <p:nvPr/>
        </p:nvSpPr>
        <p:spPr bwMode="auto">
          <a:xfrm>
            <a:off x="4572000" y="213360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6126" name="Rectangle 7" descr="Large checker board"/>
          <p:cNvSpPr>
            <a:spLocks noChangeArrowheads="1"/>
          </p:cNvSpPr>
          <p:nvPr/>
        </p:nvSpPr>
        <p:spPr bwMode="auto">
          <a:xfrm>
            <a:off x="5791200" y="40386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6127" name="Rectangle 10" descr="Large checker board"/>
          <p:cNvSpPr>
            <a:spLocks noChangeArrowheads="1"/>
          </p:cNvSpPr>
          <p:nvPr/>
        </p:nvSpPr>
        <p:spPr bwMode="auto">
          <a:xfrm>
            <a:off x="5791200" y="52578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5" name="Line 16"/>
          <p:cNvSpPr>
            <a:spLocks noChangeShapeType="1"/>
          </p:cNvSpPr>
          <p:nvPr/>
        </p:nvSpPr>
        <p:spPr bwMode="auto">
          <a:xfrm>
            <a:off x="4876800" y="426720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96" name="Line 18"/>
          <p:cNvSpPr>
            <a:spLocks noChangeShapeType="1"/>
          </p:cNvSpPr>
          <p:nvPr/>
        </p:nvSpPr>
        <p:spPr bwMode="auto">
          <a:xfrm>
            <a:off x="4876800" y="548640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97" name="Line 24"/>
          <p:cNvSpPr>
            <a:spLocks noChangeShapeType="1"/>
          </p:cNvSpPr>
          <p:nvPr/>
        </p:nvSpPr>
        <p:spPr bwMode="auto">
          <a:xfrm>
            <a:off x="6019800" y="457200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6131" name="Rectangle 7" descr="Large checker board"/>
          <p:cNvSpPr>
            <a:spLocks noChangeArrowheads="1"/>
          </p:cNvSpPr>
          <p:nvPr/>
        </p:nvSpPr>
        <p:spPr bwMode="auto">
          <a:xfrm>
            <a:off x="2895600" y="40386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9" name="Line 16"/>
          <p:cNvSpPr>
            <a:spLocks noChangeShapeType="1"/>
          </p:cNvSpPr>
          <p:nvPr/>
        </p:nvSpPr>
        <p:spPr bwMode="auto">
          <a:xfrm>
            <a:off x="4876800" y="304800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00" name="Line 24"/>
          <p:cNvSpPr>
            <a:spLocks noChangeShapeType="1"/>
          </p:cNvSpPr>
          <p:nvPr/>
        </p:nvSpPr>
        <p:spPr bwMode="auto">
          <a:xfrm>
            <a:off x="6019800" y="335280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6134" name="Rectangle 7" descr="Large checker board"/>
          <p:cNvSpPr>
            <a:spLocks noChangeArrowheads="1"/>
          </p:cNvSpPr>
          <p:nvPr/>
        </p:nvSpPr>
        <p:spPr bwMode="auto">
          <a:xfrm>
            <a:off x="5791200" y="16002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2" name="Line 16"/>
          <p:cNvSpPr>
            <a:spLocks noChangeShapeType="1"/>
          </p:cNvSpPr>
          <p:nvPr/>
        </p:nvSpPr>
        <p:spPr bwMode="auto">
          <a:xfrm>
            <a:off x="4876800" y="182880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03" name="Line 24"/>
          <p:cNvSpPr>
            <a:spLocks noChangeShapeType="1"/>
          </p:cNvSpPr>
          <p:nvPr/>
        </p:nvSpPr>
        <p:spPr bwMode="auto">
          <a:xfrm>
            <a:off x="6019800" y="213360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04" name="Rectangle 203"/>
          <p:cNvSpPr>
            <a:spLocks noChangeArrowheads="1"/>
          </p:cNvSpPr>
          <p:nvPr/>
        </p:nvSpPr>
        <p:spPr bwMode="auto">
          <a:xfrm>
            <a:off x="1600200" y="2819400"/>
            <a:ext cx="76200" cy="5334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5" name="Rectangle 204"/>
          <p:cNvSpPr>
            <a:spLocks noChangeArrowheads="1"/>
          </p:cNvSpPr>
          <p:nvPr/>
        </p:nvSpPr>
        <p:spPr bwMode="auto">
          <a:xfrm>
            <a:off x="1524000" y="2819400"/>
            <a:ext cx="76200" cy="5334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6" name="Rectangle 205"/>
          <p:cNvSpPr>
            <a:spLocks noChangeArrowheads="1"/>
          </p:cNvSpPr>
          <p:nvPr/>
        </p:nvSpPr>
        <p:spPr bwMode="auto">
          <a:xfrm>
            <a:off x="1447800" y="2819400"/>
            <a:ext cx="76200" cy="5334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7" name="Rectangle 206"/>
          <p:cNvSpPr>
            <a:spLocks noChangeArrowheads="1"/>
          </p:cNvSpPr>
          <p:nvPr/>
        </p:nvSpPr>
        <p:spPr bwMode="auto">
          <a:xfrm>
            <a:off x="1371600" y="2819400"/>
            <a:ext cx="76200" cy="5334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8" name="Rectangle 207"/>
          <p:cNvSpPr>
            <a:spLocks noChangeArrowheads="1"/>
          </p:cNvSpPr>
          <p:nvPr/>
        </p:nvSpPr>
        <p:spPr bwMode="auto">
          <a:xfrm>
            <a:off x="4343400" y="4495800"/>
            <a:ext cx="533400" cy="76200"/>
          </a:xfrm>
          <a:prstGeom prst="rect">
            <a:avLst/>
          </a:prstGeom>
          <a:solidFill>
            <a:srgbClr val="9BBB59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9" name="Rectangle 208"/>
          <p:cNvSpPr>
            <a:spLocks noChangeArrowheads="1"/>
          </p:cNvSpPr>
          <p:nvPr/>
        </p:nvSpPr>
        <p:spPr bwMode="auto">
          <a:xfrm>
            <a:off x="4343400" y="4419600"/>
            <a:ext cx="533400" cy="76200"/>
          </a:xfrm>
          <a:prstGeom prst="rect">
            <a:avLst/>
          </a:prstGeom>
          <a:solidFill>
            <a:srgbClr val="8064A2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0" name="Rectangle 209"/>
          <p:cNvSpPr>
            <a:spLocks noChangeArrowheads="1"/>
          </p:cNvSpPr>
          <p:nvPr/>
        </p:nvSpPr>
        <p:spPr bwMode="auto">
          <a:xfrm>
            <a:off x="4343400" y="4343400"/>
            <a:ext cx="533400" cy="76200"/>
          </a:xfrm>
          <a:prstGeom prst="rect">
            <a:avLst/>
          </a:prstGeom>
          <a:solidFill>
            <a:srgbClr val="8064A2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1" name="Rectangle 210"/>
          <p:cNvSpPr>
            <a:spLocks noChangeArrowheads="1"/>
          </p:cNvSpPr>
          <p:nvPr/>
        </p:nvSpPr>
        <p:spPr bwMode="auto">
          <a:xfrm>
            <a:off x="4343400" y="4267200"/>
            <a:ext cx="533400" cy="76200"/>
          </a:xfrm>
          <a:prstGeom prst="rect">
            <a:avLst/>
          </a:prstGeom>
          <a:solidFill>
            <a:srgbClr val="8064A2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2" name="Rectangle 211"/>
          <p:cNvSpPr>
            <a:spLocks noChangeArrowheads="1"/>
          </p:cNvSpPr>
          <p:nvPr/>
        </p:nvSpPr>
        <p:spPr bwMode="auto">
          <a:xfrm>
            <a:off x="4343400" y="4191000"/>
            <a:ext cx="533400" cy="76200"/>
          </a:xfrm>
          <a:prstGeom prst="rect">
            <a:avLst/>
          </a:prstGeom>
          <a:solidFill>
            <a:srgbClr val="8064A2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3" name="Rectangle 212"/>
          <p:cNvSpPr>
            <a:spLocks noChangeArrowheads="1"/>
          </p:cNvSpPr>
          <p:nvPr/>
        </p:nvSpPr>
        <p:spPr bwMode="auto">
          <a:xfrm>
            <a:off x="3048000" y="2819400"/>
            <a:ext cx="76200" cy="5334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4" name="Rectangle 213"/>
          <p:cNvSpPr>
            <a:spLocks noChangeArrowheads="1"/>
          </p:cNvSpPr>
          <p:nvPr/>
        </p:nvSpPr>
        <p:spPr bwMode="auto">
          <a:xfrm>
            <a:off x="2971800" y="2819400"/>
            <a:ext cx="76200" cy="5334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5" name="Rectangle 214"/>
          <p:cNvSpPr>
            <a:spLocks noChangeArrowheads="1"/>
          </p:cNvSpPr>
          <p:nvPr/>
        </p:nvSpPr>
        <p:spPr bwMode="auto">
          <a:xfrm>
            <a:off x="2895600" y="2819400"/>
            <a:ext cx="76200" cy="5334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6" name="Rectangle 215"/>
          <p:cNvSpPr>
            <a:spLocks noChangeArrowheads="1"/>
          </p:cNvSpPr>
          <p:nvPr/>
        </p:nvSpPr>
        <p:spPr bwMode="auto">
          <a:xfrm>
            <a:off x="2819400" y="2819400"/>
            <a:ext cx="76200" cy="5334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7" name="Rectangle 216"/>
          <p:cNvSpPr>
            <a:spLocks noChangeArrowheads="1"/>
          </p:cNvSpPr>
          <p:nvPr/>
        </p:nvSpPr>
        <p:spPr bwMode="auto">
          <a:xfrm>
            <a:off x="4495800" y="2819400"/>
            <a:ext cx="76200" cy="5334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8" name="Rectangle 217"/>
          <p:cNvSpPr>
            <a:spLocks noChangeArrowheads="1"/>
          </p:cNvSpPr>
          <p:nvPr/>
        </p:nvSpPr>
        <p:spPr bwMode="auto">
          <a:xfrm>
            <a:off x="4419600" y="2819400"/>
            <a:ext cx="76200" cy="5334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9" name="Rectangle 218"/>
          <p:cNvSpPr>
            <a:spLocks noChangeArrowheads="1"/>
          </p:cNvSpPr>
          <p:nvPr/>
        </p:nvSpPr>
        <p:spPr bwMode="auto">
          <a:xfrm>
            <a:off x="4343400" y="2819400"/>
            <a:ext cx="76200" cy="5334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0" name="Rounded Rectangular Callout 219"/>
          <p:cNvSpPr>
            <a:spLocks noChangeArrowheads="1"/>
          </p:cNvSpPr>
          <p:nvPr/>
        </p:nvSpPr>
        <p:spPr bwMode="auto">
          <a:xfrm>
            <a:off x="5181600" y="4953000"/>
            <a:ext cx="2133600" cy="1036638"/>
          </a:xfrm>
          <a:prstGeom prst="wedgeRoundRectCallout">
            <a:avLst>
              <a:gd name="adj1" fmla="val -78569"/>
              <a:gd name="adj2" fmla="val -64912"/>
              <a:gd name="adj3" fmla="val 16667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kern="0" dirty="0">
                <a:solidFill>
                  <a:sysClr val="window" lastClr="FFFFFF"/>
                </a:solidFill>
                <a:latin typeface="Calibri"/>
                <a:ea typeface="ＭＳ Ｐゴシック" charset="0"/>
                <a:cs typeface="ＭＳ Ｐゴシック" charset="0"/>
              </a:rPr>
              <a:t>Blocked by other packets</a:t>
            </a:r>
          </a:p>
        </p:txBody>
      </p:sp>
      <p:sp>
        <p:nvSpPr>
          <p:cNvPr id="221" name="Rounded Rectangular Callout 220"/>
          <p:cNvSpPr>
            <a:spLocks noChangeArrowheads="1"/>
          </p:cNvSpPr>
          <p:nvPr/>
        </p:nvSpPr>
        <p:spPr bwMode="auto">
          <a:xfrm>
            <a:off x="5791200" y="1309688"/>
            <a:ext cx="2133600" cy="1036637"/>
          </a:xfrm>
          <a:prstGeom prst="wedgeRoundRectCallout">
            <a:avLst>
              <a:gd name="adj1" fmla="val -75597"/>
              <a:gd name="adj2" fmla="val 115181"/>
              <a:gd name="adj3" fmla="val 16667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kern="0" dirty="0">
                <a:solidFill>
                  <a:sysClr val="window" lastClr="FFFFFF"/>
                </a:solidFill>
                <a:latin typeface="Calibri"/>
                <a:ea typeface="ＭＳ Ｐゴシック" charset="0"/>
                <a:cs typeface="ＭＳ Ｐゴシック" charset="0"/>
              </a:rPr>
              <a:t>Channel idle but red packet blocked behind blue</a:t>
            </a:r>
          </a:p>
        </p:txBody>
      </p:sp>
      <p:sp>
        <p:nvSpPr>
          <p:cNvPr id="222" name="Rounded Rectangular Callout 221"/>
          <p:cNvSpPr>
            <a:spLocks noChangeArrowheads="1"/>
          </p:cNvSpPr>
          <p:nvPr/>
        </p:nvSpPr>
        <p:spPr bwMode="auto">
          <a:xfrm>
            <a:off x="6019800" y="3595688"/>
            <a:ext cx="2133600" cy="1036637"/>
          </a:xfrm>
          <a:prstGeom prst="wedgeRoundRectCallout">
            <a:avLst>
              <a:gd name="adj1" fmla="val -117259"/>
              <a:gd name="adj2" fmla="val -53884"/>
              <a:gd name="adj3" fmla="val 16667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kern="0" dirty="0">
                <a:solidFill>
                  <a:sysClr val="window" lastClr="FFFFFF"/>
                </a:solidFill>
                <a:latin typeface="Calibri"/>
                <a:ea typeface="ＭＳ Ｐゴシック" charset="0"/>
                <a:cs typeface="ＭＳ Ｐゴシック" charset="0"/>
              </a:rPr>
              <a:t>Buffer full: blue cannot proceed</a:t>
            </a:r>
          </a:p>
        </p:txBody>
      </p:sp>
      <p:sp>
        <p:nvSpPr>
          <p:cNvPr id="223" name="Rounded Rectangular Callout 222"/>
          <p:cNvSpPr>
            <a:spLocks noChangeArrowheads="1"/>
          </p:cNvSpPr>
          <p:nvPr/>
        </p:nvSpPr>
        <p:spPr bwMode="auto">
          <a:xfrm>
            <a:off x="2362200" y="1295400"/>
            <a:ext cx="2438400" cy="1036638"/>
          </a:xfrm>
          <a:prstGeom prst="wedgeRoundRectCallout">
            <a:avLst>
              <a:gd name="adj1" fmla="val 10912"/>
              <a:gd name="adj2" fmla="val 116403"/>
              <a:gd name="adj3" fmla="val 16667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kern="0" dirty="0">
                <a:solidFill>
                  <a:sysClr val="window" lastClr="FFFFFF"/>
                </a:solidFill>
                <a:latin typeface="Calibri"/>
                <a:ea typeface="ＭＳ Ｐゴシック" charset="0"/>
                <a:cs typeface="ＭＳ Ｐゴシック" charset="0"/>
              </a:rPr>
              <a:t>Red holds this channel: channel remains idle until read proceeds</a:t>
            </a:r>
          </a:p>
        </p:txBody>
      </p:sp>
    </p:spTree>
    <p:extLst>
      <p:ext uri="{BB962C8B-B14F-4D97-AF65-F5344CB8AC3E}">
        <p14:creationId xmlns:p14="http://schemas.microsoft.com/office/powerpoint/2010/main" val="7942863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 animBg="1"/>
      <p:bldP spid="173" grpId="0" animBg="1"/>
      <p:bldP spid="174" grpId="0" animBg="1"/>
      <p:bldP spid="175" grpId="0" animBg="1"/>
      <p:bldP spid="176" grpId="0" animBg="1"/>
      <p:bldP spid="176" grpId="1" animBg="1"/>
      <p:bldP spid="177" grpId="0" animBg="1"/>
      <p:bldP spid="177" grpId="1" animBg="1"/>
      <p:bldP spid="178" grpId="0" animBg="1"/>
      <p:bldP spid="178" grpId="1" animBg="1"/>
      <p:bldP spid="179" grpId="0" animBg="1"/>
      <p:bldP spid="179" grpId="1" animBg="1"/>
      <p:bldP spid="180" grpId="0" animBg="1"/>
      <p:bldP spid="180" grpId="1" animBg="1"/>
      <p:bldP spid="181" grpId="0" animBg="1"/>
      <p:bldP spid="182" grpId="0" animBg="1"/>
      <p:bldP spid="183" grpId="0" animBg="1"/>
      <p:bldP spid="184" grpId="0" animBg="1"/>
      <p:bldP spid="204" grpId="0" animBg="1"/>
      <p:bldP spid="205" grpId="0" animBg="1"/>
      <p:bldP spid="206" grpId="0" animBg="1"/>
      <p:bldP spid="207" grpId="0" animBg="1"/>
      <p:bldP spid="213" grpId="0" animBg="1"/>
      <p:bldP spid="213" grpId="1" animBg="1"/>
      <p:bldP spid="214" grpId="0" animBg="1"/>
      <p:bldP spid="214" grpId="1" animBg="1"/>
      <p:bldP spid="215" grpId="0" animBg="1"/>
      <p:bldP spid="215" grpId="1" animBg="1"/>
      <p:bldP spid="216" grpId="0" animBg="1"/>
      <p:bldP spid="217" grpId="0" animBg="1"/>
      <p:bldP spid="218" grpId="0" animBg="1"/>
      <p:bldP spid="219" grpId="0" animBg="1"/>
      <p:bldP spid="221" grpId="0" animBg="1"/>
      <p:bldP spid="222" grpId="0" animBg="1"/>
      <p:bldP spid="22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Virtual Channel Flow Control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Idea: </a:t>
            </a:r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Multiplex multiple channels over one physical channel</a:t>
            </a:r>
          </a:p>
          <a:p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Divide up the input buffer into multiple buffers sharing a single physical channel</a:t>
            </a:r>
          </a:p>
          <a:p>
            <a:r>
              <a:rPr lang="en-US" dirty="0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Dally,</a:t>
            </a:r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 </a:t>
            </a:r>
            <a:r>
              <a:rPr lang="ja-JP" alt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Virtual Channel Flow Control,</a:t>
            </a:r>
            <a:r>
              <a:rPr lang="ja-JP" alt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ja-JP" dirty="0">
                <a:latin typeface="Tahoma" charset="0"/>
                <a:ea typeface="ＭＳ Ｐゴシック" charset="0"/>
                <a:cs typeface="ＭＳ Ｐゴシック" charset="0"/>
              </a:rPr>
              <a:t>ISCA 1990.</a:t>
            </a: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3DD04DC-5BFD-0143-94E6-073B97322AAA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71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  <p:pic>
        <p:nvPicPr>
          <p:cNvPr id="4710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200400"/>
            <a:ext cx="4953000" cy="293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0" name="Oval 6"/>
          <p:cNvSpPr>
            <a:spLocks noChangeArrowheads="1"/>
          </p:cNvSpPr>
          <p:nvPr/>
        </p:nvSpPr>
        <p:spPr bwMode="auto">
          <a:xfrm>
            <a:off x="1524000" y="3352800"/>
            <a:ext cx="685800" cy="1905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71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357563"/>
            <a:ext cx="3962400" cy="197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2250663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Virtual Channel Flow Control</a:t>
            </a:r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Idea: </a:t>
            </a:r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Multiplex multiple channels over one physical channel</a:t>
            </a:r>
          </a:p>
          <a:p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Divide up the input buffer into multiple buffers sharing a single physical channel</a:t>
            </a:r>
          </a:p>
          <a:p>
            <a:r>
              <a:rPr lang="en-US" dirty="0">
                <a:solidFill>
                  <a:srgbClr val="000000"/>
                </a:solidFill>
                <a:latin typeface="Tahoma" charset="0"/>
                <a:ea typeface="ＭＳ Ｐゴシック" charset="0"/>
                <a:cs typeface="ＭＳ Ｐゴシック" charset="0"/>
              </a:rPr>
              <a:t>Dally, </a:t>
            </a:r>
            <a:r>
              <a:rPr lang="ja-JP" alt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Virtual Channel Flow Control,</a:t>
            </a:r>
            <a:r>
              <a:rPr lang="ja-JP" alt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 </a:t>
            </a:r>
            <a:r>
              <a:rPr lang="en-US" altLang="ja-JP" dirty="0">
                <a:latin typeface="Tahoma" charset="0"/>
                <a:ea typeface="ＭＳ Ｐゴシック" charset="0"/>
                <a:cs typeface="ＭＳ Ｐゴシック" charset="0"/>
              </a:rPr>
              <a:t>ISCA 1990.</a:t>
            </a: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4A936EE-A043-6A45-A703-A3A873F0B0F6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72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  <p:pic>
        <p:nvPicPr>
          <p:cNvPr id="48133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819400"/>
            <a:ext cx="3365500" cy="355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0832709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Virtual Channel Flow Control</a:t>
            </a:r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C1ACA92-D536-444F-B2E0-ED859A7BF8D8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73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  <p:sp>
        <p:nvSpPr>
          <p:cNvPr id="49156" name="Rectangle 4" descr="Large checker board"/>
          <p:cNvSpPr>
            <a:spLocks noChangeArrowheads="1"/>
          </p:cNvSpPr>
          <p:nvPr/>
        </p:nvSpPr>
        <p:spPr bwMode="auto">
          <a:xfrm>
            <a:off x="1752600" y="26670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157" name="Rectangle 5" descr="Large checker board"/>
          <p:cNvSpPr>
            <a:spLocks noChangeArrowheads="1"/>
          </p:cNvSpPr>
          <p:nvPr/>
        </p:nvSpPr>
        <p:spPr bwMode="auto">
          <a:xfrm>
            <a:off x="3200400" y="26670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158" name="Rectangle 6" descr="Large checker board"/>
          <p:cNvSpPr>
            <a:spLocks noChangeArrowheads="1"/>
          </p:cNvSpPr>
          <p:nvPr/>
        </p:nvSpPr>
        <p:spPr bwMode="auto">
          <a:xfrm>
            <a:off x="4648200" y="26670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159" name="Rectangle 7" descr="Large checker board"/>
          <p:cNvSpPr>
            <a:spLocks noChangeArrowheads="1"/>
          </p:cNvSpPr>
          <p:nvPr/>
        </p:nvSpPr>
        <p:spPr bwMode="auto">
          <a:xfrm>
            <a:off x="4648200" y="3886200"/>
            <a:ext cx="533400" cy="533400"/>
          </a:xfrm>
          <a:prstGeom prst="rect">
            <a:avLst/>
          </a:prstGeom>
          <a:solidFill>
            <a:srgbClr val="C6D9F1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160" name="Rectangle 8" descr="Large checker board"/>
          <p:cNvSpPr>
            <a:spLocks noChangeArrowheads="1"/>
          </p:cNvSpPr>
          <p:nvPr/>
        </p:nvSpPr>
        <p:spPr bwMode="auto">
          <a:xfrm>
            <a:off x="1752600" y="38862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161" name="Rectangle 9" descr="Large checker board"/>
          <p:cNvSpPr>
            <a:spLocks noChangeArrowheads="1"/>
          </p:cNvSpPr>
          <p:nvPr/>
        </p:nvSpPr>
        <p:spPr bwMode="auto">
          <a:xfrm>
            <a:off x="6096000" y="2667000"/>
            <a:ext cx="533400" cy="533400"/>
          </a:xfrm>
          <a:prstGeom prst="rect">
            <a:avLst/>
          </a:prstGeom>
          <a:solidFill>
            <a:srgbClr val="D99694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2" name="Rectangle 10" descr="Large checker board"/>
          <p:cNvSpPr>
            <a:spLocks noChangeArrowheads="1"/>
          </p:cNvSpPr>
          <p:nvPr/>
        </p:nvSpPr>
        <p:spPr bwMode="auto">
          <a:xfrm>
            <a:off x="4648200" y="5105400"/>
            <a:ext cx="533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163" name="Rectangle 11" descr="Large checker board"/>
          <p:cNvSpPr>
            <a:spLocks noChangeArrowheads="1"/>
          </p:cNvSpPr>
          <p:nvPr/>
        </p:nvSpPr>
        <p:spPr bwMode="auto">
          <a:xfrm>
            <a:off x="1752600" y="51054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164" name="Rectangle 12" descr="Large checker board"/>
          <p:cNvSpPr>
            <a:spLocks noChangeArrowheads="1"/>
          </p:cNvSpPr>
          <p:nvPr/>
        </p:nvSpPr>
        <p:spPr bwMode="auto">
          <a:xfrm>
            <a:off x="3200400" y="51054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5" name="Line 13"/>
          <p:cNvSpPr>
            <a:spLocks noChangeShapeType="1"/>
          </p:cNvSpPr>
          <p:nvPr/>
        </p:nvSpPr>
        <p:spPr bwMode="auto">
          <a:xfrm>
            <a:off x="2286000" y="289560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66" name="Line 14"/>
          <p:cNvSpPr>
            <a:spLocks noChangeShapeType="1"/>
          </p:cNvSpPr>
          <p:nvPr/>
        </p:nvSpPr>
        <p:spPr bwMode="auto">
          <a:xfrm>
            <a:off x="3733800" y="289560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67" name="Line 15"/>
          <p:cNvSpPr>
            <a:spLocks noChangeShapeType="1"/>
          </p:cNvSpPr>
          <p:nvPr/>
        </p:nvSpPr>
        <p:spPr bwMode="auto">
          <a:xfrm>
            <a:off x="2286000" y="411480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68" name="Line 16"/>
          <p:cNvSpPr>
            <a:spLocks noChangeShapeType="1"/>
          </p:cNvSpPr>
          <p:nvPr/>
        </p:nvSpPr>
        <p:spPr bwMode="auto">
          <a:xfrm>
            <a:off x="3733800" y="411480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69" name="Line 17"/>
          <p:cNvSpPr>
            <a:spLocks noChangeShapeType="1"/>
          </p:cNvSpPr>
          <p:nvPr/>
        </p:nvSpPr>
        <p:spPr bwMode="auto">
          <a:xfrm>
            <a:off x="2286000" y="533400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70" name="Line 18"/>
          <p:cNvSpPr>
            <a:spLocks noChangeShapeType="1"/>
          </p:cNvSpPr>
          <p:nvPr/>
        </p:nvSpPr>
        <p:spPr bwMode="auto">
          <a:xfrm>
            <a:off x="3733800" y="533400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71" name="Line 19"/>
          <p:cNvSpPr>
            <a:spLocks noChangeShapeType="1"/>
          </p:cNvSpPr>
          <p:nvPr/>
        </p:nvSpPr>
        <p:spPr bwMode="auto">
          <a:xfrm>
            <a:off x="1981200" y="320040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72" name="Line 20"/>
          <p:cNvSpPr>
            <a:spLocks noChangeShapeType="1"/>
          </p:cNvSpPr>
          <p:nvPr/>
        </p:nvSpPr>
        <p:spPr bwMode="auto">
          <a:xfrm>
            <a:off x="1981200" y="441960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73" name="Line 21"/>
          <p:cNvSpPr>
            <a:spLocks noChangeShapeType="1"/>
          </p:cNvSpPr>
          <p:nvPr/>
        </p:nvSpPr>
        <p:spPr bwMode="auto">
          <a:xfrm>
            <a:off x="3429000" y="320040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74" name="Line 22"/>
          <p:cNvSpPr>
            <a:spLocks noChangeShapeType="1"/>
          </p:cNvSpPr>
          <p:nvPr/>
        </p:nvSpPr>
        <p:spPr bwMode="auto">
          <a:xfrm>
            <a:off x="3429000" y="441960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75" name="Line 23"/>
          <p:cNvSpPr>
            <a:spLocks noChangeShapeType="1"/>
          </p:cNvSpPr>
          <p:nvPr/>
        </p:nvSpPr>
        <p:spPr bwMode="auto">
          <a:xfrm>
            <a:off x="4876800" y="320040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76" name="Line 24"/>
          <p:cNvSpPr>
            <a:spLocks noChangeShapeType="1"/>
          </p:cNvSpPr>
          <p:nvPr/>
        </p:nvSpPr>
        <p:spPr bwMode="auto">
          <a:xfrm>
            <a:off x="4876800" y="441960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77" name="Rectangle 176"/>
          <p:cNvSpPr>
            <a:spLocks noChangeArrowheads="1"/>
          </p:cNvSpPr>
          <p:nvPr/>
        </p:nvSpPr>
        <p:spPr bwMode="auto">
          <a:xfrm>
            <a:off x="2209800" y="2667000"/>
            <a:ext cx="76200" cy="2286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8" name="Rectangle 177"/>
          <p:cNvSpPr>
            <a:spLocks noChangeArrowheads="1"/>
          </p:cNvSpPr>
          <p:nvPr/>
        </p:nvSpPr>
        <p:spPr bwMode="auto">
          <a:xfrm>
            <a:off x="2133600" y="2667000"/>
            <a:ext cx="76200" cy="2286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9" name="Rectangle 178"/>
          <p:cNvSpPr>
            <a:spLocks noChangeArrowheads="1"/>
          </p:cNvSpPr>
          <p:nvPr/>
        </p:nvSpPr>
        <p:spPr bwMode="auto">
          <a:xfrm>
            <a:off x="2057400" y="2667000"/>
            <a:ext cx="76200" cy="2286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0" name="Rectangle 179"/>
          <p:cNvSpPr>
            <a:spLocks noChangeArrowheads="1"/>
          </p:cNvSpPr>
          <p:nvPr/>
        </p:nvSpPr>
        <p:spPr bwMode="auto">
          <a:xfrm>
            <a:off x="1981200" y="2667000"/>
            <a:ext cx="76200" cy="2286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1" name="Rectangle 180"/>
          <p:cNvSpPr>
            <a:spLocks noChangeArrowheads="1"/>
          </p:cNvSpPr>
          <p:nvPr/>
        </p:nvSpPr>
        <p:spPr bwMode="auto">
          <a:xfrm>
            <a:off x="3657600" y="2667000"/>
            <a:ext cx="76200" cy="2286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2" name="Rectangle 181"/>
          <p:cNvSpPr>
            <a:spLocks noChangeArrowheads="1"/>
          </p:cNvSpPr>
          <p:nvPr/>
        </p:nvSpPr>
        <p:spPr bwMode="auto">
          <a:xfrm>
            <a:off x="3581400" y="2667000"/>
            <a:ext cx="76200" cy="2286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3" name="Rectangle 182"/>
          <p:cNvSpPr>
            <a:spLocks noChangeArrowheads="1"/>
          </p:cNvSpPr>
          <p:nvPr/>
        </p:nvSpPr>
        <p:spPr bwMode="auto">
          <a:xfrm>
            <a:off x="3505200" y="2667000"/>
            <a:ext cx="76200" cy="2286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4" name="Rectangle 183"/>
          <p:cNvSpPr>
            <a:spLocks noChangeArrowheads="1"/>
          </p:cNvSpPr>
          <p:nvPr/>
        </p:nvSpPr>
        <p:spPr bwMode="auto">
          <a:xfrm>
            <a:off x="3429000" y="2667000"/>
            <a:ext cx="76200" cy="2286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5" name="Rectangle 184"/>
          <p:cNvSpPr>
            <a:spLocks noChangeArrowheads="1"/>
          </p:cNvSpPr>
          <p:nvPr/>
        </p:nvSpPr>
        <p:spPr bwMode="auto">
          <a:xfrm>
            <a:off x="5105400" y="2667000"/>
            <a:ext cx="76200" cy="2286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6" name="Rectangle 185"/>
          <p:cNvSpPr>
            <a:spLocks noChangeArrowheads="1"/>
          </p:cNvSpPr>
          <p:nvPr/>
        </p:nvSpPr>
        <p:spPr bwMode="auto">
          <a:xfrm>
            <a:off x="5029200" y="2667000"/>
            <a:ext cx="76200" cy="2286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7" name="Rectangle 186"/>
          <p:cNvSpPr>
            <a:spLocks noChangeArrowheads="1"/>
          </p:cNvSpPr>
          <p:nvPr/>
        </p:nvSpPr>
        <p:spPr bwMode="auto">
          <a:xfrm>
            <a:off x="4953000" y="2667000"/>
            <a:ext cx="76200" cy="2286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8" name="Rectangle 187"/>
          <p:cNvSpPr>
            <a:spLocks noChangeArrowheads="1"/>
          </p:cNvSpPr>
          <p:nvPr/>
        </p:nvSpPr>
        <p:spPr bwMode="auto">
          <a:xfrm>
            <a:off x="4876800" y="2667000"/>
            <a:ext cx="76200" cy="2286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9" name="Rectangle 188"/>
          <p:cNvSpPr>
            <a:spLocks noChangeArrowheads="1"/>
          </p:cNvSpPr>
          <p:nvPr/>
        </p:nvSpPr>
        <p:spPr bwMode="auto">
          <a:xfrm>
            <a:off x="4876800" y="4191000"/>
            <a:ext cx="304800" cy="762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190" name="Rectangle 7" descr="Large checker board"/>
          <p:cNvSpPr>
            <a:spLocks noChangeArrowheads="1"/>
          </p:cNvSpPr>
          <p:nvPr/>
        </p:nvSpPr>
        <p:spPr bwMode="auto">
          <a:xfrm>
            <a:off x="4648200" y="14478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191" name="Rectangle 8" descr="Large checker board"/>
          <p:cNvSpPr>
            <a:spLocks noChangeArrowheads="1"/>
          </p:cNvSpPr>
          <p:nvPr/>
        </p:nvSpPr>
        <p:spPr bwMode="auto">
          <a:xfrm>
            <a:off x="1752600" y="14478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192" name="Rectangle 9" descr="Large checker board"/>
          <p:cNvSpPr>
            <a:spLocks noChangeArrowheads="1"/>
          </p:cNvSpPr>
          <p:nvPr/>
        </p:nvSpPr>
        <p:spPr bwMode="auto">
          <a:xfrm>
            <a:off x="3200400" y="14478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3" name="Line 15"/>
          <p:cNvSpPr>
            <a:spLocks noChangeShapeType="1"/>
          </p:cNvSpPr>
          <p:nvPr/>
        </p:nvSpPr>
        <p:spPr bwMode="auto">
          <a:xfrm>
            <a:off x="2286000" y="167640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94" name="Line 16"/>
          <p:cNvSpPr>
            <a:spLocks noChangeShapeType="1"/>
          </p:cNvSpPr>
          <p:nvPr/>
        </p:nvSpPr>
        <p:spPr bwMode="auto">
          <a:xfrm>
            <a:off x="3733800" y="167640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95" name="Line 20"/>
          <p:cNvSpPr>
            <a:spLocks noChangeShapeType="1"/>
          </p:cNvSpPr>
          <p:nvPr/>
        </p:nvSpPr>
        <p:spPr bwMode="auto">
          <a:xfrm>
            <a:off x="1981200" y="198120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96" name="Line 22"/>
          <p:cNvSpPr>
            <a:spLocks noChangeShapeType="1"/>
          </p:cNvSpPr>
          <p:nvPr/>
        </p:nvSpPr>
        <p:spPr bwMode="auto">
          <a:xfrm>
            <a:off x="3429000" y="198120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97" name="Line 24"/>
          <p:cNvSpPr>
            <a:spLocks noChangeShapeType="1"/>
          </p:cNvSpPr>
          <p:nvPr/>
        </p:nvSpPr>
        <p:spPr bwMode="auto">
          <a:xfrm>
            <a:off x="4876800" y="198120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9198" name="Rectangle 7" descr="Large checker board"/>
          <p:cNvSpPr>
            <a:spLocks noChangeArrowheads="1"/>
          </p:cNvSpPr>
          <p:nvPr/>
        </p:nvSpPr>
        <p:spPr bwMode="auto">
          <a:xfrm>
            <a:off x="6096000" y="38862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199" name="Rectangle 10" descr="Large checker board"/>
          <p:cNvSpPr>
            <a:spLocks noChangeArrowheads="1"/>
          </p:cNvSpPr>
          <p:nvPr/>
        </p:nvSpPr>
        <p:spPr bwMode="auto">
          <a:xfrm>
            <a:off x="6096000" y="51054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0" name="Line 16"/>
          <p:cNvSpPr>
            <a:spLocks noChangeShapeType="1"/>
          </p:cNvSpPr>
          <p:nvPr/>
        </p:nvSpPr>
        <p:spPr bwMode="auto">
          <a:xfrm>
            <a:off x="5181600" y="411480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01" name="Line 18"/>
          <p:cNvSpPr>
            <a:spLocks noChangeShapeType="1"/>
          </p:cNvSpPr>
          <p:nvPr/>
        </p:nvSpPr>
        <p:spPr bwMode="auto">
          <a:xfrm>
            <a:off x="5181600" y="533400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02" name="Line 24"/>
          <p:cNvSpPr>
            <a:spLocks noChangeShapeType="1"/>
          </p:cNvSpPr>
          <p:nvPr/>
        </p:nvSpPr>
        <p:spPr bwMode="auto">
          <a:xfrm>
            <a:off x="6324600" y="441960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9203" name="Rectangle 7" descr="Large checker board"/>
          <p:cNvSpPr>
            <a:spLocks noChangeArrowheads="1"/>
          </p:cNvSpPr>
          <p:nvPr/>
        </p:nvSpPr>
        <p:spPr bwMode="auto">
          <a:xfrm>
            <a:off x="3200400" y="38862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" name="Line 16"/>
          <p:cNvSpPr>
            <a:spLocks noChangeShapeType="1"/>
          </p:cNvSpPr>
          <p:nvPr/>
        </p:nvSpPr>
        <p:spPr bwMode="auto">
          <a:xfrm>
            <a:off x="5181600" y="289560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05" name="Line 24"/>
          <p:cNvSpPr>
            <a:spLocks noChangeShapeType="1"/>
          </p:cNvSpPr>
          <p:nvPr/>
        </p:nvSpPr>
        <p:spPr bwMode="auto">
          <a:xfrm>
            <a:off x="6324600" y="320040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9206" name="Rectangle 7" descr="Large checker board"/>
          <p:cNvSpPr>
            <a:spLocks noChangeArrowheads="1"/>
          </p:cNvSpPr>
          <p:nvPr/>
        </p:nvSpPr>
        <p:spPr bwMode="auto">
          <a:xfrm>
            <a:off x="6096000" y="14478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7" name="Line 16"/>
          <p:cNvSpPr>
            <a:spLocks noChangeShapeType="1"/>
          </p:cNvSpPr>
          <p:nvPr/>
        </p:nvSpPr>
        <p:spPr bwMode="auto">
          <a:xfrm>
            <a:off x="5181600" y="1676400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08" name="Line 24"/>
          <p:cNvSpPr>
            <a:spLocks noChangeShapeType="1"/>
          </p:cNvSpPr>
          <p:nvPr/>
        </p:nvSpPr>
        <p:spPr bwMode="auto">
          <a:xfrm>
            <a:off x="6324600" y="1981200"/>
            <a:ext cx="0" cy="6858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09" name="Rectangle 208"/>
          <p:cNvSpPr>
            <a:spLocks noChangeArrowheads="1"/>
          </p:cNvSpPr>
          <p:nvPr/>
        </p:nvSpPr>
        <p:spPr bwMode="auto">
          <a:xfrm>
            <a:off x="2209800" y="2895600"/>
            <a:ext cx="76200" cy="3048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0" name="Rectangle 209"/>
          <p:cNvSpPr>
            <a:spLocks noChangeArrowheads="1"/>
          </p:cNvSpPr>
          <p:nvPr/>
        </p:nvSpPr>
        <p:spPr bwMode="auto">
          <a:xfrm>
            <a:off x="2133600" y="2895600"/>
            <a:ext cx="76200" cy="3048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1" name="Rectangle 210"/>
          <p:cNvSpPr>
            <a:spLocks noChangeArrowheads="1"/>
          </p:cNvSpPr>
          <p:nvPr/>
        </p:nvSpPr>
        <p:spPr bwMode="auto">
          <a:xfrm>
            <a:off x="2057400" y="2895600"/>
            <a:ext cx="76200" cy="3048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2" name="Rectangle 211"/>
          <p:cNvSpPr>
            <a:spLocks noChangeArrowheads="1"/>
          </p:cNvSpPr>
          <p:nvPr/>
        </p:nvSpPr>
        <p:spPr bwMode="auto">
          <a:xfrm>
            <a:off x="1981200" y="2895600"/>
            <a:ext cx="76200" cy="3048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3" name="Rectangle 212"/>
          <p:cNvSpPr>
            <a:spLocks noChangeArrowheads="1"/>
          </p:cNvSpPr>
          <p:nvPr/>
        </p:nvSpPr>
        <p:spPr bwMode="auto">
          <a:xfrm>
            <a:off x="4876800" y="4343400"/>
            <a:ext cx="304800" cy="76200"/>
          </a:xfrm>
          <a:prstGeom prst="rect">
            <a:avLst/>
          </a:prstGeom>
          <a:solidFill>
            <a:srgbClr val="9BBB59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4" name="Rectangle 213"/>
          <p:cNvSpPr>
            <a:spLocks noChangeArrowheads="1"/>
          </p:cNvSpPr>
          <p:nvPr/>
        </p:nvSpPr>
        <p:spPr bwMode="auto">
          <a:xfrm>
            <a:off x="4648200" y="4343400"/>
            <a:ext cx="228600" cy="76200"/>
          </a:xfrm>
          <a:prstGeom prst="rect">
            <a:avLst/>
          </a:prstGeom>
          <a:solidFill>
            <a:srgbClr val="8064A2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5" name="Rectangle 214"/>
          <p:cNvSpPr>
            <a:spLocks noChangeArrowheads="1"/>
          </p:cNvSpPr>
          <p:nvPr/>
        </p:nvSpPr>
        <p:spPr bwMode="auto">
          <a:xfrm>
            <a:off x="4648200" y="4267200"/>
            <a:ext cx="228600" cy="76200"/>
          </a:xfrm>
          <a:prstGeom prst="rect">
            <a:avLst/>
          </a:prstGeom>
          <a:solidFill>
            <a:srgbClr val="8064A2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6" name="Rectangle 215"/>
          <p:cNvSpPr>
            <a:spLocks noChangeArrowheads="1"/>
          </p:cNvSpPr>
          <p:nvPr/>
        </p:nvSpPr>
        <p:spPr bwMode="auto">
          <a:xfrm>
            <a:off x="4648200" y="4191000"/>
            <a:ext cx="228600" cy="76200"/>
          </a:xfrm>
          <a:prstGeom prst="rect">
            <a:avLst/>
          </a:prstGeom>
          <a:solidFill>
            <a:srgbClr val="8064A2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7" name="Rectangle 216"/>
          <p:cNvSpPr>
            <a:spLocks noChangeArrowheads="1"/>
          </p:cNvSpPr>
          <p:nvPr/>
        </p:nvSpPr>
        <p:spPr bwMode="auto">
          <a:xfrm>
            <a:off x="3657600" y="2895600"/>
            <a:ext cx="76200" cy="3048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8" name="Rectangle 217"/>
          <p:cNvSpPr>
            <a:spLocks noChangeArrowheads="1"/>
          </p:cNvSpPr>
          <p:nvPr/>
        </p:nvSpPr>
        <p:spPr bwMode="auto">
          <a:xfrm>
            <a:off x="3581400" y="2895600"/>
            <a:ext cx="76200" cy="3048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9" name="Rectangle 218"/>
          <p:cNvSpPr>
            <a:spLocks noChangeArrowheads="1"/>
          </p:cNvSpPr>
          <p:nvPr/>
        </p:nvSpPr>
        <p:spPr bwMode="auto">
          <a:xfrm>
            <a:off x="3505200" y="2895600"/>
            <a:ext cx="76200" cy="3048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0" name="Rectangle 219"/>
          <p:cNvSpPr>
            <a:spLocks noChangeArrowheads="1"/>
          </p:cNvSpPr>
          <p:nvPr/>
        </p:nvSpPr>
        <p:spPr bwMode="auto">
          <a:xfrm>
            <a:off x="3429000" y="2895600"/>
            <a:ext cx="76200" cy="3048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1" name="Rectangle 220"/>
          <p:cNvSpPr>
            <a:spLocks noChangeArrowheads="1"/>
          </p:cNvSpPr>
          <p:nvPr/>
        </p:nvSpPr>
        <p:spPr bwMode="auto">
          <a:xfrm>
            <a:off x="5105400" y="2895600"/>
            <a:ext cx="76200" cy="3048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2" name="Rectangle 221"/>
          <p:cNvSpPr>
            <a:spLocks noChangeArrowheads="1"/>
          </p:cNvSpPr>
          <p:nvPr/>
        </p:nvSpPr>
        <p:spPr bwMode="auto">
          <a:xfrm>
            <a:off x="5029200" y="2895600"/>
            <a:ext cx="76200" cy="3048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3" name="Rectangle 222"/>
          <p:cNvSpPr>
            <a:spLocks noChangeArrowheads="1"/>
          </p:cNvSpPr>
          <p:nvPr/>
        </p:nvSpPr>
        <p:spPr bwMode="auto">
          <a:xfrm>
            <a:off x="4953000" y="2895600"/>
            <a:ext cx="76200" cy="3048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4" name="Rounded Rectangular Callout 223"/>
          <p:cNvSpPr>
            <a:spLocks noChangeArrowheads="1"/>
          </p:cNvSpPr>
          <p:nvPr/>
        </p:nvSpPr>
        <p:spPr bwMode="auto">
          <a:xfrm>
            <a:off x="5486400" y="4800600"/>
            <a:ext cx="2133600" cy="1036638"/>
          </a:xfrm>
          <a:prstGeom prst="wedgeRoundRectCallout">
            <a:avLst>
              <a:gd name="adj1" fmla="val -78569"/>
              <a:gd name="adj2" fmla="val -64912"/>
              <a:gd name="adj3" fmla="val 16667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kern="0" dirty="0">
                <a:solidFill>
                  <a:sysClr val="window" lastClr="FFFFFF"/>
                </a:solidFill>
                <a:latin typeface="Calibri"/>
                <a:ea typeface="ＭＳ Ｐゴシック" charset="0"/>
                <a:cs typeface="ＭＳ Ｐゴシック" charset="0"/>
              </a:rPr>
              <a:t>Blocked by other packets</a:t>
            </a:r>
          </a:p>
        </p:txBody>
      </p:sp>
      <p:sp>
        <p:nvSpPr>
          <p:cNvPr id="225" name="Rounded Rectangular Callout 224"/>
          <p:cNvSpPr>
            <a:spLocks noChangeArrowheads="1"/>
          </p:cNvSpPr>
          <p:nvPr/>
        </p:nvSpPr>
        <p:spPr bwMode="auto">
          <a:xfrm>
            <a:off x="6324600" y="3443288"/>
            <a:ext cx="2133600" cy="1036637"/>
          </a:xfrm>
          <a:prstGeom prst="wedgeRoundRectCallout">
            <a:avLst>
              <a:gd name="adj1" fmla="val -117259"/>
              <a:gd name="adj2" fmla="val -53884"/>
              <a:gd name="adj3" fmla="val 16667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kern="0" dirty="0">
                <a:solidFill>
                  <a:sysClr val="window" lastClr="FFFFFF"/>
                </a:solidFill>
                <a:latin typeface="Calibri"/>
                <a:ea typeface="ＭＳ Ｐゴシック" charset="0"/>
                <a:cs typeface="ＭＳ Ｐゴシック" charset="0"/>
              </a:rPr>
              <a:t>Buffer full: blue cannot proceed</a:t>
            </a:r>
          </a:p>
        </p:txBody>
      </p:sp>
      <p:sp>
        <p:nvSpPr>
          <p:cNvPr id="226" name="Rectangle 225"/>
          <p:cNvSpPr>
            <a:spLocks noChangeArrowheads="1"/>
          </p:cNvSpPr>
          <p:nvPr/>
        </p:nvSpPr>
        <p:spPr bwMode="auto">
          <a:xfrm>
            <a:off x="4876800" y="4267200"/>
            <a:ext cx="304800" cy="76200"/>
          </a:xfrm>
          <a:prstGeom prst="rect">
            <a:avLst/>
          </a:prstGeom>
          <a:solidFill>
            <a:srgbClr val="9BBB59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7" name="Rectangle 226"/>
          <p:cNvSpPr>
            <a:spLocks noChangeArrowheads="1"/>
          </p:cNvSpPr>
          <p:nvPr/>
        </p:nvSpPr>
        <p:spPr bwMode="auto">
          <a:xfrm>
            <a:off x="6553200" y="2895600"/>
            <a:ext cx="76200" cy="3048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8" name="Rectangle 227"/>
          <p:cNvSpPr>
            <a:spLocks noChangeArrowheads="1"/>
          </p:cNvSpPr>
          <p:nvPr/>
        </p:nvSpPr>
        <p:spPr bwMode="auto">
          <a:xfrm>
            <a:off x="6477000" y="2895600"/>
            <a:ext cx="76200" cy="3048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9" name="Rectangle 228"/>
          <p:cNvSpPr>
            <a:spLocks noChangeArrowheads="1"/>
          </p:cNvSpPr>
          <p:nvPr/>
        </p:nvSpPr>
        <p:spPr bwMode="auto">
          <a:xfrm>
            <a:off x="6400800" y="2895600"/>
            <a:ext cx="76200" cy="3048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0" name="Rectangle 229"/>
          <p:cNvSpPr>
            <a:spLocks noChangeArrowheads="1"/>
          </p:cNvSpPr>
          <p:nvPr/>
        </p:nvSpPr>
        <p:spPr bwMode="auto">
          <a:xfrm>
            <a:off x="4876800" y="2895600"/>
            <a:ext cx="76200" cy="3048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4243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 animBg="1"/>
      <p:bldP spid="178" grpId="0" animBg="1"/>
      <p:bldP spid="179" grpId="0" animBg="1"/>
      <p:bldP spid="180" grpId="0" animBg="1"/>
      <p:bldP spid="181" grpId="0" animBg="1"/>
      <p:bldP spid="181" grpId="1" animBg="1"/>
      <p:bldP spid="182" grpId="0" animBg="1"/>
      <p:bldP spid="182" grpId="1" animBg="1"/>
      <p:bldP spid="183" grpId="0" animBg="1"/>
      <p:bldP spid="183" grpId="1" animBg="1"/>
      <p:bldP spid="184" grpId="0" animBg="1"/>
      <p:bldP spid="184" grpId="1" animBg="1"/>
      <p:bldP spid="185" grpId="0" animBg="1"/>
      <p:bldP spid="185" grpId="1" animBg="1"/>
      <p:bldP spid="186" grpId="0" animBg="1"/>
      <p:bldP spid="187" grpId="0" animBg="1"/>
      <p:bldP spid="188" grpId="0" animBg="1"/>
      <p:bldP spid="189" grpId="0" animBg="1"/>
      <p:bldP spid="209" grpId="0" animBg="1"/>
      <p:bldP spid="210" grpId="0" animBg="1"/>
      <p:bldP spid="211" grpId="0" animBg="1"/>
      <p:bldP spid="212" grpId="0" animBg="1"/>
      <p:bldP spid="217" grpId="0" animBg="1"/>
      <p:bldP spid="217" grpId="1" animBg="1"/>
      <p:bldP spid="218" grpId="0" animBg="1"/>
      <p:bldP spid="218" grpId="1" animBg="1"/>
      <p:bldP spid="219" grpId="0" animBg="1"/>
      <p:bldP spid="219" grpId="1" animBg="1"/>
      <p:bldP spid="220" grpId="0" animBg="1"/>
      <p:bldP spid="220" grpId="1" animBg="1"/>
      <p:bldP spid="221" grpId="0" animBg="1"/>
      <p:bldP spid="221" grpId="1" animBg="1"/>
      <p:bldP spid="222" grpId="0" animBg="1"/>
      <p:bldP spid="222" grpId="1" animBg="1"/>
      <p:bldP spid="223" grpId="0" animBg="1"/>
      <p:bldP spid="223" grpId="1" animBg="1"/>
      <p:bldP spid="225" grpId="0" animBg="1"/>
      <p:bldP spid="227" grpId="0" animBg="1"/>
      <p:bldP spid="228" grpId="0" animBg="1"/>
      <p:bldP spid="229" grpId="0" animBg="1"/>
      <p:bldP spid="23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A Modern Virtual Channel Based Router</a:t>
            </a:r>
          </a:p>
        </p:txBody>
      </p:sp>
      <p:sp>
        <p:nvSpPr>
          <p:cNvPr id="5017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06B890E-E1EE-C442-B4A3-C59FC7AA677E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74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  <p:pic>
        <p:nvPicPr>
          <p:cNvPr id="5018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30275"/>
            <a:ext cx="7461250" cy="553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4062218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Other Uses of Virtual Channels</a:t>
            </a:r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Deadlock avoidance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Enforcing switching to a different set of virtual channels on some </a:t>
            </a:r>
            <a:r>
              <a:rPr lang="ja-JP" altLang="en-US" dirty="0">
                <a:latin typeface="Tahoma" charset="0"/>
                <a:ea typeface="ＭＳ Ｐゴシック" charset="0"/>
              </a:rPr>
              <a:t>“</a:t>
            </a:r>
            <a:r>
              <a:rPr lang="en-US" altLang="ja-JP" dirty="0">
                <a:latin typeface="Tahoma" charset="0"/>
                <a:ea typeface="ＭＳ Ｐゴシック" charset="0"/>
              </a:rPr>
              <a:t>turns</a:t>
            </a:r>
            <a:r>
              <a:rPr lang="ja-JP" altLang="en-US" dirty="0">
                <a:latin typeface="Tahoma" charset="0"/>
                <a:ea typeface="ＭＳ Ｐゴシック" charset="0"/>
              </a:rPr>
              <a:t>”</a:t>
            </a:r>
            <a:r>
              <a:rPr lang="en-US" altLang="ja-JP" dirty="0">
                <a:latin typeface="Tahoma" charset="0"/>
                <a:ea typeface="ＭＳ Ｐゴシック" charset="0"/>
              </a:rPr>
              <a:t> can break the cyclic dependency of resources</a:t>
            </a:r>
          </a:p>
          <a:p>
            <a:pPr lvl="2"/>
            <a:r>
              <a:rPr lang="en-US" dirty="0">
                <a:latin typeface="Tahoma" charset="0"/>
                <a:ea typeface="ＭＳ Ｐゴシック" charset="0"/>
              </a:rPr>
              <a:t>Enforce order on VCs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</a:rPr>
              <a:t>Escape VCs: </a:t>
            </a:r>
            <a:r>
              <a:rPr lang="en-US" dirty="0">
                <a:latin typeface="Tahoma" charset="0"/>
                <a:ea typeface="ＭＳ Ｐゴシック" charset="0"/>
              </a:rPr>
              <a:t>Have at least one VC that uses deadlock-free routing. Ensure each flit has fair access to that VC. </a:t>
            </a:r>
          </a:p>
          <a:p>
            <a:pPr lvl="1"/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</a:rPr>
              <a:t>Protocol level deadlock</a:t>
            </a:r>
            <a:r>
              <a:rPr lang="en-US" dirty="0">
                <a:latin typeface="Tahoma" charset="0"/>
                <a:ea typeface="ＭＳ Ｐゴシック" charset="0"/>
              </a:rPr>
              <a:t>: Ensure address and data packets use different VCs </a:t>
            </a:r>
            <a:r>
              <a:rPr lang="en-US" dirty="0">
                <a:latin typeface="Tahoma" charset="0"/>
                <a:ea typeface="ＭＳ Ｐゴシック" charset="0"/>
                <a:sym typeface="Wingdings" charset="0"/>
              </a:rPr>
              <a:t> prevent cycles due to intermixing of different packet classes</a:t>
            </a:r>
            <a:endParaRPr lang="en-US" dirty="0">
              <a:latin typeface="Tahoma" charset="0"/>
              <a:ea typeface="ＭＳ Ｐゴシック" charset="0"/>
            </a:endParaRP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Prioritization of traffic classes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Some virtual channels can have higher priority than others</a:t>
            </a: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D768342-7CC7-754F-BC57-335E8EB055D4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75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8354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Review: Flow Control</a:t>
            </a: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A9B0653D-59BC-B24E-8983-58F55F657D44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76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  <p:sp>
        <p:nvSpPr>
          <p:cNvPr id="33796" name="TextBox 4"/>
          <p:cNvSpPr txBox="1">
            <a:spLocks noChangeArrowheads="1"/>
          </p:cNvSpPr>
          <p:nvPr/>
        </p:nvSpPr>
        <p:spPr bwMode="auto">
          <a:xfrm>
            <a:off x="609600" y="968375"/>
            <a:ext cx="2590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Store and Forward</a:t>
            </a:r>
            <a:endParaRPr lang="en-US" sz="2000">
              <a:solidFill>
                <a:srgbClr val="000000"/>
              </a:solidFill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33797" name="Rectangle 4" descr="Large checker board"/>
          <p:cNvSpPr>
            <a:spLocks noChangeArrowheads="1"/>
          </p:cNvSpPr>
          <p:nvPr/>
        </p:nvSpPr>
        <p:spPr bwMode="auto">
          <a:xfrm>
            <a:off x="381000" y="14478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3798" name="Rectangle 5" descr="Large checker board"/>
          <p:cNvSpPr>
            <a:spLocks noChangeArrowheads="1"/>
          </p:cNvSpPr>
          <p:nvPr/>
        </p:nvSpPr>
        <p:spPr bwMode="auto">
          <a:xfrm>
            <a:off x="1676400" y="14478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3799" name="Rectangle 6" descr="Large checker board"/>
          <p:cNvSpPr>
            <a:spLocks noChangeArrowheads="1"/>
          </p:cNvSpPr>
          <p:nvPr/>
        </p:nvSpPr>
        <p:spPr bwMode="auto">
          <a:xfrm>
            <a:off x="2971800" y="14478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3800" name="Rectangle 7" descr="Large checker board"/>
          <p:cNvSpPr>
            <a:spLocks noChangeArrowheads="1"/>
          </p:cNvSpPr>
          <p:nvPr/>
        </p:nvSpPr>
        <p:spPr bwMode="auto">
          <a:xfrm>
            <a:off x="2971800" y="25146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3801" name="Rectangle 9" descr="Large checker board"/>
          <p:cNvSpPr>
            <a:spLocks noChangeArrowheads="1"/>
          </p:cNvSpPr>
          <p:nvPr/>
        </p:nvSpPr>
        <p:spPr bwMode="auto">
          <a:xfrm>
            <a:off x="1676400" y="25146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2" name="Line 13"/>
          <p:cNvSpPr>
            <a:spLocks noChangeShapeType="1"/>
          </p:cNvSpPr>
          <p:nvPr/>
        </p:nvSpPr>
        <p:spPr bwMode="auto">
          <a:xfrm>
            <a:off x="914400" y="1676400"/>
            <a:ext cx="7620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Line 14"/>
          <p:cNvSpPr>
            <a:spLocks noChangeShapeType="1"/>
          </p:cNvSpPr>
          <p:nvPr/>
        </p:nvSpPr>
        <p:spPr bwMode="auto">
          <a:xfrm>
            <a:off x="2209800" y="1676400"/>
            <a:ext cx="7620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Line 15"/>
          <p:cNvSpPr>
            <a:spLocks noChangeShapeType="1"/>
          </p:cNvSpPr>
          <p:nvPr/>
        </p:nvSpPr>
        <p:spPr bwMode="auto">
          <a:xfrm>
            <a:off x="914400" y="2743200"/>
            <a:ext cx="7620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Line 16"/>
          <p:cNvSpPr>
            <a:spLocks noChangeShapeType="1"/>
          </p:cNvSpPr>
          <p:nvPr/>
        </p:nvSpPr>
        <p:spPr bwMode="auto">
          <a:xfrm>
            <a:off x="2209800" y="2743200"/>
            <a:ext cx="7620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Line 19"/>
          <p:cNvSpPr>
            <a:spLocks noChangeShapeType="1"/>
          </p:cNvSpPr>
          <p:nvPr/>
        </p:nvSpPr>
        <p:spPr bwMode="auto">
          <a:xfrm>
            <a:off x="609600" y="1981200"/>
            <a:ext cx="0" cy="5334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Line 21"/>
          <p:cNvSpPr>
            <a:spLocks noChangeShapeType="1"/>
          </p:cNvSpPr>
          <p:nvPr/>
        </p:nvSpPr>
        <p:spPr bwMode="auto">
          <a:xfrm>
            <a:off x="1905000" y="1981200"/>
            <a:ext cx="0" cy="5334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Line 23"/>
          <p:cNvSpPr>
            <a:spLocks noChangeShapeType="1"/>
          </p:cNvSpPr>
          <p:nvPr/>
        </p:nvSpPr>
        <p:spPr bwMode="auto">
          <a:xfrm>
            <a:off x="3200400" y="1981200"/>
            <a:ext cx="0" cy="5334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Text Box 49" descr="Large checker board"/>
          <p:cNvSpPr txBox="1">
            <a:spLocks noChangeArrowheads="1"/>
          </p:cNvSpPr>
          <p:nvPr/>
        </p:nvSpPr>
        <p:spPr bwMode="auto">
          <a:xfrm>
            <a:off x="76200" y="1143000"/>
            <a:ext cx="685800" cy="3698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Arial" charset="0"/>
                <a:ea typeface="Arial" charset="0"/>
                <a:cs typeface="Arial" charset="0"/>
              </a:rPr>
              <a:t>S</a:t>
            </a:r>
          </a:p>
        </p:txBody>
      </p:sp>
      <p:sp>
        <p:nvSpPr>
          <p:cNvPr id="20" name="Text Box 50" descr="Large checker board"/>
          <p:cNvSpPr txBox="1">
            <a:spLocks noChangeArrowheads="1"/>
          </p:cNvSpPr>
          <p:nvPr/>
        </p:nvSpPr>
        <p:spPr bwMode="auto">
          <a:xfrm>
            <a:off x="2667000" y="2133600"/>
            <a:ext cx="685800" cy="3698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762000" y="14478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609600" y="14478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457200" y="14478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304800" y="14478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2057400" y="14478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1905000" y="14478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1752600" y="14478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1600200" y="14478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3352800" y="14478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3200400" y="14478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3048000" y="14478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2895600" y="14478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2971800" y="2895600"/>
            <a:ext cx="533400" cy="152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2971800" y="2743200"/>
            <a:ext cx="533400" cy="152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2971800" y="2590800"/>
            <a:ext cx="533400" cy="152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36" name="Rectangle 35"/>
          <p:cNvSpPr>
            <a:spLocks noChangeArrowheads="1"/>
          </p:cNvSpPr>
          <p:nvPr/>
        </p:nvSpPr>
        <p:spPr bwMode="auto">
          <a:xfrm>
            <a:off x="2971800" y="2438400"/>
            <a:ext cx="533400" cy="152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33827" name="TextBox 36"/>
          <p:cNvSpPr txBox="1">
            <a:spLocks noChangeArrowheads="1"/>
          </p:cNvSpPr>
          <p:nvPr/>
        </p:nvSpPr>
        <p:spPr bwMode="auto">
          <a:xfrm>
            <a:off x="5562600" y="971550"/>
            <a:ext cx="3657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Cut Through / Wormhole</a:t>
            </a: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33828" name="Rectangle 4" descr="Large checker board"/>
          <p:cNvSpPr>
            <a:spLocks noChangeArrowheads="1"/>
          </p:cNvSpPr>
          <p:nvPr/>
        </p:nvSpPr>
        <p:spPr bwMode="auto">
          <a:xfrm>
            <a:off x="5867400" y="14478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3829" name="Rectangle 5" descr="Large checker board"/>
          <p:cNvSpPr>
            <a:spLocks noChangeArrowheads="1"/>
          </p:cNvSpPr>
          <p:nvPr/>
        </p:nvSpPr>
        <p:spPr bwMode="auto">
          <a:xfrm>
            <a:off x="7162800" y="14478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3830" name="Rectangle 6" descr="Large checker board"/>
          <p:cNvSpPr>
            <a:spLocks noChangeArrowheads="1"/>
          </p:cNvSpPr>
          <p:nvPr/>
        </p:nvSpPr>
        <p:spPr bwMode="auto">
          <a:xfrm>
            <a:off x="8458200" y="14478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3831" name="Rectangle 7" descr="Large checker board"/>
          <p:cNvSpPr>
            <a:spLocks noChangeArrowheads="1"/>
          </p:cNvSpPr>
          <p:nvPr/>
        </p:nvSpPr>
        <p:spPr bwMode="auto">
          <a:xfrm>
            <a:off x="8458200" y="25146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3832" name="Rectangle 8" descr="Large checker board"/>
          <p:cNvSpPr>
            <a:spLocks noChangeArrowheads="1"/>
          </p:cNvSpPr>
          <p:nvPr/>
        </p:nvSpPr>
        <p:spPr bwMode="auto">
          <a:xfrm>
            <a:off x="5867400" y="25146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3833" name="Rectangle 9" descr="Large checker board"/>
          <p:cNvSpPr>
            <a:spLocks noChangeArrowheads="1"/>
          </p:cNvSpPr>
          <p:nvPr/>
        </p:nvSpPr>
        <p:spPr bwMode="auto">
          <a:xfrm>
            <a:off x="7162800" y="25146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4" name="Line 13"/>
          <p:cNvSpPr>
            <a:spLocks noChangeShapeType="1"/>
          </p:cNvSpPr>
          <p:nvPr/>
        </p:nvSpPr>
        <p:spPr bwMode="auto">
          <a:xfrm>
            <a:off x="6400800" y="1676400"/>
            <a:ext cx="7620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5" name="Line 14"/>
          <p:cNvSpPr>
            <a:spLocks noChangeShapeType="1"/>
          </p:cNvSpPr>
          <p:nvPr/>
        </p:nvSpPr>
        <p:spPr bwMode="auto">
          <a:xfrm>
            <a:off x="7696200" y="1676400"/>
            <a:ext cx="7620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6" name="Line 15"/>
          <p:cNvSpPr>
            <a:spLocks noChangeShapeType="1"/>
          </p:cNvSpPr>
          <p:nvPr/>
        </p:nvSpPr>
        <p:spPr bwMode="auto">
          <a:xfrm>
            <a:off x="6400800" y="2743200"/>
            <a:ext cx="7620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7" name="Line 16"/>
          <p:cNvSpPr>
            <a:spLocks noChangeShapeType="1"/>
          </p:cNvSpPr>
          <p:nvPr/>
        </p:nvSpPr>
        <p:spPr bwMode="auto">
          <a:xfrm>
            <a:off x="7696200" y="2743200"/>
            <a:ext cx="7620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Line 19"/>
          <p:cNvSpPr>
            <a:spLocks noChangeShapeType="1"/>
          </p:cNvSpPr>
          <p:nvPr/>
        </p:nvSpPr>
        <p:spPr bwMode="auto">
          <a:xfrm>
            <a:off x="6096000" y="1981200"/>
            <a:ext cx="0" cy="5334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9" name="Line 21"/>
          <p:cNvSpPr>
            <a:spLocks noChangeShapeType="1"/>
          </p:cNvSpPr>
          <p:nvPr/>
        </p:nvSpPr>
        <p:spPr bwMode="auto">
          <a:xfrm>
            <a:off x="7391400" y="1981200"/>
            <a:ext cx="0" cy="5334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0" name="Line 23"/>
          <p:cNvSpPr>
            <a:spLocks noChangeShapeType="1"/>
          </p:cNvSpPr>
          <p:nvPr/>
        </p:nvSpPr>
        <p:spPr bwMode="auto">
          <a:xfrm>
            <a:off x="8686800" y="1981200"/>
            <a:ext cx="0" cy="5334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Text Box 49" descr="Large checker board"/>
          <p:cNvSpPr txBox="1">
            <a:spLocks noChangeArrowheads="1"/>
          </p:cNvSpPr>
          <p:nvPr/>
        </p:nvSpPr>
        <p:spPr bwMode="auto">
          <a:xfrm>
            <a:off x="5562600" y="1143000"/>
            <a:ext cx="685800" cy="3698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Arial" charset="0"/>
                <a:ea typeface="Arial" charset="0"/>
                <a:cs typeface="Arial" charset="0"/>
              </a:rPr>
              <a:t>S</a:t>
            </a:r>
          </a:p>
        </p:txBody>
      </p:sp>
      <p:sp>
        <p:nvSpPr>
          <p:cNvPr id="52" name="Text Box 50" descr="Large checker board"/>
          <p:cNvSpPr txBox="1">
            <a:spLocks noChangeArrowheads="1"/>
          </p:cNvSpPr>
          <p:nvPr/>
        </p:nvSpPr>
        <p:spPr bwMode="auto">
          <a:xfrm>
            <a:off x="8153400" y="2133600"/>
            <a:ext cx="685800" cy="3698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6248400" y="14478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6096000" y="14478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5943600" y="14478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56" name="Rectangle 55"/>
          <p:cNvSpPr>
            <a:spLocks noChangeArrowheads="1"/>
          </p:cNvSpPr>
          <p:nvPr/>
        </p:nvSpPr>
        <p:spPr bwMode="auto">
          <a:xfrm>
            <a:off x="5791200" y="14478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57" name="Rectangle 56"/>
          <p:cNvSpPr>
            <a:spLocks noChangeArrowheads="1"/>
          </p:cNvSpPr>
          <p:nvPr/>
        </p:nvSpPr>
        <p:spPr bwMode="auto">
          <a:xfrm>
            <a:off x="7543800" y="14478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58" name="Rectangle 57"/>
          <p:cNvSpPr>
            <a:spLocks noChangeArrowheads="1"/>
          </p:cNvSpPr>
          <p:nvPr/>
        </p:nvSpPr>
        <p:spPr bwMode="auto">
          <a:xfrm>
            <a:off x="7391400" y="14478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59" name="Rectangle 58"/>
          <p:cNvSpPr>
            <a:spLocks noChangeArrowheads="1"/>
          </p:cNvSpPr>
          <p:nvPr/>
        </p:nvSpPr>
        <p:spPr bwMode="auto">
          <a:xfrm>
            <a:off x="7239000" y="14478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60" name="Rectangle 59"/>
          <p:cNvSpPr>
            <a:spLocks noChangeArrowheads="1"/>
          </p:cNvSpPr>
          <p:nvPr/>
        </p:nvSpPr>
        <p:spPr bwMode="auto">
          <a:xfrm>
            <a:off x="7086600" y="14478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8839200" y="14478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62" name="Rectangle 61"/>
          <p:cNvSpPr>
            <a:spLocks noChangeArrowheads="1"/>
          </p:cNvSpPr>
          <p:nvPr/>
        </p:nvSpPr>
        <p:spPr bwMode="auto">
          <a:xfrm>
            <a:off x="8686800" y="14478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8534400" y="14478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64" name="Rectangle 63"/>
          <p:cNvSpPr>
            <a:spLocks noChangeArrowheads="1"/>
          </p:cNvSpPr>
          <p:nvPr/>
        </p:nvSpPr>
        <p:spPr bwMode="auto">
          <a:xfrm>
            <a:off x="8382000" y="1447800"/>
            <a:ext cx="152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8458200" y="2895600"/>
            <a:ext cx="533400" cy="152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8458200" y="2743200"/>
            <a:ext cx="533400" cy="152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67" name="Rectangle 66"/>
          <p:cNvSpPr>
            <a:spLocks noChangeArrowheads="1"/>
          </p:cNvSpPr>
          <p:nvPr/>
        </p:nvSpPr>
        <p:spPr bwMode="auto">
          <a:xfrm>
            <a:off x="8458200" y="2590800"/>
            <a:ext cx="533400" cy="152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68" name="Rectangle 67"/>
          <p:cNvSpPr>
            <a:spLocks noChangeArrowheads="1"/>
          </p:cNvSpPr>
          <p:nvPr/>
        </p:nvSpPr>
        <p:spPr bwMode="auto">
          <a:xfrm>
            <a:off x="8458200" y="2438400"/>
            <a:ext cx="533400" cy="152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cxnSp>
        <p:nvCxnSpPr>
          <p:cNvPr id="33859" name="Straight Connector 145"/>
          <p:cNvCxnSpPr>
            <a:cxnSpLocks noChangeShapeType="1"/>
          </p:cNvCxnSpPr>
          <p:nvPr/>
        </p:nvCxnSpPr>
        <p:spPr bwMode="auto">
          <a:xfrm>
            <a:off x="152400" y="3276600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3860" name="Rectangle 8" descr="Large checker board"/>
          <p:cNvSpPr>
            <a:spLocks noChangeArrowheads="1"/>
          </p:cNvSpPr>
          <p:nvPr/>
        </p:nvSpPr>
        <p:spPr bwMode="auto">
          <a:xfrm>
            <a:off x="381000" y="25146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3861" name="Rectangle 4" descr="Large checker board"/>
          <p:cNvSpPr>
            <a:spLocks noChangeArrowheads="1"/>
          </p:cNvSpPr>
          <p:nvPr/>
        </p:nvSpPr>
        <p:spPr bwMode="auto">
          <a:xfrm>
            <a:off x="2438400" y="3535363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3862" name="Rectangle 5" descr="Large checker board"/>
          <p:cNvSpPr>
            <a:spLocks noChangeArrowheads="1"/>
          </p:cNvSpPr>
          <p:nvPr/>
        </p:nvSpPr>
        <p:spPr bwMode="auto">
          <a:xfrm>
            <a:off x="3886200" y="3535363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3863" name="Rectangle 6" descr="Large checker board"/>
          <p:cNvSpPr>
            <a:spLocks noChangeArrowheads="1"/>
          </p:cNvSpPr>
          <p:nvPr/>
        </p:nvSpPr>
        <p:spPr bwMode="auto">
          <a:xfrm>
            <a:off x="5334000" y="3535363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3864" name="Rectangle 7" descr="Large checker board"/>
          <p:cNvSpPr>
            <a:spLocks noChangeArrowheads="1"/>
          </p:cNvSpPr>
          <p:nvPr/>
        </p:nvSpPr>
        <p:spPr bwMode="auto">
          <a:xfrm>
            <a:off x="5334000" y="4602163"/>
            <a:ext cx="533400" cy="533400"/>
          </a:xfrm>
          <a:prstGeom prst="rect">
            <a:avLst/>
          </a:prstGeom>
          <a:solidFill>
            <a:srgbClr val="C6D9F1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3865" name="Rectangle 8" descr="Large checker board"/>
          <p:cNvSpPr>
            <a:spLocks noChangeArrowheads="1"/>
          </p:cNvSpPr>
          <p:nvPr/>
        </p:nvSpPr>
        <p:spPr bwMode="auto">
          <a:xfrm>
            <a:off x="2438400" y="4602163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3866" name="Rectangle 9" descr="Large checker board"/>
          <p:cNvSpPr>
            <a:spLocks noChangeArrowheads="1"/>
          </p:cNvSpPr>
          <p:nvPr/>
        </p:nvSpPr>
        <p:spPr bwMode="auto">
          <a:xfrm>
            <a:off x="6781800" y="3535363"/>
            <a:ext cx="533400" cy="533400"/>
          </a:xfrm>
          <a:prstGeom prst="rect">
            <a:avLst/>
          </a:prstGeom>
          <a:solidFill>
            <a:srgbClr val="D99694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52" name="Rectangle 10" descr="Large checker board"/>
          <p:cNvSpPr>
            <a:spLocks noChangeArrowheads="1"/>
          </p:cNvSpPr>
          <p:nvPr/>
        </p:nvSpPr>
        <p:spPr bwMode="auto">
          <a:xfrm>
            <a:off x="5334000" y="5668963"/>
            <a:ext cx="533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33868" name="Rectangle 11" descr="Large checker board"/>
          <p:cNvSpPr>
            <a:spLocks noChangeArrowheads="1"/>
          </p:cNvSpPr>
          <p:nvPr/>
        </p:nvSpPr>
        <p:spPr bwMode="auto">
          <a:xfrm>
            <a:off x="2438400" y="5668963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3869" name="Rectangle 12" descr="Large checker board"/>
          <p:cNvSpPr>
            <a:spLocks noChangeArrowheads="1"/>
          </p:cNvSpPr>
          <p:nvPr/>
        </p:nvSpPr>
        <p:spPr bwMode="auto">
          <a:xfrm>
            <a:off x="3886200" y="5668963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55" name="Line 13"/>
          <p:cNvSpPr>
            <a:spLocks noChangeShapeType="1"/>
          </p:cNvSpPr>
          <p:nvPr/>
        </p:nvSpPr>
        <p:spPr bwMode="auto">
          <a:xfrm>
            <a:off x="2971800" y="3763963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6" name="Line 14"/>
          <p:cNvSpPr>
            <a:spLocks noChangeShapeType="1"/>
          </p:cNvSpPr>
          <p:nvPr/>
        </p:nvSpPr>
        <p:spPr bwMode="auto">
          <a:xfrm>
            <a:off x="4419600" y="3763963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7" name="Line 15"/>
          <p:cNvSpPr>
            <a:spLocks noChangeShapeType="1"/>
          </p:cNvSpPr>
          <p:nvPr/>
        </p:nvSpPr>
        <p:spPr bwMode="auto">
          <a:xfrm>
            <a:off x="2971800" y="4830763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8" name="Line 16"/>
          <p:cNvSpPr>
            <a:spLocks noChangeShapeType="1"/>
          </p:cNvSpPr>
          <p:nvPr/>
        </p:nvSpPr>
        <p:spPr bwMode="auto">
          <a:xfrm>
            <a:off x="4419600" y="4830763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9" name="Line 17"/>
          <p:cNvSpPr>
            <a:spLocks noChangeShapeType="1"/>
          </p:cNvSpPr>
          <p:nvPr/>
        </p:nvSpPr>
        <p:spPr bwMode="auto">
          <a:xfrm>
            <a:off x="2971800" y="5897563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0" name="Line 18"/>
          <p:cNvSpPr>
            <a:spLocks noChangeShapeType="1"/>
          </p:cNvSpPr>
          <p:nvPr/>
        </p:nvSpPr>
        <p:spPr bwMode="auto">
          <a:xfrm>
            <a:off x="4419600" y="5897563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1" name="Line 19"/>
          <p:cNvSpPr>
            <a:spLocks noChangeShapeType="1"/>
          </p:cNvSpPr>
          <p:nvPr/>
        </p:nvSpPr>
        <p:spPr bwMode="auto">
          <a:xfrm>
            <a:off x="2667000" y="4068763"/>
            <a:ext cx="0" cy="5334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2" name="Line 20"/>
          <p:cNvSpPr>
            <a:spLocks noChangeShapeType="1"/>
          </p:cNvSpPr>
          <p:nvPr/>
        </p:nvSpPr>
        <p:spPr bwMode="auto">
          <a:xfrm>
            <a:off x="2667000" y="5135563"/>
            <a:ext cx="0" cy="5334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3" name="Line 21"/>
          <p:cNvSpPr>
            <a:spLocks noChangeShapeType="1"/>
          </p:cNvSpPr>
          <p:nvPr/>
        </p:nvSpPr>
        <p:spPr bwMode="auto">
          <a:xfrm>
            <a:off x="4114800" y="4068763"/>
            <a:ext cx="0" cy="5334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4" name="Line 22"/>
          <p:cNvSpPr>
            <a:spLocks noChangeShapeType="1"/>
          </p:cNvSpPr>
          <p:nvPr/>
        </p:nvSpPr>
        <p:spPr bwMode="auto">
          <a:xfrm>
            <a:off x="4114800" y="5135563"/>
            <a:ext cx="0" cy="5334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5" name="Line 23"/>
          <p:cNvSpPr>
            <a:spLocks noChangeShapeType="1"/>
          </p:cNvSpPr>
          <p:nvPr/>
        </p:nvSpPr>
        <p:spPr bwMode="auto">
          <a:xfrm>
            <a:off x="5562600" y="4068763"/>
            <a:ext cx="0" cy="5334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6" name="Line 24"/>
          <p:cNvSpPr>
            <a:spLocks noChangeShapeType="1"/>
          </p:cNvSpPr>
          <p:nvPr/>
        </p:nvSpPr>
        <p:spPr bwMode="auto">
          <a:xfrm>
            <a:off x="5562600" y="5135563"/>
            <a:ext cx="0" cy="5334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7" name="Rectangle 166"/>
          <p:cNvSpPr>
            <a:spLocks noChangeArrowheads="1"/>
          </p:cNvSpPr>
          <p:nvPr/>
        </p:nvSpPr>
        <p:spPr bwMode="auto">
          <a:xfrm>
            <a:off x="2895600" y="3535363"/>
            <a:ext cx="762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168" name="Rectangle 167"/>
          <p:cNvSpPr>
            <a:spLocks noChangeArrowheads="1"/>
          </p:cNvSpPr>
          <p:nvPr/>
        </p:nvSpPr>
        <p:spPr bwMode="auto">
          <a:xfrm>
            <a:off x="2819400" y="3535363"/>
            <a:ext cx="762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169" name="Rectangle 168"/>
          <p:cNvSpPr>
            <a:spLocks noChangeArrowheads="1"/>
          </p:cNvSpPr>
          <p:nvPr/>
        </p:nvSpPr>
        <p:spPr bwMode="auto">
          <a:xfrm>
            <a:off x="2743200" y="3535363"/>
            <a:ext cx="762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170" name="Rectangle 169"/>
          <p:cNvSpPr>
            <a:spLocks noChangeArrowheads="1"/>
          </p:cNvSpPr>
          <p:nvPr/>
        </p:nvSpPr>
        <p:spPr bwMode="auto">
          <a:xfrm>
            <a:off x="2667000" y="3535363"/>
            <a:ext cx="762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171" name="Rectangle 170"/>
          <p:cNvSpPr>
            <a:spLocks noChangeArrowheads="1"/>
          </p:cNvSpPr>
          <p:nvPr/>
        </p:nvSpPr>
        <p:spPr bwMode="auto">
          <a:xfrm>
            <a:off x="4343400" y="3535363"/>
            <a:ext cx="762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172" name="Rectangle 171"/>
          <p:cNvSpPr>
            <a:spLocks noChangeArrowheads="1"/>
          </p:cNvSpPr>
          <p:nvPr/>
        </p:nvSpPr>
        <p:spPr bwMode="auto">
          <a:xfrm>
            <a:off x="4267200" y="3535363"/>
            <a:ext cx="762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173" name="Rectangle 172"/>
          <p:cNvSpPr>
            <a:spLocks noChangeArrowheads="1"/>
          </p:cNvSpPr>
          <p:nvPr/>
        </p:nvSpPr>
        <p:spPr bwMode="auto">
          <a:xfrm>
            <a:off x="4191000" y="3535363"/>
            <a:ext cx="762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174" name="Rectangle 173"/>
          <p:cNvSpPr>
            <a:spLocks noChangeArrowheads="1"/>
          </p:cNvSpPr>
          <p:nvPr/>
        </p:nvSpPr>
        <p:spPr bwMode="auto">
          <a:xfrm>
            <a:off x="4114800" y="3535363"/>
            <a:ext cx="762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175" name="Rectangle 174"/>
          <p:cNvSpPr>
            <a:spLocks noChangeArrowheads="1"/>
          </p:cNvSpPr>
          <p:nvPr/>
        </p:nvSpPr>
        <p:spPr bwMode="auto">
          <a:xfrm>
            <a:off x="5791200" y="3535363"/>
            <a:ext cx="762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176" name="Rectangle 175"/>
          <p:cNvSpPr>
            <a:spLocks noChangeArrowheads="1"/>
          </p:cNvSpPr>
          <p:nvPr/>
        </p:nvSpPr>
        <p:spPr bwMode="auto">
          <a:xfrm>
            <a:off x="5715000" y="3535363"/>
            <a:ext cx="762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177" name="Rectangle 176"/>
          <p:cNvSpPr>
            <a:spLocks noChangeArrowheads="1"/>
          </p:cNvSpPr>
          <p:nvPr/>
        </p:nvSpPr>
        <p:spPr bwMode="auto">
          <a:xfrm>
            <a:off x="5638800" y="3535363"/>
            <a:ext cx="762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178" name="Rectangle 177"/>
          <p:cNvSpPr>
            <a:spLocks noChangeArrowheads="1"/>
          </p:cNvSpPr>
          <p:nvPr/>
        </p:nvSpPr>
        <p:spPr bwMode="auto">
          <a:xfrm>
            <a:off x="5562600" y="3535363"/>
            <a:ext cx="762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179" name="Rectangle 178"/>
          <p:cNvSpPr>
            <a:spLocks noChangeArrowheads="1"/>
          </p:cNvSpPr>
          <p:nvPr/>
        </p:nvSpPr>
        <p:spPr bwMode="auto">
          <a:xfrm>
            <a:off x="5334000" y="4678363"/>
            <a:ext cx="533400" cy="762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33895" name="Rectangle 7" descr="Large checker board"/>
          <p:cNvSpPr>
            <a:spLocks noChangeArrowheads="1"/>
          </p:cNvSpPr>
          <p:nvPr/>
        </p:nvSpPr>
        <p:spPr bwMode="auto">
          <a:xfrm>
            <a:off x="6781800" y="4602163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3896" name="Rectangle 10" descr="Large checker board"/>
          <p:cNvSpPr>
            <a:spLocks noChangeArrowheads="1"/>
          </p:cNvSpPr>
          <p:nvPr/>
        </p:nvSpPr>
        <p:spPr bwMode="auto">
          <a:xfrm>
            <a:off x="6781800" y="5668963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90" name="Line 16"/>
          <p:cNvSpPr>
            <a:spLocks noChangeShapeType="1"/>
          </p:cNvSpPr>
          <p:nvPr/>
        </p:nvSpPr>
        <p:spPr bwMode="auto">
          <a:xfrm>
            <a:off x="5867400" y="4830763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1" name="Line 18"/>
          <p:cNvSpPr>
            <a:spLocks noChangeShapeType="1"/>
          </p:cNvSpPr>
          <p:nvPr/>
        </p:nvSpPr>
        <p:spPr bwMode="auto">
          <a:xfrm>
            <a:off x="5867400" y="5897563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2" name="Line 24"/>
          <p:cNvSpPr>
            <a:spLocks noChangeShapeType="1"/>
          </p:cNvSpPr>
          <p:nvPr/>
        </p:nvSpPr>
        <p:spPr bwMode="auto">
          <a:xfrm>
            <a:off x="7010400" y="5135563"/>
            <a:ext cx="0" cy="5334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900" name="Rectangle 7" descr="Large checker board"/>
          <p:cNvSpPr>
            <a:spLocks noChangeArrowheads="1"/>
          </p:cNvSpPr>
          <p:nvPr/>
        </p:nvSpPr>
        <p:spPr bwMode="auto">
          <a:xfrm>
            <a:off x="3886200" y="4602163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94" name="Line 16"/>
          <p:cNvSpPr>
            <a:spLocks noChangeShapeType="1"/>
          </p:cNvSpPr>
          <p:nvPr/>
        </p:nvSpPr>
        <p:spPr bwMode="auto">
          <a:xfrm>
            <a:off x="5867400" y="3763963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5" name="Line 24"/>
          <p:cNvSpPr>
            <a:spLocks noChangeShapeType="1"/>
          </p:cNvSpPr>
          <p:nvPr/>
        </p:nvSpPr>
        <p:spPr bwMode="auto">
          <a:xfrm>
            <a:off x="7010400" y="4068763"/>
            <a:ext cx="0" cy="5334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9" name="Rectangle 198"/>
          <p:cNvSpPr>
            <a:spLocks noChangeArrowheads="1"/>
          </p:cNvSpPr>
          <p:nvPr/>
        </p:nvSpPr>
        <p:spPr bwMode="auto">
          <a:xfrm>
            <a:off x="2590800" y="3535363"/>
            <a:ext cx="76200" cy="5334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00" name="Rectangle 199"/>
          <p:cNvSpPr>
            <a:spLocks noChangeArrowheads="1"/>
          </p:cNvSpPr>
          <p:nvPr/>
        </p:nvSpPr>
        <p:spPr bwMode="auto">
          <a:xfrm>
            <a:off x="2514600" y="3535363"/>
            <a:ext cx="76200" cy="5334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01" name="Rectangle 200"/>
          <p:cNvSpPr>
            <a:spLocks noChangeArrowheads="1"/>
          </p:cNvSpPr>
          <p:nvPr/>
        </p:nvSpPr>
        <p:spPr bwMode="auto">
          <a:xfrm>
            <a:off x="2438400" y="3535363"/>
            <a:ext cx="76200" cy="5334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02" name="Rectangle 201"/>
          <p:cNvSpPr>
            <a:spLocks noChangeArrowheads="1"/>
          </p:cNvSpPr>
          <p:nvPr/>
        </p:nvSpPr>
        <p:spPr bwMode="auto">
          <a:xfrm>
            <a:off x="2362200" y="3535363"/>
            <a:ext cx="76200" cy="5334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03" name="Rectangle 202"/>
          <p:cNvSpPr>
            <a:spLocks noChangeArrowheads="1"/>
          </p:cNvSpPr>
          <p:nvPr/>
        </p:nvSpPr>
        <p:spPr bwMode="auto">
          <a:xfrm>
            <a:off x="5334000" y="5059363"/>
            <a:ext cx="533400" cy="76200"/>
          </a:xfrm>
          <a:prstGeom prst="rect">
            <a:avLst/>
          </a:prstGeom>
          <a:solidFill>
            <a:srgbClr val="9BBB59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04" name="Rectangle 203"/>
          <p:cNvSpPr>
            <a:spLocks noChangeArrowheads="1"/>
          </p:cNvSpPr>
          <p:nvPr/>
        </p:nvSpPr>
        <p:spPr bwMode="auto">
          <a:xfrm>
            <a:off x="5334000" y="4983163"/>
            <a:ext cx="533400" cy="76200"/>
          </a:xfrm>
          <a:prstGeom prst="rect">
            <a:avLst/>
          </a:prstGeom>
          <a:solidFill>
            <a:srgbClr val="8064A2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05" name="Rectangle 204"/>
          <p:cNvSpPr>
            <a:spLocks noChangeArrowheads="1"/>
          </p:cNvSpPr>
          <p:nvPr/>
        </p:nvSpPr>
        <p:spPr bwMode="auto">
          <a:xfrm>
            <a:off x="5334000" y="4906963"/>
            <a:ext cx="533400" cy="76200"/>
          </a:xfrm>
          <a:prstGeom prst="rect">
            <a:avLst/>
          </a:prstGeom>
          <a:solidFill>
            <a:srgbClr val="8064A2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06" name="Rectangle 205"/>
          <p:cNvSpPr>
            <a:spLocks noChangeArrowheads="1"/>
          </p:cNvSpPr>
          <p:nvPr/>
        </p:nvSpPr>
        <p:spPr bwMode="auto">
          <a:xfrm>
            <a:off x="5334000" y="4830763"/>
            <a:ext cx="533400" cy="76200"/>
          </a:xfrm>
          <a:prstGeom prst="rect">
            <a:avLst/>
          </a:prstGeom>
          <a:solidFill>
            <a:srgbClr val="8064A2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07" name="Rectangle 206"/>
          <p:cNvSpPr>
            <a:spLocks noChangeArrowheads="1"/>
          </p:cNvSpPr>
          <p:nvPr/>
        </p:nvSpPr>
        <p:spPr bwMode="auto">
          <a:xfrm>
            <a:off x="5334000" y="4754563"/>
            <a:ext cx="533400" cy="76200"/>
          </a:xfrm>
          <a:prstGeom prst="rect">
            <a:avLst/>
          </a:prstGeom>
          <a:solidFill>
            <a:srgbClr val="8064A2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08" name="Rectangle 207"/>
          <p:cNvSpPr>
            <a:spLocks noChangeArrowheads="1"/>
          </p:cNvSpPr>
          <p:nvPr/>
        </p:nvSpPr>
        <p:spPr bwMode="auto">
          <a:xfrm>
            <a:off x="4038600" y="3535363"/>
            <a:ext cx="76200" cy="5334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09" name="Rectangle 208"/>
          <p:cNvSpPr>
            <a:spLocks noChangeArrowheads="1"/>
          </p:cNvSpPr>
          <p:nvPr/>
        </p:nvSpPr>
        <p:spPr bwMode="auto">
          <a:xfrm>
            <a:off x="3962400" y="3535363"/>
            <a:ext cx="76200" cy="5334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10" name="Rectangle 209"/>
          <p:cNvSpPr>
            <a:spLocks noChangeArrowheads="1"/>
          </p:cNvSpPr>
          <p:nvPr/>
        </p:nvSpPr>
        <p:spPr bwMode="auto">
          <a:xfrm>
            <a:off x="3886200" y="3535363"/>
            <a:ext cx="76200" cy="5334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11" name="Rectangle 210"/>
          <p:cNvSpPr>
            <a:spLocks noChangeArrowheads="1"/>
          </p:cNvSpPr>
          <p:nvPr/>
        </p:nvSpPr>
        <p:spPr bwMode="auto">
          <a:xfrm>
            <a:off x="3810000" y="3535363"/>
            <a:ext cx="76200" cy="5334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12" name="Rectangle 211"/>
          <p:cNvSpPr>
            <a:spLocks noChangeArrowheads="1"/>
          </p:cNvSpPr>
          <p:nvPr/>
        </p:nvSpPr>
        <p:spPr bwMode="auto">
          <a:xfrm>
            <a:off x="5486400" y="3535363"/>
            <a:ext cx="76200" cy="5334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13" name="Rectangle 212"/>
          <p:cNvSpPr>
            <a:spLocks noChangeArrowheads="1"/>
          </p:cNvSpPr>
          <p:nvPr/>
        </p:nvSpPr>
        <p:spPr bwMode="auto">
          <a:xfrm>
            <a:off x="5410200" y="3535363"/>
            <a:ext cx="76200" cy="5334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14" name="Rectangle 213"/>
          <p:cNvSpPr>
            <a:spLocks noChangeArrowheads="1"/>
          </p:cNvSpPr>
          <p:nvPr/>
        </p:nvSpPr>
        <p:spPr bwMode="auto">
          <a:xfrm>
            <a:off x="5334000" y="3535363"/>
            <a:ext cx="76200" cy="5334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15" name="Rounded Rectangular Callout 214"/>
          <p:cNvSpPr>
            <a:spLocks noChangeArrowheads="1"/>
          </p:cNvSpPr>
          <p:nvPr/>
        </p:nvSpPr>
        <p:spPr bwMode="auto">
          <a:xfrm>
            <a:off x="2895600" y="5364163"/>
            <a:ext cx="2133600" cy="731837"/>
          </a:xfrm>
          <a:prstGeom prst="wedgeRoundRectCallout">
            <a:avLst>
              <a:gd name="adj1" fmla="val 74421"/>
              <a:gd name="adj2" fmla="val -31495"/>
              <a:gd name="adj3" fmla="val 16667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kern="0" dirty="0">
                <a:solidFill>
                  <a:sysClr val="window" lastClr="FFFFFF"/>
                </a:solidFill>
                <a:latin typeface="Calibri"/>
                <a:ea typeface="Arial" charset="0"/>
                <a:cs typeface="Arial" charset="0"/>
              </a:rPr>
              <a:t>Blocked by other packets</a:t>
            </a:r>
          </a:p>
        </p:txBody>
      </p:sp>
      <p:sp>
        <p:nvSpPr>
          <p:cNvPr id="216" name="Rounded Rectangular Callout 215"/>
          <p:cNvSpPr>
            <a:spLocks noChangeArrowheads="1"/>
          </p:cNvSpPr>
          <p:nvPr/>
        </p:nvSpPr>
        <p:spPr bwMode="auto">
          <a:xfrm>
            <a:off x="6705600" y="3886200"/>
            <a:ext cx="2133600" cy="1036638"/>
          </a:xfrm>
          <a:prstGeom prst="wedgeRoundRectCallout">
            <a:avLst>
              <a:gd name="adj1" fmla="val -73102"/>
              <a:gd name="adj2" fmla="val -61236"/>
              <a:gd name="adj3" fmla="val 16667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kern="0" dirty="0">
                <a:solidFill>
                  <a:sysClr val="window" lastClr="FFFFFF"/>
                </a:solidFill>
                <a:latin typeface="Calibri"/>
                <a:ea typeface="Arial" charset="0"/>
                <a:cs typeface="Arial" charset="0"/>
              </a:rPr>
              <a:t>Channel idle but red packet blocked behind blue</a:t>
            </a:r>
          </a:p>
        </p:txBody>
      </p:sp>
      <p:sp>
        <p:nvSpPr>
          <p:cNvPr id="217" name="Rounded Rectangular Callout 216"/>
          <p:cNvSpPr>
            <a:spLocks noChangeArrowheads="1"/>
          </p:cNvSpPr>
          <p:nvPr/>
        </p:nvSpPr>
        <p:spPr bwMode="auto">
          <a:xfrm>
            <a:off x="6781800" y="5516563"/>
            <a:ext cx="2133600" cy="808037"/>
          </a:xfrm>
          <a:prstGeom prst="wedgeRoundRectCallout">
            <a:avLst>
              <a:gd name="adj1" fmla="val -106296"/>
              <a:gd name="adj2" fmla="val -195579"/>
              <a:gd name="adj3" fmla="val 16667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kern="0" dirty="0">
                <a:solidFill>
                  <a:sysClr val="window" lastClr="FFFFFF"/>
                </a:solidFill>
                <a:latin typeface="Calibri"/>
                <a:ea typeface="Arial" charset="0"/>
                <a:cs typeface="Arial" charset="0"/>
              </a:rPr>
              <a:t>Buffer full: blue cannot proceed</a:t>
            </a:r>
          </a:p>
        </p:txBody>
      </p:sp>
      <p:sp>
        <p:nvSpPr>
          <p:cNvPr id="218" name="Rounded Rectangular Callout 217"/>
          <p:cNvSpPr>
            <a:spLocks noChangeArrowheads="1"/>
          </p:cNvSpPr>
          <p:nvPr/>
        </p:nvSpPr>
        <p:spPr bwMode="auto">
          <a:xfrm>
            <a:off x="2667000" y="4297363"/>
            <a:ext cx="2438400" cy="914400"/>
          </a:xfrm>
          <a:prstGeom prst="wedgeRoundRectCallout">
            <a:avLst>
              <a:gd name="adj1" fmla="val 48417"/>
              <a:gd name="adj2" fmla="val -110407"/>
              <a:gd name="adj3" fmla="val 16667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kern="0" dirty="0">
                <a:solidFill>
                  <a:sysClr val="window" lastClr="FFFFFF"/>
                </a:solidFill>
                <a:latin typeface="Calibri"/>
                <a:ea typeface="Arial" charset="0"/>
                <a:cs typeface="Arial" charset="0"/>
              </a:rPr>
              <a:t>Red holds this channel: channel remains idle until read proceeds</a:t>
            </a:r>
          </a:p>
        </p:txBody>
      </p:sp>
      <p:grpSp>
        <p:nvGrpSpPr>
          <p:cNvPr id="33923" name="Group 225"/>
          <p:cNvGrpSpPr>
            <a:grpSpLocks/>
          </p:cNvGrpSpPr>
          <p:nvPr/>
        </p:nvGrpSpPr>
        <p:grpSpPr bwMode="auto">
          <a:xfrm>
            <a:off x="3276600" y="1600200"/>
            <a:ext cx="2590800" cy="1200150"/>
            <a:chOff x="3276600" y="1828800"/>
            <a:chExt cx="2590800" cy="1200329"/>
          </a:xfrm>
        </p:grpSpPr>
        <p:sp>
          <p:nvSpPr>
            <p:cNvPr id="33931" name="Right Arrow 221"/>
            <p:cNvSpPr>
              <a:spLocks noChangeArrowheads="1"/>
            </p:cNvSpPr>
            <p:nvPr/>
          </p:nvSpPr>
          <p:spPr bwMode="auto">
            <a:xfrm>
              <a:off x="3733800" y="2209800"/>
              <a:ext cx="1828800" cy="457200"/>
            </a:xfrm>
            <a:prstGeom prst="rightArrow">
              <a:avLst>
                <a:gd name="adj1" fmla="val 60630"/>
                <a:gd name="adj2" fmla="val 73926"/>
              </a:avLst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3932" name="TextBox 224"/>
            <p:cNvSpPr txBox="1">
              <a:spLocks noChangeArrowheads="1"/>
            </p:cNvSpPr>
            <p:nvPr/>
          </p:nvSpPr>
          <p:spPr bwMode="auto">
            <a:xfrm>
              <a:off x="3276600" y="1828800"/>
              <a:ext cx="2590800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00000"/>
                  </a:solidFill>
                </a:rPr>
                <a:t>Shrink Buffers </a:t>
              </a:r>
            </a:p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200" b="1">
                  <a:solidFill>
                    <a:srgbClr val="000000"/>
                  </a:solidFill>
                </a:rPr>
                <a:t> </a:t>
              </a:r>
              <a:br>
                <a:rPr lang="en-US" sz="2000" b="1">
                  <a:solidFill>
                    <a:srgbClr val="000000"/>
                  </a:solidFill>
                </a:rPr>
              </a:br>
              <a:r>
                <a:rPr lang="en-US" sz="2000" b="1">
                  <a:solidFill>
                    <a:srgbClr val="000000"/>
                  </a:solidFill>
                </a:rPr>
                <a:t>Reduce latency</a:t>
              </a:r>
            </a:p>
          </p:txBody>
        </p:sp>
      </p:grpSp>
      <p:sp>
        <p:nvSpPr>
          <p:cNvPr id="227" name="Rectangle 226"/>
          <p:cNvSpPr>
            <a:spLocks noChangeArrowheads="1"/>
          </p:cNvSpPr>
          <p:nvPr/>
        </p:nvSpPr>
        <p:spPr bwMode="auto">
          <a:xfrm>
            <a:off x="3581400" y="990600"/>
            <a:ext cx="1981200" cy="2209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28" name="Rectangle 227"/>
          <p:cNvSpPr>
            <a:spLocks noChangeArrowheads="1"/>
          </p:cNvSpPr>
          <p:nvPr/>
        </p:nvSpPr>
        <p:spPr bwMode="auto">
          <a:xfrm>
            <a:off x="5638800" y="990600"/>
            <a:ext cx="3505200" cy="2209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29" name="Rectangle 228"/>
          <p:cNvSpPr>
            <a:spLocks noChangeArrowheads="1"/>
          </p:cNvSpPr>
          <p:nvPr/>
        </p:nvSpPr>
        <p:spPr bwMode="auto">
          <a:xfrm>
            <a:off x="2057400" y="3505200"/>
            <a:ext cx="7086600" cy="2895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31" name="TextBox 230"/>
          <p:cNvSpPr txBox="1">
            <a:spLocks noChangeArrowheads="1"/>
          </p:cNvSpPr>
          <p:nvPr/>
        </p:nvSpPr>
        <p:spPr bwMode="auto">
          <a:xfrm>
            <a:off x="152400" y="3429000"/>
            <a:ext cx="19812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Any other issues? </a:t>
            </a:r>
            <a:endParaRPr lang="en-US" sz="2000">
              <a:solidFill>
                <a:srgbClr val="000000"/>
              </a:solidFill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232" name="TextBox 231"/>
          <p:cNvSpPr txBox="1">
            <a:spLocks noChangeArrowheads="1"/>
          </p:cNvSpPr>
          <p:nvPr/>
        </p:nvSpPr>
        <p:spPr bwMode="auto">
          <a:xfrm>
            <a:off x="152400" y="4114800"/>
            <a:ext cx="2057400" cy="113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FF0000"/>
                </a:solidFill>
              </a:rPr>
              <a:t>Head-of-Line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FF0000"/>
                </a:solidFill>
              </a:rPr>
              <a:t>Blocking</a:t>
            </a:r>
            <a:endParaRPr lang="en-US" sz="2400">
              <a:solidFill>
                <a:srgbClr val="FF0000"/>
              </a:solidFill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233" name="TextBox 232"/>
          <p:cNvSpPr txBox="1">
            <a:spLocks noChangeArrowheads="1"/>
          </p:cNvSpPr>
          <p:nvPr/>
        </p:nvSpPr>
        <p:spPr bwMode="auto">
          <a:xfrm>
            <a:off x="152400" y="5570538"/>
            <a:ext cx="20574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B050"/>
                </a:solidFill>
              </a:rPr>
              <a:t>Use Virtual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B050"/>
                </a:solidFill>
              </a:rPr>
              <a:t>Channels</a:t>
            </a:r>
          </a:p>
        </p:txBody>
      </p:sp>
      <p:sp>
        <p:nvSpPr>
          <p:cNvPr id="236" name="Right Arrow 235"/>
          <p:cNvSpPr>
            <a:spLocks noChangeArrowheads="1"/>
          </p:cNvSpPr>
          <p:nvPr/>
        </p:nvSpPr>
        <p:spPr bwMode="auto">
          <a:xfrm rot="5400000">
            <a:off x="876300" y="5067300"/>
            <a:ext cx="533400" cy="457200"/>
          </a:xfrm>
          <a:prstGeom prst="rightArrow">
            <a:avLst>
              <a:gd name="adj1" fmla="val 60630"/>
              <a:gd name="adj2" fmla="val 73921"/>
            </a:avLst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2875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 nodeType="clickPar">
                      <p:stCondLst>
                        <p:cond delay="indefinite"/>
                      </p:stCondLst>
                      <p:childTnLst>
                        <p:par>
                          <p:cTn id="1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 nodeType="clickPar">
                      <p:stCondLst>
                        <p:cond delay="indefinite"/>
                      </p:stCondLst>
                      <p:childTnLst>
                        <p:par>
                          <p:cTn id="1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 nodeType="clickPar">
                      <p:stCondLst>
                        <p:cond delay="indefinite"/>
                      </p:stCondLst>
                      <p:childTnLst>
                        <p:par>
                          <p:cTn id="2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 nodeType="clickPar">
                      <p:stCondLst>
                        <p:cond delay="indefinite"/>
                      </p:stCondLst>
                      <p:childTnLst>
                        <p:par>
                          <p:cTn id="2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 nodeType="clickPar">
                      <p:stCondLst>
                        <p:cond delay="indefinite"/>
                      </p:stCondLst>
                      <p:childTnLst>
                        <p:par>
                          <p:cTn id="2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 nodeType="clickPar">
                      <p:stCondLst>
                        <p:cond delay="indefinite"/>
                      </p:stCondLst>
                      <p:childTnLst>
                        <p:par>
                          <p:cTn id="2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 nodeType="clickPar">
                      <p:stCondLst>
                        <p:cond delay="indefinite"/>
                      </p:stCondLst>
                      <p:childTnLst>
                        <p:par>
                          <p:cTn id="2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 nodeType="clickPar">
                      <p:stCondLst>
                        <p:cond delay="indefinite"/>
                      </p:stCondLst>
                      <p:childTnLst>
                        <p:par>
                          <p:cTn id="2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 nodeType="clickPar">
                      <p:stCondLst>
                        <p:cond delay="indefinite"/>
                      </p:stCondLst>
                      <p:childTnLst>
                        <p:par>
                          <p:cTn id="2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 nodeType="clickPar">
                      <p:stCondLst>
                        <p:cond delay="indefinite"/>
                      </p:stCondLst>
                      <p:childTnLst>
                        <p:par>
                          <p:cTn id="2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 nodeType="clickPar">
                      <p:stCondLst>
                        <p:cond delay="indefinite"/>
                      </p:stCondLst>
                      <p:childTnLst>
                        <p:par>
                          <p:cTn id="2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2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4" grpId="0" animBg="1"/>
      <p:bldP spid="35" grpId="0" animBg="1"/>
      <p:bldP spid="36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6" grpId="0" animBg="1"/>
      <p:bldP spid="67" grpId="0" animBg="1"/>
      <p:bldP spid="68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1" grpId="1" animBg="1"/>
      <p:bldP spid="172" grpId="0" animBg="1"/>
      <p:bldP spid="172" grpId="1" animBg="1"/>
      <p:bldP spid="173" grpId="0" animBg="1"/>
      <p:bldP spid="173" grpId="1" animBg="1"/>
      <p:bldP spid="174" grpId="0" animBg="1"/>
      <p:bldP spid="174" grpId="1" animBg="1"/>
      <p:bldP spid="175" grpId="0" animBg="1"/>
      <p:bldP spid="175" grpId="1" animBg="1"/>
      <p:bldP spid="176" grpId="0" animBg="1"/>
      <p:bldP spid="177" grpId="0" animBg="1"/>
      <p:bldP spid="178" grpId="0" animBg="1"/>
      <p:bldP spid="179" grpId="0" animBg="1"/>
      <p:bldP spid="199" grpId="0" animBg="1"/>
      <p:bldP spid="200" grpId="0" animBg="1"/>
      <p:bldP spid="201" grpId="0" animBg="1"/>
      <p:bldP spid="202" grpId="0" animBg="1"/>
      <p:bldP spid="208" grpId="0" animBg="1"/>
      <p:bldP spid="208" grpId="1" animBg="1"/>
      <p:bldP spid="209" grpId="0" animBg="1"/>
      <p:bldP spid="209" grpId="1" animBg="1"/>
      <p:bldP spid="210" grpId="0" animBg="1"/>
      <p:bldP spid="210" grpId="1" animBg="1"/>
      <p:bldP spid="211" grpId="0" animBg="1"/>
      <p:bldP spid="212" grpId="0" animBg="1"/>
      <p:bldP spid="213" grpId="0" animBg="1"/>
      <p:bldP spid="214" grpId="0" animBg="1"/>
      <p:bldP spid="216" grpId="0" animBg="1"/>
      <p:bldP spid="217" grpId="0" animBg="1"/>
      <p:bldP spid="218" grpId="0" animBg="1"/>
      <p:bldP spid="227" grpId="0" animBg="1"/>
      <p:bldP spid="228" grpId="0" animBg="1"/>
      <p:bldP spid="229" grpId="0" animBg="1"/>
      <p:bldP spid="23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Review: Flow Control</a:t>
            </a:r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33FF3A2A-AAAA-6B4B-AC1B-81A25F73F95C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77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  <p:sp>
        <p:nvSpPr>
          <p:cNvPr id="34820" name="TextBox 4"/>
          <p:cNvSpPr txBox="1">
            <a:spLocks noChangeArrowheads="1"/>
          </p:cNvSpPr>
          <p:nvPr/>
        </p:nvSpPr>
        <p:spPr bwMode="auto">
          <a:xfrm>
            <a:off x="609600" y="968375"/>
            <a:ext cx="2590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Store and Forward</a:t>
            </a:r>
            <a:endParaRPr lang="en-US" sz="2000">
              <a:solidFill>
                <a:srgbClr val="000000"/>
              </a:solidFill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34821" name="Rectangle 4" descr="Large checker board"/>
          <p:cNvSpPr>
            <a:spLocks noChangeArrowheads="1"/>
          </p:cNvSpPr>
          <p:nvPr/>
        </p:nvSpPr>
        <p:spPr bwMode="auto">
          <a:xfrm>
            <a:off x="381000" y="14478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4822" name="Rectangle 5" descr="Large checker board"/>
          <p:cNvSpPr>
            <a:spLocks noChangeArrowheads="1"/>
          </p:cNvSpPr>
          <p:nvPr/>
        </p:nvSpPr>
        <p:spPr bwMode="auto">
          <a:xfrm>
            <a:off x="1676400" y="14478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4823" name="Rectangle 6" descr="Large checker board"/>
          <p:cNvSpPr>
            <a:spLocks noChangeArrowheads="1"/>
          </p:cNvSpPr>
          <p:nvPr/>
        </p:nvSpPr>
        <p:spPr bwMode="auto">
          <a:xfrm>
            <a:off x="2971800" y="14478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4824" name="Rectangle 7" descr="Large checker board"/>
          <p:cNvSpPr>
            <a:spLocks noChangeArrowheads="1"/>
          </p:cNvSpPr>
          <p:nvPr/>
        </p:nvSpPr>
        <p:spPr bwMode="auto">
          <a:xfrm>
            <a:off x="2971800" y="25146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4825" name="Rectangle 9" descr="Large checker board"/>
          <p:cNvSpPr>
            <a:spLocks noChangeArrowheads="1"/>
          </p:cNvSpPr>
          <p:nvPr/>
        </p:nvSpPr>
        <p:spPr bwMode="auto">
          <a:xfrm>
            <a:off x="1676400" y="25146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2" name="Line 13"/>
          <p:cNvSpPr>
            <a:spLocks noChangeShapeType="1"/>
          </p:cNvSpPr>
          <p:nvPr/>
        </p:nvSpPr>
        <p:spPr bwMode="auto">
          <a:xfrm>
            <a:off x="914400" y="1676400"/>
            <a:ext cx="7620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Line 14"/>
          <p:cNvSpPr>
            <a:spLocks noChangeShapeType="1"/>
          </p:cNvSpPr>
          <p:nvPr/>
        </p:nvSpPr>
        <p:spPr bwMode="auto">
          <a:xfrm>
            <a:off x="2209800" y="1676400"/>
            <a:ext cx="7620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Line 15"/>
          <p:cNvSpPr>
            <a:spLocks noChangeShapeType="1"/>
          </p:cNvSpPr>
          <p:nvPr/>
        </p:nvSpPr>
        <p:spPr bwMode="auto">
          <a:xfrm>
            <a:off x="914400" y="2743200"/>
            <a:ext cx="7620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Line 16"/>
          <p:cNvSpPr>
            <a:spLocks noChangeShapeType="1"/>
          </p:cNvSpPr>
          <p:nvPr/>
        </p:nvSpPr>
        <p:spPr bwMode="auto">
          <a:xfrm>
            <a:off x="2209800" y="2743200"/>
            <a:ext cx="7620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Line 19"/>
          <p:cNvSpPr>
            <a:spLocks noChangeShapeType="1"/>
          </p:cNvSpPr>
          <p:nvPr/>
        </p:nvSpPr>
        <p:spPr bwMode="auto">
          <a:xfrm>
            <a:off x="609600" y="1981200"/>
            <a:ext cx="0" cy="5334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Line 21"/>
          <p:cNvSpPr>
            <a:spLocks noChangeShapeType="1"/>
          </p:cNvSpPr>
          <p:nvPr/>
        </p:nvSpPr>
        <p:spPr bwMode="auto">
          <a:xfrm>
            <a:off x="1905000" y="1981200"/>
            <a:ext cx="0" cy="5334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Line 23"/>
          <p:cNvSpPr>
            <a:spLocks noChangeShapeType="1"/>
          </p:cNvSpPr>
          <p:nvPr/>
        </p:nvSpPr>
        <p:spPr bwMode="auto">
          <a:xfrm>
            <a:off x="3200400" y="1981200"/>
            <a:ext cx="0" cy="5334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Text Box 49" descr="Large checker board"/>
          <p:cNvSpPr txBox="1">
            <a:spLocks noChangeArrowheads="1"/>
          </p:cNvSpPr>
          <p:nvPr/>
        </p:nvSpPr>
        <p:spPr bwMode="auto">
          <a:xfrm>
            <a:off x="76200" y="1143000"/>
            <a:ext cx="685800" cy="3698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Arial" charset="0"/>
                <a:ea typeface="Arial" charset="0"/>
                <a:cs typeface="Arial" charset="0"/>
              </a:rPr>
              <a:t>S</a:t>
            </a:r>
          </a:p>
        </p:txBody>
      </p:sp>
      <p:sp>
        <p:nvSpPr>
          <p:cNvPr id="20" name="Text Box 50" descr="Large checker board"/>
          <p:cNvSpPr txBox="1">
            <a:spLocks noChangeArrowheads="1"/>
          </p:cNvSpPr>
          <p:nvPr/>
        </p:nvSpPr>
        <p:spPr bwMode="auto">
          <a:xfrm>
            <a:off x="2667000" y="2133600"/>
            <a:ext cx="685800" cy="3698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2971800" y="2895600"/>
            <a:ext cx="533400" cy="152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2971800" y="2743200"/>
            <a:ext cx="533400" cy="152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2971800" y="2590800"/>
            <a:ext cx="533400" cy="152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36" name="Rectangle 35"/>
          <p:cNvSpPr>
            <a:spLocks noChangeArrowheads="1"/>
          </p:cNvSpPr>
          <p:nvPr/>
        </p:nvSpPr>
        <p:spPr bwMode="auto">
          <a:xfrm>
            <a:off x="2971800" y="2438400"/>
            <a:ext cx="533400" cy="152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34839" name="TextBox 36"/>
          <p:cNvSpPr txBox="1">
            <a:spLocks noChangeArrowheads="1"/>
          </p:cNvSpPr>
          <p:nvPr/>
        </p:nvSpPr>
        <p:spPr bwMode="auto">
          <a:xfrm>
            <a:off x="5562600" y="971550"/>
            <a:ext cx="3657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Cut Through / Wormhole</a:t>
            </a: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34840" name="Rectangle 4" descr="Large checker board"/>
          <p:cNvSpPr>
            <a:spLocks noChangeArrowheads="1"/>
          </p:cNvSpPr>
          <p:nvPr/>
        </p:nvSpPr>
        <p:spPr bwMode="auto">
          <a:xfrm>
            <a:off x="5867400" y="14478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4841" name="Rectangle 5" descr="Large checker board"/>
          <p:cNvSpPr>
            <a:spLocks noChangeArrowheads="1"/>
          </p:cNvSpPr>
          <p:nvPr/>
        </p:nvSpPr>
        <p:spPr bwMode="auto">
          <a:xfrm>
            <a:off x="7162800" y="14478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4842" name="Rectangle 6" descr="Large checker board"/>
          <p:cNvSpPr>
            <a:spLocks noChangeArrowheads="1"/>
          </p:cNvSpPr>
          <p:nvPr/>
        </p:nvSpPr>
        <p:spPr bwMode="auto">
          <a:xfrm>
            <a:off x="8458200" y="14478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4843" name="Rectangle 7" descr="Large checker board"/>
          <p:cNvSpPr>
            <a:spLocks noChangeArrowheads="1"/>
          </p:cNvSpPr>
          <p:nvPr/>
        </p:nvSpPr>
        <p:spPr bwMode="auto">
          <a:xfrm>
            <a:off x="8458200" y="25146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4844" name="Rectangle 8" descr="Large checker board"/>
          <p:cNvSpPr>
            <a:spLocks noChangeArrowheads="1"/>
          </p:cNvSpPr>
          <p:nvPr/>
        </p:nvSpPr>
        <p:spPr bwMode="auto">
          <a:xfrm>
            <a:off x="5867400" y="25146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4845" name="Rectangle 9" descr="Large checker board"/>
          <p:cNvSpPr>
            <a:spLocks noChangeArrowheads="1"/>
          </p:cNvSpPr>
          <p:nvPr/>
        </p:nvSpPr>
        <p:spPr bwMode="auto">
          <a:xfrm>
            <a:off x="7162800" y="25146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4" name="Line 13"/>
          <p:cNvSpPr>
            <a:spLocks noChangeShapeType="1"/>
          </p:cNvSpPr>
          <p:nvPr/>
        </p:nvSpPr>
        <p:spPr bwMode="auto">
          <a:xfrm>
            <a:off x="6400800" y="1676400"/>
            <a:ext cx="7620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5" name="Line 14"/>
          <p:cNvSpPr>
            <a:spLocks noChangeShapeType="1"/>
          </p:cNvSpPr>
          <p:nvPr/>
        </p:nvSpPr>
        <p:spPr bwMode="auto">
          <a:xfrm>
            <a:off x="7696200" y="1676400"/>
            <a:ext cx="7620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6" name="Line 15"/>
          <p:cNvSpPr>
            <a:spLocks noChangeShapeType="1"/>
          </p:cNvSpPr>
          <p:nvPr/>
        </p:nvSpPr>
        <p:spPr bwMode="auto">
          <a:xfrm>
            <a:off x="6400800" y="2743200"/>
            <a:ext cx="7620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7" name="Line 16"/>
          <p:cNvSpPr>
            <a:spLocks noChangeShapeType="1"/>
          </p:cNvSpPr>
          <p:nvPr/>
        </p:nvSpPr>
        <p:spPr bwMode="auto">
          <a:xfrm>
            <a:off x="7696200" y="2743200"/>
            <a:ext cx="7620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8" name="Line 19"/>
          <p:cNvSpPr>
            <a:spLocks noChangeShapeType="1"/>
          </p:cNvSpPr>
          <p:nvPr/>
        </p:nvSpPr>
        <p:spPr bwMode="auto">
          <a:xfrm>
            <a:off x="6096000" y="1981200"/>
            <a:ext cx="0" cy="5334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9" name="Line 21"/>
          <p:cNvSpPr>
            <a:spLocks noChangeShapeType="1"/>
          </p:cNvSpPr>
          <p:nvPr/>
        </p:nvSpPr>
        <p:spPr bwMode="auto">
          <a:xfrm>
            <a:off x="7391400" y="1981200"/>
            <a:ext cx="0" cy="5334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0" name="Line 23"/>
          <p:cNvSpPr>
            <a:spLocks noChangeShapeType="1"/>
          </p:cNvSpPr>
          <p:nvPr/>
        </p:nvSpPr>
        <p:spPr bwMode="auto">
          <a:xfrm>
            <a:off x="8686800" y="1981200"/>
            <a:ext cx="0" cy="5334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Text Box 49" descr="Large checker board"/>
          <p:cNvSpPr txBox="1">
            <a:spLocks noChangeArrowheads="1"/>
          </p:cNvSpPr>
          <p:nvPr/>
        </p:nvSpPr>
        <p:spPr bwMode="auto">
          <a:xfrm>
            <a:off x="5562600" y="1143000"/>
            <a:ext cx="685800" cy="3698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Arial" charset="0"/>
                <a:ea typeface="Arial" charset="0"/>
                <a:cs typeface="Arial" charset="0"/>
              </a:rPr>
              <a:t>S</a:t>
            </a:r>
          </a:p>
        </p:txBody>
      </p:sp>
      <p:sp>
        <p:nvSpPr>
          <p:cNvPr id="52" name="Text Box 50" descr="Large checker board"/>
          <p:cNvSpPr txBox="1">
            <a:spLocks noChangeArrowheads="1"/>
          </p:cNvSpPr>
          <p:nvPr/>
        </p:nvSpPr>
        <p:spPr bwMode="auto">
          <a:xfrm>
            <a:off x="8153400" y="2133600"/>
            <a:ext cx="685800" cy="3698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Arial" charset="0"/>
                <a:ea typeface="Arial" charset="0"/>
                <a:cs typeface="Arial" charset="0"/>
              </a:rPr>
              <a:t>D</a:t>
            </a: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8458200" y="2895600"/>
            <a:ext cx="533400" cy="152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8458200" y="2743200"/>
            <a:ext cx="533400" cy="152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67" name="Rectangle 66"/>
          <p:cNvSpPr>
            <a:spLocks noChangeArrowheads="1"/>
          </p:cNvSpPr>
          <p:nvPr/>
        </p:nvSpPr>
        <p:spPr bwMode="auto">
          <a:xfrm>
            <a:off x="8458200" y="2590800"/>
            <a:ext cx="533400" cy="152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68" name="Rectangle 67"/>
          <p:cNvSpPr>
            <a:spLocks noChangeArrowheads="1"/>
          </p:cNvSpPr>
          <p:nvPr/>
        </p:nvSpPr>
        <p:spPr bwMode="auto">
          <a:xfrm>
            <a:off x="8458200" y="2438400"/>
            <a:ext cx="533400" cy="152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cxnSp>
        <p:nvCxnSpPr>
          <p:cNvPr id="34859" name="Straight Connector 145"/>
          <p:cNvCxnSpPr>
            <a:cxnSpLocks noChangeShapeType="1"/>
          </p:cNvCxnSpPr>
          <p:nvPr/>
        </p:nvCxnSpPr>
        <p:spPr bwMode="auto">
          <a:xfrm>
            <a:off x="152400" y="3276600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4860" name="Rectangle 8" descr="Large checker board"/>
          <p:cNvSpPr>
            <a:spLocks noChangeArrowheads="1"/>
          </p:cNvSpPr>
          <p:nvPr/>
        </p:nvSpPr>
        <p:spPr bwMode="auto">
          <a:xfrm>
            <a:off x="381000" y="2514600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grpSp>
        <p:nvGrpSpPr>
          <p:cNvPr id="34861" name="Group 225"/>
          <p:cNvGrpSpPr>
            <a:grpSpLocks/>
          </p:cNvGrpSpPr>
          <p:nvPr/>
        </p:nvGrpSpPr>
        <p:grpSpPr bwMode="auto">
          <a:xfrm>
            <a:off x="3276600" y="1600200"/>
            <a:ext cx="2590800" cy="1200150"/>
            <a:chOff x="3276600" y="1828800"/>
            <a:chExt cx="2590800" cy="1200329"/>
          </a:xfrm>
        </p:grpSpPr>
        <p:sp>
          <p:nvSpPr>
            <p:cNvPr id="34930" name="Right Arrow 221"/>
            <p:cNvSpPr>
              <a:spLocks noChangeArrowheads="1"/>
            </p:cNvSpPr>
            <p:nvPr/>
          </p:nvSpPr>
          <p:spPr bwMode="auto">
            <a:xfrm>
              <a:off x="3733800" y="2209800"/>
              <a:ext cx="1828800" cy="457200"/>
            </a:xfrm>
            <a:prstGeom prst="rightArrow">
              <a:avLst>
                <a:gd name="adj1" fmla="val 60630"/>
                <a:gd name="adj2" fmla="val 73926"/>
              </a:avLst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4931" name="TextBox 224"/>
            <p:cNvSpPr txBox="1">
              <a:spLocks noChangeArrowheads="1"/>
            </p:cNvSpPr>
            <p:nvPr/>
          </p:nvSpPr>
          <p:spPr bwMode="auto">
            <a:xfrm>
              <a:off x="3276600" y="1828800"/>
              <a:ext cx="2590800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00000"/>
                  </a:solidFill>
                </a:rPr>
                <a:t>Shrink Buffers </a:t>
              </a:r>
            </a:p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3200" b="1">
                  <a:solidFill>
                    <a:srgbClr val="000000"/>
                  </a:solidFill>
                </a:rPr>
                <a:t> </a:t>
              </a:r>
              <a:br>
                <a:rPr lang="en-US" sz="2000" b="1">
                  <a:solidFill>
                    <a:srgbClr val="000000"/>
                  </a:solidFill>
                </a:rPr>
              </a:br>
              <a:r>
                <a:rPr lang="en-US" sz="2000" b="1">
                  <a:solidFill>
                    <a:srgbClr val="000000"/>
                  </a:solidFill>
                </a:rPr>
                <a:t>Reduce latency</a:t>
              </a:r>
            </a:p>
          </p:txBody>
        </p:sp>
      </p:grpSp>
      <p:sp>
        <p:nvSpPr>
          <p:cNvPr id="34862" name="TextBox 230"/>
          <p:cNvSpPr txBox="1">
            <a:spLocks noChangeArrowheads="1"/>
          </p:cNvSpPr>
          <p:nvPr/>
        </p:nvSpPr>
        <p:spPr bwMode="auto">
          <a:xfrm>
            <a:off x="152400" y="3429000"/>
            <a:ext cx="19812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000000"/>
                </a:solidFill>
              </a:rPr>
              <a:t>Any other issues? </a:t>
            </a:r>
            <a:endParaRPr lang="en-US" sz="2000">
              <a:solidFill>
                <a:srgbClr val="000000"/>
              </a:solidFill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34863" name="TextBox 231"/>
          <p:cNvSpPr txBox="1">
            <a:spLocks noChangeArrowheads="1"/>
          </p:cNvSpPr>
          <p:nvPr/>
        </p:nvSpPr>
        <p:spPr bwMode="auto">
          <a:xfrm>
            <a:off x="152400" y="4114800"/>
            <a:ext cx="2057400" cy="113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FF0000"/>
                </a:solidFill>
              </a:rPr>
              <a:t>Head-of-Line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FF0000"/>
                </a:solidFill>
              </a:rPr>
              <a:t>Blocking</a:t>
            </a:r>
            <a:endParaRPr lang="en-US" sz="2400">
              <a:solidFill>
                <a:srgbClr val="FF0000"/>
              </a:solidFill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34864" name="TextBox 232"/>
          <p:cNvSpPr txBox="1">
            <a:spLocks noChangeArrowheads="1"/>
          </p:cNvSpPr>
          <p:nvPr/>
        </p:nvSpPr>
        <p:spPr bwMode="auto">
          <a:xfrm>
            <a:off x="152400" y="5570538"/>
            <a:ext cx="20574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B050"/>
                </a:solidFill>
              </a:rPr>
              <a:t>Use Virtual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 b="1">
                <a:solidFill>
                  <a:srgbClr val="00B050"/>
                </a:solidFill>
              </a:rPr>
              <a:t>Channels</a:t>
            </a:r>
          </a:p>
        </p:txBody>
      </p:sp>
      <p:sp>
        <p:nvSpPr>
          <p:cNvPr id="34865" name="Right Arrow 235"/>
          <p:cNvSpPr>
            <a:spLocks noChangeArrowheads="1"/>
          </p:cNvSpPr>
          <p:nvPr/>
        </p:nvSpPr>
        <p:spPr bwMode="auto">
          <a:xfrm rot="5400000">
            <a:off x="876300" y="5067300"/>
            <a:ext cx="533400" cy="457200"/>
          </a:xfrm>
          <a:prstGeom prst="rightArrow">
            <a:avLst>
              <a:gd name="adj1" fmla="val 60630"/>
              <a:gd name="adj2" fmla="val 73921"/>
            </a:avLst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4866" name="Rectangle 4" descr="Large checker board"/>
          <p:cNvSpPr>
            <a:spLocks noChangeArrowheads="1"/>
          </p:cNvSpPr>
          <p:nvPr/>
        </p:nvSpPr>
        <p:spPr bwMode="auto">
          <a:xfrm>
            <a:off x="2590800" y="3459163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4867" name="Rectangle 5" descr="Large checker board"/>
          <p:cNvSpPr>
            <a:spLocks noChangeArrowheads="1"/>
          </p:cNvSpPr>
          <p:nvPr/>
        </p:nvSpPr>
        <p:spPr bwMode="auto">
          <a:xfrm>
            <a:off x="4038600" y="3459163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4868" name="Rectangle 6" descr="Large checker board"/>
          <p:cNvSpPr>
            <a:spLocks noChangeArrowheads="1"/>
          </p:cNvSpPr>
          <p:nvPr/>
        </p:nvSpPr>
        <p:spPr bwMode="auto">
          <a:xfrm>
            <a:off x="5486400" y="3459163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4869" name="Rectangle 7" descr="Large checker board"/>
          <p:cNvSpPr>
            <a:spLocks noChangeArrowheads="1"/>
          </p:cNvSpPr>
          <p:nvPr/>
        </p:nvSpPr>
        <p:spPr bwMode="auto">
          <a:xfrm>
            <a:off x="5486400" y="4525963"/>
            <a:ext cx="533400" cy="533400"/>
          </a:xfrm>
          <a:prstGeom prst="rect">
            <a:avLst/>
          </a:prstGeom>
          <a:solidFill>
            <a:srgbClr val="C6D9F1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4870" name="Rectangle 8" descr="Large checker board"/>
          <p:cNvSpPr>
            <a:spLocks noChangeArrowheads="1"/>
          </p:cNvSpPr>
          <p:nvPr/>
        </p:nvSpPr>
        <p:spPr bwMode="auto">
          <a:xfrm>
            <a:off x="2590800" y="4525963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4871" name="Rectangle 9" descr="Large checker board"/>
          <p:cNvSpPr>
            <a:spLocks noChangeArrowheads="1"/>
          </p:cNvSpPr>
          <p:nvPr/>
        </p:nvSpPr>
        <p:spPr bwMode="auto">
          <a:xfrm>
            <a:off x="6934200" y="3459163"/>
            <a:ext cx="533400" cy="533400"/>
          </a:xfrm>
          <a:prstGeom prst="rect">
            <a:avLst/>
          </a:prstGeom>
          <a:solidFill>
            <a:srgbClr val="D99694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82" name="Rectangle 10" descr="Large checker board"/>
          <p:cNvSpPr>
            <a:spLocks noChangeArrowheads="1"/>
          </p:cNvSpPr>
          <p:nvPr/>
        </p:nvSpPr>
        <p:spPr bwMode="auto">
          <a:xfrm>
            <a:off x="5486400" y="5668963"/>
            <a:ext cx="533400" cy="5334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34873" name="Rectangle 11" descr="Large checker board"/>
          <p:cNvSpPr>
            <a:spLocks noChangeArrowheads="1"/>
          </p:cNvSpPr>
          <p:nvPr/>
        </p:nvSpPr>
        <p:spPr bwMode="auto">
          <a:xfrm>
            <a:off x="2590800" y="5668963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4874" name="Rectangle 12" descr="Large checker board"/>
          <p:cNvSpPr>
            <a:spLocks noChangeArrowheads="1"/>
          </p:cNvSpPr>
          <p:nvPr/>
        </p:nvSpPr>
        <p:spPr bwMode="auto">
          <a:xfrm>
            <a:off x="4038600" y="5668963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85" name="Line 13"/>
          <p:cNvSpPr>
            <a:spLocks noChangeShapeType="1"/>
          </p:cNvSpPr>
          <p:nvPr/>
        </p:nvSpPr>
        <p:spPr bwMode="auto">
          <a:xfrm>
            <a:off x="3124200" y="3687763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6" name="Line 14"/>
          <p:cNvSpPr>
            <a:spLocks noChangeShapeType="1"/>
          </p:cNvSpPr>
          <p:nvPr/>
        </p:nvSpPr>
        <p:spPr bwMode="auto">
          <a:xfrm>
            <a:off x="4572000" y="3687763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7" name="Line 15"/>
          <p:cNvSpPr>
            <a:spLocks noChangeShapeType="1"/>
          </p:cNvSpPr>
          <p:nvPr/>
        </p:nvSpPr>
        <p:spPr bwMode="auto">
          <a:xfrm>
            <a:off x="3124200" y="4754563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6" name="Line 16"/>
          <p:cNvSpPr>
            <a:spLocks noChangeShapeType="1"/>
          </p:cNvSpPr>
          <p:nvPr/>
        </p:nvSpPr>
        <p:spPr bwMode="auto">
          <a:xfrm>
            <a:off x="4572000" y="4754563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7" name="Line 17"/>
          <p:cNvSpPr>
            <a:spLocks noChangeShapeType="1"/>
          </p:cNvSpPr>
          <p:nvPr/>
        </p:nvSpPr>
        <p:spPr bwMode="auto">
          <a:xfrm>
            <a:off x="3124200" y="5897563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8" name="Line 18"/>
          <p:cNvSpPr>
            <a:spLocks noChangeShapeType="1"/>
          </p:cNvSpPr>
          <p:nvPr/>
        </p:nvSpPr>
        <p:spPr bwMode="auto">
          <a:xfrm>
            <a:off x="4572000" y="5897563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9" name="Line 19"/>
          <p:cNvSpPr>
            <a:spLocks noChangeShapeType="1"/>
          </p:cNvSpPr>
          <p:nvPr/>
        </p:nvSpPr>
        <p:spPr bwMode="auto">
          <a:xfrm>
            <a:off x="2819400" y="3992563"/>
            <a:ext cx="0" cy="5334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0" name="Line 20"/>
          <p:cNvSpPr>
            <a:spLocks noChangeShapeType="1"/>
          </p:cNvSpPr>
          <p:nvPr/>
        </p:nvSpPr>
        <p:spPr bwMode="auto">
          <a:xfrm>
            <a:off x="2819400" y="5059363"/>
            <a:ext cx="0" cy="6096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1" name="Line 21"/>
          <p:cNvSpPr>
            <a:spLocks noChangeShapeType="1"/>
          </p:cNvSpPr>
          <p:nvPr/>
        </p:nvSpPr>
        <p:spPr bwMode="auto">
          <a:xfrm>
            <a:off x="4267200" y="3992563"/>
            <a:ext cx="0" cy="5334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3" name="Line 22"/>
          <p:cNvSpPr>
            <a:spLocks noChangeShapeType="1"/>
          </p:cNvSpPr>
          <p:nvPr/>
        </p:nvSpPr>
        <p:spPr bwMode="auto">
          <a:xfrm>
            <a:off x="4267200" y="5059363"/>
            <a:ext cx="0" cy="6096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4" name="Line 23"/>
          <p:cNvSpPr>
            <a:spLocks noChangeShapeType="1"/>
          </p:cNvSpPr>
          <p:nvPr/>
        </p:nvSpPr>
        <p:spPr bwMode="auto">
          <a:xfrm>
            <a:off x="5715000" y="3992563"/>
            <a:ext cx="0" cy="5334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6" name="Line 24"/>
          <p:cNvSpPr>
            <a:spLocks noChangeShapeType="1"/>
          </p:cNvSpPr>
          <p:nvPr/>
        </p:nvSpPr>
        <p:spPr bwMode="auto">
          <a:xfrm>
            <a:off x="5715000" y="5059363"/>
            <a:ext cx="0" cy="6096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0" name="Rectangle 229"/>
          <p:cNvSpPr>
            <a:spLocks noChangeArrowheads="1"/>
          </p:cNvSpPr>
          <p:nvPr/>
        </p:nvSpPr>
        <p:spPr bwMode="auto">
          <a:xfrm>
            <a:off x="3048000" y="3459163"/>
            <a:ext cx="76200" cy="2286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34" name="Rectangle 233"/>
          <p:cNvSpPr>
            <a:spLocks noChangeArrowheads="1"/>
          </p:cNvSpPr>
          <p:nvPr/>
        </p:nvSpPr>
        <p:spPr bwMode="auto">
          <a:xfrm>
            <a:off x="2971800" y="3459163"/>
            <a:ext cx="76200" cy="2286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35" name="Rectangle 234"/>
          <p:cNvSpPr>
            <a:spLocks noChangeArrowheads="1"/>
          </p:cNvSpPr>
          <p:nvPr/>
        </p:nvSpPr>
        <p:spPr bwMode="auto">
          <a:xfrm>
            <a:off x="2895600" y="3459163"/>
            <a:ext cx="76200" cy="2286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37" name="Rectangle 236"/>
          <p:cNvSpPr>
            <a:spLocks noChangeArrowheads="1"/>
          </p:cNvSpPr>
          <p:nvPr/>
        </p:nvSpPr>
        <p:spPr bwMode="auto">
          <a:xfrm>
            <a:off x="2819400" y="3459163"/>
            <a:ext cx="76200" cy="2286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38" name="Rectangle 237"/>
          <p:cNvSpPr>
            <a:spLocks noChangeArrowheads="1"/>
          </p:cNvSpPr>
          <p:nvPr/>
        </p:nvSpPr>
        <p:spPr bwMode="auto">
          <a:xfrm>
            <a:off x="4495800" y="3459163"/>
            <a:ext cx="76200" cy="2286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39" name="Rectangle 238"/>
          <p:cNvSpPr>
            <a:spLocks noChangeArrowheads="1"/>
          </p:cNvSpPr>
          <p:nvPr/>
        </p:nvSpPr>
        <p:spPr bwMode="auto">
          <a:xfrm>
            <a:off x="4419600" y="3459163"/>
            <a:ext cx="76200" cy="2286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40" name="Rectangle 239"/>
          <p:cNvSpPr>
            <a:spLocks noChangeArrowheads="1"/>
          </p:cNvSpPr>
          <p:nvPr/>
        </p:nvSpPr>
        <p:spPr bwMode="auto">
          <a:xfrm>
            <a:off x="4343400" y="3459163"/>
            <a:ext cx="76200" cy="2286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41" name="Rectangle 240"/>
          <p:cNvSpPr>
            <a:spLocks noChangeArrowheads="1"/>
          </p:cNvSpPr>
          <p:nvPr/>
        </p:nvSpPr>
        <p:spPr bwMode="auto">
          <a:xfrm>
            <a:off x="4267200" y="3459163"/>
            <a:ext cx="76200" cy="2286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42" name="Rectangle 241"/>
          <p:cNvSpPr>
            <a:spLocks noChangeArrowheads="1"/>
          </p:cNvSpPr>
          <p:nvPr/>
        </p:nvSpPr>
        <p:spPr bwMode="auto">
          <a:xfrm>
            <a:off x="5943600" y="3459163"/>
            <a:ext cx="76200" cy="2286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43" name="Rectangle 242"/>
          <p:cNvSpPr>
            <a:spLocks noChangeArrowheads="1"/>
          </p:cNvSpPr>
          <p:nvPr/>
        </p:nvSpPr>
        <p:spPr bwMode="auto">
          <a:xfrm>
            <a:off x="5867400" y="3459163"/>
            <a:ext cx="76200" cy="2286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44" name="Rectangle 243"/>
          <p:cNvSpPr>
            <a:spLocks noChangeArrowheads="1"/>
          </p:cNvSpPr>
          <p:nvPr/>
        </p:nvSpPr>
        <p:spPr bwMode="auto">
          <a:xfrm>
            <a:off x="5791200" y="3459163"/>
            <a:ext cx="76200" cy="2286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45" name="Rectangle 244"/>
          <p:cNvSpPr>
            <a:spLocks noChangeArrowheads="1"/>
          </p:cNvSpPr>
          <p:nvPr/>
        </p:nvSpPr>
        <p:spPr bwMode="auto">
          <a:xfrm>
            <a:off x="5715000" y="3459163"/>
            <a:ext cx="76200" cy="2286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46" name="Rectangle 245"/>
          <p:cNvSpPr>
            <a:spLocks noChangeArrowheads="1"/>
          </p:cNvSpPr>
          <p:nvPr/>
        </p:nvSpPr>
        <p:spPr bwMode="auto">
          <a:xfrm>
            <a:off x="5715000" y="4830763"/>
            <a:ext cx="304800" cy="76200"/>
          </a:xfrm>
          <a:prstGeom prst="rect">
            <a:avLst/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34900" name="Rectangle 7" descr="Large checker board"/>
          <p:cNvSpPr>
            <a:spLocks noChangeArrowheads="1"/>
          </p:cNvSpPr>
          <p:nvPr/>
        </p:nvSpPr>
        <p:spPr bwMode="auto">
          <a:xfrm>
            <a:off x="6934200" y="4525963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4901" name="Rectangle 10" descr="Large checker board"/>
          <p:cNvSpPr>
            <a:spLocks noChangeArrowheads="1"/>
          </p:cNvSpPr>
          <p:nvPr/>
        </p:nvSpPr>
        <p:spPr bwMode="auto">
          <a:xfrm>
            <a:off x="6934200" y="5668963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49" name="Line 16"/>
          <p:cNvSpPr>
            <a:spLocks noChangeShapeType="1"/>
          </p:cNvSpPr>
          <p:nvPr/>
        </p:nvSpPr>
        <p:spPr bwMode="auto">
          <a:xfrm>
            <a:off x="6019800" y="4754563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0" name="Line 18"/>
          <p:cNvSpPr>
            <a:spLocks noChangeShapeType="1"/>
          </p:cNvSpPr>
          <p:nvPr/>
        </p:nvSpPr>
        <p:spPr bwMode="auto">
          <a:xfrm>
            <a:off x="6019800" y="5897563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1" name="Line 24"/>
          <p:cNvSpPr>
            <a:spLocks noChangeShapeType="1"/>
          </p:cNvSpPr>
          <p:nvPr/>
        </p:nvSpPr>
        <p:spPr bwMode="auto">
          <a:xfrm>
            <a:off x="7162800" y="5059363"/>
            <a:ext cx="0" cy="6096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905" name="Rectangle 7" descr="Large checker board"/>
          <p:cNvSpPr>
            <a:spLocks noChangeArrowheads="1"/>
          </p:cNvSpPr>
          <p:nvPr/>
        </p:nvSpPr>
        <p:spPr bwMode="auto">
          <a:xfrm>
            <a:off x="4038600" y="4525963"/>
            <a:ext cx="533400" cy="5334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53" name="Line 16"/>
          <p:cNvSpPr>
            <a:spLocks noChangeShapeType="1"/>
          </p:cNvSpPr>
          <p:nvPr/>
        </p:nvSpPr>
        <p:spPr bwMode="auto">
          <a:xfrm>
            <a:off x="6019800" y="3687763"/>
            <a:ext cx="914400" cy="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4" name="Line 24"/>
          <p:cNvSpPr>
            <a:spLocks noChangeShapeType="1"/>
          </p:cNvSpPr>
          <p:nvPr/>
        </p:nvSpPr>
        <p:spPr bwMode="auto">
          <a:xfrm>
            <a:off x="7162800" y="3992563"/>
            <a:ext cx="0" cy="533400"/>
          </a:xfrm>
          <a:prstGeom prst="line">
            <a:avLst/>
          </a:prstGeom>
          <a:noFill/>
          <a:ln w="381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5" name="Rectangle 254"/>
          <p:cNvSpPr>
            <a:spLocks noChangeArrowheads="1"/>
          </p:cNvSpPr>
          <p:nvPr/>
        </p:nvSpPr>
        <p:spPr bwMode="auto">
          <a:xfrm>
            <a:off x="3048000" y="3687763"/>
            <a:ext cx="76200" cy="3048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56" name="Rectangle 255"/>
          <p:cNvSpPr>
            <a:spLocks noChangeArrowheads="1"/>
          </p:cNvSpPr>
          <p:nvPr/>
        </p:nvSpPr>
        <p:spPr bwMode="auto">
          <a:xfrm>
            <a:off x="2971800" y="3687763"/>
            <a:ext cx="76200" cy="3048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57" name="Rectangle 256"/>
          <p:cNvSpPr>
            <a:spLocks noChangeArrowheads="1"/>
          </p:cNvSpPr>
          <p:nvPr/>
        </p:nvSpPr>
        <p:spPr bwMode="auto">
          <a:xfrm>
            <a:off x="2895600" y="3687763"/>
            <a:ext cx="76200" cy="3048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58" name="Rectangle 257"/>
          <p:cNvSpPr>
            <a:spLocks noChangeArrowheads="1"/>
          </p:cNvSpPr>
          <p:nvPr/>
        </p:nvSpPr>
        <p:spPr bwMode="auto">
          <a:xfrm>
            <a:off x="2819400" y="3687763"/>
            <a:ext cx="76200" cy="3048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59" name="Rectangle 258"/>
          <p:cNvSpPr>
            <a:spLocks noChangeArrowheads="1"/>
          </p:cNvSpPr>
          <p:nvPr/>
        </p:nvSpPr>
        <p:spPr bwMode="auto">
          <a:xfrm>
            <a:off x="5715000" y="4983163"/>
            <a:ext cx="304800" cy="76200"/>
          </a:xfrm>
          <a:prstGeom prst="rect">
            <a:avLst/>
          </a:prstGeom>
          <a:solidFill>
            <a:srgbClr val="9BBB59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60" name="Rectangle 259"/>
          <p:cNvSpPr>
            <a:spLocks noChangeArrowheads="1"/>
          </p:cNvSpPr>
          <p:nvPr/>
        </p:nvSpPr>
        <p:spPr bwMode="auto">
          <a:xfrm>
            <a:off x="5486400" y="4983163"/>
            <a:ext cx="228600" cy="76200"/>
          </a:xfrm>
          <a:prstGeom prst="rect">
            <a:avLst/>
          </a:prstGeom>
          <a:solidFill>
            <a:srgbClr val="8064A2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61" name="Rectangle 260"/>
          <p:cNvSpPr>
            <a:spLocks noChangeArrowheads="1"/>
          </p:cNvSpPr>
          <p:nvPr/>
        </p:nvSpPr>
        <p:spPr bwMode="auto">
          <a:xfrm>
            <a:off x="5486400" y="4906963"/>
            <a:ext cx="228600" cy="76200"/>
          </a:xfrm>
          <a:prstGeom prst="rect">
            <a:avLst/>
          </a:prstGeom>
          <a:solidFill>
            <a:srgbClr val="8064A2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62" name="Rectangle 261"/>
          <p:cNvSpPr>
            <a:spLocks noChangeArrowheads="1"/>
          </p:cNvSpPr>
          <p:nvPr/>
        </p:nvSpPr>
        <p:spPr bwMode="auto">
          <a:xfrm>
            <a:off x="5486400" y="4830763"/>
            <a:ext cx="228600" cy="76200"/>
          </a:xfrm>
          <a:prstGeom prst="rect">
            <a:avLst/>
          </a:prstGeom>
          <a:solidFill>
            <a:srgbClr val="8064A2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63" name="Rectangle 262"/>
          <p:cNvSpPr>
            <a:spLocks noChangeArrowheads="1"/>
          </p:cNvSpPr>
          <p:nvPr/>
        </p:nvSpPr>
        <p:spPr bwMode="auto">
          <a:xfrm>
            <a:off x="4495800" y="3687763"/>
            <a:ext cx="76200" cy="3048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64" name="Rectangle 263"/>
          <p:cNvSpPr>
            <a:spLocks noChangeArrowheads="1"/>
          </p:cNvSpPr>
          <p:nvPr/>
        </p:nvSpPr>
        <p:spPr bwMode="auto">
          <a:xfrm>
            <a:off x="4419600" y="3687763"/>
            <a:ext cx="76200" cy="3048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65" name="Rectangle 264"/>
          <p:cNvSpPr>
            <a:spLocks noChangeArrowheads="1"/>
          </p:cNvSpPr>
          <p:nvPr/>
        </p:nvSpPr>
        <p:spPr bwMode="auto">
          <a:xfrm>
            <a:off x="4343400" y="3687763"/>
            <a:ext cx="76200" cy="3048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66" name="Rectangle 265"/>
          <p:cNvSpPr>
            <a:spLocks noChangeArrowheads="1"/>
          </p:cNvSpPr>
          <p:nvPr/>
        </p:nvSpPr>
        <p:spPr bwMode="auto">
          <a:xfrm>
            <a:off x="4267200" y="3687763"/>
            <a:ext cx="76200" cy="3048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67" name="Rectangle 266"/>
          <p:cNvSpPr>
            <a:spLocks noChangeArrowheads="1"/>
          </p:cNvSpPr>
          <p:nvPr/>
        </p:nvSpPr>
        <p:spPr bwMode="auto">
          <a:xfrm>
            <a:off x="5943600" y="3687763"/>
            <a:ext cx="76200" cy="3048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68" name="Rectangle 267"/>
          <p:cNvSpPr>
            <a:spLocks noChangeArrowheads="1"/>
          </p:cNvSpPr>
          <p:nvPr/>
        </p:nvSpPr>
        <p:spPr bwMode="auto">
          <a:xfrm>
            <a:off x="5867400" y="3687763"/>
            <a:ext cx="76200" cy="3048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69" name="Rectangle 268"/>
          <p:cNvSpPr>
            <a:spLocks noChangeArrowheads="1"/>
          </p:cNvSpPr>
          <p:nvPr/>
        </p:nvSpPr>
        <p:spPr bwMode="auto">
          <a:xfrm>
            <a:off x="5791200" y="3687763"/>
            <a:ext cx="76200" cy="3048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70" name="Rounded Rectangular Callout 269"/>
          <p:cNvSpPr>
            <a:spLocks noChangeArrowheads="1"/>
          </p:cNvSpPr>
          <p:nvPr/>
        </p:nvSpPr>
        <p:spPr bwMode="auto">
          <a:xfrm>
            <a:off x="6553200" y="5287963"/>
            <a:ext cx="2133600" cy="1036637"/>
          </a:xfrm>
          <a:prstGeom prst="wedgeRoundRectCallout">
            <a:avLst>
              <a:gd name="adj1" fmla="val -89532"/>
              <a:gd name="adj2" fmla="val -43375"/>
              <a:gd name="adj3" fmla="val 16667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kern="0" dirty="0">
                <a:solidFill>
                  <a:sysClr val="window" lastClr="FFFFFF"/>
                </a:solidFill>
                <a:latin typeface="Calibri"/>
                <a:ea typeface="Arial" charset="0"/>
                <a:cs typeface="Arial" charset="0"/>
              </a:rPr>
              <a:t>Blocked by other packets</a:t>
            </a:r>
          </a:p>
        </p:txBody>
      </p:sp>
      <p:sp>
        <p:nvSpPr>
          <p:cNvPr id="271" name="Rounded Rectangular Callout 270"/>
          <p:cNvSpPr>
            <a:spLocks noChangeArrowheads="1"/>
          </p:cNvSpPr>
          <p:nvPr/>
        </p:nvSpPr>
        <p:spPr bwMode="auto">
          <a:xfrm>
            <a:off x="7239000" y="4144963"/>
            <a:ext cx="1752600" cy="1036637"/>
          </a:xfrm>
          <a:prstGeom prst="wedgeRoundRectCallout">
            <a:avLst>
              <a:gd name="adj1" fmla="val -134333"/>
              <a:gd name="adj2" fmla="val -38500"/>
              <a:gd name="adj3" fmla="val 16667"/>
            </a:avLst>
          </a:prstGeom>
          <a:gradFill rotWithShape="1">
            <a:gsLst>
              <a:gs pos="0">
                <a:srgbClr val="3F80CD"/>
              </a:gs>
              <a:gs pos="100000">
                <a:srgbClr val="9BC1FF"/>
              </a:gs>
            </a:gsLst>
            <a:lin ang="162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kern="0" dirty="0">
                <a:solidFill>
                  <a:sysClr val="window" lastClr="FFFFFF"/>
                </a:solidFill>
                <a:latin typeface="Calibri"/>
                <a:ea typeface="Arial" charset="0"/>
                <a:cs typeface="Arial" charset="0"/>
              </a:rPr>
              <a:t>Buffer full: blue cannot proceed</a:t>
            </a:r>
          </a:p>
        </p:txBody>
      </p:sp>
      <p:sp>
        <p:nvSpPr>
          <p:cNvPr id="272" name="Rectangle 271"/>
          <p:cNvSpPr>
            <a:spLocks noChangeArrowheads="1"/>
          </p:cNvSpPr>
          <p:nvPr/>
        </p:nvSpPr>
        <p:spPr bwMode="auto">
          <a:xfrm>
            <a:off x="5715000" y="4906963"/>
            <a:ext cx="304800" cy="76200"/>
          </a:xfrm>
          <a:prstGeom prst="rect">
            <a:avLst/>
          </a:prstGeom>
          <a:solidFill>
            <a:srgbClr val="9BBB59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73" name="Rectangle 272"/>
          <p:cNvSpPr>
            <a:spLocks noChangeArrowheads="1"/>
          </p:cNvSpPr>
          <p:nvPr/>
        </p:nvSpPr>
        <p:spPr bwMode="auto">
          <a:xfrm>
            <a:off x="7391400" y="3687763"/>
            <a:ext cx="76200" cy="3048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74" name="Rectangle 273"/>
          <p:cNvSpPr>
            <a:spLocks noChangeArrowheads="1"/>
          </p:cNvSpPr>
          <p:nvPr/>
        </p:nvSpPr>
        <p:spPr bwMode="auto">
          <a:xfrm>
            <a:off x="7315200" y="3687763"/>
            <a:ext cx="76200" cy="3048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75" name="Rectangle 274"/>
          <p:cNvSpPr>
            <a:spLocks noChangeArrowheads="1"/>
          </p:cNvSpPr>
          <p:nvPr/>
        </p:nvSpPr>
        <p:spPr bwMode="auto">
          <a:xfrm>
            <a:off x="7239000" y="3687763"/>
            <a:ext cx="76200" cy="3048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  <p:sp>
        <p:nvSpPr>
          <p:cNvPr id="276" name="Rectangle 275"/>
          <p:cNvSpPr>
            <a:spLocks noChangeArrowheads="1"/>
          </p:cNvSpPr>
          <p:nvPr/>
        </p:nvSpPr>
        <p:spPr bwMode="auto">
          <a:xfrm>
            <a:off x="5715000" y="3687763"/>
            <a:ext cx="76200" cy="304800"/>
          </a:xfrm>
          <a:prstGeom prst="rect">
            <a:avLst/>
          </a:prstGeom>
          <a:solidFill>
            <a:srgbClr val="C0504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9369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 animBg="1"/>
      <p:bldP spid="234" grpId="0" animBg="1"/>
      <p:bldP spid="235" grpId="0" animBg="1"/>
      <p:bldP spid="237" grpId="0" animBg="1"/>
      <p:bldP spid="238" grpId="0" animBg="1"/>
      <p:bldP spid="238" grpId="1" animBg="1"/>
      <p:bldP spid="239" grpId="0" animBg="1"/>
      <p:bldP spid="239" grpId="1" animBg="1"/>
      <p:bldP spid="240" grpId="0" animBg="1"/>
      <p:bldP spid="240" grpId="1" animBg="1"/>
      <p:bldP spid="241" grpId="0" animBg="1"/>
      <p:bldP spid="241" grpId="1" animBg="1"/>
      <p:bldP spid="242" grpId="0" animBg="1"/>
      <p:bldP spid="242" grpId="1" animBg="1"/>
      <p:bldP spid="243" grpId="0" animBg="1"/>
      <p:bldP spid="244" grpId="0" animBg="1"/>
      <p:bldP spid="245" grpId="0" animBg="1"/>
      <p:bldP spid="246" grpId="0" animBg="1"/>
      <p:bldP spid="255" grpId="0" animBg="1"/>
      <p:bldP spid="256" grpId="0" animBg="1"/>
      <p:bldP spid="257" grpId="0" animBg="1"/>
      <p:bldP spid="258" grpId="0" animBg="1"/>
      <p:bldP spid="263" grpId="0" animBg="1"/>
      <p:bldP spid="263" grpId="1" animBg="1"/>
      <p:bldP spid="264" grpId="0" animBg="1"/>
      <p:bldP spid="264" grpId="1" animBg="1"/>
      <p:bldP spid="265" grpId="0" animBg="1"/>
      <p:bldP spid="265" grpId="1" animBg="1"/>
      <p:bldP spid="266" grpId="0" animBg="1"/>
      <p:bldP spid="266" grpId="1" animBg="1"/>
      <p:bldP spid="267" grpId="0" animBg="1"/>
      <p:bldP spid="267" grpId="1" animBg="1"/>
      <p:bldP spid="268" grpId="0" animBg="1"/>
      <p:bldP spid="268" grpId="1" animBg="1"/>
      <p:bldP spid="269" grpId="0" animBg="1"/>
      <p:bldP spid="269" grpId="1" animBg="1"/>
      <p:bldP spid="271" grpId="0" animBg="1"/>
      <p:bldP spid="273" grpId="0" animBg="1"/>
      <p:bldP spid="274" grpId="0" animBg="1"/>
      <p:bldP spid="275" grpId="0" animBg="1"/>
      <p:bldP spid="27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Communicating Buffer Availability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Credit-based flow control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Upstream knows how many buffers are downstream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Downstream passes back credits to upstream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Significant upstream signaling (esp. for small flits)</a:t>
            </a: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On/Off (XON/XOFF) flow control</a:t>
            </a:r>
          </a:p>
          <a:p>
            <a:pPr lvl="1">
              <a:spcBef>
                <a:spcPts val="600"/>
              </a:spcBef>
            </a:pPr>
            <a:r>
              <a:rPr lang="en-US" dirty="0">
                <a:latin typeface="Tahoma" charset="0"/>
                <a:ea typeface="ＭＳ Ｐゴシック" charset="0"/>
              </a:rPr>
              <a:t>Downstream has on/off signal to upstream</a:t>
            </a:r>
          </a:p>
          <a:p>
            <a:pPr lvl="1">
              <a:spcBef>
                <a:spcPts val="600"/>
              </a:spcBef>
            </a:pPr>
            <a:endParaRPr lang="en-US" dirty="0">
              <a:latin typeface="Tahoma" charset="0"/>
              <a:ea typeface="ＭＳ Ｐゴシック" charset="0"/>
            </a:endParaRPr>
          </a:p>
          <a:p>
            <a:r>
              <a:rPr lang="en-US" dirty="0" err="1">
                <a:latin typeface="Tahoma" charset="0"/>
                <a:ea typeface="ＭＳ Ｐゴシック" charset="0"/>
                <a:cs typeface="ＭＳ Ｐゴシック" charset="0"/>
              </a:rPr>
              <a:t>Ack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/</a:t>
            </a:r>
            <a:r>
              <a:rPr lang="en-US" dirty="0" err="1">
                <a:latin typeface="Tahoma" charset="0"/>
                <a:ea typeface="ＭＳ Ｐゴシック" charset="0"/>
                <a:cs typeface="ＭＳ Ｐゴシック" charset="0"/>
              </a:rPr>
              <a:t>Nack</a:t>
            </a:r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 flow control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Upstream optimistically sends downstream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Buffer cannot be deallocated until ACK/NACK received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Inefficiently utilizes buffer space</a:t>
            </a:r>
          </a:p>
          <a:p>
            <a:pPr lvl="1">
              <a:spcBef>
                <a:spcPts val="600"/>
              </a:spcBef>
            </a:pPr>
            <a:endParaRPr lang="en-US" dirty="0">
              <a:latin typeface="Tahoma" charset="0"/>
              <a:ea typeface="ＭＳ Ｐゴシック" charset="0"/>
            </a:endParaRPr>
          </a:p>
          <a:p>
            <a:pPr lvl="1"/>
            <a:endParaRPr lang="el-GR" dirty="0">
              <a:latin typeface="Tahoma" charset="0"/>
              <a:ea typeface="ＭＳ Ｐゴシック" charset="0"/>
            </a:endParaRPr>
          </a:p>
          <a:p>
            <a:pPr lvl="1"/>
            <a:endParaRPr lang="el-GR" dirty="0">
              <a:latin typeface="Tahoma" charset="0"/>
              <a:ea typeface="ＭＳ Ｐゴシック" charset="0"/>
            </a:endParaRPr>
          </a:p>
          <a:p>
            <a:pPr lvl="1"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</a:endParaRP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5348672-14DE-234E-8AEB-6A9FED703CCA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78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4247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Credit-based Flow Control</a:t>
            </a:r>
          </a:p>
        </p:txBody>
      </p:sp>
      <p:sp>
        <p:nvSpPr>
          <p:cNvPr id="68611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276850"/>
          </a:xfrm>
        </p:spPr>
        <p:txBody>
          <a:bodyPr/>
          <a:lstStyle/>
          <a:p>
            <a:pPr lvl="1"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</a:endParaRPr>
          </a:p>
          <a:p>
            <a:pPr lvl="1">
              <a:buFont typeface="Wingdings" charset="0"/>
              <a:buNone/>
            </a:pPr>
            <a:endParaRPr lang="el-GR">
              <a:latin typeface="Tahoma" charset="0"/>
              <a:ea typeface="ＭＳ Ｐゴシック" charset="0"/>
            </a:endParaRPr>
          </a:p>
          <a:p>
            <a:pPr lvl="1"/>
            <a:endParaRPr lang="el-GR">
              <a:latin typeface="Tahoma" charset="0"/>
              <a:ea typeface="ＭＳ Ｐゴシック" charset="0"/>
            </a:endParaRPr>
          </a:p>
          <a:p>
            <a:pPr lvl="1"/>
            <a:endParaRPr lang="el-GR">
              <a:latin typeface="Tahoma" charset="0"/>
              <a:ea typeface="ＭＳ Ｐゴシック" charset="0"/>
            </a:endParaRPr>
          </a:p>
          <a:p>
            <a:pPr lvl="1"/>
            <a:endParaRPr lang="el-GR">
              <a:latin typeface="Tahoma" charset="0"/>
              <a:ea typeface="ＭＳ Ｐゴシック" charset="0"/>
            </a:endParaRPr>
          </a:p>
          <a:p>
            <a:pPr lvl="1"/>
            <a:endParaRPr lang="el-GR">
              <a:latin typeface="Tahoma" charset="0"/>
              <a:ea typeface="ＭＳ Ｐゴシック" charset="0"/>
            </a:endParaRPr>
          </a:p>
          <a:p>
            <a:pPr lvl="1"/>
            <a:endParaRPr lang="el-GR">
              <a:latin typeface="Tahoma" charset="0"/>
              <a:ea typeface="ＭＳ Ｐゴシック" charset="0"/>
            </a:endParaRPr>
          </a:p>
          <a:p>
            <a:pPr lvl="1">
              <a:buFont typeface="Wingdings" charset="0"/>
              <a:buNone/>
            </a:pPr>
            <a:endParaRPr lang="en-US" sz="2800">
              <a:latin typeface="Tahoma" charset="0"/>
              <a:ea typeface="ＭＳ Ｐゴシック" charset="0"/>
            </a:endParaRP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Round-trip credit delay: </a:t>
            </a:r>
          </a:p>
          <a:p>
            <a:pPr lvl="1"/>
            <a:r>
              <a:rPr lang="en-US">
                <a:solidFill>
                  <a:srgbClr val="0000FF"/>
                </a:solidFill>
                <a:latin typeface="Tahoma" charset="0"/>
                <a:ea typeface="ＭＳ Ｐゴシック" charset="0"/>
              </a:rPr>
              <a:t>Time between when buffer empties and when next flit can be processed from that buffer entry</a:t>
            </a:r>
            <a:endParaRPr lang="en-US">
              <a:latin typeface="Tahoma" charset="0"/>
              <a:ea typeface="ＭＳ Ｐゴシック" charset="0"/>
            </a:endParaRP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Significant throughput degradation if there are few buffers</a:t>
            </a: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Important to size buffers to tolerate credit turn-around</a:t>
            </a:r>
          </a:p>
          <a:p>
            <a:pPr lvl="1"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</a:endParaRPr>
          </a:p>
          <a:p>
            <a:pPr lvl="1"/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98724CC-BDAE-EC4A-88F7-6D4A2C5E3A79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79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  <p:cxnSp>
        <p:nvCxnSpPr>
          <p:cNvPr id="5" name="Straight Connector 4"/>
          <p:cNvCxnSpPr>
            <a:cxnSpLocks noChangeShapeType="1"/>
          </p:cNvCxnSpPr>
          <p:nvPr/>
        </p:nvCxnSpPr>
        <p:spPr bwMode="auto">
          <a:xfrm rot="5400000">
            <a:off x="1599407" y="2655094"/>
            <a:ext cx="2590800" cy="1587"/>
          </a:xfrm>
          <a:prstGeom prst="line">
            <a:avLst/>
          </a:prstGeom>
          <a:noFill/>
          <a:ln w="22225">
            <a:solidFill>
              <a:srgbClr val="40404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 rot="5400000">
            <a:off x="4114007" y="2655094"/>
            <a:ext cx="2590800" cy="1587"/>
          </a:xfrm>
          <a:prstGeom prst="line">
            <a:avLst/>
          </a:prstGeom>
          <a:noFill/>
          <a:ln w="22225">
            <a:solidFill>
              <a:srgbClr val="40404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3255" name="TextBox 6"/>
          <p:cNvSpPr txBox="1">
            <a:spLocks noChangeArrowheads="1"/>
          </p:cNvSpPr>
          <p:nvPr/>
        </p:nvSpPr>
        <p:spPr bwMode="auto">
          <a:xfrm>
            <a:off x="2133600" y="990600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000000"/>
                </a:solidFill>
              </a:rPr>
              <a:t>Node 1</a:t>
            </a:r>
          </a:p>
        </p:txBody>
      </p:sp>
      <p:sp>
        <p:nvSpPr>
          <p:cNvPr id="53256" name="TextBox 7"/>
          <p:cNvSpPr txBox="1">
            <a:spLocks noChangeArrowheads="1"/>
          </p:cNvSpPr>
          <p:nvPr/>
        </p:nvSpPr>
        <p:spPr bwMode="auto">
          <a:xfrm>
            <a:off x="4648200" y="990600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000000"/>
                </a:solidFill>
              </a:rPr>
              <a:t>Node 2</a:t>
            </a:r>
          </a:p>
        </p:txBody>
      </p: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>
            <a:off x="5408613" y="1436688"/>
            <a:ext cx="1144587" cy="4572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867400" y="1371600"/>
            <a:ext cx="1447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>
                <a:solidFill>
                  <a:srgbClr val="000000"/>
                </a:solidFill>
              </a:rPr>
              <a:t>Flit departs </a:t>
            </a:r>
          </a:p>
          <a:p>
            <a:pPr algn="r" eaLnBrk="1" hangingPunct="1"/>
            <a:r>
              <a:rPr lang="en-US">
                <a:solidFill>
                  <a:srgbClr val="000000"/>
                </a:solidFill>
              </a:rPr>
              <a:t>router</a:t>
            </a:r>
          </a:p>
        </p:txBody>
      </p:sp>
      <p:cxnSp>
        <p:nvCxnSpPr>
          <p:cNvPr id="11" name="Straight Connector 10"/>
          <p:cNvCxnSpPr>
            <a:cxnSpLocks noChangeShapeType="1"/>
          </p:cNvCxnSpPr>
          <p:nvPr/>
        </p:nvCxnSpPr>
        <p:spPr bwMode="auto">
          <a:xfrm>
            <a:off x="1752600" y="1435100"/>
            <a:ext cx="6324600" cy="1588"/>
          </a:xfrm>
          <a:prstGeom prst="line">
            <a:avLst/>
          </a:prstGeom>
          <a:noFill/>
          <a:ln w="22225">
            <a:solidFill>
              <a:srgbClr val="40404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3260" name="TextBox 11"/>
          <p:cNvSpPr txBox="1">
            <a:spLocks noChangeArrowheads="1"/>
          </p:cNvSpPr>
          <p:nvPr/>
        </p:nvSpPr>
        <p:spPr bwMode="auto">
          <a:xfrm>
            <a:off x="762000" y="1208088"/>
            <a:ext cx="1524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000000"/>
                </a:solidFill>
              </a:rPr>
              <a:t>t1</a:t>
            </a:r>
          </a:p>
        </p:txBody>
      </p:sp>
      <p:cxnSp>
        <p:nvCxnSpPr>
          <p:cNvPr id="13" name="Straight Arrow Connector 12"/>
          <p:cNvCxnSpPr>
            <a:cxnSpLocks noChangeShapeType="1"/>
          </p:cNvCxnSpPr>
          <p:nvPr/>
        </p:nvCxnSpPr>
        <p:spPr bwMode="auto">
          <a:xfrm rot="10800000" flipV="1">
            <a:off x="2895600" y="1436688"/>
            <a:ext cx="2514600" cy="6096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4" name="TextBox 13"/>
          <p:cNvSpPr txBox="1">
            <a:spLocks noChangeArrowheads="1"/>
          </p:cNvSpPr>
          <p:nvPr/>
        </p:nvSpPr>
        <p:spPr bwMode="auto">
          <a:xfrm rot="-852584">
            <a:off x="3344863" y="1306513"/>
            <a:ext cx="2133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000000"/>
                </a:solidFill>
              </a:rPr>
              <a:t>Credit</a:t>
            </a:r>
          </a:p>
        </p:txBody>
      </p:sp>
      <p:cxnSp>
        <p:nvCxnSpPr>
          <p:cNvPr id="15" name="Straight Arrow Connector 14"/>
          <p:cNvCxnSpPr>
            <a:cxnSpLocks noChangeShapeType="1"/>
          </p:cNvCxnSpPr>
          <p:nvPr/>
        </p:nvCxnSpPr>
        <p:spPr bwMode="auto">
          <a:xfrm rot="5400000">
            <a:off x="2667001" y="2273300"/>
            <a:ext cx="457200" cy="31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1981200" y="1981200"/>
            <a:ext cx="1066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000000"/>
                </a:solidFill>
              </a:rPr>
              <a:t>Process</a:t>
            </a:r>
          </a:p>
        </p:txBody>
      </p:sp>
      <p:cxnSp>
        <p:nvCxnSpPr>
          <p:cNvPr id="17" name="Straight Connector 16"/>
          <p:cNvCxnSpPr>
            <a:cxnSpLocks noChangeShapeType="1"/>
          </p:cNvCxnSpPr>
          <p:nvPr/>
        </p:nvCxnSpPr>
        <p:spPr bwMode="auto">
          <a:xfrm>
            <a:off x="1752600" y="2055813"/>
            <a:ext cx="4419600" cy="1587"/>
          </a:xfrm>
          <a:prstGeom prst="line">
            <a:avLst/>
          </a:prstGeom>
          <a:noFill/>
          <a:ln w="22225">
            <a:solidFill>
              <a:srgbClr val="40404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762000" y="1828800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000000"/>
                </a:solidFill>
              </a:rPr>
              <a:t>t2</a:t>
            </a:r>
          </a:p>
        </p:txBody>
      </p:sp>
      <p:cxnSp>
        <p:nvCxnSpPr>
          <p:cNvPr id="19" name="Straight Connector 18"/>
          <p:cNvCxnSpPr>
            <a:cxnSpLocks noChangeShapeType="1"/>
          </p:cNvCxnSpPr>
          <p:nvPr/>
        </p:nvCxnSpPr>
        <p:spPr bwMode="auto">
          <a:xfrm>
            <a:off x="1752600" y="2513013"/>
            <a:ext cx="4419600" cy="1587"/>
          </a:xfrm>
          <a:prstGeom prst="line">
            <a:avLst/>
          </a:prstGeom>
          <a:noFill/>
          <a:ln w="22225">
            <a:solidFill>
              <a:srgbClr val="40404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762000" y="2286000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000000"/>
                </a:solidFill>
              </a:rPr>
              <a:t>t3</a:t>
            </a:r>
          </a:p>
        </p:txBody>
      </p:sp>
      <p:cxnSp>
        <p:nvCxnSpPr>
          <p:cNvPr id="21" name="Straight Arrow Connector 20"/>
          <p:cNvCxnSpPr>
            <a:cxnSpLocks noChangeShapeType="1"/>
          </p:cNvCxnSpPr>
          <p:nvPr/>
        </p:nvCxnSpPr>
        <p:spPr bwMode="auto">
          <a:xfrm rot="10800000" flipV="1">
            <a:off x="1752600" y="2508250"/>
            <a:ext cx="1143000" cy="4953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2" name="TextBox 21"/>
          <p:cNvSpPr txBox="1">
            <a:spLocks noChangeArrowheads="1"/>
          </p:cNvSpPr>
          <p:nvPr/>
        </p:nvSpPr>
        <p:spPr bwMode="auto">
          <a:xfrm rot="-1443438">
            <a:off x="1665288" y="2546350"/>
            <a:ext cx="808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000000"/>
                </a:solidFill>
              </a:rPr>
              <a:t>Credit</a:t>
            </a:r>
          </a:p>
        </p:txBody>
      </p:sp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>
            <a:off x="2895600" y="2503488"/>
            <a:ext cx="2514600" cy="8382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4" name="TextBox 23"/>
          <p:cNvSpPr txBox="1">
            <a:spLocks noChangeArrowheads="1"/>
          </p:cNvSpPr>
          <p:nvPr/>
        </p:nvSpPr>
        <p:spPr bwMode="auto">
          <a:xfrm rot="1115004">
            <a:off x="4030663" y="2897188"/>
            <a:ext cx="2133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000000"/>
                </a:solidFill>
              </a:rPr>
              <a:t>Flit</a:t>
            </a: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5410200" y="3352800"/>
            <a:ext cx="1066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000000"/>
                </a:solidFill>
              </a:rPr>
              <a:t>Process</a:t>
            </a:r>
          </a:p>
        </p:txBody>
      </p:sp>
      <p:cxnSp>
        <p:nvCxnSpPr>
          <p:cNvPr id="26" name="Straight Arrow Connector 25"/>
          <p:cNvCxnSpPr>
            <a:cxnSpLocks noChangeShapeType="1"/>
          </p:cNvCxnSpPr>
          <p:nvPr/>
        </p:nvCxnSpPr>
        <p:spPr bwMode="auto">
          <a:xfrm rot="5400000">
            <a:off x="5180807" y="3569494"/>
            <a:ext cx="457200" cy="15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7" name="Straight Connector 26"/>
          <p:cNvCxnSpPr>
            <a:cxnSpLocks noChangeShapeType="1"/>
          </p:cNvCxnSpPr>
          <p:nvPr/>
        </p:nvCxnSpPr>
        <p:spPr bwMode="auto">
          <a:xfrm>
            <a:off x="1752600" y="3351213"/>
            <a:ext cx="4419600" cy="1587"/>
          </a:xfrm>
          <a:prstGeom prst="line">
            <a:avLst/>
          </a:prstGeom>
          <a:noFill/>
          <a:ln w="22225">
            <a:solidFill>
              <a:srgbClr val="40404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762000" y="3124200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000000"/>
                </a:solidFill>
              </a:rPr>
              <a:t>t4</a:t>
            </a:r>
          </a:p>
        </p:txBody>
      </p:sp>
      <p:cxnSp>
        <p:nvCxnSpPr>
          <p:cNvPr id="29" name="Straight Connector 28"/>
          <p:cNvCxnSpPr>
            <a:cxnSpLocks noChangeShapeType="1"/>
          </p:cNvCxnSpPr>
          <p:nvPr/>
        </p:nvCxnSpPr>
        <p:spPr bwMode="auto">
          <a:xfrm flipV="1">
            <a:off x="1752600" y="3798888"/>
            <a:ext cx="6324600" cy="9525"/>
          </a:xfrm>
          <a:prstGeom prst="line">
            <a:avLst/>
          </a:prstGeom>
          <a:noFill/>
          <a:ln w="22225">
            <a:solidFill>
              <a:srgbClr val="40404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762000" y="3581400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000000"/>
                </a:solidFill>
              </a:rPr>
              <a:t>t5</a:t>
            </a:r>
          </a:p>
        </p:txBody>
      </p: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 rot="5400000">
            <a:off x="6280944" y="2623344"/>
            <a:ext cx="2374900" cy="158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arrow" w="med" len="med"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7315200" y="2133600"/>
            <a:ext cx="1524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000000"/>
                </a:solidFill>
              </a:rPr>
              <a:t>Credit round trip delay</a:t>
            </a:r>
          </a:p>
        </p:txBody>
      </p:sp>
    </p:spTree>
    <p:extLst>
      <p:ext uri="{BB962C8B-B14F-4D97-AF65-F5344CB8AC3E}">
        <p14:creationId xmlns:p14="http://schemas.microsoft.com/office/powerpoint/2010/main" val="7808236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86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86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86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86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6" grpId="0"/>
      <p:bldP spid="18" grpId="0"/>
      <p:bldP spid="20" grpId="0"/>
      <p:bldP spid="22" grpId="0"/>
      <p:bldP spid="24" grpId="0"/>
      <p:bldP spid="25" grpId="0"/>
      <p:bldP spid="28" grpId="0"/>
      <p:bldP spid="30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Terminology 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Network interface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Module that connects endpoints (e.g. processors) to network 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Decouples computation/communication</a:t>
            </a:r>
          </a:p>
          <a:p>
            <a:endParaRPr lang="en-US" sz="18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Link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Bundle of wires that carry a signal</a:t>
            </a:r>
          </a:p>
          <a:p>
            <a:pPr lvl="1"/>
            <a:endParaRPr lang="en-US" sz="2000" dirty="0">
              <a:latin typeface="Tahoma" charset="0"/>
              <a:ea typeface="ＭＳ Ｐゴシック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Switch/router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Connects fixed number of input channels to fixed number of output channels</a:t>
            </a:r>
          </a:p>
          <a:p>
            <a:pPr lvl="1"/>
            <a:endParaRPr lang="en-US" sz="2000" dirty="0">
              <a:latin typeface="Tahoma" charset="0"/>
              <a:ea typeface="ＭＳ Ｐゴシック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Channel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A single logical connection between routers/switches</a:t>
            </a:r>
          </a:p>
          <a:p>
            <a:pPr lvl="1"/>
            <a:endParaRPr lang="en-US" sz="1600" dirty="0">
              <a:latin typeface="Tahoma" charset="0"/>
              <a:ea typeface="ＭＳ Ｐゴシック" charset="0"/>
            </a:endParaRPr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7A0F737-A0B6-444E-A1C2-593370EE1AF5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8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665077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On/Off (XON/XOFF) Flow Control</a:t>
            </a:r>
          </a:p>
        </p:txBody>
      </p:sp>
      <p:sp>
        <p:nvSpPr>
          <p:cNvPr id="54275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19430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Downstream has on/off signal to upstream</a:t>
            </a:r>
          </a:p>
          <a:p>
            <a:pPr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777038" y="640080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D0DD8ED-48C7-0945-A32E-A8CFDF452E51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80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819400" y="3071813"/>
            <a:ext cx="758825" cy="3063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>
                <a:solidFill>
                  <a:srgbClr val="FF0000"/>
                </a:solidFill>
              </a:rPr>
              <a:t>Process</a:t>
            </a:r>
          </a:p>
        </p:txBody>
      </p: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 rot="16200000" flipH="1">
            <a:off x="1417637" y="4084638"/>
            <a:ext cx="4327525" cy="0"/>
          </a:xfrm>
          <a:prstGeom prst="line">
            <a:avLst/>
          </a:prstGeom>
          <a:noFill/>
          <a:ln w="22225">
            <a:solidFill>
              <a:srgbClr val="40404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 rot="5400000">
            <a:off x="3933031" y="4083844"/>
            <a:ext cx="4327525" cy="1588"/>
          </a:xfrm>
          <a:prstGeom prst="line">
            <a:avLst/>
          </a:prstGeom>
          <a:noFill/>
          <a:ln w="22225">
            <a:solidFill>
              <a:srgbClr val="40404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4280" name="TextBox 7"/>
          <p:cNvSpPr txBox="1">
            <a:spLocks noChangeArrowheads="1"/>
          </p:cNvSpPr>
          <p:nvPr/>
        </p:nvSpPr>
        <p:spPr bwMode="auto">
          <a:xfrm>
            <a:off x="2819400" y="1549400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000000"/>
                </a:solidFill>
              </a:rPr>
              <a:t>Node 1</a:t>
            </a:r>
          </a:p>
        </p:txBody>
      </p:sp>
      <p:sp>
        <p:nvSpPr>
          <p:cNvPr id="54281" name="TextBox 8"/>
          <p:cNvSpPr txBox="1">
            <a:spLocks noChangeArrowheads="1"/>
          </p:cNvSpPr>
          <p:nvPr/>
        </p:nvSpPr>
        <p:spPr bwMode="auto">
          <a:xfrm>
            <a:off x="5334000" y="1549400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000000"/>
                </a:solidFill>
              </a:rPr>
              <a:t>Node 2</a:t>
            </a:r>
          </a:p>
        </p:txBody>
      </p:sp>
      <p:cxnSp>
        <p:nvCxnSpPr>
          <p:cNvPr id="10" name="Straight Connector 9"/>
          <p:cNvCxnSpPr>
            <a:cxnSpLocks noChangeShapeType="1"/>
          </p:cNvCxnSpPr>
          <p:nvPr/>
        </p:nvCxnSpPr>
        <p:spPr bwMode="auto">
          <a:xfrm>
            <a:off x="2819400" y="1993900"/>
            <a:ext cx="5943600" cy="3175"/>
          </a:xfrm>
          <a:prstGeom prst="line">
            <a:avLst/>
          </a:prstGeom>
          <a:noFill/>
          <a:ln w="22225">
            <a:solidFill>
              <a:srgbClr val="40404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4283" name="TextBox 10"/>
          <p:cNvSpPr txBox="1">
            <a:spLocks noChangeArrowheads="1"/>
          </p:cNvSpPr>
          <p:nvPr/>
        </p:nvSpPr>
        <p:spPr bwMode="auto">
          <a:xfrm>
            <a:off x="1905000" y="1766888"/>
            <a:ext cx="1524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000000"/>
                </a:solidFill>
              </a:rPr>
              <a:t>t1</a:t>
            </a:r>
          </a:p>
        </p:txBody>
      </p: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>
            <a:off x="3581400" y="2006600"/>
            <a:ext cx="2513013" cy="6096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3" name="TextBox 12"/>
          <p:cNvSpPr txBox="1">
            <a:spLocks noChangeArrowheads="1"/>
          </p:cNvSpPr>
          <p:nvPr/>
        </p:nvSpPr>
        <p:spPr bwMode="auto">
          <a:xfrm rot="811925">
            <a:off x="4956175" y="2087563"/>
            <a:ext cx="9048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000000"/>
                </a:solidFill>
              </a:rPr>
              <a:t>Flit</a:t>
            </a:r>
          </a:p>
        </p:txBody>
      </p:sp>
      <p:cxnSp>
        <p:nvCxnSpPr>
          <p:cNvPr id="14" name="Straight Arrow Connector 13"/>
          <p:cNvCxnSpPr>
            <a:cxnSpLocks noChangeShapeType="1"/>
          </p:cNvCxnSpPr>
          <p:nvPr/>
        </p:nvCxnSpPr>
        <p:spPr bwMode="auto">
          <a:xfrm>
            <a:off x="3581400" y="2332038"/>
            <a:ext cx="2513013" cy="6096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5" name="TextBox 14"/>
          <p:cNvSpPr txBox="1">
            <a:spLocks noChangeArrowheads="1"/>
          </p:cNvSpPr>
          <p:nvPr/>
        </p:nvSpPr>
        <p:spPr bwMode="auto">
          <a:xfrm rot="811925">
            <a:off x="4956175" y="2413000"/>
            <a:ext cx="904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000000"/>
                </a:solidFill>
              </a:rPr>
              <a:t>Flit</a:t>
            </a:r>
          </a:p>
        </p:txBody>
      </p: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>
            <a:off x="3581400" y="2636838"/>
            <a:ext cx="2513013" cy="6096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7" name="TextBox 16"/>
          <p:cNvSpPr txBox="1">
            <a:spLocks noChangeArrowheads="1"/>
          </p:cNvSpPr>
          <p:nvPr/>
        </p:nvSpPr>
        <p:spPr bwMode="auto">
          <a:xfrm rot="811925">
            <a:off x="4956175" y="2717800"/>
            <a:ext cx="904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000000"/>
                </a:solidFill>
              </a:rPr>
              <a:t>Flit</a:t>
            </a:r>
          </a:p>
        </p:txBody>
      </p: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>
            <a:off x="3581400" y="2941638"/>
            <a:ext cx="2513013" cy="6096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9" name="TextBox 18"/>
          <p:cNvSpPr txBox="1">
            <a:spLocks noChangeArrowheads="1"/>
          </p:cNvSpPr>
          <p:nvPr/>
        </p:nvSpPr>
        <p:spPr bwMode="auto">
          <a:xfrm rot="811925">
            <a:off x="4956175" y="3022600"/>
            <a:ext cx="904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000000"/>
                </a:solidFill>
              </a:rPr>
              <a:t>Flit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2819400" y="2616200"/>
            <a:ext cx="5943600" cy="12700"/>
          </a:xfrm>
          <a:prstGeom prst="line">
            <a:avLst/>
          </a:prstGeom>
          <a:noFill/>
          <a:ln w="22225">
            <a:solidFill>
              <a:srgbClr val="40404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4293" name="TextBox 20"/>
          <p:cNvSpPr txBox="1">
            <a:spLocks noChangeArrowheads="1"/>
          </p:cNvSpPr>
          <p:nvPr/>
        </p:nvSpPr>
        <p:spPr bwMode="auto">
          <a:xfrm>
            <a:off x="1905000" y="2400300"/>
            <a:ext cx="1524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000000"/>
                </a:solidFill>
              </a:rPr>
              <a:t>t2</a:t>
            </a:r>
          </a:p>
        </p:txBody>
      </p:sp>
      <p:sp>
        <p:nvSpPr>
          <p:cNvPr id="22" name="Rounded Rectangular Callout 21"/>
          <p:cNvSpPr>
            <a:spLocks noChangeArrowheads="1"/>
          </p:cNvSpPr>
          <p:nvPr/>
        </p:nvSpPr>
        <p:spPr bwMode="auto">
          <a:xfrm>
            <a:off x="6858000" y="1571625"/>
            <a:ext cx="1905000" cy="638175"/>
          </a:xfrm>
          <a:prstGeom prst="wedgeRoundRectCallout">
            <a:avLst>
              <a:gd name="adj1" fmla="val -89981"/>
              <a:gd name="adj2" fmla="val 110852"/>
              <a:gd name="adj3" fmla="val 16667"/>
            </a:avLst>
          </a:prstGeom>
          <a:gradFill rotWithShape="1">
            <a:gsLst>
              <a:gs pos="0">
                <a:srgbClr val="AD7B00"/>
              </a:gs>
              <a:gs pos="80000">
                <a:srgbClr val="E3A300"/>
              </a:gs>
              <a:gs pos="100000">
                <a:srgbClr val="E9A600"/>
              </a:gs>
            </a:gsLst>
            <a:lin ang="16200000"/>
          </a:gradFill>
          <a:ln w="9525">
            <a:solidFill>
              <a:srgbClr val="CC98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dirty="0" err="1">
                <a:solidFill>
                  <a:srgbClr val="FFFFFF"/>
                </a:solidFill>
              </a:rPr>
              <a:t>F</a:t>
            </a:r>
            <a:r>
              <a:rPr lang="en-US" baseline="-25000" dirty="0" err="1">
                <a:solidFill>
                  <a:srgbClr val="FFFFFF"/>
                </a:solidFill>
              </a:rPr>
              <a:t>off</a:t>
            </a:r>
            <a:r>
              <a:rPr lang="en-US" baseline="-25000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threshold reached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 rot="-557293">
            <a:off x="4078288" y="2673350"/>
            <a:ext cx="520700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FF0000"/>
                </a:solidFill>
              </a:rPr>
              <a:t>Off</a:t>
            </a:r>
          </a:p>
        </p:txBody>
      </p:sp>
      <p:cxnSp>
        <p:nvCxnSpPr>
          <p:cNvPr id="24" name="Straight Arrow Connector 23"/>
          <p:cNvCxnSpPr>
            <a:cxnSpLocks noChangeShapeType="1"/>
          </p:cNvCxnSpPr>
          <p:nvPr/>
        </p:nvCxnSpPr>
        <p:spPr bwMode="auto">
          <a:xfrm rot="10800000" flipV="1">
            <a:off x="3581400" y="2636838"/>
            <a:ext cx="2513013" cy="46355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5" name="Straight Arrow Connector 24"/>
          <p:cNvCxnSpPr>
            <a:cxnSpLocks noChangeShapeType="1"/>
          </p:cNvCxnSpPr>
          <p:nvPr/>
        </p:nvCxnSpPr>
        <p:spPr bwMode="auto">
          <a:xfrm rot="16200000" flipH="1">
            <a:off x="3431381" y="3223419"/>
            <a:ext cx="300038" cy="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6" name="Straight Arrow Connector 25"/>
          <p:cNvCxnSpPr>
            <a:cxnSpLocks noChangeShapeType="1"/>
          </p:cNvCxnSpPr>
          <p:nvPr/>
        </p:nvCxnSpPr>
        <p:spPr bwMode="auto">
          <a:xfrm>
            <a:off x="3581400" y="3225800"/>
            <a:ext cx="2513013" cy="6096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7" name="TextBox 26"/>
          <p:cNvSpPr txBox="1">
            <a:spLocks noChangeArrowheads="1"/>
          </p:cNvSpPr>
          <p:nvPr/>
        </p:nvSpPr>
        <p:spPr bwMode="auto">
          <a:xfrm rot="811925">
            <a:off x="4956175" y="3306763"/>
            <a:ext cx="9048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000000"/>
                </a:solidFill>
              </a:rPr>
              <a:t>Flit</a:t>
            </a:r>
          </a:p>
        </p:txBody>
      </p:sp>
      <p:cxnSp>
        <p:nvCxnSpPr>
          <p:cNvPr id="28" name="Straight Arrow Connector 27"/>
          <p:cNvCxnSpPr>
            <a:cxnSpLocks noChangeShapeType="1"/>
          </p:cNvCxnSpPr>
          <p:nvPr/>
        </p:nvCxnSpPr>
        <p:spPr bwMode="auto">
          <a:xfrm>
            <a:off x="6096000" y="3683000"/>
            <a:ext cx="1143000" cy="3048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9" name="TextBox 28"/>
          <p:cNvSpPr txBox="1">
            <a:spLocks noChangeArrowheads="1"/>
          </p:cNvSpPr>
          <p:nvPr/>
        </p:nvSpPr>
        <p:spPr bwMode="auto">
          <a:xfrm rot="811925">
            <a:off x="6437313" y="3509963"/>
            <a:ext cx="5191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000000"/>
                </a:solidFill>
              </a:rPr>
              <a:t>Flit</a:t>
            </a:r>
          </a:p>
        </p:txBody>
      </p:sp>
      <p:cxnSp>
        <p:nvCxnSpPr>
          <p:cNvPr id="30" name="Straight Arrow Connector 29"/>
          <p:cNvCxnSpPr>
            <a:cxnSpLocks noChangeShapeType="1"/>
          </p:cNvCxnSpPr>
          <p:nvPr/>
        </p:nvCxnSpPr>
        <p:spPr bwMode="auto">
          <a:xfrm>
            <a:off x="6096000" y="3987800"/>
            <a:ext cx="1143000" cy="3048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1" name="TextBox 30"/>
          <p:cNvSpPr txBox="1">
            <a:spLocks noChangeArrowheads="1"/>
          </p:cNvSpPr>
          <p:nvPr/>
        </p:nvSpPr>
        <p:spPr bwMode="auto">
          <a:xfrm rot="811925">
            <a:off x="6437313" y="3814763"/>
            <a:ext cx="5191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000000"/>
                </a:solidFill>
              </a:rPr>
              <a:t>Flit</a:t>
            </a:r>
          </a:p>
        </p:txBody>
      </p:sp>
      <p:cxnSp>
        <p:nvCxnSpPr>
          <p:cNvPr id="32" name="Straight Arrow Connector 31"/>
          <p:cNvCxnSpPr>
            <a:cxnSpLocks noChangeShapeType="1"/>
          </p:cNvCxnSpPr>
          <p:nvPr/>
        </p:nvCxnSpPr>
        <p:spPr bwMode="auto">
          <a:xfrm>
            <a:off x="6096000" y="4292600"/>
            <a:ext cx="1143000" cy="3048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3" name="TextBox 32"/>
          <p:cNvSpPr txBox="1">
            <a:spLocks noChangeArrowheads="1"/>
          </p:cNvSpPr>
          <p:nvPr/>
        </p:nvSpPr>
        <p:spPr bwMode="auto">
          <a:xfrm rot="811925">
            <a:off x="6437313" y="4119563"/>
            <a:ext cx="5191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000000"/>
                </a:solidFill>
              </a:rPr>
              <a:t>Flit</a:t>
            </a:r>
          </a:p>
        </p:txBody>
      </p: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>
            <a:off x="6096000" y="4597400"/>
            <a:ext cx="1143000" cy="3048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5" name="TextBox 34"/>
          <p:cNvSpPr txBox="1">
            <a:spLocks noChangeArrowheads="1"/>
          </p:cNvSpPr>
          <p:nvPr/>
        </p:nvSpPr>
        <p:spPr bwMode="auto">
          <a:xfrm rot="811925">
            <a:off x="6437313" y="4424363"/>
            <a:ext cx="5191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000000"/>
                </a:solidFill>
              </a:rPr>
              <a:t>Flit</a:t>
            </a: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 rot="-557293">
            <a:off x="4078288" y="4678363"/>
            <a:ext cx="520700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008000"/>
                </a:solidFill>
              </a:rPr>
              <a:t>On</a:t>
            </a:r>
          </a:p>
        </p:txBody>
      </p:sp>
      <p:cxnSp>
        <p:nvCxnSpPr>
          <p:cNvPr id="37" name="Straight Arrow Connector 36"/>
          <p:cNvCxnSpPr>
            <a:cxnSpLocks noChangeShapeType="1"/>
          </p:cNvCxnSpPr>
          <p:nvPr/>
        </p:nvCxnSpPr>
        <p:spPr bwMode="auto">
          <a:xfrm rot="10800000" flipV="1">
            <a:off x="3581400" y="4641850"/>
            <a:ext cx="2513013" cy="463550"/>
          </a:xfrm>
          <a:prstGeom prst="straightConnector1">
            <a:avLst/>
          </a:prstGeom>
          <a:noFill/>
          <a:ln w="25400">
            <a:solidFill>
              <a:srgbClr val="008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2819400" y="5105400"/>
            <a:ext cx="758825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>
                <a:solidFill>
                  <a:srgbClr val="008000"/>
                </a:solidFill>
              </a:rPr>
              <a:t>Process</a:t>
            </a:r>
          </a:p>
        </p:txBody>
      </p:sp>
      <p:cxnSp>
        <p:nvCxnSpPr>
          <p:cNvPr id="39" name="Straight Arrow Connector 38"/>
          <p:cNvCxnSpPr>
            <a:cxnSpLocks noChangeShapeType="1"/>
          </p:cNvCxnSpPr>
          <p:nvPr/>
        </p:nvCxnSpPr>
        <p:spPr bwMode="auto">
          <a:xfrm rot="16200000" flipH="1">
            <a:off x="3432175" y="5257800"/>
            <a:ext cx="298450" cy="0"/>
          </a:xfrm>
          <a:prstGeom prst="straightConnector1">
            <a:avLst/>
          </a:prstGeom>
          <a:noFill/>
          <a:ln w="25400">
            <a:solidFill>
              <a:srgbClr val="008000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0" name="Straight Arrow Connector 39"/>
          <p:cNvCxnSpPr>
            <a:cxnSpLocks noChangeShapeType="1"/>
          </p:cNvCxnSpPr>
          <p:nvPr/>
        </p:nvCxnSpPr>
        <p:spPr bwMode="auto">
          <a:xfrm>
            <a:off x="3581400" y="5410200"/>
            <a:ext cx="2513013" cy="6096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1" name="TextBox 40"/>
          <p:cNvSpPr txBox="1">
            <a:spLocks noChangeArrowheads="1"/>
          </p:cNvSpPr>
          <p:nvPr/>
        </p:nvSpPr>
        <p:spPr bwMode="auto">
          <a:xfrm rot="811925">
            <a:off x="4956175" y="5491163"/>
            <a:ext cx="9048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000000"/>
                </a:solidFill>
              </a:rPr>
              <a:t>Flit</a:t>
            </a:r>
          </a:p>
        </p:txBody>
      </p:sp>
      <p:cxnSp>
        <p:nvCxnSpPr>
          <p:cNvPr id="42" name="Straight Arrow Connector 41"/>
          <p:cNvCxnSpPr>
            <a:cxnSpLocks noChangeShapeType="1"/>
          </p:cNvCxnSpPr>
          <p:nvPr/>
        </p:nvCxnSpPr>
        <p:spPr bwMode="auto">
          <a:xfrm>
            <a:off x="6096000" y="4876800"/>
            <a:ext cx="1143000" cy="3048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3" name="TextBox 42"/>
          <p:cNvSpPr txBox="1">
            <a:spLocks noChangeArrowheads="1"/>
          </p:cNvSpPr>
          <p:nvPr/>
        </p:nvSpPr>
        <p:spPr bwMode="auto">
          <a:xfrm rot="811925">
            <a:off x="6437313" y="4703763"/>
            <a:ext cx="5191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000000"/>
                </a:solidFill>
              </a:rPr>
              <a:t>Flit</a:t>
            </a:r>
          </a:p>
        </p:txBody>
      </p:sp>
      <p:cxnSp>
        <p:nvCxnSpPr>
          <p:cNvPr id="44" name="Straight Arrow Connector 43"/>
          <p:cNvCxnSpPr>
            <a:cxnSpLocks noChangeShapeType="1"/>
          </p:cNvCxnSpPr>
          <p:nvPr/>
        </p:nvCxnSpPr>
        <p:spPr bwMode="auto">
          <a:xfrm>
            <a:off x="6096000" y="5181600"/>
            <a:ext cx="1143000" cy="3048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5" name="TextBox 44"/>
          <p:cNvSpPr txBox="1">
            <a:spLocks noChangeArrowheads="1"/>
          </p:cNvSpPr>
          <p:nvPr/>
        </p:nvSpPr>
        <p:spPr bwMode="auto">
          <a:xfrm rot="811925">
            <a:off x="6437313" y="5008563"/>
            <a:ext cx="5191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000000"/>
                </a:solidFill>
              </a:rPr>
              <a:t>Flit</a:t>
            </a:r>
          </a:p>
        </p:txBody>
      </p:sp>
      <p:cxnSp>
        <p:nvCxnSpPr>
          <p:cNvPr id="46" name="Straight Arrow Connector 45"/>
          <p:cNvCxnSpPr>
            <a:cxnSpLocks noChangeShapeType="1"/>
          </p:cNvCxnSpPr>
          <p:nvPr/>
        </p:nvCxnSpPr>
        <p:spPr bwMode="auto">
          <a:xfrm>
            <a:off x="6096000" y="5486400"/>
            <a:ext cx="1143000" cy="3048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7" name="TextBox 46"/>
          <p:cNvSpPr txBox="1">
            <a:spLocks noChangeArrowheads="1"/>
          </p:cNvSpPr>
          <p:nvPr/>
        </p:nvSpPr>
        <p:spPr bwMode="auto">
          <a:xfrm rot="811925">
            <a:off x="6437313" y="5313363"/>
            <a:ext cx="5191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000000"/>
                </a:solidFill>
              </a:rPr>
              <a:t>Flit</a:t>
            </a:r>
          </a:p>
        </p:txBody>
      </p:sp>
      <p:cxnSp>
        <p:nvCxnSpPr>
          <p:cNvPr id="48" name="Straight Arrow Connector 47"/>
          <p:cNvCxnSpPr>
            <a:cxnSpLocks noChangeShapeType="1"/>
          </p:cNvCxnSpPr>
          <p:nvPr/>
        </p:nvCxnSpPr>
        <p:spPr bwMode="auto">
          <a:xfrm>
            <a:off x="6096000" y="5791200"/>
            <a:ext cx="1143000" cy="3048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9" name="TextBox 48"/>
          <p:cNvSpPr txBox="1">
            <a:spLocks noChangeArrowheads="1"/>
          </p:cNvSpPr>
          <p:nvPr/>
        </p:nvSpPr>
        <p:spPr bwMode="auto">
          <a:xfrm rot="811925">
            <a:off x="6437313" y="5618163"/>
            <a:ext cx="5191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000000"/>
                </a:solidFill>
              </a:rPr>
              <a:t>Flit</a:t>
            </a:r>
          </a:p>
        </p:txBody>
      </p:sp>
      <p:cxnSp>
        <p:nvCxnSpPr>
          <p:cNvPr id="52" name="Straight Connector 51"/>
          <p:cNvCxnSpPr>
            <a:cxnSpLocks noChangeShapeType="1"/>
          </p:cNvCxnSpPr>
          <p:nvPr/>
        </p:nvCxnSpPr>
        <p:spPr bwMode="auto">
          <a:xfrm>
            <a:off x="2819400" y="3124200"/>
            <a:ext cx="5943600" cy="12700"/>
          </a:xfrm>
          <a:prstGeom prst="line">
            <a:avLst/>
          </a:prstGeom>
          <a:noFill/>
          <a:ln w="22225">
            <a:solidFill>
              <a:srgbClr val="40404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4323" name="TextBox 52"/>
          <p:cNvSpPr txBox="1">
            <a:spLocks noChangeArrowheads="1"/>
          </p:cNvSpPr>
          <p:nvPr/>
        </p:nvSpPr>
        <p:spPr bwMode="auto">
          <a:xfrm>
            <a:off x="1905000" y="2906713"/>
            <a:ext cx="1524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000000"/>
                </a:solidFill>
              </a:rPr>
              <a:t>t3</a:t>
            </a:r>
          </a:p>
        </p:txBody>
      </p:sp>
      <p:cxnSp>
        <p:nvCxnSpPr>
          <p:cNvPr id="54" name="Straight Connector 53"/>
          <p:cNvCxnSpPr>
            <a:cxnSpLocks noChangeShapeType="1"/>
          </p:cNvCxnSpPr>
          <p:nvPr/>
        </p:nvCxnSpPr>
        <p:spPr bwMode="auto">
          <a:xfrm>
            <a:off x="2819400" y="3352800"/>
            <a:ext cx="5943600" cy="1588"/>
          </a:xfrm>
          <a:prstGeom prst="line">
            <a:avLst/>
          </a:prstGeom>
          <a:noFill/>
          <a:ln w="22225">
            <a:solidFill>
              <a:srgbClr val="40404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4325" name="TextBox 54"/>
          <p:cNvSpPr txBox="1">
            <a:spLocks noChangeArrowheads="1"/>
          </p:cNvSpPr>
          <p:nvPr/>
        </p:nvSpPr>
        <p:spPr bwMode="auto">
          <a:xfrm>
            <a:off x="1905000" y="3124200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000000"/>
                </a:solidFill>
              </a:rPr>
              <a:t>t4</a:t>
            </a:r>
          </a:p>
        </p:txBody>
      </p:sp>
      <p:cxnSp>
        <p:nvCxnSpPr>
          <p:cNvPr id="56" name="Straight Connector 55"/>
          <p:cNvCxnSpPr>
            <a:cxnSpLocks noChangeShapeType="1"/>
          </p:cNvCxnSpPr>
          <p:nvPr/>
        </p:nvCxnSpPr>
        <p:spPr bwMode="auto">
          <a:xfrm>
            <a:off x="2819400" y="4572000"/>
            <a:ext cx="5943600" cy="1588"/>
          </a:xfrm>
          <a:prstGeom prst="line">
            <a:avLst/>
          </a:prstGeom>
          <a:noFill/>
          <a:ln w="22225">
            <a:solidFill>
              <a:srgbClr val="40404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4327" name="TextBox 56"/>
          <p:cNvSpPr txBox="1">
            <a:spLocks noChangeArrowheads="1"/>
          </p:cNvSpPr>
          <p:nvPr/>
        </p:nvSpPr>
        <p:spPr bwMode="auto">
          <a:xfrm>
            <a:off x="1905000" y="4343400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000000"/>
                </a:solidFill>
              </a:rPr>
              <a:t>t5</a:t>
            </a:r>
          </a:p>
        </p:txBody>
      </p:sp>
      <p:cxnSp>
        <p:nvCxnSpPr>
          <p:cNvPr id="58" name="Straight Connector 57"/>
          <p:cNvCxnSpPr>
            <a:cxnSpLocks noChangeShapeType="1"/>
          </p:cNvCxnSpPr>
          <p:nvPr/>
        </p:nvCxnSpPr>
        <p:spPr bwMode="auto">
          <a:xfrm>
            <a:off x="2819400" y="5087938"/>
            <a:ext cx="5943600" cy="17462"/>
          </a:xfrm>
          <a:prstGeom prst="line">
            <a:avLst/>
          </a:prstGeom>
          <a:noFill/>
          <a:ln w="22225">
            <a:solidFill>
              <a:srgbClr val="40404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4329" name="TextBox 58"/>
          <p:cNvSpPr txBox="1">
            <a:spLocks noChangeArrowheads="1"/>
          </p:cNvSpPr>
          <p:nvPr/>
        </p:nvSpPr>
        <p:spPr bwMode="auto">
          <a:xfrm>
            <a:off x="1905000" y="4876800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000000"/>
                </a:solidFill>
              </a:rPr>
              <a:t>t6</a:t>
            </a:r>
          </a:p>
        </p:txBody>
      </p:sp>
      <p:cxnSp>
        <p:nvCxnSpPr>
          <p:cNvPr id="60" name="Straight Connector 59"/>
          <p:cNvCxnSpPr>
            <a:cxnSpLocks noChangeShapeType="1"/>
          </p:cNvCxnSpPr>
          <p:nvPr/>
        </p:nvCxnSpPr>
        <p:spPr bwMode="auto">
          <a:xfrm>
            <a:off x="2819400" y="5389563"/>
            <a:ext cx="5943600" cy="33337"/>
          </a:xfrm>
          <a:prstGeom prst="line">
            <a:avLst/>
          </a:prstGeom>
          <a:noFill/>
          <a:ln w="22225">
            <a:solidFill>
              <a:srgbClr val="40404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4331" name="TextBox 60"/>
          <p:cNvSpPr txBox="1">
            <a:spLocks noChangeArrowheads="1"/>
          </p:cNvSpPr>
          <p:nvPr/>
        </p:nvSpPr>
        <p:spPr bwMode="auto">
          <a:xfrm>
            <a:off x="1905000" y="5192713"/>
            <a:ext cx="1524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000000"/>
                </a:solidFill>
              </a:rPr>
              <a:t>t7</a:t>
            </a:r>
          </a:p>
        </p:txBody>
      </p:sp>
      <p:cxnSp>
        <p:nvCxnSpPr>
          <p:cNvPr id="62" name="Straight Connector 61"/>
          <p:cNvCxnSpPr>
            <a:cxnSpLocks noChangeShapeType="1"/>
          </p:cNvCxnSpPr>
          <p:nvPr/>
        </p:nvCxnSpPr>
        <p:spPr bwMode="auto">
          <a:xfrm>
            <a:off x="2819400" y="6032500"/>
            <a:ext cx="5943600" cy="1588"/>
          </a:xfrm>
          <a:prstGeom prst="line">
            <a:avLst/>
          </a:prstGeom>
          <a:noFill/>
          <a:ln w="22225">
            <a:solidFill>
              <a:srgbClr val="404040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4333" name="TextBox 62"/>
          <p:cNvSpPr txBox="1">
            <a:spLocks noChangeArrowheads="1"/>
          </p:cNvSpPr>
          <p:nvPr/>
        </p:nvSpPr>
        <p:spPr bwMode="auto">
          <a:xfrm>
            <a:off x="1905000" y="5802313"/>
            <a:ext cx="1524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000000"/>
                </a:solidFill>
              </a:rPr>
              <a:t>t8</a:t>
            </a:r>
          </a:p>
        </p:txBody>
      </p:sp>
      <p:sp>
        <p:nvSpPr>
          <p:cNvPr id="64" name="Right Brace 63"/>
          <p:cNvSpPr>
            <a:spLocks/>
          </p:cNvSpPr>
          <p:nvPr/>
        </p:nvSpPr>
        <p:spPr bwMode="auto">
          <a:xfrm rot="10800000">
            <a:off x="2286000" y="2616200"/>
            <a:ext cx="228600" cy="750888"/>
          </a:xfrm>
          <a:prstGeom prst="rightBrace">
            <a:avLst>
              <a:gd name="adj1" fmla="val 52130"/>
              <a:gd name="adj2" fmla="val 50000"/>
            </a:avLst>
          </a:prstGeom>
          <a:solidFill>
            <a:srgbClr val="FFFFFF"/>
          </a:solidFill>
          <a:ln w="25400">
            <a:solidFill>
              <a:schemeClr val="accent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65" name="Rounded Rectangle 64"/>
          <p:cNvSpPr>
            <a:spLocks noChangeArrowheads="1"/>
          </p:cNvSpPr>
          <p:nvPr/>
        </p:nvSpPr>
        <p:spPr bwMode="auto">
          <a:xfrm>
            <a:off x="228600" y="2338388"/>
            <a:ext cx="1981200" cy="13192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AD7B00"/>
              </a:gs>
              <a:gs pos="80000">
                <a:srgbClr val="E3A300"/>
              </a:gs>
              <a:gs pos="100000">
                <a:srgbClr val="E9A600"/>
              </a:gs>
            </a:gsLst>
            <a:lin ang="16200000"/>
          </a:gradFill>
          <a:ln w="9525">
            <a:solidFill>
              <a:srgbClr val="CC9800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dirty="0" err="1">
                <a:solidFill>
                  <a:srgbClr val="FFFFFF"/>
                </a:solidFill>
              </a:rPr>
              <a:t>F</a:t>
            </a:r>
            <a:r>
              <a:rPr lang="en-US" baseline="-25000" dirty="0" err="1">
                <a:solidFill>
                  <a:srgbClr val="FFFFFF"/>
                </a:solidFill>
              </a:rPr>
              <a:t>off</a:t>
            </a:r>
            <a:r>
              <a:rPr lang="en-US" baseline="-25000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set to prevent flits arriving before t4 from overflowing</a:t>
            </a:r>
          </a:p>
        </p:txBody>
      </p:sp>
      <p:sp>
        <p:nvSpPr>
          <p:cNvPr id="66" name="Rounded Rectangular Callout 65"/>
          <p:cNvSpPr>
            <a:spLocks noChangeArrowheads="1"/>
          </p:cNvSpPr>
          <p:nvPr/>
        </p:nvSpPr>
        <p:spPr bwMode="auto">
          <a:xfrm>
            <a:off x="6858000" y="4191000"/>
            <a:ext cx="1905000" cy="638175"/>
          </a:xfrm>
          <a:prstGeom prst="wedgeRoundRectCallout">
            <a:avLst>
              <a:gd name="adj1" fmla="val -88833"/>
              <a:gd name="adj2" fmla="val 20731"/>
              <a:gd name="adj3" fmla="val 16667"/>
            </a:avLst>
          </a:prstGeom>
          <a:gradFill rotWithShape="1">
            <a:gsLst>
              <a:gs pos="0">
                <a:srgbClr val="AD7B00"/>
              </a:gs>
              <a:gs pos="80000">
                <a:srgbClr val="E3A300"/>
              </a:gs>
              <a:gs pos="100000">
                <a:srgbClr val="E9A600"/>
              </a:gs>
            </a:gsLst>
            <a:lin ang="16200000"/>
          </a:gradFill>
          <a:ln w="9525">
            <a:solidFill>
              <a:srgbClr val="CC9800"/>
            </a:solidFill>
            <a:miter lim="800000"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dirty="0" err="1">
                <a:solidFill>
                  <a:srgbClr val="FFFFFF"/>
                </a:solidFill>
              </a:rPr>
              <a:t>F</a:t>
            </a:r>
            <a:r>
              <a:rPr lang="en-US" baseline="-25000" dirty="0" err="1">
                <a:solidFill>
                  <a:srgbClr val="FFFFFF"/>
                </a:solidFill>
              </a:rPr>
              <a:t>on</a:t>
            </a:r>
            <a:r>
              <a:rPr lang="en-US" baseline="-25000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threshold reached</a:t>
            </a:r>
          </a:p>
        </p:txBody>
      </p:sp>
      <p:sp>
        <p:nvSpPr>
          <p:cNvPr id="67" name="Right Brace 66"/>
          <p:cNvSpPr>
            <a:spLocks/>
          </p:cNvSpPr>
          <p:nvPr/>
        </p:nvSpPr>
        <p:spPr bwMode="auto">
          <a:xfrm rot="10800000">
            <a:off x="2209800" y="4557713"/>
            <a:ext cx="304800" cy="1485900"/>
          </a:xfrm>
          <a:prstGeom prst="rightBrace">
            <a:avLst>
              <a:gd name="adj1" fmla="val 52113"/>
              <a:gd name="adj2" fmla="val 50000"/>
            </a:avLst>
          </a:prstGeom>
          <a:solidFill>
            <a:srgbClr val="FFFFFF"/>
          </a:solidFill>
          <a:ln w="25400">
            <a:solidFill>
              <a:schemeClr val="accent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68" name="Rounded Rectangle 67"/>
          <p:cNvSpPr>
            <a:spLocks noChangeArrowheads="1"/>
          </p:cNvSpPr>
          <p:nvPr/>
        </p:nvSpPr>
        <p:spPr bwMode="auto">
          <a:xfrm>
            <a:off x="304800" y="4545013"/>
            <a:ext cx="1828800" cy="162718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AD7B00"/>
              </a:gs>
              <a:gs pos="80000">
                <a:srgbClr val="E3A300"/>
              </a:gs>
              <a:gs pos="100000">
                <a:srgbClr val="E9A600"/>
              </a:gs>
            </a:gsLst>
            <a:lin ang="16200000"/>
          </a:gradFill>
          <a:ln w="9525">
            <a:solidFill>
              <a:srgbClr val="CC9800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dirty="0" err="1">
                <a:solidFill>
                  <a:srgbClr val="FFFFFF"/>
                </a:solidFill>
              </a:rPr>
              <a:t>F</a:t>
            </a:r>
            <a:r>
              <a:rPr lang="en-US" baseline="-25000" dirty="0" err="1">
                <a:solidFill>
                  <a:srgbClr val="FFFFFF"/>
                </a:solidFill>
              </a:rPr>
              <a:t>on</a:t>
            </a:r>
            <a:r>
              <a:rPr lang="en-US" baseline="-25000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set so that Node 2 does not run out of flits between t5 and t8</a:t>
            </a:r>
          </a:p>
        </p:txBody>
      </p:sp>
    </p:spTree>
    <p:extLst>
      <p:ext uri="{BB962C8B-B14F-4D97-AF65-F5344CB8AC3E}">
        <p14:creationId xmlns:p14="http://schemas.microsoft.com/office/powerpoint/2010/main" val="307204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  <p:bldP spid="15" grpId="0"/>
      <p:bldP spid="17" grpId="0"/>
      <p:bldP spid="19" grpId="0"/>
      <p:bldP spid="22" grpId="0" animBg="1"/>
      <p:bldP spid="23" grpId="0" animBg="1"/>
      <p:bldP spid="27" grpId="0"/>
      <p:bldP spid="29" grpId="0"/>
      <p:bldP spid="31" grpId="0"/>
      <p:bldP spid="33" grpId="0"/>
      <p:bldP spid="35" grpId="0"/>
      <p:bldP spid="36" grpId="0" animBg="1"/>
      <p:bldP spid="38" grpId="0" animBg="1"/>
      <p:bldP spid="41" grpId="0"/>
      <p:bldP spid="43" grpId="0"/>
      <p:bldP spid="45" grpId="0"/>
      <p:bldP spid="47" grpId="0"/>
      <p:bldP spid="49" grpId="0"/>
      <p:bldP spid="64" grpId="0" animBg="1"/>
      <p:bldP spid="65" grpId="0" animBg="1"/>
      <p:bldP spid="66" grpId="0" animBg="1"/>
      <p:bldP spid="67" grpId="0" animBg="1"/>
      <p:bldP spid="6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4"/>
          <p:cNvSpPr>
            <a:spLocks noGrp="1"/>
          </p:cNvSpPr>
          <p:nvPr>
            <p:ph type="ctrTitle"/>
          </p:nvPr>
        </p:nvSpPr>
        <p:spPr>
          <a:xfrm>
            <a:off x="685800" y="1340768"/>
            <a:ext cx="7924800" cy="1752600"/>
          </a:xfrm>
        </p:spPr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Interconnection Network</a:t>
            </a:r>
            <a:b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</a:br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Performance</a:t>
            </a:r>
          </a:p>
        </p:txBody>
      </p:sp>
      <p:sp>
        <p:nvSpPr>
          <p:cNvPr id="45058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DA0F9DB-52B2-F546-84AD-C19B2B92BC4C}" type="slidenum">
              <a:rPr lang="en-US" sz="1200">
                <a:solidFill>
                  <a:srgbClr val="000000"/>
                </a:solidFill>
                <a:latin typeface="Garamond" charset="0"/>
              </a:rPr>
              <a:pPr eaLnBrk="1" hangingPunct="1"/>
              <a:t>81</a:t>
            </a:fld>
            <a:endParaRPr lang="en-US" sz="1200">
              <a:solidFill>
                <a:srgbClr val="000000"/>
              </a:solidFill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973239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Interconnection Network Performance</a:t>
            </a:r>
          </a:p>
        </p:txBody>
      </p:sp>
      <p:sp>
        <p:nvSpPr>
          <p:cNvPr id="67587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676EE66D-F6A3-7643-ADFA-575F29555FB2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82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  <p:cxnSp>
        <p:nvCxnSpPr>
          <p:cNvPr id="5" name="Straight Arrow Connector 4"/>
          <p:cNvCxnSpPr>
            <a:cxnSpLocks noChangeShapeType="1"/>
          </p:cNvCxnSpPr>
          <p:nvPr/>
        </p:nvCxnSpPr>
        <p:spPr bwMode="auto">
          <a:xfrm rot="5400000" flipH="1" flipV="1">
            <a:off x="855663" y="3054350"/>
            <a:ext cx="3671888" cy="15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" name="Straight Arrow Connector 5"/>
          <p:cNvCxnSpPr>
            <a:cxnSpLocks noChangeShapeType="1"/>
          </p:cNvCxnSpPr>
          <p:nvPr/>
        </p:nvCxnSpPr>
        <p:spPr bwMode="auto">
          <a:xfrm flipV="1">
            <a:off x="2438400" y="4648200"/>
            <a:ext cx="4876800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7591" name="TextBox 6"/>
          <p:cNvSpPr txBox="1">
            <a:spLocks noChangeArrowheads="1"/>
          </p:cNvSpPr>
          <p:nvPr/>
        </p:nvSpPr>
        <p:spPr bwMode="auto">
          <a:xfrm>
            <a:off x="1651000" y="1905000"/>
            <a:ext cx="1092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Latency</a:t>
            </a:r>
          </a:p>
        </p:txBody>
      </p:sp>
      <p:sp>
        <p:nvSpPr>
          <p:cNvPr id="67592" name="TextBox 7"/>
          <p:cNvSpPr txBox="1">
            <a:spLocks noChangeArrowheads="1"/>
          </p:cNvSpPr>
          <p:nvPr/>
        </p:nvSpPr>
        <p:spPr bwMode="auto">
          <a:xfrm>
            <a:off x="3733800" y="4876800"/>
            <a:ext cx="2819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Injection rate into network</a:t>
            </a:r>
          </a:p>
        </p:txBody>
      </p:sp>
      <p:cxnSp>
        <p:nvCxnSpPr>
          <p:cNvPr id="9" name="Straight Connector 8"/>
          <p:cNvCxnSpPr>
            <a:cxnSpLocks noChangeShapeType="1"/>
          </p:cNvCxnSpPr>
          <p:nvPr/>
        </p:nvCxnSpPr>
        <p:spPr bwMode="auto">
          <a:xfrm>
            <a:off x="2133600" y="4419600"/>
            <a:ext cx="5638800" cy="1588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0" name="Freeform 9"/>
          <p:cNvSpPr>
            <a:spLocks/>
          </p:cNvSpPr>
          <p:nvPr/>
        </p:nvSpPr>
        <p:spPr bwMode="auto">
          <a:xfrm>
            <a:off x="2692400" y="1346200"/>
            <a:ext cx="3632200" cy="2603500"/>
          </a:xfrm>
          <a:custGeom>
            <a:avLst/>
            <a:gdLst>
              <a:gd name="T0" fmla="*/ 0 w 3873500"/>
              <a:gd name="T1" fmla="*/ 2603500 h 2603500"/>
              <a:gd name="T2" fmla="*/ 2798580 w 3873500"/>
              <a:gd name="T3" fmla="*/ 2159000 h 2603500"/>
              <a:gd name="T4" fmla="*/ 3632200 w 3873500"/>
              <a:gd name="T5" fmla="*/ 0 h 26035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73500" h="2603500">
                <a:moveTo>
                  <a:pt x="0" y="2603500"/>
                </a:moveTo>
                <a:cubicBezTo>
                  <a:pt x="1169458" y="2598208"/>
                  <a:pt x="2338917" y="2592917"/>
                  <a:pt x="2984500" y="2159000"/>
                </a:cubicBezTo>
                <a:cubicBezTo>
                  <a:pt x="3630083" y="1725083"/>
                  <a:pt x="3873500" y="0"/>
                  <a:pt x="3873500" y="0"/>
                </a:cubicBezTo>
              </a:path>
            </a:pathLst>
          </a:custGeom>
          <a:noFill/>
          <a:ln w="25400" cap="flat" cmpd="sng">
            <a:solidFill>
              <a:schemeClr val="accent2"/>
            </a:solidFill>
            <a:prstDash val="solid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cxnSp>
        <p:nvCxnSpPr>
          <p:cNvPr id="11" name="Straight Connector 10"/>
          <p:cNvCxnSpPr>
            <a:cxnSpLocks noChangeShapeType="1"/>
          </p:cNvCxnSpPr>
          <p:nvPr/>
        </p:nvCxnSpPr>
        <p:spPr bwMode="auto">
          <a:xfrm>
            <a:off x="2133600" y="4191000"/>
            <a:ext cx="5638800" cy="1588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2" name="Straight Connector 11"/>
          <p:cNvCxnSpPr>
            <a:cxnSpLocks noChangeShapeType="1"/>
          </p:cNvCxnSpPr>
          <p:nvPr/>
        </p:nvCxnSpPr>
        <p:spPr bwMode="auto">
          <a:xfrm>
            <a:off x="2133600" y="3962400"/>
            <a:ext cx="5638800" cy="1588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3" name="Straight Connector 12"/>
          <p:cNvCxnSpPr>
            <a:cxnSpLocks noChangeShapeType="1"/>
          </p:cNvCxnSpPr>
          <p:nvPr/>
        </p:nvCxnSpPr>
        <p:spPr bwMode="auto">
          <a:xfrm rot="5400000" flipH="1" flipV="1">
            <a:off x="5251450" y="3055938"/>
            <a:ext cx="3671887" cy="1588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4" name="Straight Connector 13"/>
          <p:cNvCxnSpPr>
            <a:cxnSpLocks noChangeShapeType="1"/>
          </p:cNvCxnSpPr>
          <p:nvPr/>
        </p:nvCxnSpPr>
        <p:spPr bwMode="auto">
          <a:xfrm rot="5400000" flipH="1" flipV="1">
            <a:off x="4870450" y="3054350"/>
            <a:ext cx="3671888" cy="1588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5" name="Straight Connector 14"/>
          <p:cNvCxnSpPr>
            <a:cxnSpLocks noChangeShapeType="1"/>
          </p:cNvCxnSpPr>
          <p:nvPr/>
        </p:nvCxnSpPr>
        <p:spPr bwMode="auto">
          <a:xfrm rot="5400000" flipH="1" flipV="1">
            <a:off x="4489450" y="3054350"/>
            <a:ext cx="3671888" cy="1588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6" name="Rounded Rectangular Callout 15"/>
          <p:cNvSpPr>
            <a:spLocks noChangeArrowheads="1"/>
          </p:cNvSpPr>
          <p:nvPr/>
        </p:nvSpPr>
        <p:spPr bwMode="auto">
          <a:xfrm>
            <a:off x="228600" y="4419600"/>
            <a:ext cx="1676400" cy="990600"/>
          </a:xfrm>
          <a:prstGeom prst="wedgeRoundRectCallout">
            <a:avLst>
              <a:gd name="adj1" fmla="val 102986"/>
              <a:gd name="adj2" fmla="val -48130"/>
              <a:gd name="adj3" fmla="val 16667"/>
            </a:avLst>
          </a:prstGeom>
          <a:gradFill rotWithShape="1">
            <a:gsLst>
              <a:gs pos="0">
                <a:srgbClr val="AD7B00"/>
              </a:gs>
              <a:gs pos="80000">
                <a:srgbClr val="E3A300"/>
              </a:gs>
              <a:gs pos="100000">
                <a:srgbClr val="E9A600"/>
              </a:gs>
            </a:gsLst>
            <a:lin ang="16200000"/>
          </a:gradFill>
          <a:ln w="9525">
            <a:solidFill>
              <a:srgbClr val="CC98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FFFFFF"/>
                </a:solidFill>
                <a:ea typeface="ＭＳ Ｐゴシック" charset="0"/>
                <a:cs typeface="Arial" charset="0"/>
              </a:rPr>
              <a:t>Min latency given by topology</a:t>
            </a:r>
          </a:p>
        </p:txBody>
      </p:sp>
      <p:sp>
        <p:nvSpPr>
          <p:cNvPr id="17" name="Rounded Rectangular Callout 16"/>
          <p:cNvSpPr>
            <a:spLocks noChangeArrowheads="1"/>
          </p:cNvSpPr>
          <p:nvPr/>
        </p:nvSpPr>
        <p:spPr bwMode="auto">
          <a:xfrm>
            <a:off x="76200" y="3201988"/>
            <a:ext cx="1905000" cy="990600"/>
          </a:xfrm>
          <a:prstGeom prst="wedgeRoundRectCallout">
            <a:avLst>
              <a:gd name="adj1" fmla="val 78745"/>
              <a:gd name="adj2" fmla="val 48023"/>
              <a:gd name="adj3" fmla="val 16667"/>
            </a:avLst>
          </a:prstGeom>
          <a:gradFill rotWithShape="1">
            <a:gsLst>
              <a:gs pos="0">
                <a:srgbClr val="AD7B00"/>
              </a:gs>
              <a:gs pos="80000">
                <a:srgbClr val="E3A300"/>
              </a:gs>
              <a:gs pos="100000">
                <a:srgbClr val="E9A600"/>
              </a:gs>
            </a:gsLst>
            <a:lin ang="16200000"/>
          </a:gradFill>
          <a:ln w="9525">
            <a:solidFill>
              <a:srgbClr val="CC98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FFFFFF"/>
                </a:solidFill>
                <a:ea typeface="ＭＳ Ｐゴシック" charset="0"/>
                <a:cs typeface="Arial" charset="0"/>
              </a:rPr>
              <a:t>Min latency given by routing algorithm</a:t>
            </a:r>
          </a:p>
        </p:txBody>
      </p:sp>
      <p:sp>
        <p:nvSpPr>
          <p:cNvPr id="18" name="Rounded Rectangular Callout 17"/>
          <p:cNvSpPr>
            <a:spLocks noChangeArrowheads="1"/>
          </p:cNvSpPr>
          <p:nvPr/>
        </p:nvSpPr>
        <p:spPr bwMode="auto">
          <a:xfrm>
            <a:off x="76200" y="2057400"/>
            <a:ext cx="2362200" cy="990600"/>
          </a:xfrm>
          <a:prstGeom prst="wedgeRoundRectCallout">
            <a:avLst>
              <a:gd name="adj1" fmla="val 79412"/>
              <a:gd name="adj2" fmla="val 136486"/>
              <a:gd name="adj3" fmla="val 16667"/>
            </a:avLst>
          </a:prstGeom>
          <a:gradFill rotWithShape="1">
            <a:gsLst>
              <a:gs pos="0">
                <a:srgbClr val="AD7B00"/>
              </a:gs>
              <a:gs pos="80000">
                <a:srgbClr val="E3A300"/>
              </a:gs>
              <a:gs pos="100000">
                <a:srgbClr val="E9A600"/>
              </a:gs>
            </a:gsLst>
            <a:lin ang="16200000"/>
          </a:gradFill>
          <a:ln w="9525">
            <a:solidFill>
              <a:srgbClr val="CC98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FFFFFF"/>
                </a:solidFill>
                <a:ea typeface="ＭＳ Ｐゴシック" charset="0"/>
                <a:cs typeface="Arial" charset="0"/>
              </a:rPr>
              <a:t>Zero load latency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FFFFFF"/>
                </a:solidFill>
                <a:ea typeface="ＭＳ Ｐゴシック" charset="0"/>
                <a:cs typeface="Arial" charset="0"/>
              </a:rPr>
              <a:t>(</a:t>
            </a:r>
            <a:r>
              <a:rPr lang="en-US" dirty="0" err="1">
                <a:solidFill>
                  <a:srgbClr val="FFFFFF"/>
                </a:solidFill>
                <a:ea typeface="ＭＳ Ｐゴシック" charset="0"/>
                <a:cs typeface="Arial" charset="0"/>
              </a:rPr>
              <a:t>topology+routing</a:t>
            </a:r>
            <a:r>
              <a:rPr lang="en-US" dirty="0">
                <a:solidFill>
                  <a:srgbClr val="FFFFFF"/>
                </a:solidFill>
                <a:ea typeface="ＭＳ Ｐゴシック" charset="0"/>
                <a:cs typeface="Arial" charset="0"/>
              </a:rPr>
              <a:t>+ flow control)</a:t>
            </a:r>
          </a:p>
        </p:txBody>
      </p:sp>
      <p:sp>
        <p:nvSpPr>
          <p:cNvPr id="19" name="Rounded Rectangular Callout 18"/>
          <p:cNvSpPr>
            <a:spLocks noChangeArrowheads="1"/>
          </p:cNvSpPr>
          <p:nvPr/>
        </p:nvSpPr>
        <p:spPr bwMode="auto">
          <a:xfrm>
            <a:off x="7239000" y="3048000"/>
            <a:ext cx="1676400" cy="990600"/>
          </a:xfrm>
          <a:prstGeom prst="wedgeRoundRectCallout">
            <a:avLst>
              <a:gd name="adj1" fmla="val -57620"/>
              <a:gd name="adj2" fmla="val 108278"/>
              <a:gd name="adj3" fmla="val 16667"/>
            </a:avLst>
          </a:prstGeom>
          <a:gradFill rotWithShape="1">
            <a:gsLst>
              <a:gs pos="0">
                <a:srgbClr val="AD7B00"/>
              </a:gs>
              <a:gs pos="80000">
                <a:srgbClr val="E3A300"/>
              </a:gs>
              <a:gs pos="100000">
                <a:srgbClr val="E9A600"/>
              </a:gs>
            </a:gsLst>
            <a:lin ang="16200000"/>
          </a:gradFill>
          <a:ln w="9525">
            <a:solidFill>
              <a:srgbClr val="CC98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FFFFFF"/>
                </a:solidFill>
                <a:ea typeface="ＭＳ Ｐゴシック" charset="0"/>
                <a:cs typeface="Arial" charset="0"/>
              </a:rPr>
              <a:t>Throughput given by topology</a:t>
            </a:r>
          </a:p>
        </p:txBody>
      </p:sp>
      <p:sp>
        <p:nvSpPr>
          <p:cNvPr id="20" name="Rounded Rectangular Callout 19"/>
          <p:cNvSpPr>
            <a:spLocks noChangeArrowheads="1"/>
          </p:cNvSpPr>
          <p:nvPr/>
        </p:nvSpPr>
        <p:spPr bwMode="auto">
          <a:xfrm>
            <a:off x="6858000" y="1981200"/>
            <a:ext cx="1676400" cy="990600"/>
          </a:xfrm>
          <a:prstGeom prst="wedgeRoundRectCallout">
            <a:avLst>
              <a:gd name="adj1" fmla="val -57620"/>
              <a:gd name="adj2" fmla="val 108278"/>
              <a:gd name="adj3" fmla="val 16667"/>
            </a:avLst>
          </a:prstGeom>
          <a:gradFill rotWithShape="1">
            <a:gsLst>
              <a:gs pos="0">
                <a:srgbClr val="AD7B00"/>
              </a:gs>
              <a:gs pos="80000">
                <a:srgbClr val="E3A300"/>
              </a:gs>
              <a:gs pos="100000">
                <a:srgbClr val="E9A600"/>
              </a:gs>
            </a:gsLst>
            <a:lin ang="16200000"/>
          </a:gradFill>
          <a:ln w="9525">
            <a:solidFill>
              <a:srgbClr val="CC98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FFFFFF"/>
                </a:solidFill>
                <a:ea typeface="ＭＳ Ｐゴシック" charset="0"/>
                <a:cs typeface="Arial" charset="0"/>
              </a:rPr>
              <a:t>Throughput given by routing</a:t>
            </a:r>
          </a:p>
        </p:txBody>
      </p:sp>
      <p:sp>
        <p:nvSpPr>
          <p:cNvPr id="21" name="Rounded Rectangular Callout 20"/>
          <p:cNvSpPr>
            <a:spLocks noChangeArrowheads="1"/>
          </p:cNvSpPr>
          <p:nvPr/>
        </p:nvSpPr>
        <p:spPr bwMode="auto">
          <a:xfrm>
            <a:off x="6477000" y="762000"/>
            <a:ext cx="1676400" cy="990600"/>
          </a:xfrm>
          <a:prstGeom prst="wedgeRoundRectCallout">
            <a:avLst>
              <a:gd name="adj1" fmla="val -57620"/>
              <a:gd name="adj2" fmla="val 108278"/>
              <a:gd name="adj3" fmla="val 16667"/>
            </a:avLst>
          </a:prstGeom>
          <a:gradFill rotWithShape="1">
            <a:gsLst>
              <a:gs pos="0">
                <a:srgbClr val="AD7B00"/>
              </a:gs>
              <a:gs pos="80000">
                <a:srgbClr val="E3A300"/>
              </a:gs>
              <a:gs pos="100000">
                <a:srgbClr val="E9A600"/>
              </a:gs>
            </a:gsLst>
            <a:lin ang="16200000"/>
          </a:gradFill>
          <a:ln w="9525">
            <a:solidFill>
              <a:srgbClr val="CC98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FFFFFF"/>
                </a:solidFill>
                <a:ea typeface="ＭＳ Ｐゴシック" charset="0"/>
                <a:cs typeface="Arial" charset="0"/>
              </a:rPr>
              <a:t>Throughput given by flow control</a:t>
            </a:r>
          </a:p>
        </p:txBody>
      </p:sp>
    </p:spTree>
    <p:extLst>
      <p:ext uri="{BB962C8B-B14F-4D97-AF65-F5344CB8AC3E}">
        <p14:creationId xmlns:p14="http://schemas.microsoft.com/office/powerpoint/2010/main" val="15097147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Ideal Latency</a:t>
            </a:r>
          </a:p>
        </p:txBody>
      </p:sp>
      <p:sp>
        <p:nvSpPr>
          <p:cNvPr id="68611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Ideal latency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Solely due to wire delay between source and destination</a:t>
            </a: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D = Manhattan distance</a:t>
            </a:r>
          </a:p>
          <a:p>
            <a:pPr lvl="2"/>
            <a:r>
              <a:rPr lang="en-US" dirty="0"/>
              <a:t>The distance between two points measured along axes at right angles.</a:t>
            </a:r>
            <a:endParaRPr lang="en-US" dirty="0">
              <a:latin typeface="Tahoma" charset="0"/>
              <a:ea typeface="ＭＳ Ｐゴシック" charset="0"/>
            </a:endParaRP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v = propagation velocity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L = packet size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b = channel bandwidth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EAEAD02-2AA7-CE4A-AB15-A05A33AED336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83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  <p:graphicFrame>
        <p:nvGraphicFramePr>
          <p:cNvPr id="68613" name="Object 2"/>
          <p:cNvGraphicFramePr>
            <a:graphicFrameLocks noChangeAspect="1"/>
          </p:cNvGraphicFramePr>
          <p:nvPr/>
        </p:nvGraphicFramePr>
        <p:xfrm>
          <a:off x="3581400" y="2286000"/>
          <a:ext cx="2249488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0" name="Equation" r:id="rId4" imgW="850900" imgH="355600" progId="Equation.3">
                  <p:embed/>
                </p:oleObj>
              </mc:Choice>
              <mc:Fallback>
                <p:oleObj name="Equation" r:id="rId4" imgW="8509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2286000"/>
                        <a:ext cx="2249488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6816471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Actual Latency</a:t>
            </a:r>
          </a:p>
        </p:txBody>
      </p:sp>
      <p:sp>
        <p:nvSpPr>
          <p:cNvPr id="69635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latin typeface="Tahoma" charset="0"/>
                <a:ea typeface="ＭＳ Ｐゴシック" charset="0"/>
                <a:cs typeface="ＭＳ Ｐゴシック" charset="0"/>
              </a:rPr>
              <a:t>Dedicated wiring impractical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Long wires segmented with insertion of routers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None/>
            </a:pPr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D = Manhattan distance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v = propagation velocity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L = packet size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b = channel bandwidth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H = hops</a:t>
            </a:r>
          </a:p>
          <a:p>
            <a:pPr lvl="1"/>
            <a:r>
              <a:rPr lang="en-US" dirty="0" err="1">
                <a:latin typeface="Tahoma" charset="0"/>
                <a:ea typeface="ＭＳ Ｐゴシック" charset="0"/>
              </a:rPr>
              <a:t>T</a:t>
            </a:r>
            <a:r>
              <a:rPr lang="en-US" baseline="-25000" dirty="0" err="1">
                <a:latin typeface="Tahoma" charset="0"/>
                <a:ea typeface="ＭＳ Ｐゴシック" charset="0"/>
              </a:rPr>
              <a:t>router</a:t>
            </a:r>
            <a:r>
              <a:rPr lang="en-US" dirty="0">
                <a:latin typeface="Tahoma" charset="0"/>
                <a:ea typeface="ＭＳ Ｐゴシック" charset="0"/>
              </a:rPr>
              <a:t> = router latency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T</a:t>
            </a:r>
            <a:r>
              <a:rPr lang="en-US" baseline="-25000" dirty="0">
                <a:latin typeface="Tahoma" charset="0"/>
                <a:ea typeface="ＭＳ Ｐゴシック" charset="0"/>
              </a:rPr>
              <a:t>c</a:t>
            </a:r>
            <a:r>
              <a:rPr lang="en-US" dirty="0">
                <a:latin typeface="Tahoma" charset="0"/>
                <a:ea typeface="ＭＳ Ｐゴシック" charset="0"/>
              </a:rPr>
              <a:t> = latency due to contention</a:t>
            </a: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CD5779D1-F136-8E48-A9C0-D90963288207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84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  <p:graphicFrame>
        <p:nvGraphicFramePr>
          <p:cNvPr id="69637" name="Object 2"/>
          <p:cNvGraphicFramePr>
            <a:graphicFrameLocks noChangeAspect="1"/>
          </p:cNvGraphicFramePr>
          <p:nvPr/>
        </p:nvGraphicFramePr>
        <p:xfrm>
          <a:off x="2176463" y="2008188"/>
          <a:ext cx="4800600" cy="103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3" name="Equation" r:id="rId3" imgW="1815312" imgH="393529" progId="Equation.3">
                  <p:embed/>
                </p:oleObj>
              </mc:Choice>
              <mc:Fallback>
                <p:oleObj name="Equation" r:id="rId3" imgW="1815312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6463" y="2008188"/>
                        <a:ext cx="4800600" cy="1039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7311153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Latency and Throughput Curve</a:t>
            </a:r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80AE9F3-4711-D94C-9202-8A96D2796285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85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  <p:graphicFrame>
        <p:nvGraphicFramePr>
          <p:cNvPr id="5" name="Chart 4"/>
          <p:cNvGraphicFramePr/>
          <p:nvPr/>
        </p:nvGraphicFramePr>
        <p:xfrm>
          <a:off x="1143000" y="914400"/>
          <a:ext cx="6781800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95172925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Network Performance Metrics</a:t>
            </a:r>
          </a:p>
        </p:txBody>
      </p:sp>
      <p:sp>
        <p:nvSpPr>
          <p:cNvPr id="71683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Packet latency</a:t>
            </a: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Round trip latency</a:t>
            </a: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Saturation throughput</a:t>
            </a: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Application-level performance: system performance</a:t>
            </a:r>
          </a:p>
          <a:p>
            <a:pPr lvl="1"/>
            <a:r>
              <a:rPr lang="en-US">
                <a:solidFill>
                  <a:srgbClr val="FF0000"/>
                </a:solidFill>
                <a:latin typeface="Tahoma" charset="0"/>
                <a:ea typeface="ＭＳ Ｐゴシック" charset="0"/>
              </a:rPr>
              <a:t>Affected by interference among threads/applications</a:t>
            </a: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373AA18-BA32-B845-AA7D-C3BC3E220FEE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86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012038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4"/>
          <p:cNvSpPr>
            <a:spLocks noGrp="1"/>
          </p:cNvSpPr>
          <p:nvPr>
            <p:ph type="ctrTitle"/>
          </p:nvPr>
        </p:nvSpPr>
        <p:spPr>
          <a:xfrm>
            <a:off x="685800" y="1340768"/>
            <a:ext cx="7924800" cy="1752600"/>
          </a:xfrm>
        </p:spPr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Buffering and Routing in</a:t>
            </a:r>
            <a:b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</a:br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On-Chip Networks</a:t>
            </a:r>
          </a:p>
        </p:txBody>
      </p:sp>
      <p:sp>
        <p:nvSpPr>
          <p:cNvPr id="45058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DA0F9DB-52B2-F546-84AD-C19B2B92BC4C}" type="slidenum">
              <a:rPr lang="en-US" sz="1200">
                <a:solidFill>
                  <a:srgbClr val="000000"/>
                </a:solidFill>
                <a:latin typeface="Garamond" charset="0"/>
              </a:rPr>
              <a:pPr eaLnBrk="1" hangingPunct="1"/>
              <a:t>87</a:t>
            </a:fld>
            <a:endParaRPr lang="en-US" sz="1200">
              <a:solidFill>
                <a:srgbClr val="000000"/>
              </a:solidFill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05597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On-Chip Networks</a:t>
            </a:r>
          </a:p>
        </p:txBody>
      </p:sp>
      <p:sp>
        <p:nvSpPr>
          <p:cNvPr id="19763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EC235A3-B385-214A-82F3-FB8A83710C21}" type="slidenum"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graphicFrame>
        <p:nvGraphicFramePr>
          <p:cNvPr id="129" name="Table 128"/>
          <p:cNvGraphicFramePr>
            <a:graphicFrameLocks noGrp="1"/>
          </p:cNvGraphicFramePr>
          <p:nvPr/>
        </p:nvGraphicFramePr>
        <p:xfrm>
          <a:off x="990600" y="2482850"/>
          <a:ext cx="2019300" cy="16652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32644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06" marB="45706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06" marB="45706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2644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06" marB="45706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06" marB="45706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97646" name="Group 150"/>
          <p:cNvGrpSpPr>
            <a:grpSpLocks/>
          </p:cNvGrpSpPr>
          <p:nvPr/>
        </p:nvGrpSpPr>
        <p:grpSpPr bwMode="auto">
          <a:xfrm>
            <a:off x="1371600" y="3549650"/>
            <a:ext cx="838200" cy="717550"/>
            <a:chOff x="5715000" y="2286000"/>
            <a:chExt cx="838200" cy="717187"/>
          </a:xfrm>
        </p:grpSpPr>
        <p:sp>
          <p:nvSpPr>
            <p:cNvPr id="197685" name="Oval 178"/>
            <p:cNvSpPr>
              <a:spLocks noChangeArrowheads="1"/>
            </p:cNvSpPr>
            <p:nvPr/>
          </p:nvSpPr>
          <p:spPr bwMode="auto"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558ED5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NextLT Regular" charset="0"/>
                  <a:ea typeface="굴림" charset="0"/>
                  <a:cs typeface="굴림" charset="0"/>
                </a:rPr>
                <a:t>R</a:t>
              </a: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6ACE5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181" name="Straight Connector 180"/>
            <p:cNvCxnSpPr>
              <a:endCxn id="197685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647" name="Group 150"/>
          <p:cNvGrpSpPr>
            <a:grpSpLocks/>
          </p:cNvGrpSpPr>
          <p:nvPr/>
        </p:nvGrpSpPr>
        <p:grpSpPr bwMode="auto">
          <a:xfrm>
            <a:off x="2362200" y="3549650"/>
            <a:ext cx="838200" cy="717550"/>
            <a:chOff x="5715000" y="2286000"/>
            <a:chExt cx="838200" cy="717187"/>
          </a:xfrm>
        </p:grpSpPr>
        <p:sp>
          <p:nvSpPr>
            <p:cNvPr id="197682" name="Oval 272"/>
            <p:cNvSpPr>
              <a:spLocks noChangeArrowheads="1"/>
            </p:cNvSpPr>
            <p:nvPr/>
          </p:nvSpPr>
          <p:spPr bwMode="auto"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558ED5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NextLT Regular" charset="0"/>
                  <a:ea typeface="굴림" charset="0"/>
                  <a:cs typeface="굴림" charset="0"/>
                </a:rPr>
                <a:t>R</a:t>
              </a:r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6ACE5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275" name="Straight Connector 274"/>
            <p:cNvCxnSpPr>
              <a:endCxn id="197682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648" name="Group 150"/>
          <p:cNvGrpSpPr>
            <a:grpSpLocks/>
          </p:cNvGrpSpPr>
          <p:nvPr/>
        </p:nvGrpSpPr>
        <p:grpSpPr bwMode="auto">
          <a:xfrm>
            <a:off x="381000" y="3549650"/>
            <a:ext cx="838200" cy="717550"/>
            <a:chOff x="5715000" y="2286000"/>
            <a:chExt cx="838200" cy="717187"/>
          </a:xfrm>
        </p:grpSpPr>
        <p:sp>
          <p:nvSpPr>
            <p:cNvPr id="197679" name="Oval 276"/>
            <p:cNvSpPr>
              <a:spLocks noChangeArrowheads="1"/>
            </p:cNvSpPr>
            <p:nvPr/>
          </p:nvSpPr>
          <p:spPr bwMode="auto"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558ED5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NextLT Regular" charset="0"/>
                  <a:ea typeface="굴림" charset="0"/>
                  <a:cs typeface="굴림" charset="0"/>
                </a:rPr>
                <a:t>R</a:t>
              </a:r>
            </a:p>
          </p:txBody>
        </p:sp>
        <p:sp>
          <p:nvSpPr>
            <p:cNvPr id="278" name="Rectangle 277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6ACE5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279" name="Straight Connector 278"/>
            <p:cNvCxnSpPr>
              <a:endCxn id="197679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649" name="Group 150"/>
          <p:cNvGrpSpPr>
            <a:grpSpLocks/>
          </p:cNvGrpSpPr>
          <p:nvPr/>
        </p:nvGrpSpPr>
        <p:grpSpPr bwMode="auto">
          <a:xfrm>
            <a:off x="1371600" y="2711450"/>
            <a:ext cx="838200" cy="717550"/>
            <a:chOff x="5715000" y="2286000"/>
            <a:chExt cx="838200" cy="717187"/>
          </a:xfrm>
        </p:grpSpPr>
        <p:sp>
          <p:nvSpPr>
            <p:cNvPr id="197676" name="Oval 280"/>
            <p:cNvSpPr>
              <a:spLocks noChangeArrowheads="1"/>
            </p:cNvSpPr>
            <p:nvPr/>
          </p:nvSpPr>
          <p:spPr bwMode="auto"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558ED5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NextLT Regular" charset="0"/>
                  <a:ea typeface="굴림" charset="0"/>
                  <a:cs typeface="굴림" charset="0"/>
                </a:rPr>
                <a:t>R</a:t>
              </a:r>
            </a:p>
          </p:txBody>
        </p:sp>
        <p:sp>
          <p:nvSpPr>
            <p:cNvPr id="282" name="Rectangle 281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6ACE5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283" name="Straight Connector 282"/>
            <p:cNvCxnSpPr>
              <a:endCxn id="197676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650" name="Group 150"/>
          <p:cNvGrpSpPr>
            <a:grpSpLocks/>
          </p:cNvGrpSpPr>
          <p:nvPr/>
        </p:nvGrpSpPr>
        <p:grpSpPr bwMode="auto">
          <a:xfrm>
            <a:off x="2362200" y="2711450"/>
            <a:ext cx="838200" cy="717550"/>
            <a:chOff x="5715000" y="2286000"/>
            <a:chExt cx="838200" cy="717187"/>
          </a:xfrm>
        </p:grpSpPr>
        <p:sp>
          <p:nvSpPr>
            <p:cNvPr id="197673" name="Oval 284"/>
            <p:cNvSpPr>
              <a:spLocks noChangeArrowheads="1"/>
            </p:cNvSpPr>
            <p:nvPr/>
          </p:nvSpPr>
          <p:spPr bwMode="auto"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558ED5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NextLT Regular" charset="0"/>
                  <a:ea typeface="굴림" charset="0"/>
                  <a:cs typeface="굴림" charset="0"/>
                </a:rPr>
                <a:t>R</a:t>
              </a:r>
            </a:p>
          </p:txBody>
        </p:sp>
        <p:sp>
          <p:nvSpPr>
            <p:cNvPr id="286" name="Rectangle 285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6ACE5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287" name="Straight Connector 286"/>
            <p:cNvCxnSpPr>
              <a:endCxn id="197673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651" name="Group 150"/>
          <p:cNvGrpSpPr>
            <a:grpSpLocks/>
          </p:cNvGrpSpPr>
          <p:nvPr/>
        </p:nvGrpSpPr>
        <p:grpSpPr bwMode="auto">
          <a:xfrm>
            <a:off x="381000" y="2711450"/>
            <a:ext cx="838200" cy="717550"/>
            <a:chOff x="5715000" y="2286000"/>
            <a:chExt cx="838200" cy="717187"/>
          </a:xfrm>
        </p:grpSpPr>
        <p:sp>
          <p:nvSpPr>
            <p:cNvPr id="197670" name="Oval 288"/>
            <p:cNvSpPr>
              <a:spLocks noChangeArrowheads="1"/>
            </p:cNvSpPr>
            <p:nvPr/>
          </p:nvSpPr>
          <p:spPr bwMode="auto"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558ED5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NextLT Regular" charset="0"/>
                  <a:ea typeface="굴림" charset="0"/>
                  <a:cs typeface="굴림" charset="0"/>
                </a:rPr>
                <a:t>R</a:t>
              </a:r>
            </a:p>
          </p:txBody>
        </p:sp>
        <p:sp>
          <p:nvSpPr>
            <p:cNvPr id="290" name="Rectangle 289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6ACE5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291" name="Straight Connector 290"/>
            <p:cNvCxnSpPr>
              <a:endCxn id="197670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652" name="Group 150"/>
          <p:cNvGrpSpPr>
            <a:grpSpLocks/>
          </p:cNvGrpSpPr>
          <p:nvPr/>
        </p:nvGrpSpPr>
        <p:grpSpPr bwMode="auto">
          <a:xfrm>
            <a:off x="1371600" y="1873250"/>
            <a:ext cx="838200" cy="717550"/>
            <a:chOff x="5715000" y="2286000"/>
            <a:chExt cx="838200" cy="717187"/>
          </a:xfrm>
        </p:grpSpPr>
        <p:sp>
          <p:nvSpPr>
            <p:cNvPr id="197667" name="Oval 292"/>
            <p:cNvSpPr>
              <a:spLocks noChangeArrowheads="1"/>
            </p:cNvSpPr>
            <p:nvPr/>
          </p:nvSpPr>
          <p:spPr bwMode="auto"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558ED5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NextLT Regular" charset="0"/>
                  <a:ea typeface="굴림" charset="0"/>
                  <a:cs typeface="굴림" charset="0"/>
                </a:rPr>
                <a:t>R</a:t>
              </a:r>
            </a:p>
          </p:txBody>
        </p:sp>
        <p:sp>
          <p:nvSpPr>
            <p:cNvPr id="294" name="Rectangle 293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6ACE5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295" name="Straight Connector 294"/>
            <p:cNvCxnSpPr>
              <a:endCxn id="197667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653" name="Group 150"/>
          <p:cNvGrpSpPr>
            <a:grpSpLocks/>
          </p:cNvGrpSpPr>
          <p:nvPr/>
        </p:nvGrpSpPr>
        <p:grpSpPr bwMode="auto">
          <a:xfrm>
            <a:off x="2362200" y="1873250"/>
            <a:ext cx="838200" cy="717550"/>
            <a:chOff x="5715000" y="2286000"/>
            <a:chExt cx="838200" cy="717187"/>
          </a:xfrm>
        </p:grpSpPr>
        <p:sp>
          <p:nvSpPr>
            <p:cNvPr id="197664" name="Oval 296"/>
            <p:cNvSpPr>
              <a:spLocks noChangeArrowheads="1"/>
            </p:cNvSpPr>
            <p:nvPr/>
          </p:nvSpPr>
          <p:spPr bwMode="auto"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558ED5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NextLT Regular" charset="0"/>
                  <a:ea typeface="굴림" charset="0"/>
                  <a:cs typeface="굴림" charset="0"/>
                </a:rPr>
                <a:t>R</a:t>
              </a:r>
            </a:p>
          </p:txBody>
        </p:sp>
        <p:sp>
          <p:nvSpPr>
            <p:cNvPr id="298" name="Rectangle 297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6ACE5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299" name="Straight Connector 298"/>
            <p:cNvCxnSpPr>
              <a:endCxn id="197664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654" name="Group 150"/>
          <p:cNvGrpSpPr>
            <a:grpSpLocks/>
          </p:cNvGrpSpPr>
          <p:nvPr/>
        </p:nvGrpSpPr>
        <p:grpSpPr bwMode="auto">
          <a:xfrm>
            <a:off x="381000" y="1873250"/>
            <a:ext cx="838200" cy="717550"/>
            <a:chOff x="5715000" y="2286000"/>
            <a:chExt cx="838200" cy="717187"/>
          </a:xfrm>
        </p:grpSpPr>
        <p:sp>
          <p:nvSpPr>
            <p:cNvPr id="197661" name="Oval 300"/>
            <p:cNvSpPr>
              <a:spLocks noChangeArrowheads="1"/>
            </p:cNvSpPr>
            <p:nvPr/>
          </p:nvSpPr>
          <p:spPr bwMode="auto"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558ED5"/>
            </a:solidFill>
            <a:ln w="9525">
              <a:solidFill>
                <a:srgbClr val="FF99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utigerNextLT Regular" charset="0"/>
                  <a:ea typeface="굴림" charset="0"/>
                  <a:cs typeface="굴림" charset="0"/>
                </a:rPr>
                <a:t>R</a:t>
              </a:r>
            </a:p>
          </p:txBody>
        </p:sp>
        <p:sp>
          <p:nvSpPr>
            <p:cNvPr id="302" name="Rectangle 301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6ACE5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</a:t>
              </a:r>
            </a:p>
          </p:txBody>
        </p:sp>
        <p:cxnSp>
          <p:nvCxnSpPr>
            <p:cNvPr id="303" name="Straight Connector 302"/>
            <p:cNvCxnSpPr>
              <a:endCxn id="197661" idx="1"/>
            </p:cNvCxnSpPr>
            <p:nvPr/>
          </p:nvCxnSpPr>
          <p:spPr>
            <a:xfrm>
              <a:off x="6172200" y="2666807"/>
              <a:ext cx="50800" cy="49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655" name="Group 45"/>
          <p:cNvGrpSpPr>
            <a:grpSpLocks/>
          </p:cNvGrpSpPr>
          <p:nvPr/>
        </p:nvGrpSpPr>
        <p:grpSpPr bwMode="auto">
          <a:xfrm>
            <a:off x="381000" y="5029200"/>
            <a:ext cx="4259263" cy="1103313"/>
            <a:chOff x="228600" y="4800600"/>
            <a:chExt cx="4258599" cy="1103531"/>
          </a:xfrm>
        </p:grpSpPr>
        <p:sp>
          <p:nvSpPr>
            <p:cNvPr id="243" name="Oval 242"/>
            <p:cNvSpPr/>
            <p:nvPr/>
          </p:nvSpPr>
          <p:spPr>
            <a:xfrm>
              <a:off x="228600" y="4876815"/>
              <a:ext cx="385703" cy="336616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ＭＳ Ｐゴシック" charset="0"/>
                </a:rPr>
                <a:t>R</a:t>
              </a:r>
            </a:p>
          </p:txBody>
        </p:sp>
        <p:sp>
          <p:nvSpPr>
            <p:cNvPr id="197658" name="TextBox 269"/>
            <p:cNvSpPr txBox="1">
              <a:spLocks noChangeArrowheads="1"/>
            </p:cNvSpPr>
            <p:nvPr/>
          </p:nvSpPr>
          <p:spPr bwMode="auto">
            <a:xfrm>
              <a:off x="762000" y="4800600"/>
              <a:ext cx="88998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ＭＳ Ｐゴシック" charset="0"/>
                </a:rPr>
                <a:t>Router</a:t>
              </a:r>
            </a:p>
          </p:txBody>
        </p:sp>
        <p:sp>
          <p:nvSpPr>
            <p:cNvPr id="197659" name="TextBox 270"/>
            <p:cNvSpPr txBox="1">
              <a:spLocks noChangeArrowheads="1"/>
            </p:cNvSpPr>
            <p:nvPr/>
          </p:nvSpPr>
          <p:spPr bwMode="auto">
            <a:xfrm>
              <a:off x="762000" y="5257800"/>
              <a:ext cx="3725199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ＭＳ Ｐゴシック" charset="0"/>
                </a:rPr>
                <a:t>Processing Element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charset="0"/>
                  <a:ea typeface="ＭＳ Ｐゴシック" charset="0"/>
                </a:rPr>
                <a:t>(Cores, L2 Banks, Memory Controllers, etc)</a:t>
              </a:r>
            </a:p>
          </p:txBody>
        </p:sp>
        <p:sp>
          <p:nvSpPr>
            <p:cNvPr id="304" name="Rectangle 303"/>
            <p:cNvSpPr/>
            <p:nvPr/>
          </p:nvSpPr>
          <p:spPr bwMode="auto">
            <a:xfrm>
              <a:off x="228600" y="5410320"/>
              <a:ext cx="457129" cy="381075"/>
            </a:xfrm>
            <a:prstGeom prst="rect">
              <a:avLst/>
            </a:prstGeom>
            <a:solidFill>
              <a:srgbClr val="6ACE5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</a:t>
              </a:r>
            </a:p>
          </p:txBody>
        </p:sp>
      </p:grpSp>
      <p:sp>
        <p:nvSpPr>
          <p:cNvPr id="308" name="Content Placeholder 2"/>
          <p:cNvSpPr>
            <a:spLocks noGrp="1"/>
          </p:cNvSpPr>
          <p:nvPr>
            <p:ph idx="1"/>
          </p:nvPr>
        </p:nvSpPr>
        <p:spPr>
          <a:xfrm>
            <a:off x="3276600" y="1371600"/>
            <a:ext cx="5715000" cy="4038600"/>
          </a:xfrm>
        </p:spPr>
        <p:txBody>
          <a:bodyPr/>
          <a:lstStyle/>
          <a:p>
            <a:r>
              <a:rPr lang="en-US" sz="2800">
                <a:latin typeface="Calibri" charset="0"/>
              </a:rPr>
              <a:t>Connect </a:t>
            </a:r>
            <a:r>
              <a:rPr lang="en-US" sz="2800" b="1">
                <a:latin typeface="Calibri" charset="0"/>
              </a:rPr>
              <a:t>cores, caches, memory controllers, etc</a:t>
            </a:r>
          </a:p>
          <a:p>
            <a:pPr lvl="1"/>
            <a:r>
              <a:rPr lang="en-US" sz="2400">
                <a:solidFill>
                  <a:srgbClr val="FF0000"/>
                </a:solidFill>
                <a:latin typeface="Calibri" charset="0"/>
              </a:rPr>
              <a:t>Buses and crossbars are not scalable</a:t>
            </a:r>
            <a:endParaRPr lang="en-US" sz="2400" b="1">
              <a:latin typeface="Calibri" charset="0"/>
            </a:endParaRPr>
          </a:p>
          <a:p>
            <a:r>
              <a:rPr lang="en-US" sz="2800" b="1">
                <a:latin typeface="Calibri" charset="0"/>
              </a:rPr>
              <a:t>Packet switched</a:t>
            </a:r>
          </a:p>
          <a:p>
            <a:r>
              <a:rPr lang="en-US" sz="2800" b="1">
                <a:latin typeface="Calibri" charset="0"/>
              </a:rPr>
              <a:t>2D mesh: </a:t>
            </a:r>
            <a:r>
              <a:rPr lang="en-US" sz="2800">
                <a:latin typeface="Calibri" charset="0"/>
              </a:rPr>
              <a:t>Most commonly used topology</a:t>
            </a:r>
          </a:p>
          <a:p>
            <a:r>
              <a:rPr lang="en-US" sz="2800">
                <a:latin typeface="Calibri" charset="0"/>
              </a:rPr>
              <a:t>Primarily serve </a:t>
            </a:r>
            <a:r>
              <a:rPr lang="en-US" sz="2800" b="1">
                <a:latin typeface="Calibri" charset="0"/>
              </a:rPr>
              <a:t>cache misses </a:t>
            </a:r>
            <a:r>
              <a:rPr lang="en-US" sz="2800">
                <a:latin typeface="Calibri" charset="0"/>
              </a:rPr>
              <a:t>and</a:t>
            </a:r>
            <a:r>
              <a:rPr lang="en-US" sz="2800" b="1">
                <a:latin typeface="Calibri" charset="0"/>
              </a:rPr>
              <a:t> memory requests</a:t>
            </a:r>
          </a:p>
          <a:p>
            <a:endParaRPr lang="en-US" sz="28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90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On-chip Networks</a:t>
            </a:r>
          </a:p>
        </p:txBody>
      </p:sp>
      <p:sp>
        <p:nvSpPr>
          <p:cNvPr id="264194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419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F2F876-19A4-644A-AE21-2E616B5E8D89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</a:endParaRPr>
          </a:p>
        </p:txBody>
      </p:sp>
      <p:sp>
        <p:nvSpPr>
          <p:cNvPr id="270" name="Rectangle 220"/>
          <p:cNvSpPr>
            <a:spLocks noChangeArrowheads="1"/>
          </p:cNvSpPr>
          <p:nvPr/>
        </p:nvSpPr>
        <p:spPr bwMode="auto">
          <a:xfrm>
            <a:off x="7010400" y="3962400"/>
            <a:ext cx="1143000" cy="1676400"/>
          </a:xfrm>
          <a:prstGeom prst="rect">
            <a:avLst/>
          </a:prstGeom>
          <a:noFill/>
          <a:ln w="25400">
            <a:solidFill>
              <a:srgbClr val="99CC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grpSp>
        <p:nvGrpSpPr>
          <p:cNvPr id="2" name="Group 270"/>
          <p:cNvGrpSpPr>
            <a:grpSpLocks/>
          </p:cNvGrpSpPr>
          <p:nvPr/>
        </p:nvGrpSpPr>
        <p:grpSpPr bwMode="auto">
          <a:xfrm>
            <a:off x="4724400" y="2466975"/>
            <a:ext cx="2052638" cy="3781425"/>
            <a:chOff x="4724400" y="2466788"/>
            <a:chExt cx="2052161" cy="3781612"/>
          </a:xfrm>
        </p:grpSpPr>
        <p:sp>
          <p:nvSpPr>
            <p:cNvPr id="264356" name="Rectangle 58"/>
            <p:cNvSpPr>
              <a:spLocks noChangeArrowheads="1"/>
            </p:cNvSpPr>
            <p:nvPr/>
          </p:nvSpPr>
          <p:spPr bwMode="auto">
            <a:xfrm>
              <a:off x="4819628" y="2812880"/>
              <a:ext cx="636440" cy="184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charset="0"/>
                  <a:cs typeface="굴림" charset="0"/>
                </a:rPr>
                <a:t>From East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charset="0"/>
                <a:cs typeface="굴림" charset="0"/>
              </a:endParaRPr>
            </a:p>
          </p:txBody>
        </p:sp>
        <p:sp>
          <p:nvSpPr>
            <p:cNvPr id="264357" name="Rectangle 93"/>
            <p:cNvSpPr>
              <a:spLocks noChangeArrowheads="1"/>
            </p:cNvSpPr>
            <p:nvPr/>
          </p:nvSpPr>
          <p:spPr bwMode="auto">
            <a:xfrm>
              <a:off x="4778362" y="3528879"/>
              <a:ext cx="666595" cy="184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charset="0"/>
                  <a:cs typeface="굴림" charset="0"/>
                </a:rPr>
                <a:t>From West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charset="0"/>
                <a:cs typeface="굴림" charset="0"/>
              </a:endParaRPr>
            </a:p>
          </p:txBody>
        </p:sp>
        <p:sp>
          <p:nvSpPr>
            <p:cNvPr id="264358" name="Rectangle 120"/>
            <p:cNvSpPr>
              <a:spLocks noChangeArrowheads="1"/>
            </p:cNvSpPr>
            <p:nvPr/>
          </p:nvSpPr>
          <p:spPr bwMode="auto">
            <a:xfrm>
              <a:off x="4745033" y="4251226"/>
              <a:ext cx="771346" cy="185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charset="0"/>
                  <a:cs typeface="굴림" charset="0"/>
                </a:rPr>
                <a:t>From North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charset="0"/>
                <a:cs typeface="굴림" charset="0"/>
              </a:endParaRPr>
            </a:p>
          </p:txBody>
        </p:sp>
        <p:sp>
          <p:nvSpPr>
            <p:cNvPr id="264359" name="Rectangle 149"/>
            <p:cNvSpPr>
              <a:spLocks noChangeArrowheads="1"/>
            </p:cNvSpPr>
            <p:nvPr/>
          </p:nvSpPr>
          <p:spPr bwMode="auto">
            <a:xfrm>
              <a:off x="4724400" y="4975162"/>
              <a:ext cx="758649" cy="184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charset="0"/>
                  <a:cs typeface="굴림" charset="0"/>
                </a:rPr>
                <a:t>From South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charset="0"/>
                <a:cs typeface="굴림" charset="0"/>
              </a:endParaRPr>
            </a:p>
          </p:txBody>
        </p:sp>
        <p:sp>
          <p:nvSpPr>
            <p:cNvPr id="264360" name="Rectangle 176"/>
            <p:cNvSpPr>
              <a:spLocks noChangeArrowheads="1"/>
            </p:cNvSpPr>
            <p:nvPr/>
          </p:nvSpPr>
          <p:spPr bwMode="auto">
            <a:xfrm>
              <a:off x="4908507" y="5697511"/>
              <a:ext cx="539625" cy="184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charset="0"/>
                  <a:cs typeface="굴림" charset="0"/>
                </a:rPr>
                <a:t>From PE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charset="0"/>
                <a:cs typeface="굴림" charset="0"/>
              </a:endParaRPr>
            </a:p>
          </p:txBody>
        </p:sp>
        <p:sp>
          <p:nvSpPr>
            <p:cNvPr id="277" name="Freeform 4"/>
            <p:cNvSpPr>
              <a:spLocks/>
            </p:cNvSpPr>
            <p:nvPr/>
          </p:nvSpPr>
          <p:spPr bwMode="auto">
            <a:xfrm>
              <a:off x="5817934" y="2743027"/>
              <a:ext cx="126970" cy="576291"/>
            </a:xfrm>
            <a:custGeom>
              <a:avLst/>
              <a:gdLst/>
              <a:ahLst/>
              <a:cxnLst>
                <a:cxn ang="0">
                  <a:pos x="0" y="87"/>
                </a:cxn>
                <a:cxn ang="0">
                  <a:pos x="0" y="435"/>
                </a:cxn>
                <a:cxn ang="0">
                  <a:pos x="127" y="522"/>
                </a:cxn>
                <a:cxn ang="0">
                  <a:pos x="127" y="0"/>
                </a:cxn>
                <a:cxn ang="0">
                  <a:pos x="0" y="87"/>
                </a:cxn>
              </a:cxnLst>
              <a:rect l="0" t="0" r="r" b="b"/>
              <a:pathLst>
                <a:path w="127" h="522">
                  <a:moveTo>
                    <a:pt x="0" y="87"/>
                  </a:moveTo>
                  <a:lnTo>
                    <a:pt x="0" y="435"/>
                  </a:lnTo>
                  <a:lnTo>
                    <a:pt x="127" y="522"/>
                  </a:lnTo>
                  <a:lnTo>
                    <a:pt x="127" y="0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00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78" name="Freeform 5"/>
            <p:cNvSpPr>
              <a:spLocks/>
            </p:cNvSpPr>
            <p:nvPr/>
          </p:nvSpPr>
          <p:spPr bwMode="auto">
            <a:xfrm>
              <a:off x="5817934" y="2743027"/>
              <a:ext cx="126970" cy="576291"/>
            </a:xfrm>
            <a:custGeom>
              <a:avLst/>
              <a:gdLst/>
              <a:ahLst/>
              <a:cxnLst>
                <a:cxn ang="0">
                  <a:pos x="0" y="87"/>
                </a:cxn>
                <a:cxn ang="0">
                  <a:pos x="0" y="435"/>
                </a:cxn>
                <a:cxn ang="0">
                  <a:pos x="127" y="522"/>
                </a:cxn>
                <a:cxn ang="0">
                  <a:pos x="127" y="0"/>
                </a:cxn>
                <a:cxn ang="0">
                  <a:pos x="0" y="87"/>
                </a:cxn>
              </a:cxnLst>
              <a:rect l="0" t="0" r="r" b="b"/>
              <a:pathLst>
                <a:path w="127" h="522">
                  <a:moveTo>
                    <a:pt x="0" y="87"/>
                  </a:moveTo>
                  <a:lnTo>
                    <a:pt x="0" y="435"/>
                  </a:lnTo>
                  <a:lnTo>
                    <a:pt x="127" y="522"/>
                  </a:lnTo>
                  <a:lnTo>
                    <a:pt x="127" y="0"/>
                  </a:lnTo>
                  <a:lnTo>
                    <a:pt x="0" y="87"/>
                  </a:lnTo>
                  <a:close/>
                </a:path>
              </a:pathLst>
            </a:custGeom>
            <a:noFill/>
            <a:ln w="1746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79" name="Freeform 6"/>
            <p:cNvSpPr>
              <a:spLocks/>
            </p:cNvSpPr>
            <p:nvPr/>
          </p:nvSpPr>
          <p:spPr bwMode="auto">
            <a:xfrm>
              <a:off x="6589280" y="2743027"/>
              <a:ext cx="130145" cy="576291"/>
            </a:xfrm>
            <a:custGeom>
              <a:avLst/>
              <a:gdLst/>
              <a:ahLst/>
              <a:cxnLst>
                <a:cxn ang="0">
                  <a:pos x="129" y="87"/>
                </a:cxn>
                <a:cxn ang="0">
                  <a:pos x="129" y="435"/>
                </a:cxn>
                <a:cxn ang="0">
                  <a:pos x="0" y="522"/>
                </a:cxn>
                <a:cxn ang="0">
                  <a:pos x="0" y="0"/>
                </a:cxn>
                <a:cxn ang="0">
                  <a:pos x="129" y="87"/>
                </a:cxn>
              </a:cxnLst>
              <a:rect l="0" t="0" r="r" b="b"/>
              <a:pathLst>
                <a:path w="129" h="522">
                  <a:moveTo>
                    <a:pt x="129" y="87"/>
                  </a:moveTo>
                  <a:lnTo>
                    <a:pt x="129" y="435"/>
                  </a:lnTo>
                  <a:lnTo>
                    <a:pt x="0" y="522"/>
                  </a:lnTo>
                  <a:lnTo>
                    <a:pt x="0" y="0"/>
                  </a:lnTo>
                  <a:lnTo>
                    <a:pt x="129" y="87"/>
                  </a:lnTo>
                  <a:close/>
                </a:path>
              </a:pathLst>
            </a:custGeom>
            <a:solidFill>
              <a:srgbClr val="00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80" name="Freeform 7"/>
            <p:cNvSpPr>
              <a:spLocks/>
            </p:cNvSpPr>
            <p:nvPr/>
          </p:nvSpPr>
          <p:spPr bwMode="auto">
            <a:xfrm>
              <a:off x="6589280" y="2743027"/>
              <a:ext cx="130145" cy="576291"/>
            </a:xfrm>
            <a:custGeom>
              <a:avLst/>
              <a:gdLst/>
              <a:ahLst/>
              <a:cxnLst>
                <a:cxn ang="0">
                  <a:pos x="129" y="87"/>
                </a:cxn>
                <a:cxn ang="0">
                  <a:pos x="129" y="435"/>
                </a:cxn>
                <a:cxn ang="0">
                  <a:pos x="0" y="522"/>
                </a:cxn>
                <a:cxn ang="0">
                  <a:pos x="0" y="0"/>
                </a:cxn>
                <a:cxn ang="0">
                  <a:pos x="129" y="87"/>
                </a:cxn>
              </a:cxnLst>
              <a:rect l="0" t="0" r="r" b="b"/>
              <a:pathLst>
                <a:path w="129" h="522">
                  <a:moveTo>
                    <a:pt x="129" y="87"/>
                  </a:moveTo>
                  <a:lnTo>
                    <a:pt x="129" y="435"/>
                  </a:lnTo>
                  <a:lnTo>
                    <a:pt x="0" y="522"/>
                  </a:lnTo>
                  <a:lnTo>
                    <a:pt x="0" y="0"/>
                  </a:lnTo>
                  <a:lnTo>
                    <a:pt x="129" y="87"/>
                  </a:lnTo>
                  <a:close/>
                </a:path>
              </a:pathLst>
            </a:custGeom>
            <a:noFill/>
            <a:ln w="1746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81" name="Rectangle 8"/>
            <p:cNvSpPr>
              <a:spLocks noChangeArrowheads="1"/>
            </p:cNvSpPr>
            <p:nvPr/>
          </p:nvSpPr>
          <p:spPr bwMode="auto">
            <a:xfrm>
              <a:off x="6022673" y="2743027"/>
              <a:ext cx="412654" cy="15240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82" name="Rectangle 9"/>
            <p:cNvSpPr>
              <a:spLocks noChangeArrowheads="1"/>
            </p:cNvSpPr>
            <p:nvPr/>
          </p:nvSpPr>
          <p:spPr bwMode="auto">
            <a:xfrm>
              <a:off x="6022673" y="2743027"/>
              <a:ext cx="412654" cy="152408"/>
            </a:xfrm>
            <a:prstGeom prst="rect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64367" name="Rectangle 10"/>
            <p:cNvSpPr>
              <a:spLocks noChangeArrowheads="1"/>
            </p:cNvSpPr>
            <p:nvPr/>
          </p:nvSpPr>
          <p:spPr bwMode="auto">
            <a:xfrm>
              <a:off x="6108378" y="2746202"/>
              <a:ext cx="269812" cy="169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charset="0"/>
                  <a:cs typeface="굴림" charset="0"/>
                </a:rPr>
                <a:t>VC 0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charset="0"/>
                <a:cs typeface="굴림" charset="0"/>
              </a:endParaRPr>
            </a:p>
          </p:txBody>
        </p:sp>
        <p:sp>
          <p:nvSpPr>
            <p:cNvPr id="284" name="Freeform 12"/>
            <p:cNvSpPr>
              <a:spLocks noEditPoints="1"/>
            </p:cNvSpPr>
            <p:nvPr/>
          </p:nvSpPr>
          <p:spPr bwMode="auto">
            <a:xfrm>
              <a:off x="5476700" y="2466788"/>
              <a:ext cx="1299861" cy="901745"/>
            </a:xfrm>
            <a:custGeom>
              <a:avLst/>
              <a:gdLst/>
              <a:ahLst/>
              <a:cxnLst>
                <a:cxn ang="0">
                  <a:pos x="26" y="192"/>
                </a:cxn>
                <a:cxn ang="0">
                  <a:pos x="26" y="372"/>
                </a:cxn>
                <a:cxn ang="0">
                  <a:pos x="13" y="538"/>
                </a:cxn>
                <a:cxn ang="0">
                  <a:pos x="0" y="679"/>
                </a:cxn>
                <a:cxn ang="0">
                  <a:pos x="0" y="807"/>
                </a:cxn>
                <a:cxn ang="0">
                  <a:pos x="13" y="948"/>
                </a:cxn>
                <a:cxn ang="0">
                  <a:pos x="26" y="1114"/>
                </a:cxn>
                <a:cxn ang="0">
                  <a:pos x="26" y="1344"/>
                </a:cxn>
                <a:cxn ang="0">
                  <a:pos x="26" y="1524"/>
                </a:cxn>
                <a:cxn ang="0">
                  <a:pos x="13" y="1690"/>
                </a:cxn>
                <a:cxn ang="0">
                  <a:pos x="0" y="1831"/>
                </a:cxn>
                <a:cxn ang="0">
                  <a:pos x="48" y="1937"/>
                </a:cxn>
                <a:cxn ang="0">
                  <a:pos x="188" y="1924"/>
                </a:cxn>
                <a:cxn ang="0">
                  <a:pos x="355" y="1911"/>
                </a:cxn>
                <a:cxn ang="0">
                  <a:pos x="585" y="1911"/>
                </a:cxn>
                <a:cxn ang="0">
                  <a:pos x="764" y="1911"/>
                </a:cxn>
                <a:cxn ang="0">
                  <a:pos x="931" y="1924"/>
                </a:cxn>
                <a:cxn ang="0">
                  <a:pos x="1072" y="1937"/>
                </a:cxn>
                <a:cxn ang="0">
                  <a:pos x="1200" y="1937"/>
                </a:cxn>
                <a:cxn ang="0">
                  <a:pos x="1340" y="1924"/>
                </a:cxn>
                <a:cxn ang="0">
                  <a:pos x="1507" y="1911"/>
                </a:cxn>
                <a:cxn ang="0">
                  <a:pos x="1737" y="1911"/>
                </a:cxn>
                <a:cxn ang="0">
                  <a:pos x="1916" y="1911"/>
                </a:cxn>
                <a:cxn ang="0">
                  <a:pos x="2083" y="1924"/>
                </a:cxn>
                <a:cxn ang="0">
                  <a:pos x="2224" y="1937"/>
                </a:cxn>
                <a:cxn ang="0">
                  <a:pos x="2352" y="1937"/>
                </a:cxn>
                <a:cxn ang="0">
                  <a:pos x="2492" y="1924"/>
                </a:cxn>
                <a:cxn ang="0">
                  <a:pos x="2659" y="1911"/>
                </a:cxn>
                <a:cxn ang="0">
                  <a:pos x="2889" y="1911"/>
                </a:cxn>
                <a:cxn ang="0">
                  <a:pos x="3024" y="1892"/>
                </a:cxn>
                <a:cxn ang="0">
                  <a:pos x="3037" y="1726"/>
                </a:cxn>
                <a:cxn ang="0">
                  <a:pos x="3049" y="1585"/>
                </a:cxn>
                <a:cxn ang="0">
                  <a:pos x="3049" y="1457"/>
                </a:cxn>
                <a:cxn ang="0">
                  <a:pos x="3037" y="1316"/>
                </a:cxn>
                <a:cxn ang="0">
                  <a:pos x="3024" y="1150"/>
                </a:cxn>
                <a:cxn ang="0">
                  <a:pos x="3024" y="920"/>
                </a:cxn>
                <a:cxn ang="0">
                  <a:pos x="3024" y="740"/>
                </a:cxn>
                <a:cxn ang="0">
                  <a:pos x="3037" y="574"/>
                </a:cxn>
                <a:cxn ang="0">
                  <a:pos x="3049" y="433"/>
                </a:cxn>
                <a:cxn ang="0">
                  <a:pos x="3049" y="305"/>
                </a:cxn>
                <a:cxn ang="0">
                  <a:pos x="3037" y="164"/>
                </a:cxn>
                <a:cxn ang="0">
                  <a:pos x="3021" y="26"/>
                </a:cxn>
                <a:cxn ang="0">
                  <a:pos x="2791" y="26"/>
                </a:cxn>
                <a:cxn ang="0">
                  <a:pos x="2612" y="26"/>
                </a:cxn>
                <a:cxn ang="0">
                  <a:pos x="2445" y="13"/>
                </a:cxn>
                <a:cxn ang="0">
                  <a:pos x="2304" y="0"/>
                </a:cxn>
                <a:cxn ang="0">
                  <a:pos x="2176" y="0"/>
                </a:cxn>
                <a:cxn ang="0">
                  <a:pos x="2036" y="13"/>
                </a:cxn>
                <a:cxn ang="0">
                  <a:pos x="1869" y="26"/>
                </a:cxn>
                <a:cxn ang="0">
                  <a:pos x="1639" y="26"/>
                </a:cxn>
                <a:cxn ang="0">
                  <a:pos x="1460" y="26"/>
                </a:cxn>
                <a:cxn ang="0">
                  <a:pos x="1293" y="13"/>
                </a:cxn>
                <a:cxn ang="0">
                  <a:pos x="1152" y="0"/>
                </a:cxn>
                <a:cxn ang="0">
                  <a:pos x="1024" y="0"/>
                </a:cxn>
                <a:cxn ang="0">
                  <a:pos x="884" y="13"/>
                </a:cxn>
                <a:cxn ang="0">
                  <a:pos x="717" y="26"/>
                </a:cxn>
                <a:cxn ang="0">
                  <a:pos x="487" y="26"/>
                </a:cxn>
                <a:cxn ang="0">
                  <a:pos x="308" y="26"/>
                </a:cxn>
                <a:cxn ang="0">
                  <a:pos x="141" y="13"/>
                </a:cxn>
                <a:cxn ang="0">
                  <a:pos x="13" y="0"/>
                </a:cxn>
              </a:cxnLst>
              <a:rect l="0" t="0" r="r" b="b"/>
              <a:pathLst>
                <a:path w="3049" h="1937">
                  <a:moveTo>
                    <a:pt x="26" y="39"/>
                  </a:moveTo>
                  <a:lnTo>
                    <a:pt x="26" y="64"/>
                  </a:lnTo>
                  <a:cubicBezTo>
                    <a:pt x="26" y="72"/>
                    <a:pt x="20" y="77"/>
                    <a:pt x="13" y="77"/>
                  </a:cubicBezTo>
                  <a:cubicBezTo>
                    <a:pt x="6" y="77"/>
                    <a:pt x="0" y="72"/>
                    <a:pt x="0" y="64"/>
                  </a:cubicBezTo>
                  <a:lnTo>
                    <a:pt x="0" y="39"/>
                  </a:lnTo>
                  <a:cubicBezTo>
                    <a:pt x="0" y="32"/>
                    <a:pt x="6" y="26"/>
                    <a:pt x="13" y="26"/>
                  </a:cubicBezTo>
                  <a:cubicBezTo>
                    <a:pt x="20" y="26"/>
                    <a:pt x="26" y="32"/>
                    <a:pt x="26" y="39"/>
                  </a:cubicBezTo>
                  <a:close/>
                  <a:moveTo>
                    <a:pt x="26" y="116"/>
                  </a:moveTo>
                  <a:lnTo>
                    <a:pt x="26" y="141"/>
                  </a:lnTo>
                  <a:cubicBezTo>
                    <a:pt x="26" y="148"/>
                    <a:pt x="20" y="154"/>
                    <a:pt x="13" y="154"/>
                  </a:cubicBezTo>
                  <a:cubicBezTo>
                    <a:pt x="6" y="154"/>
                    <a:pt x="0" y="148"/>
                    <a:pt x="0" y="141"/>
                  </a:cubicBezTo>
                  <a:lnTo>
                    <a:pt x="0" y="116"/>
                  </a:lnTo>
                  <a:cubicBezTo>
                    <a:pt x="0" y="109"/>
                    <a:pt x="6" y="103"/>
                    <a:pt x="13" y="103"/>
                  </a:cubicBezTo>
                  <a:cubicBezTo>
                    <a:pt x="20" y="103"/>
                    <a:pt x="26" y="109"/>
                    <a:pt x="26" y="116"/>
                  </a:cubicBezTo>
                  <a:close/>
                  <a:moveTo>
                    <a:pt x="26" y="192"/>
                  </a:moveTo>
                  <a:lnTo>
                    <a:pt x="26" y="218"/>
                  </a:lnTo>
                  <a:cubicBezTo>
                    <a:pt x="26" y="225"/>
                    <a:pt x="20" y="231"/>
                    <a:pt x="13" y="231"/>
                  </a:cubicBezTo>
                  <a:cubicBezTo>
                    <a:pt x="6" y="231"/>
                    <a:pt x="0" y="225"/>
                    <a:pt x="0" y="218"/>
                  </a:cubicBezTo>
                  <a:lnTo>
                    <a:pt x="0" y="192"/>
                  </a:lnTo>
                  <a:cubicBezTo>
                    <a:pt x="0" y="185"/>
                    <a:pt x="6" y="180"/>
                    <a:pt x="13" y="180"/>
                  </a:cubicBezTo>
                  <a:cubicBezTo>
                    <a:pt x="20" y="180"/>
                    <a:pt x="26" y="185"/>
                    <a:pt x="26" y="192"/>
                  </a:cubicBezTo>
                  <a:close/>
                  <a:moveTo>
                    <a:pt x="26" y="269"/>
                  </a:moveTo>
                  <a:lnTo>
                    <a:pt x="26" y="295"/>
                  </a:lnTo>
                  <a:cubicBezTo>
                    <a:pt x="26" y="302"/>
                    <a:pt x="20" y="308"/>
                    <a:pt x="13" y="308"/>
                  </a:cubicBezTo>
                  <a:cubicBezTo>
                    <a:pt x="6" y="308"/>
                    <a:pt x="0" y="302"/>
                    <a:pt x="0" y="295"/>
                  </a:cubicBezTo>
                  <a:lnTo>
                    <a:pt x="0" y="269"/>
                  </a:lnTo>
                  <a:cubicBezTo>
                    <a:pt x="0" y="262"/>
                    <a:pt x="6" y="256"/>
                    <a:pt x="13" y="256"/>
                  </a:cubicBezTo>
                  <a:cubicBezTo>
                    <a:pt x="20" y="256"/>
                    <a:pt x="26" y="262"/>
                    <a:pt x="26" y="269"/>
                  </a:cubicBezTo>
                  <a:close/>
                  <a:moveTo>
                    <a:pt x="26" y="346"/>
                  </a:moveTo>
                  <a:lnTo>
                    <a:pt x="26" y="372"/>
                  </a:lnTo>
                  <a:cubicBezTo>
                    <a:pt x="26" y="379"/>
                    <a:pt x="20" y="384"/>
                    <a:pt x="13" y="384"/>
                  </a:cubicBezTo>
                  <a:cubicBezTo>
                    <a:pt x="6" y="384"/>
                    <a:pt x="0" y="379"/>
                    <a:pt x="0" y="372"/>
                  </a:cubicBezTo>
                  <a:lnTo>
                    <a:pt x="0" y="346"/>
                  </a:lnTo>
                  <a:cubicBezTo>
                    <a:pt x="0" y="339"/>
                    <a:pt x="6" y="333"/>
                    <a:pt x="13" y="333"/>
                  </a:cubicBezTo>
                  <a:cubicBezTo>
                    <a:pt x="20" y="333"/>
                    <a:pt x="26" y="339"/>
                    <a:pt x="26" y="346"/>
                  </a:cubicBezTo>
                  <a:close/>
                  <a:moveTo>
                    <a:pt x="26" y="423"/>
                  </a:moveTo>
                  <a:lnTo>
                    <a:pt x="26" y="448"/>
                  </a:lnTo>
                  <a:cubicBezTo>
                    <a:pt x="26" y="456"/>
                    <a:pt x="20" y="461"/>
                    <a:pt x="13" y="461"/>
                  </a:cubicBezTo>
                  <a:cubicBezTo>
                    <a:pt x="6" y="461"/>
                    <a:pt x="0" y="456"/>
                    <a:pt x="0" y="448"/>
                  </a:cubicBezTo>
                  <a:lnTo>
                    <a:pt x="0" y="423"/>
                  </a:lnTo>
                  <a:cubicBezTo>
                    <a:pt x="0" y="416"/>
                    <a:pt x="6" y="410"/>
                    <a:pt x="13" y="410"/>
                  </a:cubicBezTo>
                  <a:cubicBezTo>
                    <a:pt x="20" y="410"/>
                    <a:pt x="26" y="416"/>
                    <a:pt x="26" y="423"/>
                  </a:cubicBezTo>
                  <a:close/>
                  <a:moveTo>
                    <a:pt x="26" y="500"/>
                  </a:moveTo>
                  <a:lnTo>
                    <a:pt x="26" y="525"/>
                  </a:lnTo>
                  <a:cubicBezTo>
                    <a:pt x="26" y="532"/>
                    <a:pt x="20" y="538"/>
                    <a:pt x="13" y="538"/>
                  </a:cubicBezTo>
                  <a:cubicBezTo>
                    <a:pt x="6" y="538"/>
                    <a:pt x="0" y="532"/>
                    <a:pt x="0" y="525"/>
                  </a:cubicBezTo>
                  <a:lnTo>
                    <a:pt x="0" y="500"/>
                  </a:lnTo>
                  <a:cubicBezTo>
                    <a:pt x="0" y="493"/>
                    <a:pt x="6" y="487"/>
                    <a:pt x="13" y="487"/>
                  </a:cubicBezTo>
                  <a:cubicBezTo>
                    <a:pt x="20" y="487"/>
                    <a:pt x="26" y="493"/>
                    <a:pt x="26" y="500"/>
                  </a:cubicBezTo>
                  <a:close/>
                  <a:moveTo>
                    <a:pt x="26" y="576"/>
                  </a:moveTo>
                  <a:lnTo>
                    <a:pt x="26" y="602"/>
                  </a:lnTo>
                  <a:cubicBezTo>
                    <a:pt x="26" y="609"/>
                    <a:pt x="20" y="615"/>
                    <a:pt x="13" y="615"/>
                  </a:cubicBezTo>
                  <a:cubicBezTo>
                    <a:pt x="6" y="615"/>
                    <a:pt x="0" y="609"/>
                    <a:pt x="0" y="602"/>
                  </a:cubicBezTo>
                  <a:lnTo>
                    <a:pt x="0" y="576"/>
                  </a:lnTo>
                  <a:cubicBezTo>
                    <a:pt x="0" y="569"/>
                    <a:pt x="6" y="564"/>
                    <a:pt x="13" y="564"/>
                  </a:cubicBezTo>
                  <a:cubicBezTo>
                    <a:pt x="20" y="564"/>
                    <a:pt x="26" y="569"/>
                    <a:pt x="26" y="576"/>
                  </a:cubicBezTo>
                  <a:close/>
                  <a:moveTo>
                    <a:pt x="26" y="653"/>
                  </a:moveTo>
                  <a:lnTo>
                    <a:pt x="26" y="679"/>
                  </a:lnTo>
                  <a:cubicBezTo>
                    <a:pt x="26" y="686"/>
                    <a:pt x="20" y="692"/>
                    <a:pt x="13" y="692"/>
                  </a:cubicBezTo>
                  <a:cubicBezTo>
                    <a:pt x="6" y="692"/>
                    <a:pt x="0" y="686"/>
                    <a:pt x="0" y="679"/>
                  </a:cubicBezTo>
                  <a:lnTo>
                    <a:pt x="0" y="653"/>
                  </a:lnTo>
                  <a:cubicBezTo>
                    <a:pt x="0" y="646"/>
                    <a:pt x="6" y="640"/>
                    <a:pt x="13" y="640"/>
                  </a:cubicBezTo>
                  <a:cubicBezTo>
                    <a:pt x="20" y="640"/>
                    <a:pt x="26" y="646"/>
                    <a:pt x="26" y="653"/>
                  </a:cubicBezTo>
                  <a:close/>
                  <a:moveTo>
                    <a:pt x="26" y="730"/>
                  </a:moveTo>
                  <a:lnTo>
                    <a:pt x="26" y="756"/>
                  </a:lnTo>
                  <a:cubicBezTo>
                    <a:pt x="26" y="763"/>
                    <a:pt x="20" y="768"/>
                    <a:pt x="13" y="768"/>
                  </a:cubicBezTo>
                  <a:cubicBezTo>
                    <a:pt x="6" y="768"/>
                    <a:pt x="0" y="763"/>
                    <a:pt x="0" y="756"/>
                  </a:cubicBezTo>
                  <a:lnTo>
                    <a:pt x="0" y="730"/>
                  </a:lnTo>
                  <a:cubicBezTo>
                    <a:pt x="0" y="723"/>
                    <a:pt x="6" y="717"/>
                    <a:pt x="13" y="717"/>
                  </a:cubicBezTo>
                  <a:cubicBezTo>
                    <a:pt x="20" y="717"/>
                    <a:pt x="26" y="723"/>
                    <a:pt x="26" y="730"/>
                  </a:cubicBezTo>
                  <a:close/>
                  <a:moveTo>
                    <a:pt x="26" y="807"/>
                  </a:moveTo>
                  <a:lnTo>
                    <a:pt x="26" y="832"/>
                  </a:lnTo>
                  <a:cubicBezTo>
                    <a:pt x="26" y="840"/>
                    <a:pt x="20" y="845"/>
                    <a:pt x="13" y="845"/>
                  </a:cubicBezTo>
                  <a:cubicBezTo>
                    <a:pt x="6" y="845"/>
                    <a:pt x="0" y="840"/>
                    <a:pt x="0" y="832"/>
                  </a:cubicBezTo>
                  <a:lnTo>
                    <a:pt x="0" y="807"/>
                  </a:lnTo>
                  <a:cubicBezTo>
                    <a:pt x="0" y="800"/>
                    <a:pt x="6" y="794"/>
                    <a:pt x="13" y="794"/>
                  </a:cubicBezTo>
                  <a:cubicBezTo>
                    <a:pt x="20" y="794"/>
                    <a:pt x="26" y="800"/>
                    <a:pt x="26" y="807"/>
                  </a:cubicBezTo>
                  <a:close/>
                  <a:moveTo>
                    <a:pt x="26" y="884"/>
                  </a:moveTo>
                  <a:lnTo>
                    <a:pt x="26" y="909"/>
                  </a:lnTo>
                  <a:cubicBezTo>
                    <a:pt x="26" y="916"/>
                    <a:pt x="20" y="922"/>
                    <a:pt x="13" y="922"/>
                  </a:cubicBezTo>
                  <a:cubicBezTo>
                    <a:pt x="6" y="922"/>
                    <a:pt x="0" y="916"/>
                    <a:pt x="0" y="909"/>
                  </a:cubicBezTo>
                  <a:lnTo>
                    <a:pt x="0" y="884"/>
                  </a:lnTo>
                  <a:cubicBezTo>
                    <a:pt x="0" y="877"/>
                    <a:pt x="6" y="871"/>
                    <a:pt x="13" y="871"/>
                  </a:cubicBezTo>
                  <a:cubicBezTo>
                    <a:pt x="20" y="871"/>
                    <a:pt x="26" y="877"/>
                    <a:pt x="26" y="884"/>
                  </a:cubicBezTo>
                  <a:close/>
                  <a:moveTo>
                    <a:pt x="26" y="960"/>
                  </a:moveTo>
                  <a:lnTo>
                    <a:pt x="26" y="986"/>
                  </a:lnTo>
                  <a:cubicBezTo>
                    <a:pt x="26" y="993"/>
                    <a:pt x="20" y="999"/>
                    <a:pt x="13" y="999"/>
                  </a:cubicBezTo>
                  <a:cubicBezTo>
                    <a:pt x="6" y="999"/>
                    <a:pt x="0" y="993"/>
                    <a:pt x="0" y="986"/>
                  </a:cubicBezTo>
                  <a:lnTo>
                    <a:pt x="0" y="960"/>
                  </a:lnTo>
                  <a:cubicBezTo>
                    <a:pt x="0" y="953"/>
                    <a:pt x="6" y="948"/>
                    <a:pt x="13" y="948"/>
                  </a:cubicBezTo>
                  <a:cubicBezTo>
                    <a:pt x="20" y="948"/>
                    <a:pt x="26" y="953"/>
                    <a:pt x="26" y="960"/>
                  </a:cubicBezTo>
                  <a:close/>
                  <a:moveTo>
                    <a:pt x="26" y="1037"/>
                  </a:moveTo>
                  <a:lnTo>
                    <a:pt x="26" y="1063"/>
                  </a:lnTo>
                  <a:cubicBezTo>
                    <a:pt x="26" y="1070"/>
                    <a:pt x="20" y="1076"/>
                    <a:pt x="13" y="1076"/>
                  </a:cubicBezTo>
                  <a:cubicBezTo>
                    <a:pt x="6" y="1076"/>
                    <a:pt x="0" y="1070"/>
                    <a:pt x="0" y="1063"/>
                  </a:cubicBezTo>
                  <a:lnTo>
                    <a:pt x="0" y="1037"/>
                  </a:lnTo>
                  <a:cubicBezTo>
                    <a:pt x="0" y="1030"/>
                    <a:pt x="6" y="1024"/>
                    <a:pt x="13" y="1024"/>
                  </a:cubicBezTo>
                  <a:cubicBezTo>
                    <a:pt x="20" y="1024"/>
                    <a:pt x="26" y="1030"/>
                    <a:pt x="26" y="1037"/>
                  </a:cubicBezTo>
                  <a:close/>
                  <a:moveTo>
                    <a:pt x="26" y="1114"/>
                  </a:moveTo>
                  <a:lnTo>
                    <a:pt x="26" y="1140"/>
                  </a:lnTo>
                  <a:cubicBezTo>
                    <a:pt x="26" y="1147"/>
                    <a:pt x="20" y="1152"/>
                    <a:pt x="13" y="1152"/>
                  </a:cubicBezTo>
                  <a:cubicBezTo>
                    <a:pt x="6" y="1152"/>
                    <a:pt x="0" y="1147"/>
                    <a:pt x="0" y="1140"/>
                  </a:cubicBezTo>
                  <a:lnTo>
                    <a:pt x="0" y="1114"/>
                  </a:lnTo>
                  <a:cubicBezTo>
                    <a:pt x="0" y="1107"/>
                    <a:pt x="6" y="1101"/>
                    <a:pt x="13" y="1101"/>
                  </a:cubicBezTo>
                  <a:cubicBezTo>
                    <a:pt x="20" y="1101"/>
                    <a:pt x="26" y="1107"/>
                    <a:pt x="26" y="1114"/>
                  </a:cubicBezTo>
                  <a:close/>
                  <a:moveTo>
                    <a:pt x="26" y="1191"/>
                  </a:moveTo>
                  <a:lnTo>
                    <a:pt x="26" y="1216"/>
                  </a:lnTo>
                  <a:cubicBezTo>
                    <a:pt x="26" y="1224"/>
                    <a:pt x="20" y="1229"/>
                    <a:pt x="13" y="1229"/>
                  </a:cubicBezTo>
                  <a:cubicBezTo>
                    <a:pt x="6" y="1229"/>
                    <a:pt x="0" y="1224"/>
                    <a:pt x="0" y="1216"/>
                  </a:cubicBezTo>
                  <a:lnTo>
                    <a:pt x="0" y="1191"/>
                  </a:lnTo>
                  <a:cubicBezTo>
                    <a:pt x="0" y="1184"/>
                    <a:pt x="6" y="1178"/>
                    <a:pt x="13" y="1178"/>
                  </a:cubicBezTo>
                  <a:cubicBezTo>
                    <a:pt x="20" y="1178"/>
                    <a:pt x="26" y="1184"/>
                    <a:pt x="26" y="1191"/>
                  </a:cubicBezTo>
                  <a:close/>
                  <a:moveTo>
                    <a:pt x="26" y="1268"/>
                  </a:moveTo>
                  <a:lnTo>
                    <a:pt x="26" y="1293"/>
                  </a:lnTo>
                  <a:cubicBezTo>
                    <a:pt x="26" y="1300"/>
                    <a:pt x="20" y="1306"/>
                    <a:pt x="13" y="1306"/>
                  </a:cubicBezTo>
                  <a:cubicBezTo>
                    <a:pt x="6" y="1306"/>
                    <a:pt x="0" y="1300"/>
                    <a:pt x="0" y="1293"/>
                  </a:cubicBezTo>
                  <a:lnTo>
                    <a:pt x="0" y="1268"/>
                  </a:lnTo>
                  <a:cubicBezTo>
                    <a:pt x="0" y="1261"/>
                    <a:pt x="6" y="1255"/>
                    <a:pt x="13" y="1255"/>
                  </a:cubicBezTo>
                  <a:cubicBezTo>
                    <a:pt x="20" y="1255"/>
                    <a:pt x="26" y="1261"/>
                    <a:pt x="26" y="1268"/>
                  </a:cubicBezTo>
                  <a:close/>
                  <a:moveTo>
                    <a:pt x="26" y="1344"/>
                  </a:moveTo>
                  <a:lnTo>
                    <a:pt x="26" y="1370"/>
                  </a:lnTo>
                  <a:cubicBezTo>
                    <a:pt x="26" y="1377"/>
                    <a:pt x="20" y="1383"/>
                    <a:pt x="13" y="1383"/>
                  </a:cubicBezTo>
                  <a:cubicBezTo>
                    <a:pt x="6" y="1383"/>
                    <a:pt x="0" y="1377"/>
                    <a:pt x="0" y="1370"/>
                  </a:cubicBezTo>
                  <a:lnTo>
                    <a:pt x="0" y="1344"/>
                  </a:lnTo>
                  <a:cubicBezTo>
                    <a:pt x="0" y="1337"/>
                    <a:pt x="6" y="1332"/>
                    <a:pt x="13" y="1332"/>
                  </a:cubicBezTo>
                  <a:cubicBezTo>
                    <a:pt x="20" y="1332"/>
                    <a:pt x="26" y="1337"/>
                    <a:pt x="26" y="1344"/>
                  </a:cubicBezTo>
                  <a:close/>
                  <a:moveTo>
                    <a:pt x="26" y="1421"/>
                  </a:moveTo>
                  <a:lnTo>
                    <a:pt x="26" y="1447"/>
                  </a:lnTo>
                  <a:cubicBezTo>
                    <a:pt x="26" y="1454"/>
                    <a:pt x="20" y="1460"/>
                    <a:pt x="13" y="1460"/>
                  </a:cubicBezTo>
                  <a:cubicBezTo>
                    <a:pt x="6" y="1460"/>
                    <a:pt x="0" y="1454"/>
                    <a:pt x="0" y="1447"/>
                  </a:cubicBezTo>
                  <a:lnTo>
                    <a:pt x="0" y="1421"/>
                  </a:lnTo>
                  <a:cubicBezTo>
                    <a:pt x="0" y="1414"/>
                    <a:pt x="6" y="1408"/>
                    <a:pt x="13" y="1408"/>
                  </a:cubicBezTo>
                  <a:cubicBezTo>
                    <a:pt x="20" y="1408"/>
                    <a:pt x="26" y="1414"/>
                    <a:pt x="26" y="1421"/>
                  </a:cubicBezTo>
                  <a:close/>
                  <a:moveTo>
                    <a:pt x="26" y="1498"/>
                  </a:moveTo>
                  <a:lnTo>
                    <a:pt x="26" y="1524"/>
                  </a:lnTo>
                  <a:cubicBezTo>
                    <a:pt x="26" y="1531"/>
                    <a:pt x="20" y="1536"/>
                    <a:pt x="13" y="1536"/>
                  </a:cubicBezTo>
                  <a:cubicBezTo>
                    <a:pt x="6" y="1536"/>
                    <a:pt x="0" y="1531"/>
                    <a:pt x="0" y="1524"/>
                  </a:cubicBezTo>
                  <a:lnTo>
                    <a:pt x="0" y="1498"/>
                  </a:lnTo>
                  <a:cubicBezTo>
                    <a:pt x="0" y="1491"/>
                    <a:pt x="6" y="1485"/>
                    <a:pt x="13" y="1485"/>
                  </a:cubicBezTo>
                  <a:cubicBezTo>
                    <a:pt x="20" y="1485"/>
                    <a:pt x="26" y="1491"/>
                    <a:pt x="26" y="1498"/>
                  </a:cubicBezTo>
                  <a:close/>
                  <a:moveTo>
                    <a:pt x="26" y="1575"/>
                  </a:moveTo>
                  <a:lnTo>
                    <a:pt x="26" y="1600"/>
                  </a:lnTo>
                  <a:cubicBezTo>
                    <a:pt x="26" y="1608"/>
                    <a:pt x="20" y="1613"/>
                    <a:pt x="13" y="1613"/>
                  </a:cubicBezTo>
                  <a:cubicBezTo>
                    <a:pt x="6" y="1613"/>
                    <a:pt x="0" y="1608"/>
                    <a:pt x="0" y="1600"/>
                  </a:cubicBezTo>
                  <a:lnTo>
                    <a:pt x="0" y="1575"/>
                  </a:lnTo>
                  <a:cubicBezTo>
                    <a:pt x="0" y="1568"/>
                    <a:pt x="6" y="1562"/>
                    <a:pt x="13" y="1562"/>
                  </a:cubicBezTo>
                  <a:cubicBezTo>
                    <a:pt x="20" y="1562"/>
                    <a:pt x="26" y="1568"/>
                    <a:pt x="26" y="1575"/>
                  </a:cubicBezTo>
                  <a:close/>
                  <a:moveTo>
                    <a:pt x="26" y="1652"/>
                  </a:moveTo>
                  <a:lnTo>
                    <a:pt x="26" y="1677"/>
                  </a:lnTo>
                  <a:cubicBezTo>
                    <a:pt x="26" y="1684"/>
                    <a:pt x="20" y="1690"/>
                    <a:pt x="13" y="1690"/>
                  </a:cubicBezTo>
                  <a:cubicBezTo>
                    <a:pt x="6" y="1690"/>
                    <a:pt x="0" y="1684"/>
                    <a:pt x="0" y="1677"/>
                  </a:cubicBezTo>
                  <a:lnTo>
                    <a:pt x="0" y="1652"/>
                  </a:lnTo>
                  <a:cubicBezTo>
                    <a:pt x="0" y="1645"/>
                    <a:pt x="6" y="1639"/>
                    <a:pt x="13" y="1639"/>
                  </a:cubicBezTo>
                  <a:cubicBezTo>
                    <a:pt x="20" y="1639"/>
                    <a:pt x="26" y="1645"/>
                    <a:pt x="26" y="1652"/>
                  </a:cubicBezTo>
                  <a:close/>
                  <a:moveTo>
                    <a:pt x="26" y="1728"/>
                  </a:moveTo>
                  <a:lnTo>
                    <a:pt x="26" y="1754"/>
                  </a:lnTo>
                  <a:cubicBezTo>
                    <a:pt x="26" y="1761"/>
                    <a:pt x="20" y="1767"/>
                    <a:pt x="13" y="1767"/>
                  </a:cubicBezTo>
                  <a:cubicBezTo>
                    <a:pt x="6" y="1767"/>
                    <a:pt x="0" y="1761"/>
                    <a:pt x="0" y="1754"/>
                  </a:cubicBezTo>
                  <a:lnTo>
                    <a:pt x="0" y="1728"/>
                  </a:lnTo>
                  <a:cubicBezTo>
                    <a:pt x="0" y="1721"/>
                    <a:pt x="6" y="1716"/>
                    <a:pt x="13" y="1716"/>
                  </a:cubicBezTo>
                  <a:cubicBezTo>
                    <a:pt x="20" y="1716"/>
                    <a:pt x="26" y="1721"/>
                    <a:pt x="26" y="1728"/>
                  </a:cubicBezTo>
                  <a:close/>
                  <a:moveTo>
                    <a:pt x="26" y="1805"/>
                  </a:moveTo>
                  <a:lnTo>
                    <a:pt x="26" y="1831"/>
                  </a:lnTo>
                  <a:cubicBezTo>
                    <a:pt x="26" y="1838"/>
                    <a:pt x="20" y="1844"/>
                    <a:pt x="13" y="1844"/>
                  </a:cubicBezTo>
                  <a:cubicBezTo>
                    <a:pt x="6" y="1844"/>
                    <a:pt x="0" y="1838"/>
                    <a:pt x="0" y="1831"/>
                  </a:cubicBezTo>
                  <a:lnTo>
                    <a:pt x="0" y="1805"/>
                  </a:lnTo>
                  <a:cubicBezTo>
                    <a:pt x="0" y="1798"/>
                    <a:pt x="6" y="1792"/>
                    <a:pt x="13" y="1792"/>
                  </a:cubicBezTo>
                  <a:cubicBezTo>
                    <a:pt x="20" y="1792"/>
                    <a:pt x="26" y="1798"/>
                    <a:pt x="26" y="1805"/>
                  </a:cubicBezTo>
                  <a:close/>
                  <a:moveTo>
                    <a:pt x="26" y="1882"/>
                  </a:moveTo>
                  <a:lnTo>
                    <a:pt x="26" y="1908"/>
                  </a:lnTo>
                  <a:cubicBezTo>
                    <a:pt x="26" y="1915"/>
                    <a:pt x="20" y="1920"/>
                    <a:pt x="13" y="1920"/>
                  </a:cubicBezTo>
                  <a:cubicBezTo>
                    <a:pt x="6" y="1920"/>
                    <a:pt x="0" y="1915"/>
                    <a:pt x="0" y="1908"/>
                  </a:cubicBezTo>
                  <a:lnTo>
                    <a:pt x="0" y="1882"/>
                  </a:lnTo>
                  <a:cubicBezTo>
                    <a:pt x="0" y="1875"/>
                    <a:pt x="6" y="1869"/>
                    <a:pt x="13" y="1869"/>
                  </a:cubicBezTo>
                  <a:cubicBezTo>
                    <a:pt x="20" y="1869"/>
                    <a:pt x="26" y="1875"/>
                    <a:pt x="26" y="1882"/>
                  </a:cubicBezTo>
                  <a:close/>
                  <a:moveTo>
                    <a:pt x="48" y="1911"/>
                  </a:moveTo>
                  <a:lnTo>
                    <a:pt x="73" y="1911"/>
                  </a:lnTo>
                  <a:cubicBezTo>
                    <a:pt x="80" y="1911"/>
                    <a:pt x="86" y="1917"/>
                    <a:pt x="86" y="1924"/>
                  </a:cubicBezTo>
                  <a:cubicBezTo>
                    <a:pt x="86" y="1931"/>
                    <a:pt x="80" y="1937"/>
                    <a:pt x="73" y="1937"/>
                  </a:cubicBezTo>
                  <a:lnTo>
                    <a:pt x="48" y="1937"/>
                  </a:lnTo>
                  <a:cubicBezTo>
                    <a:pt x="41" y="1937"/>
                    <a:pt x="35" y="1931"/>
                    <a:pt x="35" y="1924"/>
                  </a:cubicBezTo>
                  <a:cubicBezTo>
                    <a:pt x="35" y="1917"/>
                    <a:pt x="41" y="1911"/>
                    <a:pt x="48" y="1911"/>
                  </a:cubicBezTo>
                  <a:close/>
                  <a:moveTo>
                    <a:pt x="124" y="1911"/>
                  </a:moveTo>
                  <a:lnTo>
                    <a:pt x="150" y="1911"/>
                  </a:lnTo>
                  <a:cubicBezTo>
                    <a:pt x="157" y="1911"/>
                    <a:pt x="163" y="1917"/>
                    <a:pt x="163" y="1924"/>
                  </a:cubicBezTo>
                  <a:cubicBezTo>
                    <a:pt x="163" y="1931"/>
                    <a:pt x="157" y="1937"/>
                    <a:pt x="150" y="1937"/>
                  </a:cubicBezTo>
                  <a:lnTo>
                    <a:pt x="124" y="1937"/>
                  </a:lnTo>
                  <a:cubicBezTo>
                    <a:pt x="117" y="1937"/>
                    <a:pt x="112" y="1931"/>
                    <a:pt x="112" y="1924"/>
                  </a:cubicBezTo>
                  <a:cubicBezTo>
                    <a:pt x="112" y="1917"/>
                    <a:pt x="117" y="1911"/>
                    <a:pt x="124" y="1911"/>
                  </a:cubicBezTo>
                  <a:close/>
                  <a:moveTo>
                    <a:pt x="201" y="1911"/>
                  </a:moveTo>
                  <a:lnTo>
                    <a:pt x="227" y="1911"/>
                  </a:lnTo>
                  <a:cubicBezTo>
                    <a:pt x="234" y="1911"/>
                    <a:pt x="240" y="1917"/>
                    <a:pt x="240" y="1924"/>
                  </a:cubicBezTo>
                  <a:cubicBezTo>
                    <a:pt x="240" y="1931"/>
                    <a:pt x="234" y="1937"/>
                    <a:pt x="227" y="1937"/>
                  </a:cubicBezTo>
                  <a:lnTo>
                    <a:pt x="201" y="1937"/>
                  </a:lnTo>
                  <a:cubicBezTo>
                    <a:pt x="194" y="1937"/>
                    <a:pt x="188" y="1931"/>
                    <a:pt x="188" y="1924"/>
                  </a:cubicBezTo>
                  <a:cubicBezTo>
                    <a:pt x="188" y="1917"/>
                    <a:pt x="194" y="1911"/>
                    <a:pt x="201" y="1911"/>
                  </a:cubicBezTo>
                  <a:close/>
                  <a:moveTo>
                    <a:pt x="278" y="1911"/>
                  </a:moveTo>
                  <a:lnTo>
                    <a:pt x="304" y="1911"/>
                  </a:lnTo>
                  <a:cubicBezTo>
                    <a:pt x="311" y="1911"/>
                    <a:pt x="316" y="1917"/>
                    <a:pt x="316" y="1924"/>
                  </a:cubicBezTo>
                  <a:cubicBezTo>
                    <a:pt x="316" y="1931"/>
                    <a:pt x="311" y="1937"/>
                    <a:pt x="304" y="1937"/>
                  </a:cubicBezTo>
                  <a:lnTo>
                    <a:pt x="278" y="1937"/>
                  </a:lnTo>
                  <a:cubicBezTo>
                    <a:pt x="271" y="1937"/>
                    <a:pt x="265" y="1931"/>
                    <a:pt x="265" y="1924"/>
                  </a:cubicBezTo>
                  <a:cubicBezTo>
                    <a:pt x="265" y="1917"/>
                    <a:pt x="271" y="1911"/>
                    <a:pt x="278" y="1911"/>
                  </a:cubicBezTo>
                  <a:close/>
                  <a:moveTo>
                    <a:pt x="355" y="1911"/>
                  </a:moveTo>
                  <a:lnTo>
                    <a:pt x="380" y="1911"/>
                  </a:lnTo>
                  <a:cubicBezTo>
                    <a:pt x="388" y="1911"/>
                    <a:pt x="393" y="1917"/>
                    <a:pt x="393" y="1924"/>
                  </a:cubicBezTo>
                  <a:cubicBezTo>
                    <a:pt x="393" y="1931"/>
                    <a:pt x="388" y="1937"/>
                    <a:pt x="380" y="1937"/>
                  </a:cubicBezTo>
                  <a:lnTo>
                    <a:pt x="355" y="1937"/>
                  </a:lnTo>
                  <a:cubicBezTo>
                    <a:pt x="348" y="1937"/>
                    <a:pt x="342" y="1931"/>
                    <a:pt x="342" y="1924"/>
                  </a:cubicBezTo>
                  <a:cubicBezTo>
                    <a:pt x="342" y="1917"/>
                    <a:pt x="348" y="1911"/>
                    <a:pt x="355" y="1911"/>
                  </a:cubicBezTo>
                  <a:close/>
                  <a:moveTo>
                    <a:pt x="432" y="1911"/>
                  </a:moveTo>
                  <a:lnTo>
                    <a:pt x="457" y="1911"/>
                  </a:lnTo>
                  <a:cubicBezTo>
                    <a:pt x="464" y="1911"/>
                    <a:pt x="470" y="1917"/>
                    <a:pt x="470" y="1924"/>
                  </a:cubicBezTo>
                  <a:cubicBezTo>
                    <a:pt x="470" y="1931"/>
                    <a:pt x="464" y="1937"/>
                    <a:pt x="457" y="1937"/>
                  </a:cubicBezTo>
                  <a:lnTo>
                    <a:pt x="432" y="1937"/>
                  </a:lnTo>
                  <a:cubicBezTo>
                    <a:pt x="425" y="1937"/>
                    <a:pt x="419" y="1931"/>
                    <a:pt x="419" y="1924"/>
                  </a:cubicBezTo>
                  <a:cubicBezTo>
                    <a:pt x="419" y="1917"/>
                    <a:pt x="425" y="1911"/>
                    <a:pt x="432" y="1911"/>
                  </a:cubicBezTo>
                  <a:close/>
                  <a:moveTo>
                    <a:pt x="508" y="1911"/>
                  </a:moveTo>
                  <a:lnTo>
                    <a:pt x="534" y="1911"/>
                  </a:lnTo>
                  <a:cubicBezTo>
                    <a:pt x="541" y="1911"/>
                    <a:pt x="547" y="1917"/>
                    <a:pt x="547" y="1924"/>
                  </a:cubicBezTo>
                  <a:cubicBezTo>
                    <a:pt x="547" y="1931"/>
                    <a:pt x="541" y="1937"/>
                    <a:pt x="534" y="1937"/>
                  </a:cubicBezTo>
                  <a:lnTo>
                    <a:pt x="508" y="1937"/>
                  </a:lnTo>
                  <a:cubicBezTo>
                    <a:pt x="501" y="1937"/>
                    <a:pt x="496" y="1931"/>
                    <a:pt x="496" y="1924"/>
                  </a:cubicBezTo>
                  <a:cubicBezTo>
                    <a:pt x="496" y="1917"/>
                    <a:pt x="501" y="1911"/>
                    <a:pt x="508" y="1911"/>
                  </a:cubicBezTo>
                  <a:close/>
                  <a:moveTo>
                    <a:pt x="585" y="1911"/>
                  </a:moveTo>
                  <a:lnTo>
                    <a:pt x="611" y="1911"/>
                  </a:lnTo>
                  <a:cubicBezTo>
                    <a:pt x="618" y="1911"/>
                    <a:pt x="624" y="1917"/>
                    <a:pt x="624" y="1924"/>
                  </a:cubicBezTo>
                  <a:cubicBezTo>
                    <a:pt x="624" y="1931"/>
                    <a:pt x="618" y="1937"/>
                    <a:pt x="611" y="1937"/>
                  </a:cubicBezTo>
                  <a:lnTo>
                    <a:pt x="585" y="1937"/>
                  </a:lnTo>
                  <a:cubicBezTo>
                    <a:pt x="578" y="1937"/>
                    <a:pt x="572" y="1931"/>
                    <a:pt x="572" y="1924"/>
                  </a:cubicBezTo>
                  <a:cubicBezTo>
                    <a:pt x="572" y="1917"/>
                    <a:pt x="578" y="1911"/>
                    <a:pt x="585" y="1911"/>
                  </a:cubicBezTo>
                  <a:close/>
                  <a:moveTo>
                    <a:pt x="662" y="1911"/>
                  </a:moveTo>
                  <a:lnTo>
                    <a:pt x="688" y="1911"/>
                  </a:lnTo>
                  <a:cubicBezTo>
                    <a:pt x="695" y="1911"/>
                    <a:pt x="700" y="1917"/>
                    <a:pt x="700" y="1924"/>
                  </a:cubicBezTo>
                  <a:cubicBezTo>
                    <a:pt x="700" y="1931"/>
                    <a:pt x="695" y="1937"/>
                    <a:pt x="688" y="1937"/>
                  </a:cubicBezTo>
                  <a:lnTo>
                    <a:pt x="662" y="1937"/>
                  </a:lnTo>
                  <a:cubicBezTo>
                    <a:pt x="655" y="1937"/>
                    <a:pt x="649" y="1931"/>
                    <a:pt x="649" y="1924"/>
                  </a:cubicBezTo>
                  <a:cubicBezTo>
                    <a:pt x="649" y="1917"/>
                    <a:pt x="655" y="1911"/>
                    <a:pt x="662" y="1911"/>
                  </a:cubicBezTo>
                  <a:close/>
                  <a:moveTo>
                    <a:pt x="739" y="1911"/>
                  </a:moveTo>
                  <a:lnTo>
                    <a:pt x="764" y="1911"/>
                  </a:lnTo>
                  <a:cubicBezTo>
                    <a:pt x="772" y="1911"/>
                    <a:pt x="777" y="1917"/>
                    <a:pt x="777" y="1924"/>
                  </a:cubicBezTo>
                  <a:cubicBezTo>
                    <a:pt x="777" y="1931"/>
                    <a:pt x="772" y="1937"/>
                    <a:pt x="764" y="1937"/>
                  </a:cubicBezTo>
                  <a:lnTo>
                    <a:pt x="739" y="1937"/>
                  </a:lnTo>
                  <a:cubicBezTo>
                    <a:pt x="732" y="1937"/>
                    <a:pt x="726" y="1931"/>
                    <a:pt x="726" y="1924"/>
                  </a:cubicBezTo>
                  <a:cubicBezTo>
                    <a:pt x="726" y="1917"/>
                    <a:pt x="732" y="1911"/>
                    <a:pt x="739" y="1911"/>
                  </a:cubicBezTo>
                  <a:close/>
                  <a:moveTo>
                    <a:pt x="816" y="1911"/>
                  </a:moveTo>
                  <a:lnTo>
                    <a:pt x="841" y="1911"/>
                  </a:lnTo>
                  <a:cubicBezTo>
                    <a:pt x="848" y="1911"/>
                    <a:pt x="854" y="1917"/>
                    <a:pt x="854" y="1924"/>
                  </a:cubicBezTo>
                  <a:cubicBezTo>
                    <a:pt x="854" y="1931"/>
                    <a:pt x="848" y="1937"/>
                    <a:pt x="841" y="1937"/>
                  </a:cubicBezTo>
                  <a:lnTo>
                    <a:pt x="816" y="1937"/>
                  </a:lnTo>
                  <a:cubicBezTo>
                    <a:pt x="809" y="1937"/>
                    <a:pt x="803" y="1931"/>
                    <a:pt x="803" y="1924"/>
                  </a:cubicBezTo>
                  <a:cubicBezTo>
                    <a:pt x="803" y="1917"/>
                    <a:pt x="809" y="1911"/>
                    <a:pt x="816" y="1911"/>
                  </a:cubicBezTo>
                  <a:close/>
                  <a:moveTo>
                    <a:pt x="892" y="1911"/>
                  </a:moveTo>
                  <a:lnTo>
                    <a:pt x="918" y="1911"/>
                  </a:lnTo>
                  <a:cubicBezTo>
                    <a:pt x="925" y="1911"/>
                    <a:pt x="931" y="1917"/>
                    <a:pt x="931" y="1924"/>
                  </a:cubicBezTo>
                  <a:cubicBezTo>
                    <a:pt x="931" y="1931"/>
                    <a:pt x="925" y="1937"/>
                    <a:pt x="918" y="1937"/>
                  </a:cubicBezTo>
                  <a:lnTo>
                    <a:pt x="892" y="1937"/>
                  </a:lnTo>
                  <a:cubicBezTo>
                    <a:pt x="885" y="1937"/>
                    <a:pt x="880" y="1931"/>
                    <a:pt x="880" y="1924"/>
                  </a:cubicBezTo>
                  <a:cubicBezTo>
                    <a:pt x="880" y="1917"/>
                    <a:pt x="885" y="1911"/>
                    <a:pt x="892" y="1911"/>
                  </a:cubicBezTo>
                  <a:close/>
                  <a:moveTo>
                    <a:pt x="969" y="1911"/>
                  </a:moveTo>
                  <a:lnTo>
                    <a:pt x="995" y="1911"/>
                  </a:lnTo>
                  <a:cubicBezTo>
                    <a:pt x="1002" y="1911"/>
                    <a:pt x="1008" y="1917"/>
                    <a:pt x="1008" y="1924"/>
                  </a:cubicBezTo>
                  <a:cubicBezTo>
                    <a:pt x="1008" y="1931"/>
                    <a:pt x="1002" y="1937"/>
                    <a:pt x="995" y="1937"/>
                  </a:cubicBezTo>
                  <a:lnTo>
                    <a:pt x="969" y="1937"/>
                  </a:lnTo>
                  <a:cubicBezTo>
                    <a:pt x="962" y="1937"/>
                    <a:pt x="956" y="1931"/>
                    <a:pt x="956" y="1924"/>
                  </a:cubicBezTo>
                  <a:cubicBezTo>
                    <a:pt x="956" y="1917"/>
                    <a:pt x="962" y="1911"/>
                    <a:pt x="969" y="1911"/>
                  </a:cubicBezTo>
                  <a:close/>
                  <a:moveTo>
                    <a:pt x="1046" y="1911"/>
                  </a:moveTo>
                  <a:lnTo>
                    <a:pt x="1072" y="1911"/>
                  </a:lnTo>
                  <a:cubicBezTo>
                    <a:pt x="1079" y="1911"/>
                    <a:pt x="1084" y="1917"/>
                    <a:pt x="1084" y="1924"/>
                  </a:cubicBezTo>
                  <a:cubicBezTo>
                    <a:pt x="1084" y="1931"/>
                    <a:pt x="1079" y="1937"/>
                    <a:pt x="1072" y="1937"/>
                  </a:cubicBezTo>
                  <a:lnTo>
                    <a:pt x="1046" y="1937"/>
                  </a:lnTo>
                  <a:cubicBezTo>
                    <a:pt x="1039" y="1937"/>
                    <a:pt x="1033" y="1931"/>
                    <a:pt x="1033" y="1924"/>
                  </a:cubicBezTo>
                  <a:cubicBezTo>
                    <a:pt x="1033" y="1917"/>
                    <a:pt x="1039" y="1911"/>
                    <a:pt x="1046" y="1911"/>
                  </a:cubicBezTo>
                  <a:close/>
                  <a:moveTo>
                    <a:pt x="1123" y="1911"/>
                  </a:moveTo>
                  <a:lnTo>
                    <a:pt x="1148" y="1911"/>
                  </a:lnTo>
                  <a:cubicBezTo>
                    <a:pt x="1156" y="1911"/>
                    <a:pt x="1161" y="1917"/>
                    <a:pt x="1161" y="1924"/>
                  </a:cubicBezTo>
                  <a:cubicBezTo>
                    <a:pt x="1161" y="1931"/>
                    <a:pt x="1156" y="1937"/>
                    <a:pt x="1148" y="1937"/>
                  </a:cubicBezTo>
                  <a:lnTo>
                    <a:pt x="1123" y="1937"/>
                  </a:lnTo>
                  <a:cubicBezTo>
                    <a:pt x="1116" y="1937"/>
                    <a:pt x="1110" y="1931"/>
                    <a:pt x="1110" y="1924"/>
                  </a:cubicBezTo>
                  <a:cubicBezTo>
                    <a:pt x="1110" y="1917"/>
                    <a:pt x="1116" y="1911"/>
                    <a:pt x="1123" y="1911"/>
                  </a:cubicBezTo>
                  <a:close/>
                  <a:moveTo>
                    <a:pt x="1200" y="1911"/>
                  </a:moveTo>
                  <a:lnTo>
                    <a:pt x="1225" y="1911"/>
                  </a:lnTo>
                  <a:cubicBezTo>
                    <a:pt x="1232" y="1911"/>
                    <a:pt x="1238" y="1917"/>
                    <a:pt x="1238" y="1924"/>
                  </a:cubicBezTo>
                  <a:cubicBezTo>
                    <a:pt x="1238" y="1931"/>
                    <a:pt x="1232" y="1937"/>
                    <a:pt x="1225" y="1937"/>
                  </a:cubicBezTo>
                  <a:lnTo>
                    <a:pt x="1200" y="1937"/>
                  </a:lnTo>
                  <a:cubicBezTo>
                    <a:pt x="1193" y="1937"/>
                    <a:pt x="1187" y="1931"/>
                    <a:pt x="1187" y="1924"/>
                  </a:cubicBezTo>
                  <a:cubicBezTo>
                    <a:pt x="1187" y="1917"/>
                    <a:pt x="1193" y="1911"/>
                    <a:pt x="1200" y="1911"/>
                  </a:cubicBezTo>
                  <a:close/>
                  <a:moveTo>
                    <a:pt x="1276" y="1911"/>
                  </a:moveTo>
                  <a:lnTo>
                    <a:pt x="1302" y="1911"/>
                  </a:lnTo>
                  <a:cubicBezTo>
                    <a:pt x="1309" y="1911"/>
                    <a:pt x="1315" y="1917"/>
                    <a:pt x="1315" y="1924"/>
                  </a:cubicBezTo>
                  <a:cubicBezTo>
                    <a:pt x="1315" y="1931"/>
                    <a:pt x="1309" y="1937"/>
                    <a:pt x="1302" y="1937"/>
                  </a:cubicBezTo>
                  <a:lnTo>
                    <a:pt x="1276" y="1937"/>
                  </a:lnTo>
                  <a:cubicBezTo>
                    <a:pt x="1269" y="1937"/>
                    <a:pt x="1264" y="1931"/>
                    <a:pt x="1264" y="1924"/>
                  </a:cubicBezTo>
                  <a:cubicBezTo>
                    <a:pt x="1264" y="1917"/>
                    <a:pt x="1269" y="1911"/>
                    <a:pt x="1276" y="1911"/>
                  </a:cubicBezTo>
                  <a:close/>
                  <a:moveTo>
                    <a:pt x="1353" y="1911"/>
                  </a:moveTo>
                  <a:lnTo>
                    <a:pt x="1379" y="1911"/>
                  </a:lnTo>
                  <a:cubicBezTo>
                    <a:pt x="1386" y="1911"/>
                    <a:pt x="1392" y="1917"/>
                    <a:pt x="1392" y="1924"/>
                  </a:cubicBezTo>
                  <a:cubicBezTo>
                    <a:pt x="1392" y="1931"/>
                    <a:pt x="1386" y="1937"/>
                    <a:pt x="1379" y="1937"/>
                  </a:cubicBezTo>
                  <a:lnTo>
                    <a:pt x="1353" y="1937"/>
                  </a:lnTo>
                  <a:cubicBezTo>
                    <a:pt x="1346" y="1937"/>
                    <a:pt x="1340" y="1931"/>
                    <a:pt x="1340" y="1924"/>
                  </a:cubicBezTo>
                  <a:cubicBezTo>
                    <a:pt x="1340" y="1917"/>
                    <a:pt x="1346" y="1911"/>
                    <a:pt x="1353" y="1911"/>
                  </a:cubicBezTo>
                  <a:close/>
                  <a:moveTo>
                    <a:pt x="1430" y="1911"/>
                  </a:moveTo>
                  <a:lnTo>
                    <a:pt x="1456" y="1911"/>
                  </a:lnTo>
                  <a:cubicBezTo>
                    <a:pt x="1463" y="1911"/>
                    <a:pt x="1468" y="1917"/>
                    <a:pt x="1468" y="1924"/>
                  </a:cubicBezTo>
                  <a:cubicBezTo>
                    <a:pt x="1468" y="1931"/>
                    <a:pt x="1463" y="1937"/>
                    <a:pt x="1456" y="1937"/>
                  </a:cubicBezTo>
                  <a:lnTo>
                    <a:pt x="1430" y="1937"/>
                  </a:lnTo>
                  <a:cubicBezTo>
                    <a:pt x="1423" y="1937"/>
                    <a:pt x="1417" y="1931"/>
                    <a:pt x="1417" y="1924"/>
                  </a:cubicBezTo>
                  <a:cubicBezTo>
                    <a:pt x="1417" y="1917"/>
                    <a:pt x="1423" y="1911"/>
                    <a:pt x="1430" y="1911"/>
                  </a:cubicBezTo>
                  <a:close/>
                  <a:moveTo>
                    <a:pt x="1507" y="1911"/>
                  </a:moveTo>
                  <a:lnTo>
                    <a:pt x="1532" y="1911"/>
                  </a:lnTo>
                  <a:cubicBezTo>
                    <a:pt x="1540" y="1911"/>
                    <a:pt x="1545" y="1917"/>
                    <a:pt x="1545" y="1924"/>
                  </a:cubicBezTo>
                  <a:cubicBezTo>
                    <a:pt x="1545" y="1931"/>
                    <a:pt x="1540" y="1937"/>
                    <a:pt x="1532" y="1937"/>
                  </a:cubicBezTo>
                  <a:lnTo>
                    <a:pt x="1507" y="1937"/>
                  </a:lnTo>
                  <a:cubicBezTo>
                    <a:pt x="1500" y="1937"/>
                    <a:pt x="1494" y="1931"/>
                    <a:pt x="1494" y="1924"/>
                  </a:cubicBezTo>
                  <a:cubicBezTo>
                    <a:pt x="1494" y="1917"/>
                    <a:pt x="1500" y="1911"/>
                    <a:pt x="1507" y="1911"/>
                  </a:cubicBezTo>
                  <a:close/>
                  <a:moveTo>
                    <a:pt x="1584" y="1911"/>
                  </a:moveTo>
                  <a:lnTo>
                    <a:pt x="1609" y="1911"/>
                  </a:lnTo>
                  <a:cubicBezTo>
                    <a:pt x="1616" y="1911"/>
                    <a:pt x="1622" y="1917"/>
                    <a:pt x="1622" y="1924"/>
                  </a:cubicBezTo>
                  <a:cubicBezTo>
                    <a:pt x="1622" y="1931"/>
                    <a:pt x="1616" y="1937"/>
                    <a:pt x="1609" y="1937"/>
                  </a:cubicBezTo>
                  <a:lnTo>
                    <a:pt x="1584" y="1937"/>
                  </a:lnTo>
                  <a:cubicBezTo>
                    <a:pt x="1577" y="1937"/>
                    <a:pt x="1571" y="1931"/>
                    <a:pt x="1571" y="1924"/>
                  </a:cubicBezTo>
                  <a:cubicBezTo>
                    <a:pt x="1571" y="1917"/>
                    <a:pt x="1577" y="1911"/>
                    <a:pt x="1584" y="1911"/>
                  </a:cubicBezTo>
                  <a:close/>
                  <a:moveTo>
                    <a:pt x="1660" y="1911"/>
                  </a:moveTo>
                  <a:lnTo>
                    <a:pt x="1686" y="1911"/>
                  </a:lnTo>
                  <a:cubicBezTo>
                    <a:pt x="1693" y="1911"/>
                    <a:pt x="1699" y="1917"/>
                    <a:pt x="1699" y="1924"/>
                  </a:cubicBezTo>
                  <a:cubicBezTo>
                    <a:pt x="1699" y="1931"/>
                    <a:pt x="1693" y="1937"/>
                    <a:pt x="1686" y="1937"/>
                  </a:cubicBezTo>
                  <a:lnTo>
                    <a:pt x="1660" y="1937"/>
                  </a:lnTo>
                  <a:cubicBezTo>
                    <a:pt x="1653" y="1937"/>
                    <a:pt x="1648" y="1931"/>
                    <a:pt x="1648" y="1924"/>
                  </a:cubicBezTo>
                  <a:cubicBezTo>
                    <a:pt x="1648" y="1917"/>
                    <a:pt x="1653" y="1911"/>
                    <a:pt x="1660" y="1911"/>
                  </a:cubicBezTo>
                  <a:close/>
                  <a:moveTo>
                    <a:pt x="1737" y="1911"/>
                  </a:moveTo>
                  <a:lnTo>
                    <a:pt x="1763" y="1911"/>
                  </a:lnTo>
                  <a:cubicBezTo>
                    <a:pt x="1770" y="1911"/>
                    <a:pt x="1776" y="1917"/>
                    <a:pt x="1776" y="1924"/>
                  </a:cubicBezTo>
                  <a:cubicBezTo>
                    <a:pt x="1776" y="1931"/>
                    <a:pt x="1770" y="1937"/>
                    <a:pt x="1763" y="1937"/>
                  </a:cubicBezTo>
                  <a:lnTo>
                    <a:pt x="1737" y="1937"/>
                  </a:lnTo>
                  <a:cubicBezTo>
                    <a:pt x="1730" y="1937"/>
                    <a:pt x="1724" y="1931"/>
                    <a:pt x="1724" y="1924"/>
                  </a:cubicBezTo>
                  <a:cubicBezTo>
                    <a:pt x="1724" y="1917"/>
                    <a:pt x="1730" y="1911"/>
                    <a:pt x="1737" y="1911"/>
                  </a:cubicBezTo>
                  <a:close/>
                  <a:moveTo>
                    <a:pt x="1814" y="1911"/>
                  </a:moveTo>
                  <a:lnTo>
                    <a:pt x="1840" y="1911"/>
                  </a:lnTo>
                  <a:cubicBezTo>
                    <a:pt x="1847" y="1911"/>
                    <a:pt x="1852" y="1917"/>
                    <a:pt x="1852" y="1924"/>
                  </a:cubicBezTo>
                  <a:cubicBezTo>
                    <a:pt x="1852" y="1931"/>
                    <a:pt x="1847" y="1937"/>
                    <a:pt x="1840" y="1937"/>
                  </a:cubicBezTo>
                  <a:lnTo>
                    <a:pt x="1814" y="1937"/>
                  </a:lnTo>
                  <a:cubicBezTo>
                    <a:pt x="1807" y="1937"/>
                    <a:pt x="1801" y="1931"/>
                    <a:pt x="1801" y="1924"/>
                  </a:cubicBezTo>
                  <a:cubicBezTo>
                    <a:pt x="1801" y="1917"/>
                    <a:pt x="1807" y="1911"/>
                    <a:pt x="1814" y="1911"/>
                  </a:cubicBezTo>
                  <a:close/>
                  <a:moveTo>
                    <a:pt x="1891" y="1911"/>
                  </a:moveTo>
                  <a:lnTo>
                    <a:pt x="1916" y="1911"/>
                  </a:lnTo>
                  <a:cubicBezTo>
                    <a:pt x="1924" y="1911"/>
                    <a:pt x="1929" y="1917"/>
                    <a:pt x="1929" y="1924"/>
                  </a:cubicBezTo>
                  <a:cubicBezTo>
                    <a:pt x="1929" y="1931"/>
                    <a:pt x="1924" y="1937"/>
                    <a:pt x="1916" y="1937"/>
                  </a:cubicBezTo>
                  <a:lnTo>
                    <a:pt x="1891" y="1937"/>
                  </a:lnTo>
                  <a:cubicBezTo>
                    <a:pt x="1884" y="1937"/>
                    <a:pt x="1878" y="1931"/>
                    <a:pt x="1878" y="1924"/>
                  </a:cubicBezTo>
                  <a:cubicBezTo>
                    <a:pt x="1878" y="1917"/>
                    <a:pt x="1884" y="1911"/>
                    <a:pt x="1891" y="1911"/>
                  </a:cubicBezTo>
                  <a:close/>
                  <a:moveTo>
                    <a:pt x="1968" y="1911"/>
                  </a:moveTo>
                  <a:lnTo>
                    <a:pt x="1993" y="1911"/>
                  </a:lnTo>
                  <a:cubicBezTo>
                    <a:pt x="2000" y="1911"/>
                    <a:pt x="2006" y="1917"/>
                    <a:pt x="2006" y="1924"/>
                  </a:cubicBezTo>
                  <a:cubicBezTo>
                    <a:pt x="2006" y="1931"/>
                    <a:pt x="2000" y="1937"/>
                    <a:pt x="1993" y="1937"/>
                  </a:cubicBezTo>
                  <a:lnTo>
                    <a:pt x="1968" y="1937"/>
                  </a:lnTo>
                  <a:cubicBezTo>
                    <a:pt x="1961" y="1937"/>
                    <a:pt x="1955" y="1931"/>
                    <a:pt x="1955" y="1924"/>
                  </a:cubicBezTo>
                  <a:cubicBezTo>
                    <a:pt x="1955" y="1917"/>
                    <a:pt x="1961" y="1911"/>
                    <a:pt x="1968" y="1911"/>
                  </a:cubicBezTo>
                  <a:close/>
                  <a:moveTo>
                    <a:pt x="2044" y="1911"/>
                  </a:moveTo>
                  <a:lnTo>
                    <a:pt x="2070" y="1911"/>
                  </a:lnTo>
                  <a:cubicBezTo>
                    <a:pt x="2077" y="1911"/>
                    <a:pt x="2083" y="1917"/>
                    <a:pt x="2083" y="1924"/>
                  </a:cubicBezTo>
                  <a:cubicBezTo>
                    <a:pt x="2083" y="1931"/>
                    <a:pt x="2077" y="1937"/>
                    <a:pt x="2070" y="1937"/>
                  </a:cubicBezTo>
                  <a:lnTo>
                    <a:pt x="2044" y="1937"/>
                  </a:lnTo>
                  <a:cubicBezTo>
                    <a:pt x="2037" y="1937"/>
                    <a:pt x="2032" y="1931"/>
                    <a:pt x="2032" y="1924"/>
                  </a:cubicBezTo>
                  <a:cubicBezTo>
                    <a:pt x="2032" y="1917"/>
                    <a:pt x="2037" y="1911"/>
                    <a:pt x="2044" y="1911"/>
                  </a:cubicBezTo>
                  <a:close/>
                  <a:moveTo>
                    <a:pt x="2121" y="1911"/>
                  </a:moveTo>
                  <a:lnTo>
                    <a:pt x="2147" y="1911"/>
                  </a:lnTo>
                  <a:cubicBezTo>
                    <a:pt x="2154" y="1911"/>
                    <a:pt x="2160" y="1917"/>
                    <a:pt x="2160" y="1924"/>
                  </a:cubicBezTo>
                  <a:cubicBezTo>
                    <a:pt x="2160" y="1931"/>
                    <a:pt x="2154" y="1937"/>
                    <a:pt x="2147" y="1937"/>
                  </a:cubicBezTo>
                  <a:lnTo>
                    <a:pt x="2121" y="1937"/>
                  </a:lnTo>
                  <a:cubicBezTo>
                    <a:pt x="2114" y="1937"/>
                    <a:pt x="2108" y="1931"/>
                    <a:pt x="2108" y="1924"/>
                  </a:cubicBezTo>
                  <a:cubicBezTo>
                    <a:pt x="2108" y="1917"/>
                    <a:pt x="2114" y="1911"/>
                    <a:pt x="2121" y="1911"/>
                  </a:cubicBezTo>
                  <a:close/>
                  <a:moveTo>
                    <a:pt x="2198" y="1911"/>
                  </a:moveTo>
                  <a:lnTo>
                    <a:pt x="2224" y="1911"/>
                  </a:lnTo>
                  <a:cubicBezTo>
                    <a:pt x="2231" y="1911"/>
                    <a:pt x="2236" y="1917"/>
                    <a:pt x="2236" y="1924"/>
                  </a:cubicBezTo>
                  <a:cubicBezTo>
                    <a:pt x="2236" y="1931"/>
                    <a:pt x="2231" y="1937"/>
                    <a:pt x="2224" y="1937"/>
                  </a:cubicBezTo>
                  <a:lnTo>
                    <a:pt x="2198" y="1937"/>
                  </a:lnTo>
                  <a:cubicBezTo>
                    <a:pt x="2191" y="1937"/>
                    <a:pt x="2185" y="1931"/>
                    <a:pt x="2185" y="1924"/>
                  </a:cubicBezTo>
                  <a:cubicBezTo>
                    <a:pt x="2185" y="1917"/>
                    <a:pt x="2191" y="1911"/>
                    <a:pt x="2198" y="1911"/>
                  </a:cubicBezTo>
                  <a:close/>
                  <a:moveTo>
                    <a:pt x="2275" y="1911"/>
                  </a:moveTo>
                  <a:lnTo>
                    <a:pt x="2300" y="1911"/>
                  </a:lnTo>
                  <a:cubicBezTo>
                    <a:pt x="2308" y="1911"/>
                    <a:pt x="2313" y="1917"/>
                    <a:pt x="2313" y="1924"/>
                  </a:cubicBezTo>
                  <a:cubicBezTo>
                    <a:pt x="2313" y="1931"/>
                    <a:pt x="2308" y="1937"/>
                    <a:pt x="2300" y="1937"/>
                  </a:cubicBezTo>
                  <a:lnTo>
                    <a:pt x="2275" y="1937"/>
                  </a:lnTo>
                  <a:cubicBezTo>
                    <a:pt x="2268" y="1937"/>
                    <a:pt x="2262" y="1931"/>
                    <a:pt x="2262" y="1924"/>
                  </a:cubicBezTo>
                  <a:cubicBezTo>
                    <a:pt x="2262" y="1917"/>
                    <a:pt x="2268" y="1911"/>
                    <a:pt x="2275" y="1911"/>
                  </a:cubicBezTo>
                  <a:close/>
                  <a:moveTo>
                    <a:pt x="2352" y="1911"/>
                  </a:moveTo>
                  <a:lnTo>
                    <a:pt x="2377" y="1911"/>
                  </a:lnTo>
                  <a:cubicBezTo>
                    <a:pt x="2384" y="1911"/>
                    <a:pt x="2390" y="1917"/>
                    <a:pt x="2390" y="1924"/>
                  </a:cubicBezTo>
                  <a:cubicBezTo>
                    <a:pt x="2390" y="1931"/>
                    <a:pt x="2384" y="1937"/>
                    <a:pt x="2377" y="1937"/>
                  </a:cubicBezTo>
                  <a:lnTo>
                    <a:pt x="2352" y="1937"/>
                  </a:lnTo>
                  <a:cubicBezTo>
                    <a:pt x="2345" y="1937"/>
                    <a:pt x="2339" y="1931"/>
                    <a:pt x="2339" y="1924"/>
                  </a:cubicBezTo>
                  <a:cubicBezTo>
                    <a:pt x="2339" y="1917"/>
                    <a:pt x="2345" y="1911"/>
                    <a:pt x="2352" y="1911"/>
                  </a:cubicBezTo>
                  <a:close/>
                  <a:moveTo>
                    <a:pt x="2428" y="1911"/>
                  </a:moveTo>
                  <a:lnTo>
                    <a:pt x="2454" y="1911"/>
                  </a:lnTo>
                  <a:cubicBezTo>
                    <a:pt x="2461" y="1911"/>
                    <a:pt x="2467" y="1917"/>
                    <a:pt x="2467" y="1924"/>
                  </a:cubicBezTo>
                  <a:cubicBezTo>
                    <a:pt x="2467" y="1931"/>
                    <a:pt x="2461" y="1937"/>
                    <a:pt x="2454" y="1937"/>
                  </a:cubicBezTo>
                  <a:lnTo>
                    <a:pt x="2428" y="1937"/>
                  </a:lnTo>
                  <a:cubicBezTo>
                    <a:pt x="2421" y="1937"/>
                    <a:pt x="2416" y="1931"/>
                    <a:pt x="2416" y="1924"/>
                  </a:cubicBezTo>
                  <a:cubicBezTo>
                    <a:pt x="2416" y="1917"/>
                    <a:pt x="2421" y="1911"/>
                    <a:pt x="2428" y="1911"/>
                  </a:cubicBezTo>
                  <a:close/>
                  <a:moveTo>
                    <a:pt x="2505" y="1911"/>
                  </a:moveTo>
                  <a:lnTo>
                    <a:pt x="2531" y="1911"/>
                  </a:lnTo>
                  <a:cubicBezTo>
                    <a:pt x="2538" y="1911"/>
                    <a:pt x="2544" y="1917"/>
                    <a:pt x="2544" y="1924"/>
                  </a:cubicBezTo>
                  <a:cubicBezTo>
                    <a:pt x="2544" y="1931"/>
                    <a:pt x="2538" y="1937"/>
                    <a:pt x="2531" y="1937"/>
                  </a:cubicBezTo>
                  <a:lnTo>
                    <a:pt x="2505" y="1937"/>
                  </a:lnTo>
                  <a:cubicBezTo>
                    <a:pt x="2498" y="1937"/>
                    <a:pt x="2492" y="1931"/>
                    <a:pt x="2492" y="1924"/>
                  </a:cubicBezTo>
                  <a:cubicBezTo>
                    <a:pt x="2492" y="1917"/>
                    <a:pt x="2498" y="1911"/>
                    <a:pt x="2505" y="1911"/>
                  </a:cubicBezTo>
                  <a:close/>
                  <a:moveTo>
                    <a:pt x="2582" y="1911"/>
                  </a:moveTo>
                  <a:lnTo>
                    <a:pt x="2608" y="1911"/>
                  </a:lnTo>
                  <a:cubicBezTo>
                    <a:pt x="2615" y="1911"/>
                    <a:pt x="2620" y="1917"/>
                    <a:pt x="2620" y="1924"/>
                  </a:cubicBezTo>
                  <a:cubicBezTo>
                    <a:pt x="2620" y="1931"/>
                    <a:pt x="2615" y="1937"/>
                    <a:pt x="2608" y="1937"/>
                  </a:cubicBezTo>
                  <a:lnTo>
                    <a:pt x="2582" y="1937"/>
                  </a:lnTo>
                  <a:cubicBezTo>
                    <a:pt x="2575" y="1937"/>
                    <a:pt x="2569" y="1931"/>
                    <a:pt x="2569" y="1924"/>
                  </a:cubicBezTo>
                  <a:cubicBezTo>
                    <a:pt x="2569" y="1917"/>
                    <a:pt x="2575" y="1911"/>
                    <a:pt x="2582" y="1911"/>
                  </a:cubicBezTo>
                  <a:close/>
                  <a:moveTo>
                    <a:pt x="2659" y="1911"/>
                  </a:moveTo>
                  <a:lnTo>
                    <a:pt x="2684" y="1911"/>
                  </a:lnTo>
                  <a:cubicBezTo>
                    <a:pt x="2692" y="1911"/>
                    <a:pt x="2697" y="1917"/>
                    <a:pt x="2697" y="1924"/>
                  </a:cubicBezTo>
                  <a:cubicBezTo>
                    <a:pt x="2697" y="1931"/>
                    <a:pt x="2692" y="1937"/>
                    <a:pt x="2684" y="1937"/>
                  </a:cubicBezTo>
                  <a:lnTo>
                    <a:pt x="2659" y="1937"/>
                  </a:lnTo>
                  <a:cubicBezTo>
                    <a:pt x="2652" y="1937"/>
                    <a:pt x="2646" y="1931"/>
                    <a:pt x="2646" y="1924"/>
                  </a:cubicBezTo>
                  <a:cubicBezTo>
                    <a:pt x="2646" y="1917"/>
                    <a:pt x="2652" y="1911"/>
                    <a:pt x="2659" y="1911"/>
                  </a:cubicBezTo>
                  <a:close/>
                  <a:moveTo>
                    <a:pt x="2736" y="1911"/>
                  </a:moveTo>
                  <a:lnTo>
                    <a:pt x="2761" y="1911"/>
                  </a:lnTo>
                  <a:cubicBezTo>
                    <a:pt x="2768" y="1911"/>
                    <a:pt x="2774" y="1917"/>
                    <a:pt x="2774" y="1924"/>
                  </a:cubicBezTo>
                  <a:cubicBezTo>
                    <a:pt x="2774" y="1931"/>
                    <a:pt x="2768" y="1937"/>
                    <a:pt x="2761" y="1937"/>
                  </a:cubicBezTo>
                  <a:lnTo>
                    <a:pt x="2736" y="1937"/>
                  </a:lnTo>
                  <a:cubicBezTo>
                    <a:pt x="2729" y="1937"/>
                    <a:pt x="2723" y="1931"/>
                    <a:pt x="2723" y="1924"/>
                  </a:cubicBezTo>
                  <a:cubicBezTo>
                    <a:pt x="2723" y="1917"/>
                    <a:pt x="2729" y="1911"/>
                    <a:pt x="2736" y="1911"/>
                  </a:cubicBezTo>
                  <a:close/>
                  <a:moveTo>
                    <a:pt x="2812" y="1911"/>
                  </a:moveTo>
                  <a:lnTo>
                    <a:pt x="2838" y="1911"/>
                  </a:lnTo>
                  <a:cubicBezTo>
                    <a:pt x="2845" y="1911"/>
                    <a:pt x="2851" y="1917"/>
                    <a:pt x="2851" y="1924"/>
                  </a:cubicBezTo>
                  <a:cubicBezTo>
                    <a:pt x="2851" y="1931"/>
                    <a:pt x="2845" y="1937"/>
                    <a:pt x="2838" y="1937"/>
                  </a:cubicBezTo>
                  <a:lnTo>
                    <a:pt x="2812" y="1937"/>
                  </a:lnTo>
                  <a:cubicBezTo>
                    <a:pt x="2805" y="1937"/>
                    <a:pt x="2800" y="1931"/>
                    <a:pt x="2800" y="1924"/>
                  </a:cubicBezTo>
                  <a:cubicBezTo>
                    <a:pt x="2800" y="1917"/>
                    <a:pt x="2805" y="1911"/>
                    <a:pt x="2812" y="1911"/>
                  </a:cubicBezTo>
                  <a:close/>
                  <a:moveTo>
                    <a:pt x="2889" y="1911"/>
                  </a:moveTo>
                  <a:lnTo>
                    <a:pt x="2915" y="1911"/>
                  </a:lnTo>
                  <a:cubicBezTo>
                    <a:pt x="2922" y="1911"/>
                    <a:pt x="2928" y="1917"/>
                    <a:pt x="2928" y="1924"/>
                  </a:cubicBezTo>
                  <a:cubicBezTo>
                    <a:pt x="2928" y="1931"/>
                    <a:pt x="2922" y="1937"/>
                    <a:pt x="2915" y="1937"/>
                  </a:cubicBezTo>
                  <a:lnTo>
                    <a:pt x="2889" y="1937"/>
                  </a:lnTo>
                  <a:cubicBezTo>
                    <a:pt x="2882" y="1937"/>
                    <a:pt x="2876" y="1931"/>
                    <a:pt x="2876" y="1924"/>
                  </a:cubicBezTo>
                  <a:cubicBezTo>
                    <a:pt x="2876" y="1917"/>
                    <a:pt x="2882" y="1911"/>
                    <a:pt x="2889" y="1911"/>
                  </a:cubicBezTo>
                  <a:close/>
                  <a:moveTo>
                    <a:pt x="2966" y="1911"/>
                  </a:moveTo>
                  <a:lnTo>
                    <a:pt x="2992" y="1911"/>
                  </a:lnTo>
                  <a:cubicBezTo>
                    <a:pt x="2999" y="1911"/>
                    <a:pt x="3004" y="1917"/>
                    <a:pt x="3004" y="1924"/>
                  </a:cubicBezTo>
                  <a:cubicBezTo>
                    <a:pt x="3004" y="1931"/>
                    <a:pt x="2999" y="1937"/>
                    <a:pt x="2992" y="1937"/>
                  </a:cubicBezTo>
                  <a:lnTo>
                    <a:pt x="2966" y="1937"/>
                  </a:lnTo>
                  <a:cubicBezTo>
                    <a:pt x="2959" y="1937"/>
                    <a:pt x="2953" y="1931"/>
                    <a:pt x="2953" y="1924"/>
                  </a:cubicBezTo>
                  <a:cubicBezTo>
                    <a:pt x="2953" y="1917"/>
                    <a:pt x="2959" y="1911"/>
                    <a:pt x="2966" y="1911"/>
                  </a:cubicBezTo>
                  <a:close/>
                  <a:moveTo>
                    <a:pt x="3024" y="1918"/>
                  </a:moveTo>
                  <a:lnTo>
                    <a:pt x="3024" y="1892"/>
                  </a:lnTo>
                  <a:cubicBezTo>
                    <a:pt x="3024" y="1885"/>
                    <a:pt x="3030" y="1880"/>
                    <a:pt x="3037" y="1880"/>
                  </a:cubicBezTo>
                  <a:cubicBezTo>
                    <a:pt x="3044" y="1880"/>
                    <a:pt x="3049" y="1885"/>
                    <a:pt x="3049" y="1892"/>
                  </a:cubicBezTo>
                  <a:lnTo>
                    <a:pt x="3049" y="1918"/>
                  </a:lnTo>
                  <a:cubicBezTo>
                    <a:pt x="3049" y="1925"/>
                    <a:pt x="3044" y="1931"/>
                    <a:pt x="3037" y="1931"/>
                  </a:cubicBezTo>
                  <a:cubicBezTo>
                    <a:pt x="3030" y="1931"/>
                    <a:pt x="3024" y="1925"/>
                    <a:pt x="3024" y="1918"/>
                  </a:cubicBezTo>
                  <a:close/>
                  <a:moveTo>
                    <a:pt x="3024" y="1841"/>
                  </a:moveTo>
                  <a:lnTo>
                    <a:pt x="3024" y="1816"/>
                  </a:lnTo>
                  <a:cubicBezTo>
                    <a:pt x="3024" y="1808"/>
                    <a:pt x="3030" y="1803"/>
                    <a:pt x="3037" y="1803"/>
                  </a:cubicBezTo>
                  <a:cubicBezTo>
                    <a:pt x="3044" y="1803"/>
                    <a:pt x="3049" y="1808"/>
                    <a:pt x="3049" y="1816"/>
                  </a:cubicBezTo>
                  <a:lnTo>
                    <a:pt x="3049" y="1841"/>
                  </a:lnTo>
                  <a:cubicBezTo>
                    <a:pt x="3049" y="1848"/>
                    <a:pt x="3044" y="1854"/>
                    <a:pt x="3037" y="1854"/>
                  </a:cubicBezTo>
                  <a:cubicBezTo>
                    <a:pt x="3030" y="1854"/>
                    <a:pt x="3024" y="1848"/>
                    <a:pt x="3024" y="1841"/>
                  </a:cubicBezTo>
                  <a:close/>
                  <a:moveTo>
                    <a:pt x="3024" y="1764"/>
                  </a:moveTo>
                  <a:lnTo>
                    <a:pt x="3024" y="1739"/>
                  </a:lnTo>
                  <a:cubicBezTo>
                    <a:pt x="3024" y="1732"/>
                    <a:pt x="3030" y="1726"/>
                    <a:pt x="3037" y="1726"/>
                  </a:cubicBezTo>
                  <a:cubicBezTo>
                    <a:pt x="3044" y="1726"/>
                    <a:pt x="3049" y="1732"/>
                    <a:pt x="3049" y="1739"/>
                  </a:cubicBezTo>
                  <a:lnTo>
                    <a:pt x="3049" y="1764"/>
                  </a:lnTo>
                  <a:cubicBezTo>
                    <a:pt x="3049" y="1771"/>
                    <a:pt x="3044" y="1777"/>
                    <a:pt x="3037" y="1777"/>
                  </a:cubicBezTo>
                  <a:cubicBezTo>
                    <a:pt x="3030" y="1777"/>
                    <a:pt x="3024" y="1771"/>
                    <a:pt x="3024" y="1764"/>
                  </a:cubicBezTo>
                  <a:close/>
                  <a:moveTo>
                    <a:pt x="3024" y="1688"/>
                  </a:moveTo>
                  <a:lnTo>
                    <a:pt x="3024" y="1662"/>
                  </a:lnTo>
                  <a:cubicBezTo>
                    <a:pt x="3024" y="1655"/>
                    <a:pt x="3030" y="1649"/>
                    <a:pt x="3037" y="1649"/>
                  </a:cubicBezTo>
                  <a:cubicBezTo>
                    <a:pt x="3044" y="1649"/>
                    <a:pt x="3049" y="1655"/>
                    <a:pt x="3049" y="1662"/>
                  </a:cubicBezTo>
                  <a:lnTo>
                    <a:pt x="3049" y="1688"/>
                  </a:lnTo>
                  <a:cubicBezTo>
                    <a:pt x="3049" y="1695"/>
                    <a:pt x="3044" y="1700"/>
                    <a:pt x="3037" y="1700"/>
                  </a:cubicBezTo>
                  <a:cubicBezTo>
                    <a:pt x="3030" y="1700"/>
                    <a:pt x="3024" y="1695"/>
                    <a:pt x="3024" y="1688"/>
                  </a:cubicBezTo>
                  <a:close/>
                  <a:moveTo>
                    <a:pt x="3024" y="1611"/>
                  </a:moveTo>
                  <a:lnTo>
                    <a:pt x="3024" y="1585"/>
                  </a:lnTo>
                  <a:cubicBezTo>
                    <a:pt x="3024" y="1578"/>
                    <a:pt x="3030" y="1572"/>
                    <a:pt x="3037" y="1572"/>
                  </a:cubicBezTo>
                  <a:cubicBezTo>
                    <a:pt x="3044" y="1572"/>
                    <a:pt x="3049" y="1578"/>
                    <a:pt x="3049" y="1585"/>
                  </a:cubicBezTo>
                  <a:lnTo>
                    <a:pt x="3049" y="1611"/>
                  </a:lnTo>
                  <a:cubicBezTo>
                    <a:pt x="3049" y="1618"/>
                    <a:pt x="3044" y="1624"/>
                    <a:pt x="3037" y="1624"/>
                  </a:cubicBezTo>
                  <a:cubicBezTo>
                    <a:pt x="3030" y="1624"/>
                    <a:pt x="3024" y="1618"/>
                    <a:pt x="3024" y="1611"/>
                  </a:cubicBezTo>
                  <a:close/>
                  <a:moveTo>
                    <a:pt x="3024" y="1534"/>
                  </a:moveTo>
                  <a:lnTo>
                    <a:pt x="3024" y="1508"/>
                  </a:lnTo>
                  <a:cubicBezTo>
                    <a:pt x="3024" y="1501"/>
                    <a:pt x="3030" y="1496"/>
                    <a:pt x="3037" y="1496"/>
                  </a:cubicBezTo>
                  <a:cubicBezTo>
                    <a:pt x="3044" y="1496"/>
                    <a:pt x="3049" y="1501"/>
                    <a:pt x="3049" y="1508"/>
                  </a:cubicBezTo>
                  <a:lnTo>
                    <a:pt x="3049" y="1534"/>
                  </a:lnTo>
                  <a:cubicBezTo>
                    <a:pt x="3049" y="1541"/>
                    <a:pt x="3044" y="1547"/>
                    <a:pt x="3037" y="1547"/>
                  </a:cubicBezTo>
                  <a:cubicBezTo>
                    <a:pt x="3030" y="1547"/>
                    <a:pt x="3024" y="1541"/>
                    <a:pt x="3024" y="1534"/>
                  </a:cubicBezTo>
                  <a:close/>
                  <a:moveTo>
                    <a:pt x="3024" y="1457"/>
                  </a:moveTo>
                  <a:lnTo>
                    <a:pt x="3024" y="1432"/>
                  </a:lnTo>
                  <a:cubicBezTo>
                    <a:pt x="3024" y="1424"/>
                    <a:pt x="3030" y="1419"/>
                    <a:pt x="3037" y="1419"/>
                  </a:cubicBezTo>
                  <a:cubicBezTo>
                    <a:pt x="3044" y="1419"/>
                    <a:pt x="3049" y="1424"/>
                    <a:pt x="3049" y="1432"/>
                  </a:cubicBezTo>
                  <a:lnTo>
                    <a:pt x="3049" y="1457"/>
                  </a:lnTo>
                  <a:cubicBezTo>
                    <a:pt x="3049" y="1464"/>
                    <a:pt x="3044" y="1470"/>
                    <a:pt x="3037" y="1470"/>
                  </a:cubicBezTo>
                  <a:cubicBezTo>
                    <a:pt x="3030" y="1470"/>
                    <a:pt x="3024" y="1464"/>
                    <a:pt x="3024" y="1457"/>
                  </a:cubicBezTo>
                  <a:close/>
                  <a:moveTo>
                    <a:pt x="3024" y="1380"/>
                  </a:moveTo>
                  <a:lnTo>
                    <a:pt x="3024" y="1355"/>
                  </a:lnTo>
                  <a:cubicBezTo>
                    <a:pt x="3024" y="1348"/>
                    <a:pt x="3030" y="1342"/>
                    <a:pt x="3037" y="1342"/>
                  </a:cubicBezTo>
                  <a:cubicBezTo>
                    <a:pt x="3044" y="1342"/>
                    <a:pt x="3049" y="1348"/>
                    <a:pt x="3049" y="1355"/>
                  </a:cubicBezTo>
                  <a:lnTo>
                    <a:pt x="3049" y="1380"/>
                  </a:lnTo>
                  <a:cubicBezTo>
                    <a:pt x="3049" y="1387"/>
                    <a:pt x="3044" y="1393"/>
                    <a:pt x="3037" y="1393"/>
                  </a:cubicBezTo>
                  <a:cubicBezTo>
                    <a:pt x="3030" y="1393"/>
                    <a:pt x="3024" y="1387"/>
                    <a:pt x="3024" y="1380"/>
                  </a:cubicBezTo>
                  <a:close/>
                  <a:moveTo>
                    <a:pt x="3024" y="1304"/>
                  </a:moveTo>
                  <a:lnTo>
                    <a:pt x="3024" y="1278"/>
                  </a:lnTo>
                  <a:cubicBezTo>
                    <a:pt x="3024" y="1271"/>
                    <a:pt x="3030" y="1265"/>
                    <a:pt x="3037" y="1265"/>
                  </a:cubicBezTo>
                  <a:cubicBezTo>
                    <a:pt x="3044" y="1265"/>
                    <a:pt x="3049" y="1271"/>
                    <a:pt x="3049" y="1278"/>
                  </a:cubicBezTo>
                  <a:lnTo>
                    <a:pt x="3049" y="1304"/>
                  </a:lnTo>
                  <a:cubicBezTo>
                    <a:pt x="3049" y="1311"/>
                    <a:pt x="3044" y="1316"/>
                    <a:pt x="3037" y="1316"/>
                  </a:cubicBezTo>
                  <a:cubicBezTo>
                    <a:pt x="3030" y="1316"/>
                    <a:pt x="3024" y="1311"/>
                    <a:pt x="3024" y="1304"/>
                  </a:cubicBezTo>
                  <a:close/>
                  <a:moveTo>
                    <a:pt x="3024" y="1227"/>
                  </a:moveTo>
                  <a:lnTo>
                    <a:pt x="3024" y="1201"/>
                  </a:lnTo>
                  <a:cubicBezTo>
                    <a:pt x="3024" y="1194"/>
                    <a:pt x="3030" y="1188"/>
                    <a:pt x="3037" y="1188"/>
                  </a:cubicBezTo>
                  <a:cubicBezTo>
                    <a:pt x="3044" y="1188"/>
                    <a:pt x="3049" y="1194"/>
                    <a:pt x="3049" y="1201"/>
                  </a:cubicBezTo>
                  <a:lnTo>
                    <a:pt x="3049" y="1227"/>
                  </a:lnTo>
                  <a:cubicBezTo>
                    <a:pt x="3049" y="1234"/>
                    <a:pt x="3044" y="1240"/>
                    <a:pt x="3037" y="1240"/>
                  </a:cubicBezTo>
                  <a:cubicBezTo>
                    <a:pt x="3030" y="1240"/>
                    <a:pt x="3024" y="1234"/>
                    <a:pt x="3024" y="1227"/>
                  </a:cubicBezTo>
                  <a:close/>
                  <a:moveTo>
                    <a:pt x="3024" y="1150"/>
                  </a:moveTo>
                  <a:lnTo>
                    <a:pt x="3024" y="1124"/>
                  </a:lnTo>
                  <a:cubicBezTo>
                    <a:pt x="3024" y="1117"/>
                    <a:pt x="3030" y="1112"/>
                    <a:pt x="3037" y="1112"/>
                  </a:cubicBezTo>
                  <a:cubicBezTo>
                    <a:pt x="3044" y="1112"/>
                    <a:pt x="3049" y="1117"/>
                    <a:pt x="3049" y="1124"/>
                  </a:cubicBezTo>
                  <a:lnTo>
                    <a:pt x="3049" y="1150"/>
                  </a:lnTo>
                  <a:cubicBezTo>
                    <a:pt x="3049" y="1157"/>
                    <a:pt x="3044" y="1163"/>
                    <a:pt x="3037" y="1163"/>
                  </a:cubicBezTo>
                  <a:cubicBezTo>
                    <a:pt x="3030" y="1163"/>
                    <a:pt x="3024" y="1157"/>
                    <a:pt x="3024" y="1150"/>
                  </a:cubicBezTo>
                  <a:close/>
                  <a:moveTo>
                    <a:pt x="3024" y="1073"/>
                  </a:moveTo>
                  <a:lnTo>
                    <a:pt x="3024" y="1048"/>
                  </a:lnTo>
                  <a:cubicBezTo>
                    <a:pt x="3024" y="1040"/>
                    <a:pt x="3030" y="1035"/>
                    <a:pt x="3037" y="1035"/>
                  </a:cubicBezTo>
                  <a:cubicBezTo>
                    <a:pt x="3044" y="1035"/>
                    <a:pt x="3049" y="1040"/>
                    <a:pt x="3049" y="1048"/>
                  </a:cubicBezTo>
                  <a:lnTo>
                    <a:pt x="3049" y="1073"/>
                  </a:lnTo>
                  <a:cubicBezTo>
                    <a:pt x="3049" y="1080"/>
                    <a:pt x="3044" y="1086"/>
                    <a:pt x="3037" y="1086"/>
                  </a:cubicBezTo>
                  <a:cubicBezTo>
                    <a:pt x="3030" y="1086"/>
                    <a:pt x="3024" y="1080"/>
                    <a:pt x="3024" y="1073"/>
                  </a:cubicBezTo>
                  <a:close/>
                  <a:moveTo>
                    <a:pt x="3024" y="996"/>
                  </a:moveTo>
                  <a:lnTo>
                    <a:pt x="3024" y="971"/>
                  </a:lnTo>
                  <a:cubicBezTo>
                    <a:pt x="3024" y="964"/>
                    <a:pt x="3030" y="958"/>
                    <a:pt x="3037" y="958"/>
                  </a:cubicBezTo>
                  <a:cubicBezTo>
                    <a:pt x="3044" y="958"/>
                    <a:pt x="3049" y="964"/>
                    <a:pt x="3049" y="971"/>
                  </a:cubicBezTo>
                  <a:lnTo>
                    <a:pt x="3049" y="996"/>
                  </a:lnTo>
                  <a:cubicBezTo>
                    <a:pt x="3049" y="1003"/>
                    <a:pt x="3044" y="1009"/>
                    <a:pt x="3037" y="1009"/>
                  </a:cubicBezTo>
                  <a:cubicBezTo>
                    <a:pt x="3030" y="1009"/>
                    <a:pt x="3024" y="1003"/>
                    <a:pt x="3024" y="996"/>
                  </a:cubicBezTo>
                  <a:close/>
                  <a:moveTo>
                    <a:pt x="3024" y="920"/>
                  </a:moveTo>
                  <a:lnTo>
                    <a:pt x="3024" y="894"/>
                  </a:lnTo>
                  <a:cubicBezTo>
                    <a:pt x="3024" y="887"/>
                    <a:pt x="3030" y="881"/>
                    <a:pt x="3037" y="881"/>
                  </a:cubicBezTo>
                  <a:cubicBezTo>
                    <a:pt x="3044" y="881"/>
                    <a:pt x="3049" y="887"/>
                    <a:pt x="3049" y="894"/>
                  </a:cubicBezTo>
                  <a:lnTo>
                    <a:pt x="3049" y="920"/>
                  </a:lnTo>
                  <a:cubicBezTo>
                    <a:pt x="3049" y="927"/>
                    <a:pt x="3044" y="932"/>
                    <a:pt x="3037" y="932"/>
                  </a:cubicBezTo>
                  <a:cubicBezTo>
                    <a:pt x="3030" y="932"/>
                    <a:pt x="3024" y="927"/>
                    <a:pt x="3024" y="920"/>
                  </a:cubicBezTo>
                  <a:close/>
                  <a:moveTo>
                    <a:pt x="3024" y="843"/>
                  </a:moveTo>
                  <a:lnTo>
                    <a:pt x="3024" y="817"/>
                  </a:lnTo>
                  <a:cubicBezTo>
                    <a:pt x="3024" y="810"/>
                    <a:pt x="3030" y="804"/>
                    <a:pt x="3037" y="804"/>
                  </a:cubicBezTo>
                  <a:cubicBezTo>
                    <a:pt x="3044" y="804"/>
                    <a:pt x="3049" y="810"/>
                    <a:pt x="3049" y="817"/>
                  </a:cubicBezTo>
                  <a:lnTo>
                    <a:pt x="3049" y="843"/>
                  </a:lnTo>
                  <a:cubicBezTo>
                    <a:pt x="3049" y="850"/>
                    <a:pt x="3044" y="856"/>
                    <a:pt x="3037" y="856"/>
                  </a:cubicBezTo>
                  <a:cubicBezTo>
                    <a:pt x="3030" y="856"/>
                    <a:pt x="3024" y="850"/>
                    <a:pt x="3024" y="843"/>
                  </a:cubicBezTo>
                  <a:close/>
                  <a:moveTo>
                    <a:pt x="3024" y="766"/>
                  </a:moveTo>
                  <a:lnTo>
                    <a:pt x="3024" y="740"/>
                  </a:lnTo>
                  <a:cubicBezTo>
                    <a:pt x="3024" y="733"/>
                    <a:pt x="3030" y="728"/>
                    <a:pt x="3037" y="728"/>
                  </a:cubicBezTo>
                  <a:cubicBezTo>
                    <a:pt x="3044" y="728"/>
                    <a:pt x="3049" y="733"/>
                    <a:pt x="3049" y="740"/>
                  </a:cubicBezTo>
                  <a:lnTo>
                    <a:pt x="3049" y="766"/>
                  </a:lnTo>
                  <a:cubicBezTo>
                    <a:pt x="3049" y="773"/>
                    <a:pt x="3044" y="779"/>
                    <a:pt x="3037" y="779"/>
                  </a:cubicBezTo>
                  <a:cubicBezTo>
                    <a:pt x="3030" y="779"/>
                    <a:pt x="3024" y="773"/>
                    <a:pt x="3024" y="766"/>
                  </a:cubicBezTo>
                  <a:close/>
                  <a:moveTo>
                    <a:pt x="3024" y="689"/>
                  </a:moveTo>
                  <a:lnTo>
                    <a:pt x="3024" y="664"/>
                  </a:lnTo>
                  <a:cubicBezTo>
                    <a:pt x="3024" y="656"/>
                    <a:pt x="3030" y="651"/>
                    <a:pt x="3037" y="651"/>
                  </a:cubicBezTo>
                  <a:cubicBezTo>
                    <a:pt x="3044" y="651"/>
                    <a:pt x="3049" y="656"/>
                    <a:pt x="3049" y="664"/>
                  </a:cubicBezTo>
                  <a:lnTo>
                    <a:pt x="3049" y="689"/>
                  </a:lnTo>
                  <a:cubicBezTo>
                    <a:pt x="3049" y="696"/>
                    <a:pt x="3044" y="702"/>
                    <a:pt x="3037" y="702"/>
                  </a:cubicBezTo>
                  <a:cubicBezTo>
                    <a:pt x="3030" y="702"/>
                    <a:pt x="3024" y="696"/>
                    <a:pt x="3024" y="689"/>
                  </a:cubicBezTo>
                  <a:close/>
                  <a:moveTo>
                    <a:pt x="3024" y="612"/>
                  </a:moveTo>
                  <a:lnTo>
                    <a:pt x="3024" y="587"/>
                  </a:lnTo>
                  <a:cubicBezTo>
                    <a:pt x="3024" y="580"/>
                    <a:pt x="3030" y="574"/>
                    <a:pt x="3037" y="574"/>
                  </a:cubicBezTo>
                  <a:cubicBezTo>
                    <a:pt x="3044" y="574"/>
                    <a:pt x="3049" y="580"/>
                    <a:pt x="3049" y="587"/>
                  </a:cubicBezTo>
                  <a:lnTo>
                    <a:pt x="3049" y="612"/>
                  </a:lnTo>
                  <a:cubicBezTo>
                    <a:pt x="3049" y="619"/>
                    <a:pt x="3044" y="625"/>
                    <a:pt x="3037" y="625"/>
                  </a:cubicBezTo>
                  <a:cubicBezTo>
                    <a:pt x="3030" y="625"/>
                    <a:pt x="3024" y="619"/>
                    <a:pt x="3024" y="612"/>
                  </a:cubicBezTo>
                  <a:close/>
                  <a:moveTo>
                    <a:pt x="3024" y="536"/>
                  </a:moveTo>
                  <a:lnTo>
                    <a:pt x="3024" y="510"/>
                  </a:lnTo>
                  <a:cubicBezTo>
                    <a:pt x="3024" y="503"/>
                    <a:pt x="3030" y="497"/>
                    <a:pt x="3037" y="497"/>
                  </a:cubicBezTo>
                  <a:cubicBezTo>
                    <a:pt x="3044" y="497"/>
                    <a:pt x="3049" y="503"/>
                    <a:pt x="3049" y="510"/>
                  </a:cubicBezTo>
                  <a:lnTo>
                    <a:pt x="3049" y="536"/>
                  </a:lnTo>
                  <a:cubicBezTo>
                    <a:pt x="3049" y="543"/>
                    <a:pt x="3044" y="548"/>
                    <a:pt x="3037" y="548"/>
                  </a:cubicBezTo>
                  <a:cubicBezTo>
                    <a:pt x="3030" y="548"/>
                    <a:pt x="3024" y="543"/>
                    <a:pt x="3024" y="536"/>
                  </a:cubicBezTo>
                  <a:close/>
                  <a:moveTo>
                    <a:pt x="3024" y="459"/>
                  </a:moveTo>
                  <a:lnTo>
                    <a:pt x="3024" y="433"/>
                  </a:lnTo>
                  <a:cubicBezTo>
                    <a:pt x="3024" y="426"/>
                    <a:pt x="3030" y="420"/>
                    <a:pt x="3037" y="420"/>
                  </a:cubicBezTo>
                  <a:cubicBezTo>
                    <a:pt x="3044" y="420"/>
                    <a:pt x="3049" y="426"/>
                    <a:pt x="3049" y="433"/>
                  </a:cubicBezTo>
                  <a:lnTo>
                    <a:pt x="3049" y="459"/>
                  </a:lnTo>
                  <a:cubicBezTo>
                    <a:pt x="3049" y="466"/>
                    <a:pt x="3044" y="472"/>
                    <a:pt x="3037" y="472"/>
                  </a:cubicBezTo>
                  <a:cubicBezTo>
                    <a:pt x="3030" y="472"/>
                    <a:pt x="3024" y="466"/>
                    <a:pt x="3024" y="459"/>
                  </a:cubicBezTo>
                  <a:close/>
                  <a:moveTo>
                    <a:pt x="3024" y="382"/>
                  </a:moveTo>
                  <a:lnTo>
                    <a:pt x="3024" y="356"/>
                  </a:lnTo>
                  <a:cubicBezTo>
                    <a:pt x="3024" y="349"/>
                    <a:pt x="3030" y="344"/>
                    <a:pt x="3037" y="344"/>
                  </a:cubicBezTo>
                  <a:cubicBezTo>
                    <a:pt x="3044" y="344"/>
                    <a:pt x="3049" y="349"/>
                    <a:pt x="3049" y="356"/>
                  </a:cubicBezTo>
                  <a:lnTo>
                    <a:pt x="3049" y="382"/>
                  </a:lnTo>
                  <a:cubicBezTo>
                    <a:pt x="3049" y="389"/>
                    <a:pt x="3044" y="395"/>
                    <a:pt x="3037" y="395"/>
                  </a:cubicBezTo>
                  <a:cubicBezTo>
                    <a:pt x="3030" y="395"/>
                    <a:pt x="3024" y="389"/>
                    <a:pt x="3024" y="382"/>
                  </a:cubicBezTo>
                  <a:close/>
                  <a:moveTo>
                    <a:pt x="3024" y="305"/>
                  </a:moveTo>
                  <a:lnTo>
                    <a:pt x="3024" y="280"/>
                  </a:lnTo>
                  <a:cubicBezTo>
                    <a:pt x="3024" y="272"/>
                    <a:pt x="3030" y="267"/>
                    <a:pt x="3037" y="267"/>
                  </a:cubicBezTo>
                  <a:cubicBezTo>
                    <a:pt x="3044" y="267"/>
                    <a:pt x="3049" y="272"/>
                    <a:pt x="3049" y="280"/>
                  </a:cubicBezTo>
                  <a:lnTo>
                    <a:pt x="3049" y="305"/>
                  </a:lnTo>
                  <a:cubicBezTo>
                    <a:pt x="3049" y="312"/>
                    <a:pt x="3044" y="318"/>
                    <a:pt x="3037" y="318"/>
                  </a:cubicBezTo>
                  <a:cubicBezTo>
                    <a:pt x="3030" y="318"/>
                    <a:pt x="3024" y="312"/>
                    <a:pt x="3024" y="305"/>
                  </a:cubicBezTo>
                  <a:close/>
                  <a:moveTo>
                    <a:pt x="3024" y="228"/>
                  </a:moveTo>
                  <a:lnTo>
                    <a:pt x="3024" y="203"/>
                  </a:lnTo>
                  <a:cubicBezTo>
                    <a:pt x="3024" y="196"/>
                    <a:pt x="3030" y="190"/>
                    <a:pt x="3037" y="190"/>
                  </a:cubicBezTo>
                  <a:cubicBezTo>
                    <a:pt x="3044" y="190"/>
                    <a:pt x="3049" y="196"/>
                    <a:pt x="3049" y="203"/>
                  </a:cubicBezTo>
                  <a:lnTo>
                    <a:pt x="3049" y="228"/>
                  </a:lnTo>
                  <a:cubicBezTo>
                    <a:pt x="3049" y="235"/>
                    <a:pt x="3044" y="241"/>
                    <a:pt x="3037" y="241"/>
                  </a:cubicBezTo>
                  <a:cubicBezTo>
                    <a:pt x="3030" y="241"/>
                    <a:pt x="3024" y="235"/>
                    <a:pt x="3024" y="228"/>
                  </a:cubicBezTo>
                  <a:close/>
                  <a:moveTo>
                    <a:pt x="3024" y="152"/>
                  </a:moveTo>
                  <a:lnTo>
                    <a:pt x="3024" y="126"/>
                  </a:lnTo>
                  <a:cubicBezTo>
                    <a:pt x="3024" y="119"/>
                    <a:pt x="3030" y="113"/>
                    <a:pt x="3037" y="113"/>
                  </a:cubicBezTo>
                  <a:cubicBezTo>
                    <a:pt x="3044" y="113"/>
                    <a:pt x="3049" y="119"/>
                    <a:pt x="3049" y="126"/>
                  </a:cubicBezTo>
                  <a:lnTo>
                    <a:pt x="3049" y="152"/>
                  </a:lnTo>
                  <a:cubicBezTo>
                    <a:pt x="3049" y="159"/>
                    <a:pt x="3044" y="164"/>
                    <a:pt x="3037" y="164"/>
                  </a:cubicBezTo>
                  <a:cubicBezTo>
                    <a:pt x="3030" y="164"/>
                    <a:pt x="3024" y="159"/>
                    <a:pt x="3024" y="152"/>
                  </a:cubicBezTo>
                  <a:close/>
                  <a:moveTo>
                    <a:pt x="3024" y="75"/>
                  </a:moveTo>
                  <a:lnTo>
                    <a:pt x="3024" y="49"/>
                  </a:lnTo>
                  <a:cubicBezTo>
                    <a:pt x="3024" y="42"/>
                    <a:pt x="3030" y="36"/>
                    <a:pt x="3037" y="36"/>
                  </a:cubicBezTo>
                  <a:cubicBezTo>
                    <a:pt x="3044" y="36"/>
                    <a:pt x="3049" y="42"/>
                    <a:pt x="3049" y="49"/>
                  </a:cubicBezTo>
                  <a:lnTo>
                    <a:pt x="3049" y="75"/>
                  </a:lnTo>
                  <a:cubicBezTo>
                    <a:pt x="3049" y="82"/>
                    <a:pt x="3044" y="88"/>
                    <a:pt x="3037" y="88"/>
                  </a:cubicBezTo>
                  <a:cubicBezTo>
                    <a:pt x="3030" y="88"/>
                    <a:pt x="3024" y="82"/>
                    <a:pt x="3024" y="75"/>
                  </a:cubicBezTo>
                  <a:close/>
                  <a:moveTo>
                    <a:pt x="3021" y="26"/>
                  </a:moveTo>
                  <a:lnTo>
                    <a:pt x="2996" y="26"/>
                  </a:lnTo>
                  <a:cubicBezTo>
                    <a:pt x="2989" y="26"/>
                    <a:pt x="2983" y="20"/>
                    <a:pt x="2983" y="13"/>
                  </a:cubicBezTo>
                  <a:cubicBezTo>
                    <a:pt x="2983" y="6"/>
                    <a:pt x="2989" y="0"/>
                    <a:pt x="2996" y="0"/>
                  </a:cubicBezTo>
                  <a:lnTo>
                    <a:pt x="3021" y="0"/>
                  </a:lnTo>
                  <a:cubicBezTo>
                    <a:pt x="3028" y="0"/>
                    <a:pt x="3034" y="6"/>
                    <a:pt x="3034" y="13"/>
                  </a:cubicBezTo>
                  <a:cubicBezTo>
                    <a:pt x="3034" y="20"/>
                    <a:pt x="3028" y="26"/>
                    <a:pt x="3021" y="26"/>
                  </a:cubicBezTo>
                  <a:close/>
                  <a:moveTo>
                    <a:pt x="2944" y="26"/>
                  </a:moveTo>
                  <a:lnTo>
                    <a:pt x="2919" y="26"/>
                  </a:lnTo>
                  <a:cubicBezTo>
                    <a:pt x="2912" y="26"/>
                    <a:pt x="2906" y="20"/>
                    <a:pt x="2906" y="13"/>
                  </a:cubicBezTo>
                  <a:cubicBezTo>
                    <a:pt x="2906" y="6"/>
                    <a:pt x="2912" y="0"/>
                    <a:pt x="2919" y="0"/>
                  </a:cubicBezTo>
                  <a:lnTo>
                    <a:pt x="2944" y="0"/>
                  </a:lnTo>
                  <a:cubicBezTo>
                    <a:pt x="2952" y="0"/>
                    <a:pt x="2957" y="6"/>
                    <a:pt x="2957" y="13"/>
                  </a:cubicBezTo>
                  <a:cubicBezTo>
                    <a:pt x="2957" y="20"/>
                    <a:pt x="2952" y="26"/>
                    <a:pt x="2944" y="26"/>
                  </a:cubicBezTo>
                  <a:close/>
                  <a:moveTo>
                    <a:pt x="2868" y="26"/>
                  </a:moveTo>
                  <a:lnTo>
                    <a:pt x="2842" y="26"/>
                  </a:lnTo>
                  <a:cubicBezTo>
                    <a:pt x="2835" y="26"/>
                    <a:pt x="2829" y="20"/>
                    <a:pt x="2829" y="13"/>
                  </a:cubicBezTo>
                  <a:cubicBezTo>
                    <a:pt x="2829" y="6"/>
                    <a:pt x="2835" y="0"/>
                    <a:pt x="2842" y="0"/>
                  </a:cubicBezTo>
                  <a:lnTo>
                    <a:pt x="2868" y="0"/>
                  </a:lnTo>
                  <a:cubicBezTo>
                    <a:pt x="2875" y="0"/>
                    <a:pt x="2880" y="6"/>
                    <a:pt x="2880" y="13"/>
                  </a:cubicBezTo>
                  <a:cubicBezTo>
                    <a:pt x="2880" y="20"/>
                    <a:pt x="2875" y="26"/>
                    <a:pt x="2868" y="26"/>
                  </a:cubicBezTo>
                  <a:close/>
                  <a:moveTo>
                    <a:pt x="2791" y="26"/>
                  </a:moveTo>
                  <a:lnTo>
                    <a:pt x="2765" y="26"/>
                  </a:lnTo>
                  <a:cubicBezTo>
                    <a:pt x="2758" y="26"/>
                    <a:pt x="2752" y="20"/>
                    <a:pt x="2752" y="13"/>
                  </a:cubicBezTo>
                  <a:cubicBezTo>
                    <a:pt x="2752" y="6"/>
                    <a:pt x="2758" y="0"/>
                    <a:pt x="2765" y="0"/>
                  </a:cubicBezTo>
                  <a:lnTo>
                    <a:pt x="2791" y="0"/>
                  </a:lnTo>
                  <a:cubicBezTo>
                    <a:pt x="2798" y="0"/>
                    <a:pt x="2804" y="6"/>
                    <a:pt x="2804" y="13"/>
                  </a:cubicBezTo>
                  <a:cubicBezTo>
                    <a:pt x="2804" y="20"/>
                    <a:pt x="2798" y="26"/>
                    <a:pt x="2791" y="26"/>
                  </a:cubicBezTo>
                  <a:close/>
                  <a:moveTo>
                    <a:pt x="2714" y="26"/>
                  </a:moveTo>
                  <a:lnTo>
                    <a:pt x="2688" y="26"/>
                  </a:lnTo>
                  <a:cubicBezTo>
                    <a:pt x="2681" y="26"/>
                    <a:pt x="2676" y="20"/>
                    <a:pt x="2676" y="13"/>
                  </a:cubicBezTo>
                  <a:cubicBezTo>
                    <a:pt x="2676" y="6"/>
                    <a:pt x="2681" y="0"/>
                    <a:pt x="2688" y="0"/>
                  </a:cubicBezTo>
                  <a:lnTo>
                    <a:pt x="2714" y="0"/>
                  </a:lnTo>
                  <a:cubicBezTo>
                    <a:pt x="2721" y="0"/>
                    <a:pt x="2727" y="6"/>
                    <a:pt x="2727" y="13"/>
                  </a:cubicBezTo>
                  <a:cubicBezTo>
                    <a:pt x="2727" y="20"/>
                    <a:pt x="2721" y="26"/>
                    <a:pt x="2714" y="26"/>
                  </a:cubicBezTo>
                  <a:close/>
                  <a:moveTo>
                    <a:pt x="2637" y="26"/>
                  </a:moveTo>
                  <a:lnTo>
                    <a:pt x="2612" y="26"/>
                  </a:lnTo>
                  <a:cubicBezTo>
                    <a:pt x="2605" y="26"/>
                    <a:pt x="2599" y="20"/>
                    <a:pt x="2599" y="13"/>
                  </a:cubicBezTo>
                  <a:cubicBezTo>
                    <a:pt x="2599" y="6"/>
                    <a:pt x="2605" y="0"/>
                    <a:pt x="2612" y="0"/>
                  </a:cubicBezTo>
                  <a:lnTo>
                    <a:pt x="2637" y="0"/>
                  </a:lnTo>
                  <a:cubicBezTo>
                    <a:pt x="2644" y="0"/>
                    <a:pt x="2650" y="6"/>
                    <a:pt x="2650" y="13"/>
                  </a:cubicBezTo>
                  <a:cubicBezTo>
                    <a:pt x="2650" y="20"/>
                    <a:pt x="2644" y="26"/>
                    <a:pt x="2637" y="26"/>
                  </a:cubicBezTo>
                  <a:close/>
                  <a:moveTo>
                    <a:pt x="2560" y="26"/>
                  </a:moveTo>
                  <a:lnTo>
                    <a:pt x="2535" y="26"/>
                  </a:lnTo>
                  <a:cubicBezTo>
                    <a:pt x="2528" y="26"/>
                    <a:pt x="2522" y="20"/>
                    <a:pt x="2522" y="13"/>
                  </a:cubicBezTo>
                  <a:cubicBezTo>
                    <a:pt x="2522" y="6"/>
                    <a:pt x="2528" y="0"/>
                    <a:pt x="2535" y="0"/>
                  </a:cubicBezTo>
                  <a:lnTo>
                    <a:pt x="2560" y="0"/>
                  </a:lnTo>
                  <a:cubicBezTo>
                    <a:pt x="2568" y="0"/>
                    <a:pt x="2573" y="6"/>
                    <a:pt x="2573" y="13"/>
                  </a:cubicBezTo>
                  <a:cubicBezTo>
                    <a:pt x="2573" y="20"/>
                    <a:pt x="2568" y="26"/>
                    <a:pt x="2560" y="26"/>
                  </a:cubicBezTo>
                  <a:close/>
                  <a:moveTo>
                    <a:pt x="2484" y="26"/>
                  </a:moveTo>
                  <a:lnTo>
                    <a:pt x="2458" y="26"/>
                  </a:lnTo>
                  <a:cubicBezTo>
                    <a:pt x="2451" y="26"/>
                    <a:pt x="2445" y="20"/>
                    <a:pt x="2445" y="13"/>
                  </a:cubicBezTo>
                  <a:cubicBezTo>
                    <a:pt x="2445" y="6"/>
                    <a:pt x="2451" y="0"/>
                    <a:pt x="2458" y="0"/>
                  </a:cubicBezTo>
                  <a:lnTo>
                    <a:pt x="2484" y="0"/>
                  </a:lnTo>
                  <a:cubicBezTo>
                    <a:pt x="2491" y="0"/>
                    <a:pt x="2496" y="6"/>
                    <a:pt x="2496" y="13"/>
                  </a:cubicBezTo>
                  <a:cubicBezTo>
                    <a:pt x="2496" y="20"/>
                    <a:pt x="2491" y="26"/>
                    <a:pt x="2484" y="26"/>
                  </a:cubicBezTo>
                  <a:close/>
                  <a:moveTo>
                    <a:pt x="2407" y="26"/>
                  </a:moveTo>
                  <a:lnTo>
                    <a:pt x="2381" y="26"/>
                  </a:lnTo>
                  <a:cubicBezTo>
                    <a:pt x="2374" y="26"/>
                    <a:pt x="2368" y="20"/>
                    <a:pt x="2368" y="13"/>
                  </a:cubicBezTo>
                  <a:cubicBezTo>
                    <a:pt x="2368" y="6"/>
                    <a:pt x="2374" y="0"/>
                    <a:pt x="2381" y="0"/>
                  </a:cubicBezTo>
                  <a:lnTo>
                    <a:pt x="2407" y="0"/>
                  </a:lnTo>
                  <a:cubicBezTo>
                    <a:pt x="2414" y="0"/>
                    <a:pt x="2420" y="6"/>
                    <a:pt x="2420" y="13"/>
                  </a:cubicBezTo>
                  <a:cubicBezTo>
                    <a:pt x="2420" y="20"/>
                    <a:pt x="2414" y="26"/>
                    <a:pt x="2407" y="26"/>
                  </a:cubicBezTo>
                  <a:close/>
                  <a:moveTo>
                    <a:pt x="2330" y="26"/>
                  </a:moveTo>
                  <a:lnTo>
                    <a:pt x="2304" y="26"/>
                  </a:lnTo>
                  <a:cubicBezTo>
                    <a:pt x="2297" y="26"/>
                    <a:pt x="2292" y="20"/>
                    <a:pt x="2292" y="13"/>
                  </a:cubicBezTo>
                  <a:cubicBezTo>
                    <a:pt x="2292" y="6"/>
                    <a:pt x="2297" y="0"/>
                    <a:pt x="2304" y="0"/>
                  </a:cubicBezTo>
                  <a:lnTo>
                    <a:pt x="2330" y="0"/>
                  </a:lnTo>
                  <a:cubicBezTo>
                    <a:pt x="2337" y="0"/>
                    <a:pt x="2343" y="6"/>
                    <a:pt x="2343" y="13"/>
                  </a:cubicBezTo>
                  <a:cubicBezTo>
                    <a:pt x="2343" y="20"/>
                    <a:pt x="2337" y="26"/>
                    <a:pt x="2330" y="26"/>
                  </a:cubicBezTo>
                  <a:close/>
                  <a:moveTo>
                    <a:pt x="2253" y="26"/>
                  </a:moveTo>
                  <a:lnTo>
                    <a:pt x="2228" y="26"/>
                  </a:lnTo>
                  <a:cubicBezTo>
                    <a:pt x="2221" y="26"/>
                    <a:pt x="2215" y="20"/>
                    <a:pt x="2215" y="13"/>
                  </a:cubicBezTo>
                  <a:cubicBezTo>
                    <a:pt x="2215" y="6"/>
                    <a:pt x="2221" y="0"/>
                    <a:pt x="2228" y="0"/>
                  </a:cubicBezTo>
                  <a:lnTo>
                    <a:pt x="2253" y="0"/>
                  </a:lnTo>
                  <a:cubicBezTo>
                    <a:pt x="2260" y="0"/>
                    <a:pt x="2266" y="6"/>
                    <a:pt x="2266" y="13"/>
                  </a:cubicBezTo>
                  <a:cubicBezTo>
                    <a:pt x="2266" y="20"/>
                    <a:pt x="2260" y="26"/>
                    <a:pt x="2253" y="26"/>
                  </a:cubicBezTo>
                  <a:close/>
                  <a:moveTo>
                    <a:pt x="2176" y="26"/>
                  </a:moveTo>
                  <a:lnTo>
                    <a:pt x="2151" y="26"/>
                  </a:lnTo>
                  <a:cubicBezTo>
                    <a:pt x="2144" y="26"/>
                    <a:pt x="2138" y="20"/>
                    <a:pt x="2138" y="13"/>
                  </a:cubicBezTo>
                  <a:cubicBezTo>
                    <a:pt x="2138" y="6"/>
                    <a:pt x="2144" y="0"/>
                    <a:pt x="2151" y="0"/>
                  </a:cubicBezTo>
                  <a:lnTo>
                    <a:pt x="2176" y="0"/>
                  </a:lnTo>
                  <a:cubicBezTo>
                    <a:pt x="2184" y="0"/>
                    <a:pt x="2189" y="6"/>
                    <a:pt x="2189" y="13"/>
                  </a:cubicBezTo>
                  <a:cubicBezTo>
                    <a:pt x="2189" y="20"/>
                    <a:pt x="2184" y="26"/>
                    <a:pt x="2176" y="26"/>
                  </a:cubicBezTo>
                  <a:close/>
                  <a:moveTo>
                    <a:pt x="2100" y="26"/>
                  </a:moveTo>
                  <a:lnTo>
                    <a:pt x="2074" y="26"/>
                  </a:lnTo>
                  <a:cubicBezTo>
                    <a:pt x="2067" y="26"/>
                    <a:pt x="2061" y="20"/>
                    <a:pt x="2061" y="13"/>
                  </a:cubicBezTo>
                  <a:cubicBezTo>
                    <a:pt x="2061" y="6"/>
                    <a:pt x="2067" y="0"/>
                    <a:pt x="2074" y="0"/>
                  </a:cubicBezTo>
                  <a:lnTo>
                    <a:pt x="2100" y="0"/>
                  </a:lnTo>
                  <a:cubicBezTo>
                    <a:pt x="2107" y="0"/>
                    <a:pt x="2112" y="6"/>
                    <a:pt x="2112" y="13"/>
                  </a:cubicBezTo>
                  <a:cubicBezTo>
                    <a:pt x="2112" y="20"/>
                    <a:pt x="2107" y="26"/>
                    <a:pt x="2100" y="26"/>
                  </a:cubicBezTo>
                  <a:close/>
                  <a:moveTo>
                    <a:pt x="2023" y="26"/>
                  </a:moveTo>
                  <a:lnTo>
                    <a:pt x="1997" y="26"/>
                  </a:lnTo>
                  <a:cubicBezTo>
                    <a:pt x="1990" y="26"/>
                    <a:pt x="1984" y="20"/>
                    <a:pt x="1984" y="13"/>
                  </a:cubicBezTo>
                  <a:cubicBezTo>
                    <a:pt x="1984" y="6"/>
                    <a:pt x="1990" y="0"/>
                    <a:pt x="1997" y="0"/>
                  </a:cubicBezTo>
                  <a:lnTo>
                    <a:pt x="2023" y="0"/>
                  </a:lnTo>
                  <a:cubicBezTo>
                    <a:pt x="2030" y="0"/>
                    <a:pt x="2036" y="6"/>
                    <a:pt x="2036" y="13"/>
                  </a:cubicBezTo>
                  <a:cubicBezTo>
                    <a:pt x="2036" y="20"/>
                    <a:pt x="2030" y="26"/>
                    <a:pt x="2023" y="26"/>
                  </a:cubicBezTo>
                  <a:close/>
                  <a:moveTo>
                    <a:pt x="1946" y="26"/>
                  </a:moveTo>
                  <a:lnTo>
                    <a:pt x="1920" y="26"/>
                  </a:lnTo>
                  <a:cubicBezTo>
                    <a:pt x="1913" y="26"/>
                    <a:pt x="1908" y="20"/>
                    <a:pt x="1908" y="13"/>
                  </a:cubicBezTo>
                  <a:cubicBezTo>
                    <a:pt x="1908" y="6"/>
                    <a:pt x="1913" y="0"/>
                    <a:pt x="1920" y="0"/>
                  </a:cubicBezTo>
                  <a:lnTo>
                    <a:pt x="1946" y="0"/>
                  </a:lnTo>
                  <a:cubicBezTo>
                    <a:pt x="1953" y="0"/>
                    <a:pt x="1959" y="6"/>
                    <a:pt x="1959" y="13"/>
                  </a:cubicBezTo>
                  <a:cubicBezTo>
                    <a:pt x="1959" y="20"/>
                    <a:pt x="1953" y="26"/>
                    <a:pt x="1946" y="26"/>
                  </a:cubicBezTo>
                  <a:close/>
                  <a:moveTo>
                    <a:pt x="1869" y="26"/>
                  </a:moveTo>
                  <a:lnTo>
                    <a:pt x="1844" y="26"/>
                  </a:lnTo>
                  <a:cubicBezTo>
                    <a:pt x="1837" y="26"/>
                    <a:pt x="1831" y="20"/>
                    <a:pt x="1831" y="13"/>
                  </a:cubicBezTo>
                  <a:cubicBezTo>
                    <a:pt x="1831" y="6"/>
                    <a:pt x="1837" y="0"/>
                    <a:pt x="1844" y="0"/>
                  </a:cubicBezTo>
                  <a:lnTo>
                    <a:pt x="1869" y="0"/>
                  </a:lnTo>
                  <a:cubicBezTo>
                    <a:pt x="1876" y="0"/>
                    <a:pt x="1882" y="6"/>
                    <a:pt x="1882" y="13"/>
                  </a:cubicBezTo>
                  <a:cubicBezTo>
                    <a:pt x="1882" y="20"/>
                    <a:pt x="1876" y="26"/>
                    <a:pt x="1869" y="26"/>
                  </a:cubicBezTo>
                  <a:close/>
                  <a:moveTo>
                    <a:pt x="1792" y="26"/>
                  </a:moveTo>
                  <a:lnTo>
                    <a:pt x="1767" y="26"/>
                  </a:lnTo>
                  <a:cubicBezTo>
                    <a:pt x="1760" y="26"/>
                    <a:pt x="1754" y="20"/>
                    <a:pt x="1754" y="13"/>
                  </a:cubicBezTo>
                  <a:cubicBezTo>
                    <a:pt x="1754" y="6"/>
                    <a:pt x="1760" y="0"/>
                    <a:pt x="1767" y="0"/>
                  </a:cubicBezTo>
                  <a:lnTo>
                    <a:pt x="1792" y="0"/>
                  </a:lnTo>
                  <a:cubicBezTo>
                    <a:pt x="1800" y="0"/>
                    <a:pt x="1805" y="6"/>
                    <a:pt x="1805" y="13"/>
                  </a:cubicBezTo>
                  <a:cubicBezTo>
                    <a:pt x="1805" y="20"/>
                    <a:pt x="1800" y="26"/>
                    <a:pt x="1792" y="26"/>
                  </a:cubicBezTo>
                  <a:close/>
                  <a:moveTo>
                    <a:pt x="1716" y="26"/>
                  </a:moveTo>
                  <a:lnTo>
                    <a:pt x="1690" y="26"/>
                  </a:lnTo>
                  <a:cubicBezTo>
                    <a:pt x="1683" y="26"/>
                    <a:pt x="1677" y="20"/>
                    <a:pt x="1677" y="13"/>
                  </a:cubicBezTo>
                  <a:cubicBezTo>
                    <a:pt x="1677" y="6"/>
                    <a:pt x="1683" y="0"/>
                    <a:pt x="1690" y="0"/>
                  </a:cubicBezTo>
                  <a:lnTo>
                    <a:pt x="1716" y="0"/>
                  </a:lnTo>
                  <a:cubicBezTo>
                    <a:pt x="1723" y="0"/>
                    <a:pt x="1728" y="6"/>
                    <a:pt x="1728" y="13"/>
                  </a:cubicBezTo>
                  <a:cubicBezTo>
                    <a:pt x="1728" y="20"/>
                    <a:pt x="1723" y="26"/>
                    <a:pt x="1716" y="26"/>
                  </a:cubicBezTo>
                  <a:close/>
                  <a:moveTo>
                    <a:pt x="1639" y="26"/>
                  </a:moveTo>
                  <a:lnTo>
                    <a:pt x="1613" y="26"/>
                  </a:lnTo>
                  <a:cubicBezTo>
                    <a:pt x="1606" y="26"/>
                    <a:pt x="1600" y="20"/>
                    <a:pt x="1600" y="13"/>
                  </a:cubicBezTo>
                  <a:cubicBezTo>
                    <a:pt x="1600" y="6"/>
                    <a:pt x="1606" y="0"/>
                    <a:pt x="1613" y="0"/>
                  </a:cubicBezTo>
                  <a:lnTo>
                    <a:pt x="1639" y="0"/>
                  </a:lnTo>
                  <a:cubicBezTo>
                    <a:pt x="1646" y="0"/>
                    <a:pt x="1652" y="6"/>
                    <a:pt x="1652" y="13"/>
                  </a:cubicBezTo>
                  <a:cubicBezTo>
                    <a:pt x="1652" y="20"/>
                    <a:pt x="1646" y="26"/>
                    <a:pt x="1639" y="26"/>
                  </a:cubicBezTo>
                  <a:close/>
                  <a:moveTo>
                    <a:pt x="1562" y="26"/>
                  </a:moveTo>
                  <a:lnTo>
                    <a:pt x="1536" y="26"/>
                  </a:lnTo>
                  <a:cubicBezTo>
                    <a:pt x="1529" y="26"/>
                    <a:pt x="1524" y="20"/>
                    <a:pt x="1524" y="13"/>
                  </a:cubicBezTo>
                  <a:cubicBezTo>
                    <a:pt x="1524" y="6"/>
                    <a:pt x="1529" y="0"/>
                    <a:pt x="1536" y="0"/>
                  </a:cubicBezTo>
                  <a:lnTo>
                    <a:pt x="1562" y="0"/>
                  </a:lnTo>
                  <a:cubicBezTo>
                    <a:pt x="1569" y="0"/>
                    <a:pt x="1575" y="6"/>
                    <a:pt x="1575" y="13"/>
                  </a:cubicBezTo>
                  <a:cubicBezTo>
                    <a:pt x="1575" y="20"/>
                    <a:pt x="1569" y="26"/>
                    <a:pt x="1562" y="26"/>
                  </a:cubicBezTo>
                  <a:close/>
                  <a:moveTo>
                    <a:pt x="1485" y="26"/>
                  </a:moveTo>
                  <a:lnTo>
                    <a:pt x="1460" y="26"/>
                  </a:lnTo>
                  <a:cubicBezTo>
                    <a:pt x="1453" y="26"/>
                    <a:pt x="1447" y="20"/>
                    <a:pt x="1447" y="13"/>
                  </a:cubicBezTo>
                  <a:cubicBezTo>
                    <a:pt x="1447" y="6"/>
                    <a:pt x="1453" y="0"/>
                    <a:pt x="1460" y="0"/>
                  </a:cubicBezTo>
                  <a:lnTo>
                    <a:pt x="1485" y="0"/>
                  </a:lnTo>
                  <a:cubicBezTo>
                    <a:pt x="1492" y="0"/>
                    <a:pt x="1498" y="6"/>
                    <a:pt x="1498" y="13"/>
                  </a:cubicBezTo>
                  <a:cubicBezTo>
                    <a:pt x="1498" y="20"/>
                    <a:pt x="1492" y="26"/>
                    <a:pt x="1485" y="26"/>
                  </a:cubicBezTo>
                  <a:close/>
                  <a:moveTo>
                    <a:pt x="1408" y="26"/>
                  </a:moveTo>
                  <a:lnTo>
                    <a:pt x="1383" y="26"/>
                  </a:lnTo>
                  <a:cubicBezTo>
                    <a:pt x="1376" y="26"/>
                    <a:pt x="1370" y="20"/>
                    <a:pt x="1370" y="13"/>
                  </a:cubicBezTo>
                  <a:cubicBezTo>
                    <a:pt x="1370" y="6"/>
                    <a:pt x="1376" y="0"/>
                    <a:pt x="1383" y="0"/>
                  </a:cubicBezTo>
                  <a:lnTo>
                    <a:pt x="1408" y="0"/>
                  </a:lnTo>
                  <a:cubicBezTo>
                    <a:pt x="1416" y="0"/>
                    <a:pt x="1421" y="6"/>
                    <a:pt x="1421" y="13"/>
                  </a:cubicBezTo>
                  <a:cubicBezTo>
                    <a:pt x="1421" y="20"/>
                    <a:pt x="1416" y="26"/>
                    <a:pt x="1408" y="26"/>
                  </a:cubicBezTo>
                  <a:close/>
                  <a:moveTo>
                    <a:pt x="1332" y="26"/>
                  </a:moveTo>
                  <a:lnTo>
                    <a:pt x="1306" y="26"/>
                  </a:lnTo>
                  <a:cubicBezTo>
                    <a:pt x="1299" y="26"/>
                    <a:pt x="1293" y="20"/>
                    <a:pt x="1293" y="13"/>
                  </a:cubicBezTo>
                  <a:cubicBezTo>
                    <a:pt x="1293" y="6"/>
                    <a:pt x="1299" y="0"/>
                    <a:pt x="1306" y="0"/>
                  </a:cubicBezTo>
                  <a:lnTo>
                    <a:pt x="1332" y="0"/>
                  </a:lnTo>
                  <a:cubicBezTo>
                    <a:pt x="1339" y="0"/>
                    <a:pt x="1344" y="6"/>
                    <a:pt x="1344" y="13"/>
                  </a:cubicBezTo>
                  <a:cubicBezTo>
                    <a:pt x="1344" y="20"/>
                    <a:pt x="1339" y="26"/>
                    <a:pt x="1332" y="26"/>
                  </a:cubicBezTo>
                  <a:close/>
                  <a:moveTo>
                    <a:pt x="1255" y="26"/>
                  </a:moveTo>
                  <a:lnTo>
                    <a:pt x="1229" y="26"/>
                  </a:lnTo>
                  <a:cubicBezTo>
                    <a:pt x="1222" y="26"/>
                    <a:pt x="1216" y="20"/>
                    <a:pt x="1216" y="13"/>
                  </a:cubicBezTo>
                  <a:cubicBezTo>
                    <a:pt x="1216" y="6"/>
                    <a:pt x="1222" y="0"/>
                    <a:pt x="1229" y="0"/>
                  </a:cubicBezTo>
                  <a:lnTo>
                    <a:pt x="1255" y="0"/>
                  </a:lnTo>
                  <a:cubicBezTo>
                    <a:pt x="1262" y="0"/>
                    <a:pt x="1268" y="6"/>
                    <a:pt x="1268" y="13"/>
                  </a:cubicBezTo>
                  <a:cubicBezTo>
                    <a:pt x="1268" y="20"/>
                    <a:pt x="1262" y="26"/>
                    <a:pt x="1255" y="26"/>
                  </a:cubicBezTo>
                  <a:close/>
                  <a:moveTo>
                    <a:pt x="1178" y="26"/>
                  </a:moveTo>
                  <a:lnTo>
                    <a:pt x="1152" y="26"/>
                  </a:lnTo>
                  <a:cubicBezTo>
                    <a:pt x="1145" y="26"/>
                    <a:pt x="1140" y="20"/>
                    <a:pt x="1140" y="13"/>
                  </a:cubicBezTo>
                  <a:cubicBezTo>
                    <a:pt x="1140" y="6"/>
                    <a:pt x="1145" y="0"/>
                    <a:pt x="1152" y="0"/>
                  </a:cubicBezTo>
                  <a:lnTo>
                    <a:pt x="1178" y="0"/>
                  </a:lnTo>
                  <a:cubicBezTo>
                    <a:pt x="1185" y="0"/>
                    <a:pt x="1191" y="6"/>
                    <a:pt x="1191" y="13"/>
                  </a:cubicBezTo>
                  <a:cubicBezTo>
                    <a:pt x="1191" y="20"/>
                    <a:pt x="1185" y="26"/>
                    <a:pt x="1178" y="26"/>
                  </a:cubicBezTo>
                  <a:close/>
                  <a:moveTo>
                    <a:pt x="1101" y="26"/>
                  </a:moveTo>
                  <a:lnTo>
                    <a:pt x="1076" y="26"/>
                  </a:lnTo>
                  <a:cubicBezTo>
                    <a:pt x="1069" y="26"/>
                    <a:pt x="1063" y="20"/>
                    <a:pt x="1063" y="13"/>
                  </a:cubicBezTo>
                  <a:cubicBezTo>
                    <a:pt x="1063" y="6"/>
                    <a:pt x="1069" y="0"/>
                    <a:pt x="1076" y="0"/>
                  </a:cubicBezTo>
                  <a:lnTo>
                    <a:pt x="1101" y="0"/>
                  </a:lnTo>
                  <a:cubicBezTo>
                    <a:pt x="1108" y="0"/>
                    <a:pt x="1114" y="6"/>
                    <a:pt x="1114" y="13"/>
                  </a:cubicBezTo>
                  <a:cubicBezTo>
                    <a:pt x="1114" y="20"/>
                    <a:pt x="1108" y="26"/>
                    <a:pt x="1101" y="26"/>
                  </a:cubicBezTo>
                  <a:close/>
                  <a:moveTo>
                    <a:pt x="1024" y="26"/>
                  </a:moveTo>
                  <a:lnTo>
                    <a:pt x="999" y="26"/>
                  </a:lnTo>
                  <a:cubicBezTo>
                    <a:pt x="992" y="26"/>
                    <a:pt x="986" y="20"/>
                    <a:pt x="986" y="13"/>
                  </a:cubicBezTo>
                  <a:cubicBezTo>
                    <a:pt x="986" y="6"/>
                    <a:pt x="992" y="0"/>
                    <a:pt x="999" y="0"/>
                  </a:cubicBezTo>
                  <a:lnTo>
                    <a:pt x="1024" y="0"/>
                  </a:lnTo>
                  <a:cubicBezTo>
                    <a:pt x="1032" y="0"/>
                    <a:pt x="1037" y="6"/>
                    <a:pt x="1037" y="13"/>
                  </a:cubicBezTo>
                  <a:cubicBezTo>
                    <a:pt x="1037" y="20"/>
                    <a:pt x="1032" y="26"/>
                    <a:pt x="1024" y="26"/>
                  </a:cubicBezTo>
                  <a:close/>
                  <a:moveTo>
                    <a:pt x="948" y="26"/>
                  </a:moveTo>
                  <a:lnTo>
                    <a:pt x="922" y="26"/>
                  </a:lnTo>
                  <a:cubicBezTo>
                    <a:pt x="915" y="26"/>
                    <a:pt x="909" y="20"/>
                    <a:pt x="909" y="13"/>
                  </a:cubicBezTo>
                  <a:cubicBezTo>
                    <a:pt x="909" y="6"/>
                    <a:pt x="915" y="0"/>
                    <a:pt x="922" y="0"/>
                  </a:cubicBezTo>
                  <a:lnTo>
                    <a:pt x="948" y="0"/>
                  </a:lnTo>
                  <a:cubicBezTo>
                    <a:pt x="955" y="0"/>
                    <a:pt x="960" y="6"/>
                    <a:pt x="960" y="13"/>
                  </a:cubicBezTo>
                  <a:cubicBezTo>
                    <a:pt x="960" y="20"/>
                    <a:pt x="955" y="26"/>
                    <a:pt x="948" y="26"/>
                  </a:cubicBezTo>
                  <a:close/>
                  <a:moveTo>
                    <a:pt x="871" y="26"/>
                  </a:moveTo>
                  <a:lnTo>
                    <a:pt x="845" y="26"/>
                  </a:lnTo>
                  <a:cubicBezTo>
                    <a:pt x="838" y="26"/>
                    <a:pt x="832" y="20"/>
                    <a:pt x="832" y="13"/>
                  </a:cubicBezTo>
                  <a:cubicBezTo>
                    <a:pt x="832" y="6"/>
                    <a:pt x="838" y="0"/>
                    <a:pt x="845" y="0"/>
                  </a:cubicBezTo>
                  <a:lnTo>
                    <a:pt x="871" y="0"/>
                  </a:lnTo>
                  <a:cubicBezTo>
                    <a:pt x="878" y="0"/>
                    <a:pt x="884" y="6"/>
                    <a:pt x="884" y="13"/>
                  </a:cubicBezTo>
                  <a:cubicBezTo>
                    <a:pt x="884" y="20"/>
                    <a:pt x="878" y="26"/>
                    <a:pt x="871" y="26"/>
                  </a:cubicBezTo>
                  <a:close/>
                  <a:moveTo>
                    <a:pt x="794" y="26"/>
                  </a:moveTo>
                  <a:lnTo>
                    <a:pt x="768" y="26"/>
                  </a:lnTo>
                  <a:cubicBezTo>
                    <a:pt x="761" y="26"/>
                    <a:pt x="756" y="20"/>
                    <a:pt x="756" y="13"/>
                  </a:cubicBezTo>
                  <a:cubicBezTo>
                    <a:pt x="756" y="6"/>
                    <a:pt x="761" y="0"/>
                    <a:pt x="768" y="0"/>
                  </a:cubicBezTo>
                  <a:lnTo>
                    <a:pt x="794" y="0"/>
                  </a:lnTo>
                  <a:cubicBezTo>
                    <a:pt x="801" y="0"/>
                    <a:pt x="807" y="6"/>
                    <a:pt x="807" y="13"/>
                  </a:cubicBezTo>
                  <a:cubicBezTo>
                    <a:pt x="807" y="20"/>
                    <a:pt x="801" y="26"/>
                    <a:pt x="794" y="26"/>
                  </a:cubicBezTo>
                  <a:close/>
                  <a:moveTo>
                    <a:pt x="717" y="26"/>
                  </a:moveTo>
                  <a:lnTo>
                    <a:pt x="692" y="26"/>
                  </a:lnTo>
                  <a:cubicBezTo>
                    <a:pt x="685" y="26"/>
                    <a:pt x="679" y="20"/>
                    <a:pt x="679" y="13"/>
                  </a:cubicBezTo>
                  <a:cubicBezTo>
                    <a:pt x="679" y="6"/>
                    <a:pt x="685" y="0"/>
                    <a:pt x="692" y="0"/>
                  </a:cubicBezTo>
                  <a:lnTo>
                    <a:pt x="717" y="0"/>
                  </a:lnTo>
                  <a:cubicBezTo>
                    <a:pt x="724" y="0"/>
                    <a:pt x="730" y="6"/>
                    <a:pt x="730" y="13"/>
                  </a:cubicBezTo>
                  <a:cubicBezTo>
                    <a:pt x="730" y="20"/>
                    <a:pt x="724" y="26"/>
                    <a:pt x="717" y="26"/>
                  </a:cubicBezTo>
                  <a:close/>
                  <a:moveTo>
                    <a:pt x="640" y="26"/>
                  </a:moveTo>
                  <a:lnTo>
                    <a:pt x="615" y="26"/>
                  </a:lnTo>
                  <a:cubicBezTo>
                    <a:pt x="608" y="26"/>
                    <a:pt x="602" y="20"/>
                    <a:pt x="602" y="13"/>
                  </a:cubicBezTo>
                  <a:cubicBezTo>
                    <a:pt x="602" y="6"/>
                    <a:pt x="608" y="0"/>
                    <a:pt x="615" y="0"/>
                  </a:cubicBezTo>
                  <a:lnTo>
                    <a:pt x="640" y="0"/>
                  </a:lnTo>
                  <a:cubicBezTo>
                    <a:pt x="648" y="0"/>
                    <a:pt x="653" y="6"/>
                    <a:pt x="653" y="13"/>
                  </a:cubicBezTo>
                  <a:cubicBezTo>
                    <a:pt x="653" y="20"/>
                    <a:pt x="648" y="26"/>
                    <a:pt x="640" y="26"/>
                  </a:cubicBezTo>
                  <a:close/>
                  <a:moveTo>
                    <a:pt x="564" y="26"/>
                  </a:moveTo>
                  <a:lnTo>
                    <a:pt x="538" y="26"/>
                  </a:lnTo>
                  <a:cubicBezTo>
                    <a:pt x="531" y="26"/>
                    <a:pt x="525" y="20"/>
                    <a:pt x="525" y="13"/>
                  </a:cubicBezTo>
                  <a:cubicBezTo>
                    <a:pt x="525" y="6"/>
                    <a:pt x="531" y="0"/>
                    <a:pt x="538" y="0"/>
                  </a:cubicBezTo>
                  <a:lnTo>
                    <a:pt x="564" y="0"/>
                  </a:lnTo>
                  <a:cubicBezTo>
                    <a:pt x="571" y="0"/>
                    <a:pt x="576" y="6"/>
                    <a:pt x="576" y="13"/>
                  </a:cubicBezTo>
                  <a:cubicBezTo>
                    <a:pt x="576" y="20"/>
                    <a:pt x="571" y="26"/>
                    <a:pt x="564" y="26"/>
                  </a:cubicBezTo>
                  <a:close/>
                  <a:moveTo>
                    <a:pt x="487" y="26"/>
                  </a:moveTo>
                  <a:lnTo>
                    <a:pt x="461" y="26"/>
                  </a:lnTo>
                  <a:cubicBezTo>
                    <a:pt x="454" y="26"/>
                    <a:pt x="448" y="20"/>
                    <a:pt x="448" y="13"/>
                  </a:cubicBezTo>
                  <a:cubicBezTo>
                    <a:pt x="448" y="6"/>
                    <a:pt x="454" y="0"/>
                    <a:pt x="461" y="0"/>
                  </a:cubicBezTo>
                  <a:lnTo>
                    <a:pt x="487" y="0"/>
                  </a:lnTo>
                  <a:cubicBezTo>
                    <a:pt x="494" y="0"/>
                    <a:pt x="500" y="6"/>
                    <a:pt x="500" y="13"/>
                  </a:cubicBezTo>
                  <a:cubicBezTo>
                    <a:pt x="500" y="20"/>
                    <a:pt x="494" y="26"/>
                    <a:pt x="487" y="26"/>
                  </a:cubicBezTo>
                  <a:close/>
                  <a:moveTo>
                    <a:pt x="410" y="26"/>
                  </a:moveTo>
                  <a:lnTo>
                    <a:pt x="384" y="26"/>
                  </a:lnTo>
                  <a:cubicBezTo>
                    <a:pt x="377" y="26"/>
                    <a:pt x="372" y="20"/>
                    <a:pt x="372" y="13"/>
                  </a:cubicBezTo>
                  <a:cubicBezTo>
                    <a:pt x="372" y="6"/>
                    <a:pt x="377" y="0"/>
                    <a:pt x="384" y="0"/>
                  </a:cubicBezTo>
                  <a:lnTo>
                    <a:pt x="410" y="0"/>
                  </a:lnTo>
                  <a:cubicBezTo>
                    <a:pt x="417" y="0"/>
                    <a:pt x="423" y="6"/>
                    <a:pt x="423" y="13"/>
                  </a:cubicBezTo>
                  <a:cubicBezTo>
                    <a:pt x="423" y="20"/>
                    <a:pt x="417" y="26"/>
                    <a:pt x="410" y="26"/>
                  </a:cubicBezTo>
                  <a:close/>
                  <a:moveTo>
                    <a:pt x="333" y="26"/>
                  </a:moveTo>
                  <a:lnTo>
                    <a:pt x="308" y="26"/>
                  </a:lnTo>
                  <a:cubicBezTo>
                    <a:pt x="301" y="26"/>
                    <a:pt x="295" y="20"/>
                    <a:pt x="295" y="13"/>
                  </a:cubicBezTo>
                  <a:cubicBezTo>
                    <a:pt x="295" y="6"/>
                    <a:pt x="301" y="0"/>
                    <a:pt x="308" y="0"/>
                  </a:cubicBezTo>
                  <a:lnTo>
                    <a:pt x="333" y="0"/>
                  </a:lnTo>
                  <a:cubicBezTo>
                    <a:pt x="340" y="0"/>
                    <a:pt x="346" y="6"/>
                    <a:pt x="346" y="13"/>
                  </a:cubicBezTo>
                  <a:cubicBezTo>
                    <a:pt x="346" y="20"/>
                    <a:pt x="340" y="26"/>
                    <a:pt x="333" y="26"/>
                  </a:cubicBezTo>
                  <a:close/>
                  <a:moveTo>
                    <a:pt x="256" y="26"/>
                  </a:moveTo>
                  <a:lnTo>
                    <a:pt x="231" y="26"/>
                  </a:lnTo>
                  <a:cubicBezTo>
                    <a:pt x="224" y="26"/>
                    <a:pt x="218" y="20"/>
                    <a:pt x="218" y="13"/>
                  </a:cubicBezTo>
                  <a:cubicBezTo>
                    <a:pt x="218" y="6"/>
                    <a:pt x="224" y="0"/>
                    <a:pt x="231" y="0"/>
                  </a:cubicBezTo>
                  <a:lnTo>
                    <a:pt x="256" y="0"/>
                  </a:lnTo>
                  <a:cubicBezTo>
                    <a:pt x="264" y="0"/>
                    <a:pt x="269" y="6"/>
                    <a:pt x="269" y="13"/>
                  </a:cubicBezTo>
                  <a:cubicBezTo>
                    <a:pt x="269" y="20"/>
                    <a:pt x="264" y="26"/>
                    <a:pt x="256" y="26"/>
                  </a:cubicBezTo>
                  <a:close/>
                  <a:moveTo>
                    <a:pt x="180" y="26"/>
                  </a:moveTo>
                  <a:lnTo>
                    <a:pt x="154" y="26"/>
                  </a:lnTo>
                  <a:cubicBezTo>
                    <a:pt x="147" y="26"/>
                    <a:pt x="141" y="20"/>
                    <a:pt x="141" y="13"/>
                  </a:cubicBezTo>
                  <a:cubicBezTo>
                    <a:pt x="141" y="6"/>
                    <a:pt x="147" y="0"/>
                    <a:pt x="154" y="0"/>
                  </a:cubicBezTo>
                  <a:lnTo>
                    <a:pt x="180" y="0"/>
                  </a:lnTo>
                  <a:cubicBezTo>
                    <a:pt x="187" y="0"/>
                    <a:pt x="192" y="6"/>
                    <a:pt x="192" y="13"/>
                  </a:cubicBezTo>
                  <a:cubicBezTo>
                    <a:pt x="192" y="20"/>
                    <a:pt x="187" y="26"/>
                    <a:pt x="180" y="26"/>
                  </a:cubicBezTo>
                  <a:close/>
                  <a:moveTo>
                    <a:pt x="103" y="26"/>
                  </a:moveTo>
                  <a:lnTo>
                    <a:pt x="77" y="26"/>
                  </a:lnTo>
                  <a:cubicBezTo>
                    <a:pt x="70" y="26"/>
                    <a:pt x="64" y="20"/>
                    <a:pt x="64" y="13"/>
                  </a:cubicBezTo>
                  <a:cubicBezTo>
                    <a:pt x="64" y="6"/>
                    <a:pt x="70" y="0"/>
                    <a:pt x="77" y="0"/>
                  </a:cubicBezTo>
                  <a:lnTo>
                    <a:pt x="103" y="0"/>
                  </a:lnTo>
                  <a:cubicBezTo>
                    <a:pt x="110" y="0"/>
                    <a:pt x="116" y="6"/>
                    <a:pt x="116" y="13"/>
                  </a:cubicBezTo>
                  <a:cubicBezTo>
                    <a:pt x="116" y="20"/>
                    <a:pt x="110" y="26"/>
                    <a:pt x="103" y="26"/>
                  </a:cubicBezTo>
                  <a:close/>
                  <a:moveTo>
                    <a:pt x="26" y="26"/>
                  </a:moveTo>
                  <a:lnTo>
                    <a:pt x="13" y="26"/>
                  </a:lnTo>
                  <a:cubicBezTo>
                    <a:pt x="6" y="26"/>
                    <a:pt x="0" y="20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lnTo>
                    <a:pt x="26" y="0"/>
                  </a:lnTo>
                  <a:cubicBezTo>
                    <a:pt x="33" y="0"/>
                    <a:pt x="39" y="6"/>
                    <a:pt x="39" y="13"/>
                  </a:cubicBezTo>
                  <a:cubicBezTo>
                    <a:pt x="39" y="20"/>
                    <a:pt x="33" y="26"/>
                    <a:pt x="26" y="26"/>
                  </a:cubicBez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85" name="Line 51"/>
            <p:cNvSpPr>
              <a:spLocks noChangeShapeType="1"/>
            </p:cNvSpPr>
            <p:nvPr/>
          </p:nvSpPr>
          <p:spPr bwMode="auto">
            <a:xfrm>
              <a:off x="5224347" y="3030379"/>
              <a:ext cx="533276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86" name="Freeform 52"/>
            <p:cNvSpPr>
              <a:spLocks/>
            </p:cNvSpPr>
            <p:nvPr/>
          </p:nvSpPr>
          <p:spPr bwMode="auto">
            <a:xfrm>
              <a:off x="5749687" y="2993864"/>
              <a:ext cx="68247" cy="746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8" y="34"/>
                </a:cxn>
                <a:cxn ang="0">
                  <a:pos x="0" y="68"/>
                </a:cxn>
                <a:cxn ang="0">
                  <a:pos x="0" y="0"/>
                </a:cxn>
              </a:cxnLst>
              <a:rect l="0" t="0" r="r" b="b"/>
              <a:pathLst>
                <a:path w="68" h="68">
                  <a:moveTo>
                    <a:pt x="0" y="0"/>
                  </a:moveTo>
                  <a:lnTo>
                    <a:pt x="68" y="34"/>
                  </a:lnTo>
                  <a:lnTo>
                    <a:pt x="0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87" name="Freeform 53"/>
            <p:cNvSpPr>
              <a:spLocks/>
            </p:cNvSpPr>
            <p:nvPr/>
          </p:nvSpPr>
          <p:spPr bwMode="auto">
            <a:xfrm>
              <a:off x="5687789" y="2681112"/>
              <a:ext cx="180933" cy="344504"/>
            </a:xfrm>
            <a:custGeom>
              <a:avLst/>
              <a:gdLst/>
              <a:ahLst/>
              <a:cxnLst>
                <a:cxn ang="0">
                  <a:pos x="0" y="312"/>
                </a:cxn>
                <a:cxn ang="0">
                  <a:pos x="0" y="0"/>
                </a:cxn>
                <a:cxn ang="0">
                  <a:pos x="179" y="0"/>
                </a:cxn>
                <a:cxn ang="0">
                  <a:pos x="179" y="53"/>
                </a:cxn>
              </a:cxnLst>
              <a:rect l="0" t="0" r="r" b="b"/>
              <a:pathLst>
                <a:path w="179" h="312">
                  <a:moveTo>
                    <a:pt x="0" y="312"/>
                  </a:moveTo>
                  <a:lnTo>
                    <a:pt x="0" y="0"/>
                  </a:lnTo>
                  <a:lnTo>
                    <a:pt x="179" y="0"/>
                  </a:lnTo>
                  <a:lnTo>
                    <a:pt x="179" y="53"/>
                  </a:lnTo>
                </a:path>
              </a:pathLst>
            </a:custGeom>
            <a:noFill/>
            <a:ln w="1746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88" name="Freeform 54"/>
            <p:cNvSpPr>
              <a:spLocks/>
            </p:cNvSpPr>
            <p:nvPr/>
          </p:nvSpPr>
          <p:spPr bwMode="auto">
            <a:xfrm>
              <a:off x="5835392" y="2722389"/>
              <a:ext cx="66660" cy="74616"/>
            </a:xfrm>
            <a:custGeom>
              <a:avLst/>
              <a:gdLst/>
              <a:ahLst/>
              <a:cxnLst>
                <a:cxn ang="0">
                  <a:pos x="79" y="159"/>
                </a:cxn>
                <a:cxn ang="0">
                  <a:pos x="0" y="0"/>
                </a:cxn>
                <a:cxn ang="0">
                  <a:pos x="159" y="1"/>
                </a:cxn>
                <a:cxn ang="0">
                  <a:pos x="159" y="1"/>
                </a:cxn>
                <a:cxn ang="0">
                  <a:pos x="79" y="159"/>
                </a:cxn>
              </a:cxnLst>
              <a:rect l="0" t="0" r="r" b="b"/>
              <a:pathLst>
                <a:path w="159" h="159">
                  <a:moveTo>
                    <a:pt x="79" y="159"/>
                  </a:moveTo>
                  <a:lnTo>
                    <a:pt x="0" y="0"/>
                  </a:lnTo>
                  <a:cubicBezTo>
                    <a:pt x="50" y="25"/>
                    <a:pt x="109" y="26"/>
                    <a:pt x="159" y="1"/>
                  </a:cubicBezTo>
                  <a:lnTo>
                    <a:pt x="159" y="1"/>
                  </a:lnTo>
                  <a:lnTo>
                    <a:pt x="79" y="159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64373" name="Rectangle 57"/>
            <p:cNvSpPr>
              <a:spLocks noChangeArrowheads="1"/>
            </p:cNvSpPr>
            <p:nvPr/>
          </p:nvSpPr>
          <p:spPr bwMode="auto">
            <a:xfrm>
              <a:off x="5535424" y="2477902"/>
              <a:ext cx="852289" cy="184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charset="0"/>
                  <a:cs typeface="굴림" charset="0"/>
                </a:rPr>
                <a:t>VC Identifier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charset="0"/>
                <a:cs typeface="굴림" charset="0"/>
              </a:endParaRPr>
            </a:p>
          </p:txBody>
        </p:sp>
        <p:sp>
          <p:nvSpPr>
            <p:cNvPr id="290" name="Line 61"/>
            <p:cNvSpPr>
              <a:spLocks noChangeShapeType="1"/>
            </p:cNvSpPr>
            <p:nvPr/>
          </p:nvSpPr>
          <p:spPr bwMode="auto">
            <a:xfrm>
              <a:off x="5944904" y="2819230"/>
              <a:ext cx="77769" cy="1588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91" name="Line 62"/>
            <p:cNvSpPr>
              <a:spLocks noChangeShapeType="1"/>
            </p:cNvSpPr>
            <p:nvPr/>
          </p:nvSpPr>
          <p:spPr bwMode="auto">
            <a:xfrm>
              <a:off x="6435327" y="2819230"/>
              <a:ext cx="96815" cy="1588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92" name="Freeform 63"/>
            <p:cNvSpPr>
              <a:spLocks/>
            </p:cNvSpPr>
            <p:nvPr/>
          </p:nvSpPr>
          <p:spPr bwMode="auto">
            <a:xfrm>
              <a:off x="6524207" y="2782717"/>
              <a:ext cx="65073" cy="7461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6" y="33"/>
                </a:cxn>
                <a:cxn ang="0">
                  <a:pos x="0" y="67"/>
                </a:cxn>
                <a:cxn ang="0">
                  <a:pos x="0" y="0"/>
                </a:cxn>
              </a:cxnLst>
              <a:rect l="0" t="0" r="r" b="b"/>
              <a:pathLst>
                <a:path w="66" h="67">
                  <a:moveTo>
                    <a:pt x="0" y="0"/>
                  </a:moveTo>
                  <a:lnTo>
                    <a:pt x="66" y="33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93" name="Line 64"/>
            <p:cNvSpPr>
              <a:spLocks noChangeShapeType="1"/>
            </p:cNvSpPr>
            <p:nvPr/>
          </p:nvSpPr>
          <p:spPr bwMode="auto">
            <a:xfrm>
              <a:off x="5944904" y="3244701"/>
              <a:ext cx="77769" cy="1588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94" name="Line 65"/>
            <p:cNvSpPr>
              <a:spLocks noChangeShapeType="1"/>
            </p:cNvSpPr>
            <p:nvPr/>
          </p:nvSpPr>
          <p:spPr bwMode="auto">
            <a:xfrm>
              <a:off x="6435327" y="3244701"/>
              <a:ext cx="96815" cy="1588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95" name="Freeform 66"/>
            <p:cNvSpPr>
              <a:spLocks/>
            </p:cNvSpPr>
            <p:nvPr/>
          </p:nvSpPr>
          <p:spPr bwMode="auto">
            <a:xfrm>
              <a:off x="6524207" y="3208188"/>
              <a:ext cx="65073" cy="7461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6" y="33"/>
                </a:cxn>
                <a:cxn ang="0">
                  <a:pos x="0" y="67"/>
                </a:cxn>
                <a:cxn ang="0">
                  <a:pos x="0" y="0"/>
                </a:cxn>
              </a:cxnLst>
              <a:rect l="0" t="0" r="r" b="b"/>
              <a:pathLst>
                <a:path w="66" h="67">
                  <a:moveTo>
                    <a:pt x="0" y="0"/>
                  </a:moveTo>
                  <a:lnTo>
                    <a:pt x="66" y="33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96" name="Line 67"/>
            <p:cNvSpPr>
              <a:spLocks noChangeShapeType="1"/>
            </p:cNvSpPr>
            <p:nvPr/>
          </p:nvSpPr>
          <p:spPr bwMode="auto">
            <a:xfrm>
              <a:off x="5948079" y="3030379"/>
              <a:ext cx="77769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97" name="Line 68"/>
            <p:cNvSpPr>
              <a:spLocks noChangeShapeType="1"/>
            </p:cNvSpPr>
            <p:nvPr/>
          </p:nvSpPr>
          <p:spPr bwMode="auto">
            <a:xfrm>
              <a:off x="6438502" y="3030379"/>
              <a:ext cx="95228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98" name="Freeform 69"/>
            <p:cNvSpPr>
              <a:spLocks/>
            </p:cNvSpPr>
            <p:nvPr/>
          </p:nvSpPr>
          <p:spPr bwMode="auto">
            <a:xfrm>
              <a:off x="6524207" y="2993864"/>
              <a:ext cx="68247" cy="746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8" y="34"/>
                </a:cxn>
                <a:cxn ang="0">
                  <a:pos x="0" y="68"/>
                </a:cxn>
                <a:cxn ang="0">
                  <a:pos x="0" y="0"/>
                </a:cxn>
              </a:cxnLst>
              <a:rect l="0" t="0" r="r" b="b"/>
              <a:pathLst>
                <a:path w="68" h="68">
                  <a:moveTo>
                    <a:pt x="0" y="0"/>
                  </a:moveTo>
                  <a:lnTo>
                    <a:pt x="68" y="34"/>
                  </a:lnTo>
                  <a:lnTo>
                    <a:pt x="0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99" name="Rectangle 74"/>
            <p:cNvSpPr>
              <a:spLocks noChangeArrowheads="1"/>
            </p:cNvSpPr>
            <p:nvPr/>
          </p:nvSpPr>
          <p:spPr bwMode="auto">
            <a:xfrm>
              <a:off x="6022673" y="2951000"/>
              <a:ext cx="412654" cy="15399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00" name="Rectangle 75"/>
            <p:cNvSpPr>
              <a:spLocks noChangeArrowheads="1"/>
            </p:cNvSpPr>
            <p:nvPr/>
          </p:nvSpPr>
          <p:spPr bwMode="auto">
            <a:xfrm>
              <a:off x="6022673" y="2951000"/>
              <a:ext cx="412654" cy="153995"/>
            </a:xfrm>
            <a:prstGeom prst="rect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64385" name="Rectangle 76"/>
            <p:cNvSpPr>
              <a:spLocks noChangeArrowheads="1"/>
            </p:cNvSpPr>
            <p:nvPr/>
          </p:nvSpPr>
          <p:spPr bwMode="auto">
            <a:xfrm>
              <a:off x="6108378" y="2955762"/>
              <a:ext cx="301555" cy="169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charset="0"/>
                  <a:cs typeface="굴림" charset="0"/>
                </a:rPr>
                <a:t>VC 1 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charset="0"/>
                <a:cs typeface="굴림" charset="0"/>
              </a:endParaRPr>
            </a:p>
          </p:txBody>
        </p:sp>
        <p:sp>
          <p:nvSpPr>
            <p:cNvPr id="302" name="Rectangle 78"/>
            <p:cNvSpPr>
              <a:spLocks noChangeArrowheads="1"/>
            </p:cNvSpPr>
            <p:nvPr/>
          </p:nvSpPr>
          <p:spPr bwMode="auto">
            <a:xfrm>
              <a:off x="6022673" y="3166911"/>
              <a:ext cx="412654" cy="15240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03" name="Rectangle 79"/>
            <p:cNvSpPr>
              <a:spLocks noChangeArrowheads="1"/>
            </p:cNvSpPr>
            <p:nvPr/>
          </p:nvSpPr>
          <p:spPr bwMode="auto">
            <a:xfrm>
              <a:off x="6022673" y="3166911"/>
              <a:ext cx="412654" cy="152408"/>
            </a:xfrm>
            <a:prstGeom prst="rect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264388" name="Rectangle 80"/>
            <p:cNvSpPr>
              <a:spLocks noChangeArrowheads="1"/>
            </p:cNvSpPr>
            <p:nvPr/>
          </p:nvSpPr>
          <p:spPr bwMode="auto">
            <a:xfrm>
              <a:off x="6108378" y="3163735"/>
              <a:ext cx="301555" cy="169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charset="0"/>
                  <a:cs typeface="굴림" charset="0"/>
                </a:rPr>
                <a:t>VC 2 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charset="0"/>
                <a:cs typeface="굴림" charset="0"/>
              </a:endParaRPr>
            </a:p>
          </p:txBody>
        </p:sp>
        <p:sp>
          <p:nvSpPr>
            <p:cNvPr id="305" name="Freeform 82"/>
            <p:cNvSpPr>
              <a:spLocks/>
            </p:cNvSpPr>
            <p:nvPr/>
          </p:nvSpPr>
          <p:spPr bwMode="auto">
            <a:xfrm>
              <a:off x="5813172" y="3459025"/>
              <a:ext cx="130145" cy="574703"/>
            </a:xfrm>
            <a:custGeom>
              <a:avLst/>
              <a:gdLst/>
              <a:ahLst/>
              <a:cxnLst>
                <a:cxn ang="0">
                  <a:pos x="0" y="87"/>
                </a:cxn>
                <a:cxn ang="0">
                  <a:pos x="0" y="434"/>
                </a:cxn>
                <a:cxn ang="0">
                  <a:pos x="128" y="521"/>
                </a:cxn>
                <a:cxn ang="0">
                  <a:pos x="128" y="0"/>
                </a:cxn>
                <a:cxn ang="0">
                  <a:pos x="0" y="87"/>
                </a:cxn>
              </a:cxnLst>
              <a:rect l="0" t="0" r="r" b="b"/>
              <a:pathLst>
                <a:path w="128" h="521">
                  <a:moveTo>
                    <a:pt x="0" y="87"/>
                  </a:moveTo>
                  <a:lnTo>
                    <a:pt x="0" y="434"/>
                  </a:lnTo>
                  <a:lnTo>
                    <a:pt x="128" y="521"/>
                  </a:lnTo>
                  <a:lnTo>
                    <a:pt x="128" y="0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00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06" name="Freeform 83"/>
            <p:cNvSpPr>
              <a:spLocks/>
            </p:cNvSpPr>
            <p:nvPr/>
          </p:nvSpPr>
          <p:spPr bwMode="auto">
            <a:xfrm>
              <a:off x="5813172" y="3459025"/>
              <a:ext cx="130145" cy="574703"/>
            </a:xfrm>
            <a:custGeom>
              <a:avLst/>
              <a:gdLst/>
              <a:ahLst/>
              <a:cxnLst>
                <a:cxn ang="0">
                  <a:pos x="0" y="87"/>
                </a:cxn>
                <a:cxn ang="0">
                  <a:pos x="0" y="434"/>
                </a:cxn>
                <a:cxn ang="0">
                  <a:pos x="128" y="521"/>
                </a:cxn>
                <a:cxn ang="0">
                  <a:pos x="128" y="0"/>
                </a:cxn>
                <a:cxn ang="0">
                  <a:pos x="0" y="87"/>
                </a:cxn>
              </a:cxnLst>
              <a:rect l="0" t="0" r="r" b="b"/>
              <a:pathLst>
                <a:path w="128" h="521">
                  <a:moveTo>
                    <a:pt x="0" y="87"/>
                  </a:moveTo>
                  <a:lnTo>
                    <a:pt x="0" y="434"/>
                  </a:lnTo>
                  <a:lnTo>
                    <a:pt x="128" y="521"/>
                  </a:lnTo>
                  <a:lnTo>
                    <a:pt x="128" y="0"/>
                  </a:lnTo>
                  <a:lnTo>
                    <a:pt x="0" y="87"/>
                  </a:lnTo>
                  <a:close/>
                </a:path>
              </a:pathLst>
            </a:custGeom>
            <a:noFill/>
            <a:ln w="1746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07" name="Freeform 84"/>
            <p:cNvSpPr>
              <a:spLocks/>
            </p:cNvSpPr>
            <p:nvPr/>
          </p:nvSpPr>
          <p:spPr bwMode="auto">
            <a:xfrm>
              <a:off x="6587692" y="3459025"/>
              <a:ext cx="128558" cy="574703"/>
            </a:xfrm>
            <a:custGeom>
              <a:avLst/>
              <a:gdLst/>
              <a:ahLst/>
              <a:cxnLst>
                <a:cxn ang="0">
                  <a:pos x="128" y="87"/>
                </a:cxn>
                <a:cxn ang="0">
                  <a:pos x="128" y="434"/>
                </a:cxn>
                <a:cxn ang="0">
                  <a:pos x="0" y="521"/>
                </a:cxn>
                <a:cxn ang="0">
                  <a:pos x="0" y="0"/>
                </a:cxn>
                <a:cxn ang="0">
                  <a:pos x="128" y="87"/>
                </a:cxn>
              </a:cxnLst>
              <a:rect l="0" t="0" r="r" b="b"/>
              <a:pathLst>
                <a:path w="128" h="521">
                  <a:moveTo>
                    <a:pt x="128" y="87"/>
                  </a:moveTo>
                  <a:lnTo>
                    <a:pt x="128" y="434"/>
                  </a:lnTo>
                  <a:lnTo>
                    <a:pt x="0" y="521"/>
                  </a:lnTo>
                  <a:lnTo>
                    <a:pt x="0" y="0"/>
                  </a:lnTo>
                  <a:lnTo>
                    <a:pt x="128" y="87"/>
                  </a:lnTo>
                  <a:close/>
                </a:path>
              </a:pathLst>
            </a:custGeom>
            <a:solidFill>
              <a:srgbClr val="00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08" name="Freeform 85"/>
            <p:cNvSpPr>
              <a:spLocks/>
            </p:cNvSpPr>
            <p:nvPr/>
          </p:nvSpPr>
          <p:spPr bwMode="auto">
            <a:xfrm>
              <a:off x="6587692" y="3459025"/>
              <a:ext cx="128558" cy="574703"/>
            </a:xfrm>
            <a:custGeom>
              <a:avLst/>
              <a:gdLst/>
              <a:ahLst/>
              <a:cxnLst>
                <a:cxn ang="0">
                  <a:pos x="128" y="87"/>
                </a:cxn>
                <a:cxn ang="0">
                  <a:pos x="128" y="434"/>
                </a:cxn>
                <a:cxn ang="0">
                  <a:pos x="0" y="521"/>
                </a:cxn>
                <a:cxn ang="0">
                  <a:pos x="0" y="0"/>
                </a:cxn>
                <a:cxn ang="0">
                  <a:pos x="128" y="87"/>
                </a:cxn>
              </a:cxnLst>
              <a:rect l="0" t="0" r="r" b="b"/>
              <a:pathLst>
                <a:path w="128" h="521">
                  <a:moveTo>
                    <a:pt x="128" y="87"/>
                  </a:moveTo>
                  <a:lnTo>
                    <a:pt x="128" y="434"/>
                  </a:lnTo>
                  <a:lnTo>
                    <a:pt x="0" y="521"/>
                  </a:lnTo>
                  <a:lnTo>
                    <a:pt x="0" y="0"/>
                  </a:lnTo>
                  <a:lnTo>
                    <a:pt x="128" y="87"/>
                  </a:lnTo>
                  <a:close/>
                </a:path>
              </a:pathLst>
            </a:custGeom>
            <a:noFill/>
            <a:ln w="1746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09" name="Rectangle 86"/>
            <p:cNvSpPr>
              <a:spLocks noChangeArrowheads="1"/>
            </p:cNvSpPr>
            <p:nvPr/>
          </p:nvSpPr>
          <p:spPr bwMode="auto">
            <a:xfrm>
              <a:off x="6019499" y="3459025"/>
              <a:ext cx="412654" cy="15240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10" name="Rectangle 87"/>
            <p:cNvSpPr>
              <a:spLocks noChangeArrowheads="1"/>
            </p:cNvSpPr>
            <p:nvPr/>
          </p:nvSpPr>
          <p:spPr bwMode="auto">
            <a:xfrm>
              <a:off x="6019499" y="3459025"/>
              <a:ext cx="412654" cy="152408"/>
            </a:xfrm>
            <a:prstGeom prst="rect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11" name="Freeform 90"/>
            <p:cNvSpPr>
              <a:spLocks noEditPoints="1"/>
            </p:cNvSpPr>
            <p:nvPr/>
          </p:nvSpPr>
          <p:spPr bwMode="auto">
            <a:xfrm>
              <a:off x="5471939" y="3397109"/>
              <a:ext cx="1299860" cy="687422"/>
            </a:xfrm>
            <a:custGeom>
              <a:avLst/>
              <a:gdLst/>
              <a:ahLst/>
              <a:cxnLst>
                <a:cxn ang="0">
                  <a:pos x="13" y="102"/>
                </a:cxn>
                <a:cxn ang="0">
                  <a:pos x="0" y="269"/>
                </a:cxn>
                <a:cxn ang="0">
                  <a:pos x="0" y="448"/>
                </a:cxn>
                <a:cxn ang="0">
                  <a:pos x="13" y="614"/>
                </a:cxn>
                <a:cxn ang="0">
                  <a:pos x="26" y="755"/>
                </a:cxn>
                <a:cxn ang="0">
                  <a:pos x="26" y="883"/>
                </a:cxn>
                <a:cxn ang="0">
                  <a:pos x="26" y="960"/>
                </a:cxn>
                <a:cxn ang="0">
                  <a:pos x="13" y="1101"/>
                </a:cxn>
                <a:cxn ang="0">
                  <a:pos x="0" y="1267"/>
                </a:cxn>
                <a:cxn ang="0">
                  <a:pos x="0" y="1446"/>
                </a:cxn>
                <a:cxn ang="0">
                  <a:pos x="162" y="1464"/>
                </a:cxn>
                <a:cxn ang="0">
                  <a:pos x="303" y="1451"/>
                </a:cxn>
                <a:cxn ang="0">
                  <a:pos x="431" y="1451"/>
                </a:cxn>
                <a:cxn ang="0">
                  <a:pos x="508" y="1451"/>
                </a:cxn>
                <a:cxn ang="0">
                  <a:pos x="648" y="1464"/>
                </a:cxn>
                <a:cxn ang="0">
                  <a:pos x="815" y="1477"/>
                </a:cxn>
                <a:cxn ang="0">
                  <a:pos x="994" y="1477"/>
                </a:cxn>
                <a:cxn ang="0">
                  <a:pos x="1160" y="1464"/>
                </a:cxn>
                <a:cxn ang="0">
                  <a:pos x="1301" y="1451"/>
                </a:cxn>
                <a:cxn ang="0">
                  <a:pos x="1429" y="1451"/>
                </a:cxn>
                <a:cxn ang="0">
                  <a:pos x="1506" y="1451"/>
                </a:cxn>
                <a:cxn ang="0">
                  <a:pos x="1647" y="1464"/>
                </a:cxn>
                <a:cxn ang="0">
                  <a:pos x="1813" y="1477"/>
                </a:cxn>
                <a:cxn ang="0">
                  <a:pos x="1992" y="1477"/>
                </a:cxn>
                <a:cxn ang="0">
                  <a:pos x="2159" y="1464"/>
                </a:cxn>
                <a:cxn ang="0">
                  <a:pos x="2300" y="1451"/>
                </a:cxn>
                <a:cxn ang="0">
                  <a:pos x="2428" y="1451"/>
                </a:cxn>
                <a:cxn ang="0">
                  <a:pos x="2504" y="1451"/>
                </a:cxn>
                <a:cxn ang="0">
                  <a:pos x="2645" y="1464"/>
                </a:cxn>
                <a:cxn ang="0">
                  <a:pos x="2812" y="1477"/>
                </a:cxn>
                <a:cxn ang="0">
                  <a:pos x="2991" y="1477"/>
                </a:cxn>
                <a:cxn ang="0">
                  <a:pos x="3037" y="1344"/>
                </a:cxn>
                <a:cxn ang="0">
                  <a:pos x="3024" y="1203"/>
                </a:cxn>
                <a:cxn ang="0">
                  <a:pos x="3024" y="1075"/>
                </a:cxn>
                <a:cxn ang="0">
                  <a:pos x="3024" y="998"/>
                </a:cxn>
                <a:cxn ang="0">
                  <a:pos x="3037" y="858"/>
                </a:cxn>
                <a:cxn ang="0">
                  <a:pos x="3050" y="691"/>
                </a:cxn>
                <a:cxn ang="0">
                  <a:pos x="3050" y="512"/>
                </a:cxn>
                <a:cxn ang="0">
                  <a:pos x="3037" y="346"/>
                </a:cxn>
                <a:cxn ang="0">
                  <a:pos x="3024" y="205"/>
                </a:cxn>
                <a:cxn ang="0">
                  <a:pos x="3024" y="77"/>
                </a:cxn>
                <a:cxn ang="0">
                  <a:pos x="3024" y="26"/>
                </a:cxn>
                <a:cxn ang="0">
                  <a:pos x="2883" y="13"/>
                </a:cxn>
                <a:cxn ang="0">
                  <a:pos x="2717" y="0"/>
                </a:cxn>
                <a:cxn ang="0">
                  <a:pos x="2538" y="0"/>
                </a:cxn>
                <a:cxn ang="0">
                  <a:pos x="2371" y="13"/>
                </a:cxn>
                <a:cxn ang="0">
                  <a:pos x="2230" y="26"/>
                </a:cxn>
                <a:cxn ang="0">
                  <a:pos x="2102" y="26"/>
                </a:cxn>
                <a:cxn ang="0">
                  <a:pos x="2026" y="26"/>
                </a:cxn>
                <a:cxn ang="0">
                  <a:pos x="1885" y="13"/>
                </a:cxn>
                <a:cxn ang="0">
                  <a:pos x="1718" y="0"/>
                </a:cxn>
                <a:cxn ang="0">
                  <a:pos x="1539" y="0"/>
                </a:cxn>
                <a:cxn ang="0">
                  <a:pos x="1373" y="13"/>
                </a:cxn>
                <a:cxn ang="0">
                  <a:pos x="1232" y="26"/>
                </a:cxn>
                <a:cxn ang="0">
                  <a:pos x="1104" y="26"/>
                </a:cxn>
                <a:cxn ang="0">
                  <a:pos x="1027" y="26"/>
                </a:cxn>
                <a:cxn ang="0">
                  <a:pos x="886" y="13"/>
                </a:cxn>
                <a:cxn ang="0">
                  <a:pos x="720" y="0"/>
                </a:cxn>
                <a:cxn ang="0">
                  <a:pos x="541" y="0"/>
                </a:cxn>
                <a:cxn ang="0">
                  <a:pos x="374" y="13"/>
                </a:cxn>
                <a:cxn ang="0">
                  <a:pos x="234" y="26"/>
                </a:cxn>
                <a:cxn ang="0">
                  <a:pos x="106" y="26"/>
                </a:cxn>
                <a:cxn ang="0">
                  <a:pos x="29" y="26"/>
                </a:cxn>
              </a:cxnLst>
              <a:rect l="0" t="0" r="r" b="b"/>
              <a:pathLst>
                <a:path w="3050" h="1477">
                  <a:moveTo>
                    <a:pt x="26" y="38"/>
                  </a:moveTo>
                  <a:lnTo>
                    <a:pt x="26" y="64"/>
                  </a:lnTo>
                  <a:cubicBezTo>
                    <a:pt x="26" y="71"/>
                    <a:pt x="20" y="77"/>
                    <a:pt x="13" y="77"/>
                  </a:cubicBezTo>
                  <a:cubicBezTo>
                    <a:pt x="6" y="77"/>
                    <a:pt x="0" y="71"/>
                    <a:pt x="0" y="64"/>
                  </a:cubicBezTo>
                  <a:lnTo>
                    <a:pt x="0" y="38"/>
                  </a:lnTo>
                  <a:cubicBezTo>
                    <a:pt x="0" y="31"/>
                    <a:pt x="6" y="26"/>
                    <a:pt x="13" y="26"/>
                  </a:cubicBezTo>
                  <a:cubicBezTo>
                    <a:pt x="20" y="26"/>
                    <a:pt x="26" y="31"/>
                    <a:pt x="26" y="38"/>
                  </a:cubicBezTo>
                  <a:close/>
                  <a:moveTo>
                    <a:pt x="26" y="115"/>
                  </a:moveTo>
                  <a:lnTo>
                    <a:pt x="26" y="141"/>
                  </a:lnTo>
                  <a:cubicBezTo>
                    <a:pt x="26" y="148"/>
                    <a:pt x="20" y="154"/>
                    <a:pt x="13" y="154"/>
                  </a:cubicBezTo>
                  <a:cubicBezTo>
                    <a:pt x="6" y="154"/>
                    <a:pt x="0" y="148"/>
                    <a:pt x="0" y="141"/>
                  </a:cubicBezTo>
                  <a:lnTo>
                    <a:pt x="0" y="115"/>
                  </a:lnTo>
                  <a:cubicBezTo>
                    <a:pt x="0" y="108"/>
                    <a:pt x="6" y="102"/>
                    <a:pt x="13" y="102"/>
                  </a:cubicBezTo>
                  <a:cubicBezTo>
                    <a:pt x="20" y="102"/>
                    <a:pt x="26" y="108"/>
                    <a:pt x="26" y="115"/>
                  </a:cubicBezTo>
                  <a:close/>
                  <a:moveTo>
                    <a:pt x="26" y="192"/>
                  </a:moveTo>
                  <a:lnTo>
                    <a:pt x="26" y="218"/>
                  </a:lnTo>
                  <a:cubicBezTo>
                    <a:pt x="26" y="225"/>
                    <a:pt x="20" y="230"/>
                    <a:pt x="13" y="230"/>
                  </a:cubicBezTo>
                  <a:cubicBezTo>
                    <a:pt x="6" y="230"/>
                    <a:pt x="0" y="225"/>
                    <a:pt x="0" y="218"/>
                  </a:cubicBezTo>
                  <a:lnTo>
                    <a:pt x="0" y="192"/>
                  </a:lnTo>
                  <a:cubicBezTo>
                    <a:pt x="0" y="185"/>
                    <a:pt x="6" y="179"/>
                    <a:pt x="13" y="179"/>
                  </a:cubicBezTo>
                  <a:cubicBezTo>
                    <a:pt x="20" y="179"/>
                    <a:pt x="26" y="185"/>
                    <a:pt x="26" y="192"/>
                  </a:cubicBezTo>
                  <a:close/>
                  <a:moveTo>
                    <a:pt x="26" y="269"/>
                  </a:moveTo>
                  <a:lnTo>
                    <a:pt x="26" y="294"/>
                  </a:lnTo>
                  <a:cubicBezTo>
                    <a:pt x="26" y="302"/>
                    <a:pt x="20" y="307"/>
                    <a:pt x="13" y="307"/>
                  </a:cubicBezTo>
                  <a:cubicBezTo>
                    <a:pt x="6" y="307"/>
                    <a:pt x="0" y="302"/>
                    <a:pt x="0" y="294"/>
                  </a:cubicBezTo>
                  <a:lnTo>
                    <a:pt x="0" y="269"/>
                  </a:lnTo>
                  <a:cubicBezTo>
                    <a:pt x="0" y="262"/>
                    <a:pt x="6" y="256"/>
                    <a:pt x="13" y="256"/>
                  </a:cubicBezTo>
                  <a:cubicBezTo>
                    <a:pt x="20" y="256"/>
                    <a:pt x="26" y="262"/>
                    <a:pt x="26" y="269"/>
                  </a:cubicBezTo>
                  <a:close/>
                  <a:moveTo>
                    <a:pt x="26" y="346"/>
                  </a:moveTo>
                  <a:lnTo>
                    <a:pt x="26" y="371"/>
                  </a:lnTo>
                  <a:cubicBezTo>
                    <a:pt x="26" y="378"/>
                    <a:pt x="20" y="384"/>
                    <a:pt x="13" y="384"/>
                  </a:cubicBezTo>
                  <a:cubicBezTo>
                    <a:pt x="6" y="384"/>
                    <a:pt x="0" y="378"/>
                    <a:pt x="0" y="371"/>
                  </a:cubicBezTo>
                  <a:lnTo>
                    <a:pt x="0" y="346"/>
                  </a:lnTo>
                  <a:cubicBezTo>
                    <a:pt x="0" y="339"/>
                    <a:pt x="6" y="333"/>
                    <a:pt x="13" y="333"/>
                  </a:cubicBezTo>
                  <a:cubicBezTo>
                    <a:pt x="20" y="333"/>
                    <a:pt x="26" y="339"/>
                    <a:pt x="26" y="346"/>
                  </a:cubicBezTo>
                  <a:close/>
                  <a:moveTo>
                    <a:pt x="26" y="422"/>
                  </a:moveTo>
                  <a:lnTo>
                    <a:pt x="26" y="448"/>
                  </a:lnTo>
                  <a:cubicBezTo>
                    <a:pt x="26" y="455"/>
                    <a:pt x="20" y="461"/>
                    <a:pt x="13" y="461"/>
                  </a:cubicBezTo>
                  <a:cubicBezTo>
                    <a:pt x="6" y="461"/>
                    <a:pt x="0" y="455"/>
                    <a:pt x="0" y="448"/>
                  </a:cubicBezTo>
                  <a:lnTo>
                    <a:pt x="0" y="422"/>
                  </a:lnTo>
                  <a:cubicBezTo>
                    <a:pt x="0" y="415"/>
                    <a:pt x="6" y="410"/>
                    <a:pt x="13" y="410"/>
                  </a:cubicBezTo>
                  <a:cubicBezTo>
                    <a:pt x="20" y="410"/>
                    <a:pt x="26" y="415"/>
                    <a:pt x="26" y="422"/>
                  </a:cubicBezTo>
                  <a:close/>
                  <a:moveTo>
                    <a:pt x="26" y="499"/>
                  </a:moveTo>
                  <a:lnTo>
                    <a:pt x="26" y="525"/>
                  </a:lnTo>
                  <a:cubicBezTo>
                    <a:pt x="26" y="532"/>
                    <a:pt x="20" y="538"/>
                    <a:pt x="13" y="538"/>
                  </a:cubicBezTo>
                  <a:cubicBezTo>
                    <a:pt x="6" y="538"/>
                    <a:pt x="0" y="532"/>
                    <a:pt x="0" y="525"/>
                  </a:cubicBezTo>
                  <a:lnTo>
                    <a:pt x="0" y="499"/>
                  </a:lnTo>
                  <a:cubicBezTo>
                    <a:pt x="0" y="492"/>
                    <a:pt x="6" y="486"/>
                    <a:pt x="13" y="486"/>
                  </a:cubicBezTo>
                  <a:cubicBezTo>
                    <a:pt x="20" y="486"/>
                    <a:pt x="26" y="492"/>
                    <a:pt x="26" y="499"/>
                  </a:cubicBezTo>
                  <a:close/>
                  <a:moveTo>
                    <a:pt x="26" y="576"/>
                  </a:moveTo>
                  <a:lnTo>
                    <a:pt x="26" y="602"/>
                  </a:lnTo>
                  <a:cubicBezTo>
                    <a:pt x="26" y="609"/>
                    <a:pt x="20" y="614"/>
                    <a:pt x="13" y="614"/>
                  </a:cubicBezTo>
                  <a:cubicBezTo>
                    <a:pt x="6" y="614"/>
                    <a:pt x="0" y="609"/>
                    <a:pt x="0" y="602"/>
                  </a:cubicBezTo>
                  <a:lnTo>
                    <a:pt x="0" y="576"/>
                  </a:lnTo>
                  <a:cubicBezTo>
                    <a:pt x="0" y="569"/>
                    <a:pt x="6" y="563"/>
                    <a:pt x="13" y="563"/>
                  </a:cubicBezTo>
                  <a:cubicBezTo>
                    <a:pt x="20" y="563"/>
                    <a:pt x="26" y="569"/>
                    <a:pt x="26" y="576"/>
                  </a:cubicBezTo>
                  <a:close/>
                  <a:moveTo>
                    <a:pt x="26" y="653"/>
                  </a:moveTo>
                  <a:lnTo>
                    <a:pt x="26" y="678"/>
                  </a:lnTo>
                  <a:cubicBezTo>
                    <a:pt x="26" y="686"/>
                    <a:pt x="20" y="691"/>
                    <a:pt x="13" y="691"/>
                  </a:cubicBezTo>
                  <a:cubicBezTo>
                    <a:pt x="6" y="691"/>
                    <a:pt x="0" y="686"/>
                    <a:pt x="0" y="678"/>
                  </a:cubicBezTo>
                  <a:lnTo>
                    <a:pt x="0" y="653"/>
                  </a:lnTo>
                  <a:cubicBezTo>
                    <a:pt x="0" y="646"/>
                    <a:pt x="6" y="640"/>
                    <a:pt x="13" y="640"/>
                  </a:cubicBezTo>
                  <a:cubicBezTo>
                    <a:pt x="20" y="640"/>
                    <a:pt x="26" y="646"/>
                    <a:pt x="26" y="653"/>
                  </a:cubicBezTo>
                  <a:close/>
                  <a:moveTo>
                    <a:pt x="26" y="730"/>
                  </a:moveTo>
                  <a:lnTo>
                    <a:pt x="26" y="755"/>
                  </a:lnTo>
                  <a:cubicBezTo>
                    <a:pt x="26" y="762"/>
                    <a:pt x="20" y="768"/>
                    <a:pt x="13" y="768"/>
                  </a:cubicBezTo>
                  <a:cubicBezTo>
                    <a:pt x="6" y="768"/>
                    <a:pt x="0" y="762"/>
                    <a:pt x="0" y="755"/>
                  </a:cubicBezTo>
                  <a:lnTo>
                    <a:pt x="0" y="730"/>
                  </a:lnTo>
                  <a:cubicBezTo>
                    <a:pt x="0" y="723"/>
                    <a:pt x="6" y="717"/>
                    <a:pt x="13" y="717"/>
                  </a:cubicBezTo>
                  <a:cubicBezTo>
                    <a:pt x="20" y="717"/>
                    <a:pt x="26" y="723"/>
                    <a:pt x="26" y="730"/>
                  </a:cubicBezTo>
                  <a:close/>
                  <a:moveTo>
                    <a:pt x="26" y="806"/>
                  </a:moveTo>
                  <a:lnTo>
                    <a:pt x="26" y="832"/>
                  </a:lnTo>
                  <a:cubicBezTo>
                    <a:pt x="26" y="839"/>
                    <a:pt x="20" y="845"/>
                    <a:pt x="13" y="845"/>
                  </a:cubicBezTo>
                  <a:cubicBezTo>
                    <a:pt x="6" y="845"/>
                    <a:pt x="0" y="839"/>
                    <a:pt x="0" y="832"/>
                  </a:cubicBezTo>
                  <a:lnTo>
                    <a:pt x="0" y="806"/>
                  </a:lnTo>
                  <a:cubicBezTo>
                    <a:pt x="0" y="799"/>
                    <a:pt x="6" y="794"/>
                    <a:pt x="13" y="794"/>
                  </a:cubicBezTo>
                  <a:cubicBezTo>
                    <a:pt x="20" y="794"/>
                    <a:pt x="26" y="799"/>
                    <a:pt x="26" y="806"/>
                  </a:cubicBezTo>
                  <a:close/>
                  <a:moveTo>
                    <a:pt x="26" y="883"/>
                  </a:moveTo>
                  <a:lnTo>
                    <a:pt x="26" y="909"/>
                  </a:lnTo>
                  <a:cubicBezTo>
                    <a:pt x="26" y="916"/>
                    <a:pt x="20" y="922"/>
                    <a:pt x="13" y="922"/>
                  </a:cubicBezTo>
                  <a:cubicBezTo>
                    <a:pt x="6" y="922"/>
                    <a:pt x="0" y="916"/>
                    <a:pt x="0" y="909"/>
                  </a:cubicBezTo>
                  <a:lnTo>
                    <a:pt x="0" y="883"/>
                  </a:lnTo>
                  <a:cubicBezTo>
                    <a:pt x="0" y="876"/>
                    <a:pt x="6" y="870"/>
                    <a:pt x="13" y="870"/>
                  </a:cubicBezTo>
                  <a:cubicBezTo>
                    <a:pt x="20" y="870"/>
                    <a:pt x="26" y="876"/>
                    <a:pt x="26" y="883"/>
                  </a:cubicBezTo>
                  <a:close/>
                  <a:moveTo>
                    <a:pt x="26" y="960"/>
                  </a:moveTo>
                  <a:lnTo>
                    <a:pt x="26" y="986"/>
                  </a:lnTo>
                  <a:cubicBezTo>
                    <a:pt x="26" y="993"/>
                    <a:pt x="20" y="998"/>
                    <a:pt x="13" y="998"/>
                  </a:cubicBezTo>
                  <a:cubicBezTo>
                    <a:pt x="6" y="998"/>
                    <a:pt x="0" y="993"/>
                    <a:pt x="0" y="986"/>
                  </a:cubicBezTo>
                  <a:lnTo>
                    <a:pt x="0" y="960"/>
                  </a:lnTo>
                  <a:cubicBezTo>
                    <a:pt x="0" y="953"/>
                    <a:pt x="6" y="947"/>
                    <a:pt x="13" y="947"/>
                  </a:cubicBezTo>
                  <a:cubicBezTo>
                    <a:pt x="20" y="947"/>
                    <a:pt x="26" y="953"/>
                    <a:pt x="26" y="960"/>
                  </a:cubicBezTo>
                  <a:close/>
                  <a:moveTo>
                    <a:pt x="26" y="1037"/>
                  </a:moveTo>
                  <a:lnTo>
                    <a:pt x="26" y="1062"/>
                  </a:lnTo>
                  <a:cubicBezTo>
                    <a:pt x="26" y="1070"/>
                    <a:pt x="20" y="1075"/>
                    <a:pt x="13" y="1075"/>
                  </a:cubicBezTo>
                  <a:cubicBezTo>
                    <a:pt x="6" y="1075"/>
                    <a:pt x="0" y="1070"/>
                    <a:pt x="0" y="1062"/>
                  </a:cubicBezTo>
                  <a:lnTo>
                    <a:pt x="0" y="1037"/>
                  </a:lnTo>
                  <a:cubicBezTo>
                    <a:pt x="0" y="1030"/>
                    <a:pt x="6" y="1024"/>
                    <a:pt x="13" y="1024"/>
                  </a:cubicBezTo>
                  <a:cubicBezTo>
                    <a:pt x="20" y="1024"/>
                    <a:pt x="26" y="1030"/>
                    <a:pt x="26" y="1037"/>
                  </a:cubicBezTo>
                  <a:close/>
                  <a:moveTo>
                    <a:pt x="26" y="1114"/>
                  </a:moveTo>
                  <a:lnTo>
                    <a:pt x="26" y="1139"/>
                  </a:lnTo>
                  <a:cubicBezTo>
                    <a:pt x="26" y="1146"/>
                    <a:pt x="20" y="1152"/>
                    <a:pt x="13" y="1152"/>
                  </a:cubicBezTo>
                  <a:cubicBezTo>
                    <a:pt x="6" y="1152"/>
                    <a:pt x="0" y="1146"/>
                    <a:pt x="0" y="1139"/>
                  </a:cubicBezTo>
                  <a:lnTo>
                    <a:pt x="0" y="1114"/>
                  </a:lnTo>
                  <a:cubicBezTo>
                    <a:pt x="0" y="1107"/>
                    <a:pt x="6" y="1101"/>
                    <a:pt x="13" y="1101"/>
                  </a:cubicBezTo>
                  <a:cubicBezTo>
                    <a:pt x="20" y="1101"/>
                    <a:pt x="26" y="1107"/>
                    <a:pt x="26" y="1114"/>
                  </a:cubicBezTo>
                  <a:close/>
                  <a:moveTo>
                    <a:pt x="26" y="1190"/>
                  </a:moveTo>
                  <a:lnTo>
                    <a:pt x="26" y="1216"/>
                  </a:lnTo>
                  <a:cubicBezTo>
                    <a:pt x="26" y="1223"/>
                    <a:pt x="20" y="1229"/>
                    <a:pt x="13" y="1229"/>
                  </a:cubicBezTo>
                  <a:cubicBezTo>
                    <a:pt x="6" y="1229"/>
                    <a:pt x="0" y="1223"/>
                    <a:pt x="0" y="1216"/>
                  </a:cubicBezTo>
                  <a:lnTo>
                    <a:pt x="0" y="1190"/>
                  </a:lnTo>
                  <a:cubicBezTo>
                    <a:pt x="0" y="1183"/>
                    <a:pt x="6" y="1178"/>
                    <a:pt x="13" y="1178"/>
                  </a:cubicBezTo>
                  <a:cubicBezTo>
                    <a:pt x="20" y="1178"/>
                    <a:pt x="26" y="1183"/>
                    <a:pt x="26" y="1190"/>
                  </a:cubicBezTo>
                  <a:close/>
                  <a:moveTo>
                    <a:pt x="26" y="1267"/>
                  </a:moveTo>
                  <a:lnTo>
                    <a:pt x="26" y="1293"/>
                  </a:lnTo>
                  <a:cubicBezTo>
                    <a:pt x="26" y="1300"/>
                    <a:pt x="20" y="1306"/>
                    <a:pt x="13" y="1306"/>
                  </a:cubicBezTo>
                  <a:cubicBezTo>
                    <a:pt x="6" y="1306"/>
                    <a:pt x="0" y="1300"/>
                    <a:pt x="0" y="1293"/>
                  </a:cubicBezTo>
                  <a:lnTo>
                    <a:pt x="0" y="1267"/>
                  </a:lnTo>
                  <a:cubicBezTo>
                    <a:pt x="0" y="1260"/>
                    <a:pt x="6" y="1254"/>
                    <a:pt x="13" y="1254"/>
                  </a:cubicBezTo>
                  <a:cubicBezTo>
                    <a:pt x="20" y="1254"/>
                    <a:pt x="26" y="1260"/>
                    <a:pt x="26" y="1267"/>
                  </a:cubicBezTo>
                  <a:close/>
                  <a:moveTo>
                    <a:pt x="26" y="1344"/>
                  </a:moveTo>
                  <a:lnTo>
                    <a:pt x="26" y="1370"/>
                  </a:lnTo>
                  <a:cubicBezTo>
                    <a:pt x="26" y="1377"/>
                    <a:pt x="20" y="1382"/>
                    <a:pt x="13" y="1382"/>
                  </a:cubicBezTo>
                  <a:cubicBezTo>
                    <a:pt x="6" y="1382"/>
                    <a:pt x="0" y="1377"/>
                    <a:pt x="0" y="1370"/>
                  </a:cubicBezTo>
                  <a:lnTo>
                    <a:pt x="0" y="1344"/>
                  </a:lnTo>
                  <a:cubicBezTo>
                    <a:pt x="0" y="1337"/>
                    <a:pt x="6" y="1331"/>
                    <a:pt x="13" y="1331"/>
                  </a:cubicBezTo>
                  <a:cubicBezTo>
                    <a:pt x="20" y="1331"/>
                    <a:pt x="26" y="1337"/>
                    <a:pt x="26" y="1344"/>
                  </a:cubicBezTo>
                  <a:close/>
                  <a:moveTo>
                    <a:pt x="26" y="1421"/>
                  </a:moveTo>
                  <a:lnTo>
                    <a:pt x="26" y="1446"/>
                  </a:lnTo>
                  <a:cubicBezTo>
                    <a:pt x="26" y="1454"/>
                    <a:pt x="20" y="1459"/>
                    <a:pt x="13" y="1459"/>
                  </a:cubicBezTo>
                  <a:cubicBezTo>
                    <a:pt x="6" y="1459"/>
                    <a:pt x="0" y="1454"/>
                    <a:pt x="0" y="1446"/>
                  </a:cubicBezTo>
                  <a:lnTo>
                    <a:pt x="0" y="1421"/>
                  </a:lnTo>
                  <a:cubicBezTo>
                    <a:pt x="0" y="1414"/>
                    <a:pt x="6" y="1408"/>
                    <a:pt x="13" y="1408"/>
                  </a:cubicBezTo>
                  <a:cubicBezTo>
                    <a:pt x="20" y="1408"/>
                    <a:pt x="26" y="1414"/>
                    <a:pt x="26" y="1421"/>
                  </a:cubicBezTo>
                  <a:close/>
                  <a:moveTo>
                    <a:pt x="47" y="1451"/>
                  </a:moveTo>
                  <a:lnTo>
                    <a:pt x="72" y="1451"/>
                  </a:lnTo>
                  <a:cubicBezTo>
                    <a:pt x="79" y="1451"/>
                    <a:pt x="85" y="1457"/>
                    <a:pt x="85" y="1464"/>
                  </a:cubicBezTo>
                  <a:cubicBezTo>
                    <a:pt x="85" y="1471"/>
                    <a:pt x="79" y="1477"/>
                    <a:pt x="72" y="1477"/>
                  </a:cubicBezTo>
                  <a:lnTo>
                    <a:pt x="47" y="1477"/>
                  </a:lnTo>
                  <a:cubicBezTo>
                    <a:pt x="40" y="1477"/>
                    <a:pt x="34" y="1471"/>
                    <a:pt x="34" y="1464"/>
                  </a:cubicBezTo>
                  <a:cubicBezTo>
                    <a:pt x="34" y="1457"/>
                    <a:pt x="40" y="1451"/>
                    <a:pt x="47" y="1451"/>
                  </a:cubicBezTo>
                  <a:close/>
                  <a:moveTo>
                    <a:pt x="124" y="1451"/>
                  </a:moveTo>
                  <a:lnTo>
                    <a:pt x="149" y="1451"/>
                  </a:lnTo>
                  <a:cubicBezTo>
                    <a:pt x="156" y="1451"/>
                    <a:pt x="162" y="1457"/>
                    <a:pt x="162" y="1464"/>
                  </a:cubicBezTo>
                  <a:cubicBezTo>
                    <a:pt x="162" y="1471"/>
                    <a:pt x="156" y="1477"/>
                    <a:pt x="149" y="1477"/>
                  </a:cubicBezTo>
                  <a:lnTo>
                    <a:pt x="124" y="1477"/>
                  </a:lnTo>
                  <a:cubicBezTo>
                    <a:pt x="116" y="1477"/>
                    <a:pt x="111" y="1471"/>
                    <a:pt x="111" y="1464"/>
                  </a:cubicBezTo>
                  <a:cubicBezTo>
                    <a:pt x="111" y="1457"/>
                    <a:pt x="116" y="1451"/>
                    <a:pt x="124" y="1451"/>
                  </a:cubicBezTo>
                  <a:close/>
                  <a:moveTo>
                    <a:pt x="200" y="1451"/>
                  </a:moveTo>
                  <a:lnTo>
                    <a:pt x="226" y="1451"/>
                  </a:lnTo>
                  <a:cubicBezTo>
                    <a:pt x="233" y="1451"/>
                    <a:pt x="239" y="1457"/>
                    <a:pt x="239" y="1464"/>
                  </a:cubicBezTo>
                  <a:cubicBezTo>
                    <a:pt x="239" y="1471"/>
                    <a:pt x="233" y="1477"/>
                    <a:pt x="226" y="1477"/>
                  </a:cubicBezTo>
                  <a:lnTo>
                    <a:pt x="200" y="1477"/>
                  </a:lnTo>
                  <a:cubicBezTo>
                    <a:pt x="193" y="1477"/>
                    <a:pt x="188" y="1471"/>
                    <a:pt x="188" y="1464"/>
                  </a:cubicBezTo>
                  <a:cubicBezTo>
                    <a:pt x="188" y="1457"/>
                    <a:pt x="193" y="1451"/>
                    <a:pt x="200" y="1451"/>
                  </a:cubicBezTo>
                  <a:close/>
                  <a:moveTo>
                    <a:pt x="277" y="1451"/>
                  </a:moveTo>
                  <a:lnTo>
                    <a:pt x="303" y="1451"/>
                  </a:lnTo>
                  <a:cubicBezTo>
                    <a:pt x="310" y="1451"/>
                    <a:pt x="316" y="1457"/>
                    <a:pt x="316" y="1464"/>
                  </a:cubicBezTo>
                  <a:cubicBezTo>
                    <a:pt x="316" y="1471"/>
                    <a:pt x="310" y="1477"/>
                    <a:pt x="303" y="1477"/>
                  </a:cubicBezTo>
                  <a:lnTo>
                    <a:pt x="277" y="1477"/>
                  </a:lnTo>
                  <a:cubicBezTo>
                    <a:pt x="270" y="1477"/>
                    <a:pt x="264" y="1471"/>
                    <a:pt x="264" y="1464"/>
                  </a:cubicBezTo>
                  <a:cubicBezTo>
                    <a:pt x="264" y="1457"/>
                    <a:pt x="270" y="1451"/>
                    <a:pt x="277" y="1451"/>
                  </a:cubicBezTo>
                  <a:close/>
                  <a:moveTo>
                    <a:pt x="354" y="1451"/>
                  </a:moveTo>
                  <a:lnTo>
                    <a:pt x="380" y="1451"/>
                  </a:lnTo>
                  <a:cubicBezTo>
                    <a:pt x="387" y="1451"/>
                    <a:pt x="392" y="1457"/>
                    <a:pt x="392" y="1464"/>
                  </a:cubicBezTo>
                  <a:cubicBezTo>
                    <a:pt x="392" y="1471"/>
                    <a:pt x="387" y="1477"/>
                    <a:pt x="380" y="1477"/>
                  </a:cubicBezTo>
                  <a:lnTo>
                    <a:pt x="354" y="1477"/>
                  </a:lnTo>
                  <a:cubicBezTo>
                    <a:pt x="347" y="1477"/>
                    <a:pt x="341" y="1471"/>
                    <a:pt x="341" y="1464"/>
                  </a:cubicBezTo>
                  <a:cubicBezTo>
                    <a:pt x="341" y="1457"/>
                    <a:pt x="347" y="1451"/>
                    <a:pt x="354" y="1451"/>
                  </a:cubicBezTo>
                  <a:close/>
                  <a:moveTo>
                    <a:pt x="431" y="1451"/>
                  </a:moveTo>
                  <a:lnTo>
                    <a:pt x="456" y="1451"/>
                  </a:lnTo>
                  <a:cubicBezTo>
                    <a:pt x="463" y="1451"/>
                    <a:pt x="469" y="1457"/>
                    <a:pt x="469" y="1464"/>
                  </a:cubicBezTo>
                  <a:cubicBezTo>
                    <a:pt x="469" y="1471"/>
                    <a:pt x="463" y="1477"/>
                    <a:pt x="456" y="1477"/>
                  </a:cubicBezTo>
                  <a:lnTo>
                    <a:pt x="431" y="1477"/>
                  </a:lnTo>
                  <a:cubicBezTo>
                    <a:pt x="424" y="1477"/>
                    <a:pt x="418" y="1471"/>
                    <a:pt x="418" y="1464"/>
                  </a:cubicBezTo>
                  <a:cubicBezTo>
                    <a:pt x="418" y="1457"/>
                    <a:pt x="424" y="1451"/>
                    <a:pt x="431" y="1451"/>
                  </a:cubicBezTo>
                  <a:close/>
                  <a:moveTo>
                    <a:pt x="508" y="1451"/>
                  </a:moveTo>
                  <a:lnTo>
                    <a:pt x="533" y="1451"/>
                  </a:lnTo>
                  <a:cubicBezTo>
                    <a:pt x="540" y="1451"/>
                    <a:pt x="546" y="1457"/>
                    <a:pt x="546" y="1464"/>
                  </a:cubicBezTo>
                  <a:cubicBezTo>
                    <a:pt x="546" y="1471"/>
                    <a:pt x="540" y="1477"/>
                    <a:pt x="533" y="1477"/>
                  </a:cubicBezTo>
                  <a:lnTo>
                    <a:pt x="508" y="1477"/>
                  </a:lnTo>
                  <a:cubicBezTo>
                    <a:pt x="500" y="1477"/>
                    <a:pt x="495" y="1471"/>
                    <a:pt x="495" y="1464"/>
                  </a:cubicBezTo>
                  <a:cubicBezTo>
                    <a:pt x="495" y="1457"/>
                    <a:pt x="500" y="1451"/>
                    <a:pt x="508" y="1451"/>
                  </a:cubicBezTo>
                  <a:close/>
                  <a:moveTo>
                    <a:pt x="584" y="1451"/>
                  </a:moveTo>
                  <a:lnTo>
                    <a:pt x="610" y="1451"/>
                  </a:lnTo>
                  <a:cubicBezTo>
                    <a:pt x="617" y="1451"/>
                    <a:pt x="623" y="1457"/>
                    <a:pt x="623" y="1464"/>
                  </a:cubicBezTo>
                  <a:cubicBezTo>
                    <a:pt x="623" y="1471"/>
                    <a:pt x="617" y="1477"/>
                    <a:pt x="610" y="1477"/>
                  </a:cubicBezTo>
                  <a:lnTo>
                    <a:pt x="584" y="1477"/>
                  </a:lnTo>
                  <a:cubicBezTo>
                    <a:pt x="577" y="1477"/>
                    <a:pt x="572" y="1471"/>
                    <a:pt x="572" y="1464"/>
                  </a:cubicBezTo>
                  <a:cubicBezTo>
                    <a:pt x="572" y="1457"/>
                    <a:pt x="577" y="1451"/>
                    <a:pt x="584" y="1451"/>
                  </a:cubicBezTo>
                  <a:close/>
                  <a:moveTo>
                    <a:pt x="661" y="1451"/>
                  </a:moveTo>
                  <a:lnTo>
                    <a:pt x="687" y="1451"/>
                  </a:lnTo>
                  <a:cubicBezTo>
                    <a:pt x="694" y="1451"/>
                    <a:pt x="700" y="1457"/>
                    <a:pt x="700" y="1464"/>
                  </a:cubicBezTo>
                  <a:cubicBezTo>
                    <a:pt x="700" y="1471"/>
                    <a:pt x="694" y="1477"/>
                    <a:pt x="687" y="1477"/>
                  </a:cubicBezTo>
                  <a:lnTo>
                    <a:pt x="661" y="1477"/>
                  </a:lnTo>
                  <a:cubicBezTo>
                    <a:pt x="654" y="1477"/>
                    <a:pt x="648" y="1471"/>
                    <a:pt x="648" y="1464"/>
                  </a:cubicBezTo>
                  <a:cubicBezTo>
                    <a:pt x="648" y="1457"/>
                    <a:pt x="654" y="1451"/>
                    <a:pt x="661" y="1451"/>
                  </a:cubicBezTo>
                  <a:close/>
                  <a:moveTo>
                    <a:pt x="738" y="1451"/>
                  </a:moveTo>
                  <a:lnTo>
                    <a:pt x="764" y="1451"/>
                  </a:lnTo>
                  <a:cubicBezTo>
                    <a:pt x="771" y="1451"/>
                    <a:pt x="776" y="1457"/>
                    <a:pt x="776" y="1464"/>
                  </a:cubicBezTo>
                  <a:cubicBezTo>
                    <a:pt x="776" y="1471"/>
                    <a:pt x="771" y="1477"/>
                    <a:pt x="764" y="1477"/>
                  </a:cubicBezTo>
                  <a:lnTo>
                    <a:pt x="738" y="1477"/>
                  </a:lnTo>
                  <a:cubicBezTo>
                    <a:pt x="731" y="1477"/>
                    <a:pt x="725" y="1471"/>
                    <a:pt x="725" y="1464"/>
                  </a:cubicBezTo>
                  <a:cubicBezTo>
                    <a:pt x="725" y="1457"/>
                    <a:pt x="731" y="1451"/>
                    <a:pt x="738" y="1451"/>
                  </a:cubicBezTo>
                  <a:close/>
                  <a:moveTo>
                    <a:pt x="815" y="1451"/>
                  </a:moveTo>
                  <a:lnTo>
                    <a:pt x="840" y="1451"/>
                  </a:lnTo>
                  <a:cubicBezTo>
                    <a:pt x="847" y="1451"/>
                    <a:pt x="853" y="1457"/>
                    <a:pt x="853" y="1464"/>
                  </a:cubicBezTo>
                  <a:cubicBezTo>
                    <a:pt x="853" y="1471"/>
                    <a:pt x="847" y="1477"/>
                    <a:pt x="840" y="1477"/>
                  </a:cubicBezTo>
                  <a:lnTo>
                    <a:pt x="815" y="1477"/>
                  </a:lnTo>
                  <a:cubicBezTo>
                    <a:pt x="808" y="1477"/>
                    <a:pt x="802" y="1471"/>
                    <a:pt x="802" y="1464"/>
                  </a:cubicBezTo>
                  <a:cubicBezTo>
                    <a:pt x="802" y="1457"/>
                    <a:pt x="808" y="1451"/>
                    <a:pt x="815" y="1451"/>
                  </a:cubicBezTo>
                  <a:close/>
                  <a:moveTo>
                    <a:pt x="892" y="1451"/>
                  </a:moveTo>
                  <a:lnTo>
                    <a:pt x="917" y="1451"/>
                  </a:lnTo>
                  <a:cubicBezTo>
                    <a:pt x="924" y="1451"/>
                    <a:pt x="930" y="1457"/>
                    <a:pt x="930" y="1464"/>
                  </a:cubicBezTo>
                  <a:cubicBezTo>
                    <a:pt x="930" y="1471"/>
                    <a:pt x="924" y="1477"/>
                    <a:pt x="917" y="1477"/>
                  </a:cubicBezTo>
                  <a:lnTo>
                    <a:pt x="892" y="1477"/>
                  </a:lnTo>
                  <a:cubicBezTo>
                    <a:pt x="884" y="1477"/>
                    <a:pt x="879" y="1471"/>
                    <a:pt x="879" y="1464"/>
                  </a:cubicBezTo>
                  <a:cubicBezTo>
                    <a:pt x="879" y="1457"/>
                    <a:pt x="884" y="1451"/>
                    <a:pt x="892" y="1451"/>
                  </a:cubicBezTo>
                  <a:close/>
                  <a:moveTo>
                    <a:pt x="968" y="1451"/>
                  </a:moveTo>
                  <a:lnTo>
                    <a:pt x="994" y="1451"/>
                  </a:lnTo>
                  <a:cubicBezTo>
                    <a:pt x="1001" y="1451"/>
                    <a:pt x="1007" y="1457"/>
                    <a:pt x="1007" y="1464"/>
                  </a:cubicBezTo>
                  <a:cubicBezTo>
                    <a:pt x="1007" y="1471"/>
                    <a:pt x="1001" y="1477"/>
                    <a:pt x="994" y="1477"/>
                  </a:cubicBezTo>
                  <a:lnTo>
                    <a:pt x="968" y="1477"/>
                  </a:lnTo>
                  <a:cubicBezTo>
                    <a:pt x="961" y="1477"/>
                    <a:pt x="956" y="1471"/>
                    <a:pt x="956" y="1464"/>
                  </a:cubicBezTo>
                  <a:cubicBezTo>
                    <a:pt x="956" y="1457"/>
                    <a:pt x="961" y="1451"/>
                    <a:pt x="968" y="1451"/>
                  </a:cubicBezTo>
                  <a:close/>
                  <a:moveTo>
                    <a:pt x="1045" y="1451"/>
                  </a:moveTo>
                  <a:lnTo>
                    <a:pt x="1071" y="1451"/>
                  </a:lnTo>
                  <a:cubicBezTo>
                    <a:pt x="1078" y="1451"/>
                    <a:pt x="1084" y="1457"/>
                    <a:pt x="1084" y="1464"/>
                  </a:cubicBezTo>
                  <a:cubicBezTo>
                    <a:pt x="1084" y="1471"/>
                    <a:pt x="1078" y="1477"/>
                    <a:pt x="1071" y="1477"/>
                  </a:cubicBezTo>
                  <a:lnTo>
                    <a:pt x="1045" y="1477"/>
                  </a:lnTo>
                  <a:cubicBezTo>
                    <a:pt x="1038" y="1477"/>
                    <a:pt x="1032" y="1471"/>
                    <a:pt x="1032" y="1464"/>
                  </a:cubicBezTo>
                  <a:cubicBezTo>
                    <a:pt x="1032" y="1457"/>
                    <a:pt x="1038" y="1451"/>
                    <a:pt x="1045" y="1451"/>
                  </a:cubicBezTo>
                  <a:close/>
                  <a:moveTo>
                    <a:pt x="1122" y="1451"/>
                  </a:moveTo>
                  <a:lnTo>
                    <a:pt x="1148" y="1451"/>
                  </a:lnTo>
                  <a:cubicBezTo>
                    <a:pt x="1155" y="1451"/>
                    <a:pt x="1160" y="1457"/>
                    <a:pt x="1160" y="1464"/>
                  </a:cubicBezTo>
                  <a:cubicBezTo>
                    <a:pt x="1160" y="1471"/>
                    <a:pt x="1155" y="1477"/>
                    <a:pt x="1148" y="1477"/>
                  </a:cubicBezTo>
                  <a:lnTo>
                    <a:pt x="1122" y="1477"/>
                  </a:lnTo>
                  <a:cubicBezTo>
                    <a:pt x="1115" y="1477"/>
                    <a:pt x="1109" y="1471"/>
                    <a:pt x="1109" y="1464"/>
                  </a:cubicBezTo>
                  <a:cubicBezTo>
                    <a:pt x="1109" y="1457"/>
                    <a:pt x="1115" y="1451"/>
                    <a:pt x="1122" y="1451"/>
                  </a:cubicBezTo>
                  <a:close/>
                  <a:moveTo>
                    <a:pt x="1199" y="1451"/>
                  </a:moveTo>
                  <a:lnTo>
                    <a:pt x="1224" y="1451"/>
                  </a:lnTo>
                  <a:cubicBezTo>
                    <a:pt x="1231" y="1451"/>
                    <a:pt x="1237" y="1457"/>
                    <a:pt x="1237" y="1464"/>
                  </a:cubicBezTo>
                  <a:cubicBezTo>
                    <a:pt x="1237" y="1471"/>
                    <a:pt x="1231" y="1477"/>
                    <a:pt x="1224" y="1477"/>
                  </a:cubicBezTo>
                  <a:lnTo>
                    <a:pt x="1199" y="1477"/>
                  </a:lnTo>
                  <a:cubicBezTo>
                    <a:pt x="1192" y="1477"/>
                    <a:pt x="1186" y="1471"/>
                    <a:pt x="1186" y="1464"/>
                  </a:cubicBezTo>
                  <a:cubicBezTo>
                    <a:pt x="1186" y="1457"/>
                    <a:pt x="1192" y="1451"/>
                    <a:pt x="1199" y="1451"/>
                  </a:cubicBezTo>
                  <a:close/>
                  <a:moveTo>
                    <a:pt x="1276" y="1451"/>
                  </a:moveTo>
                  <a:lnTo>
                    <a:pt x="1301" y="1451"/>
                  </a:lnTo>
                  <a:cubicBezTo>
                    <a:pt x="1308" y="1451"/>
                    <a:pt x="1314" y="1457"/>
                    <a:pt x="1314" y="1464"/>
                  </a:cubicBezTo>
                  <a:cubicBezTo>
                    <a:pt x="1314" y="1471"/>
                    <a:pt x="1308" y="1477"/>
                    <a:pt x="1301" y="1477"/>
                  </a:cubicBezTo>
                  <a:lnTo>
                    <a:pt x="1276" y="1477"/>
                  </a:lnTo>
                  <a:cubicBezTo>
                    <a:pt x="1268" y="1477"/>
                    <a:pt x="1263" y="1471"/>
                    <a:pt x="1263" y="1464"/>
                  </a:cubicBezTo>
                  <a:cubicBezTo>
                    <a:pt x="1263" y="1457"/>
                    <a:pt x="1268" y="1451"/>
                    <a:pt x="1276" y="1451"/>
                  </a:cubicBezTo>
                  <a:close/>
                  <a:moveTo>
                    <a:pt x="1352" y="1451"/>
                  </a:moveTo>
                  <a:lnTo>
                    <a:pt x="1378" y="1451"/>
                  </a:lnTo>
                  <a:cubicBezTo>
                    <a:pt x="1385" y="1451"/>
                    <a:pt x="1391" y="1457"/>
                    <a:pt x="1391" y="1464"/>
                  </a:cubicBezTo>
                  <a:cubicBezTo>
                    <a:pt x="1391" y="1471"/>
                    <a:pt x="1385" y="1477"/>
                    <a:pt x="1378" y="1477"/>
                  </a:cubicBezTo>
                  <a:lnTo>
                    <a:pt x="1352" y="1477"/>
                  </a:lnTo>
                  <a:cubicBezTo>
                    <a:pt x="1345" y="1477"/>
                    <a:pt x="1340" y="1471"/>
                    <a:pt x="1340" y="1464"/>
                  </a:cubicBezTo>
                  <a:cubicBezTo>
                    <a:pt x="1340" y="1457"/>
                    <a:pt x="1345" y="1451"/>
                    <a:pt x="1352" y="1451"/>
                  </a:cubicBezTo>
                  <a:close/>
                  <a:moveTo>
                    <a:pt x="1429" y="1451"/>
                  </a:moveTo>
                  <a:lnTo>
                    <a:pt x="1455" y="1451"/>
                  </a:lnTo>
                  <a:cubicBezTo>
                    <a:pt x="1462" y="1451"/>
                    <a:pt x="1468" y="1457"/>
                    <a:pt x="1468" y="1464"/>
                  </a:cubicBezTo>
                  <a:cubicBezTo>
                    <a:pt x="1468" y="1471"/>
                    <a:pt x="1462" y="1477"/>
                    <a:pt x="1455" y="1477"/>
                  </a:cubicBezTo>
                  <a:lnTo>
                    <a:pt x="1429" y="1477"/>
                  </a:lnTo>
                  <a:cubicBezTo>
                    <a:pt x="1422" y="1477"/>
                    <a:pt x="1416" y="1471"/>
                    <a:pt x="1416" y="1464"/>
                  </a:cubicBezTo>
                  <a:cubicBezTo>
                    <a:pt x="1416" y="1457"/>
                    <a:pt x="1422" y="1451"/>
                    <a:pt x="1429" y="1451"/>
                  </a:cubicBezTo>
                  <a:close/>
                  <a:moveTo>
                    <a:pt x="1506" y="1451"/>
                  </a:moveTo>
                  <a:lnTo>
                    <a:pt x="1532" y="1451"/>
                  </a:lnTo>
                  <a:cubicBezTo>
                    <a:pt x="1539" y="1451"/>
                    <a:pt x="1544" y="1457"/>
                    <a:pt x="1544" y="1464"/>
                  </a:cubicBezTo>
                  <a:cubicBezTo>
                    <a:pt x="1544" y="1471"/>
                    <a:pt x="1539" y="1477"/>
                    <a:pt x="1532" y="1477"/>
                  </a:cubicBezTo>
                  <a:lnTo>
                    <a:pt x="1506" y="1477"/>
                  </a:lnTo>
                  <a:cubicBezTo>
                    <a:pt x="1499" y="1477"/>
                    <a:pt x="1493" y="1471"/>
                    <a:pt x="1493" y="1464"/>
                  </a:cubicBezTo>
                  <a:cubicBezTo>
                    <a:pt x="1493" y="1457"/>
                    <a:pt x="1499" y="1451"/>
                    <a:pt x="1506" y="1451"/>
                  </a:cubicBezTo>
                  <a:close/>
                  <a:moveTo>
                    <a:pt x="1583" y="1451"/>
                  </a:moveTo>
                  <a:lnTo>
                    <a:pt x="1608" y="1451"/>
                  </a:lnTo>
                  <a:cubicBezTo>
                    <a:pt x="1615" y="1451"/>
                    <a:pt x="1621" y="1457"/>
                    <a:pt x="1621" y="1464"/>
                  </a:cubicBezTo>
                  <a:cubicBezTo>
                    <a:pt x="1621" y="1471"/>
                    <a:pt x="1615" y="1477"/>
                    <a:pt x="1608" y="1477"/>
                  </a:cubicBezTo>
                  <a:lnTo>
                    <a:pt x="1583" y="1477"/>
                  </a:lnTo>
                  <a:cubicBezTo>
                    <a:pt x="1576" y="1477"/>
                    <a:pt x="1570" y="1471"/>
                    <a:pt x="1570" y="1464"/>
                  </a:cubicBezTo>
                  <a:cubicBezTo>
                    <a:pt x="1570" y="1457"/>
                    <a:pt x="1576" y="1451"/>
                    <a:pt x="1583" y="1451"/>
                  </a:cubicBezTo>
                  <a:close/>
                  <a:moveTo>
                    <a:pt x="1660" y="1451"/>
                  </a:moveTo>
                  <a:lnTo>
                    <a:pt x="1685" y="1451"/>
                  </a:lnTo>
                  <a:cubicBezTo>
                    <a:pt x="1692" y="1451"/>
                    <a:pt x="1698" y="1457"/>
                    <a:pt x="1698" y="1464"/>
                  </a:cubicBezTo>
                  <a:cubicBezTo>
                    <a:pt x="1698" y="1471"/>
                    <a:pt x="1692" y="1477"/>
                    <a:pt x="1685" y="1477"/>
                  </a:cubicBezTo>
                  <a:lnTo>
                    <a:pt x="1660" y="1477"/>
                  </a:lnTo>
                  <a:cubicBezTo>
                    <a:pt x="1652" y="1477"/>
                    <a:pt x="1647" y="1471"/>
                    <a:pt x="1647" y="1464"/>
                  </a:cubicBezTo>
                  <a:cubicBezTo>
                    <a:pt x="1647" y="1457"/>
                    <a:pt x="1652" y="1451"/>
                    <a:pt x="1660" y="1451"/>
                  </a:cubicBezTo>
                  <a:close/>
                  <a:moveTo>
                    <a:pt x="1736" y="1451"/>
                  </a:moveTo>
                  <a:lnTo>
                    <a:pt x="1762" y="1451"/>
                  </a:lnTo>
                  <a:cubicBezTo>
                    <a:pt x="1769" y="1451"/>
                    <a:pt x="1775" y="1457"/>
                    <a:pt x="1775" y="1464"/>
                  </a:cubicBezTo>
                  <a:cubicBezTo>
                    <a:pt x="1775" y="1471"/>
                    <a:pt x="1769" y="1477"/>
                    <a:pt x="1762" y="1477"/>
                  </a:cubicBezTo>
                  <a:lnTo>
                    <a:pt x="1736" y="1477"/>
                  </a:lnTo>
                  <a:cubicBezTo>
                    <a:pt x="1729" y="1477"/>
                    <a:pt x="1724" y="1471"/>
                    <a:pt x="1724" y="1464"/>
                  </a:cubicBezTo>
                  <a:cubicBezTo>
                    <a:pt x="1724" y="1457"/>
                    <a:pt x="1729" y="1451"/>
                    <a:pt x="1736" y="1451"/>
                  </a:cubicBezTo>
                  <a:close/>
                  <a:moveTo>
                    <a:pt x="1813" y="1451"/>
                  </a:moveTo>
                  <a:lnTo>
                    <a:pt x="1839" y="1451"/>
                  </a:lnTo>
                  <a:cubicBezTo>
                    <a:pt x="1846" y="1451"/>
                    <a:pt x="1852" y="1457"/>
                    <a:pt x="1852" y="1464"/>
                  </a:cubicBezTo>
                  <a:cubicBezTo>
                    <a:pt x="1852" y="1471"/>
                    <a:pt x="1846" y="1477"/>
                    <a:pt x="1839" y="1477"/>
                  </a:cubicBezTo>
                  <a:lnTo>
                    <a:pt x="1813" y="1477"/>
                  </a:lnTo>
                  <a:cubicBezTo>
                    <a:pt x="1806" y="1477"/>
                    <a:pt x="1800" y="1471"/>
                    <a:pt x="1800" y="1464"/>
                  </a:cubicBezTo>
                  <a:cubicBezTo>
                    <a:pt x="1800" y="1457"/>
                    <a:pt x="1806" y="1451"/>
                    <a:pt x="1813" y="1451"/>
                  </a:cubicBezTo>
                  <a:close/>
                  <a:moveTo>
                    <a:pt x="1890" y="1451"/>
                  </a:moveTo>
                  <a:lnTo>
                    <a:pt x="1916" y="1451"/>
                  </a:lnTo>
                  <a:cubicBezTo>
                    <a:pt x="1923" y="1451"/>
                    <a:pt x="1928" y="1457"/>
                    <a:pt x="1928" y="1464"/>
                  </a:cubicBezTo>
                  <a:cubicBezTo>
                    <a:pt x="1928" y="1471"/>
                    <a:pt x="1923" y="1477"/>
                    <a:pt x="1916" y="1477"/>
                  </a:cubicBezTo>
                  <a:lnTo>
                    <a:pt x="1890" y="1477"/>
                  </a:lnTo>
                  <a:cubicBezTo>
                    <a:pt x="1883" y="1477"/>
                    <a:pt x="1877" y="1471"/>
                    <a:pt x="1877" y="1464"/>
                  </a:cubicBezTo>
                  <a:cubicBezTo>
                    <a:pt x="1877" y="1457"/>
                    <a:pt x="1883" y="1451"/>
                    <a:pt x="1890" y="1451"/>
                  </a:cubicBezTo>
                  <a:close/>
                  <a:moveTo>
                    <a:pt x="1967" y="1451"/>
                  </a:moveTo>
                  <a:lnTo>
                    <a:pt x="1992" y="1451"/>
                  </a:lnTo>
                  <a:cubicBezTo>
                    <a:pt x="1999" y="1451"/>
                    <a:pt x="2005" y="1457"/>
                    <a:pt x="2005" y="1464"/>
                  </a:cubicBezTo>
                  <a:cubicBezTo>
                    <a:pt x="2005" y="1471"/>
                    <a:pt x="1999" y="1477"/>
                    <a:pt x="1992" y="1477"/>
                  </a:cubicBezTo>
                  <a:lnTo>
                    <a:pt x="1967" y="1477"/>
                  </a:lnTo>
                  <a:cubicBezTo>
                    <a:pt x="1960" y="1477"/>
                    <a:pt x="1954" y="1471"/>
                    <a:pt x="1954" y="1464"/>
                  </a:cubicBezTo>
                  <a:cubicBezTo>
                    <a:pt x="1954" y="1457"/>
                    <a:pt x="1960" y="1451"/>
                    <a:pt x="1967" y="1451"/>
                  </a:cubicBezTo>
                  <a:close/>
                  <a:moveTo>
                    <a:pt x="2044" y="1451"/>
                  </a:moveTo>
                  <a:lnTo>
                    <a:pt x="2069" y="1451"/>
                  </a:lnTo>
                  <a:cubicBezTo>
                    <a:pt x="2076" y="1451"/>
                    <a:pt x="2082" y="1457"/>
                    <a:pt x="2082" y="1464"/>
                  </a:cubicBezTo>
                  <a:cubicBezTo>
                    <a:pt x="2082" y="1471"/>
                    <a:pt x="2076" y="1477"/>
                    <a:pt x="2069" y="1477"/>
                  </a:cubicBezTo>
                  <a:lnTo>
                    <a:pt x="2044" y="1477"/>
                  </a:lnTo>
                  <a:cubicBezTo>
                    <a:pt x="2036" y="1477"/>
                    <a:pt x="2031" y="1471"/>
                    <a:pt x="2031" y="1464"/>
                  </a:cubicBezTo>
                  <a:cubicBezTo>
                    <a:pt x="2031" y="1457"/>
                    <a:pt x="2036" y="1451"/>
                    <a:pt x="2044" y="1451"/>
                  </a:cubicBezTo>
                  <a:close/>
                  <a:moveTo>
                    <a:pt x="2120" y="1451"/>
                  </a:moveTo>
                  <a:lnTo>
                    <a:pt x="2146" y="1451"/>
                  </a:lnTo>
                  <a:cubicBezTo>
                    <a:pt x="2153" y="1451"/>
                    <a:pt x="2159" y="1457"/>
                    <a:pt x="2159" y="1464"/>
                  </a:cubicBezTo>
                  <a:cubicBezTo>
                    <a:pt x="2159" y="1471"/>
                    <a:pt x="2153" y="1477"/>
                    <a:pt x="2146" y="1477"/>
                  </a:cubicBezTo>
                  <a:lnTo>
                    <a:pt x="2120" y="1477"/>
                  </a:lnTo>
                  <a:cubicBezTo>
                    <a:pt x="2113" y="1477"/>
                    <a:pt x="2108" y="1471"/>
                    <a:pt x="2108" y="1464"/>
                  </a:cubicBezTo>
                  <a:cubicBezTo>
                    <a:pt x="2108" y="1457"/>
                    <a:pt x="2113" y="1451"/>
                    <a:pt x="2120" y="1451"/>
                  </a:cubicBezTo>
                  <a:close/>
                  <a:moveTo>
                    <a:pt x="2197" y="1451"/>
                  </a:moveTo>
                  <a:lnTo>
                    <a:pt x="2223" y="1451"/>
                  </a:lnTo>
                  <a:cubicBezTo>
                    <a:pt x="2230" y="1451"/>
                    <a:pt x="2236" y="1457"/>
                    <a:pt x="2236" y="1464"/>
                  </a:cubicBezTo>
                  <a:cubicBezTo>
                    <a:pt x="2236" y="1471"/>
                    <a:pt x="2230" y="1477"/>
                    <a:pt x="2223" y="1477"/>
                  </a:cubicBezTo>
                  <a:lnTo>
                    <a:pt x="2197" y="1477"/>
                  </a:lnTo>
                  <a:cubicBezTo>
                    <a:pt x="2190" y="1477"/>
                    <a:pt x="2184" y="1471"/>
                    <a:pt x="2184" y="1464"/>
                  </a:cubicBezTo>
                  <a:cubicBezTo>
                    <a:pt x="2184" y="1457"/>
                    <a:pt x="2190" y="1451"/>
                    <a:pt x="2197" y="1451"/>
                  </a:cubicBezTo>
                  <a:close/>
                  <a:moveTo>
                    <a:pt x="2274" y="1451"/>
                  </a:moveTo>
                  <a:lnTo>
                    <a:pt x="2300" y="1451"/>
                  </a:lnTo>
                  <a:cubicBezTo>
                    <a:pt x="2307" y="1451"/>
                    <a:pt x="2312" y="1457"/>
                    <a:pt x="2312" y="1464"/>
                  </a:cubicBezTo>
                  <a:cubicBezTo>
                    <a:pt x="2312" y="1471"/>
                    <a:pt x="2307" y="1477"/>
                    <a:pt x="2300" y="1477"/>
                  </a:cubicBezTo>
                  <a:lnTo>
                    <a:pt x="2274" y="1477"/>
                  </a:lnTo>
                  <a:cubicBezTo>
                    <a:pt x="2267" y="1477"/>
                    <a:pt x="2261" y="1471"/>
                    <a:pt x="2261" y="1464"/>
                  </a:cubicBezTo>
                  <a:cubicBezTo>
                    <a:pt x="2261" y="1457"/>
                    <a:pt x="2267" y="1451"/>
                    <a:pt x="2274" y="1451"/>
                  </a:cubicBezTo>
                  <a:close/>
                  <a:moveTo>
                    <a:pt x="2351" y="1451"/>
                  </a:moveTo>
                  <a:lnTo>
                    <a:pt x="2376" y="1451"/>
                  </a:lnTo>
                  <a:cubicBezTo>
                    <a:pt x="2383" y="1451"/>
                    <a:pt x="2389" y="1457"/>
                    <a:pt x="2389" y="1464"/>
                  </a:cubicBezTo>
                  <a:cubicBezTo>
                    <a:pt x="2389" y="1471"/>
                    <a:pt x="2383" y="1477"/>
                    <a:pt x="2376" y="1477"/>
                  </a:cubicBezTo>
                  <a:lnTo>
                    <a:pt x="2351" y="1477"/>
                  </a:lnTo>
                  <a:cubicBezTo>
                    <a:pt x="2344" y="1477"/>
                    <a:pt x="2338" y="1471"/>
                    <a:pt x="2338" y="1464"/>
                  </a:cubicBezTo>
                  <a:cubicBezTo>
                    <a:pt x="2338" y="1457"/>
                    <a:pt x="2344" y="1451"/>
                    <a:pt x="2351" y="1451"/>
                  </a:cubicBezTo>
                  <a:close/>
                  <a:moveTo>
                    <a:pt x="2428" y="1451"/>
                  </a:moveTo>
                  <a:lnTo>
                    <a:pt x="2453" y="1451"/>
                  </a:lnTo>
                  <a:cubicBezTo>
                    <a:pt x="2460" y="1451"/>
                    <a:pt x="2466" y="1457"/>
                    <a:pt x="2466" y="1464"/>
                  </a:cubicBezTo>
                  <a:cubicBezTo>
                    <a:pt x="2466" y="1471"/>
                    <a:pt x="2460" y="1477"/>
                    <a:pt x="2453" y="1477"/>
                  </a:cubicBezTo>
                  <a:lnTo>
                    <a:pt x="2428" y="1477"/>
                  </a:lnTo>
                  <a:cubicBezTo>
                    <a:pt x="2420" y="1477"/>
                    <a:pt x="2415" y="1471"/>
                    <a:pt x="2415" y="1464"/>
                  </a:cubicBezTo>
                  <a:cubicBezTo>
                    <a:pt x="2415" y="1457"/>
                    <a:pt x="2420" y="1451"/>
                    <a:pt x="2428" y="1451"/>
                  </a:cubicBezTo>
                  <a:close/>
                  <a:moveTo>
                    <a:pt x="2504" y="1451"/>
                  </a:moveTo>
                  <a:lnTo>
                    <a:pt x="2530" y="1451"/>
                  </a:lnTo>
                  <a:cubicBezTo>
                    <a:pt x="2537" y="1451"/>
                    <a:pt x="2543" y="1457"/>
                    <a:pt x="2543" y="1464"/>
                  </a:cubicBezTo>
                  <a:cubicBezTo>
                    <a:pt x="2543" y="1471"/>
                    <a:pt x="2537" y="1477"/>
                    <a:pt x="2530" y="1477"/>
                  </a:cubicBezTo>
                  <a:lnTo>
                    <a:pt x="2504" y="1477"/>
                  </a:lnTo>
                  <a:cubicBezTo>
                    <a:pt x="2497" y="1477"/>
                    <a:pt x="2492" y="1471"/>
                    <a:pt x="2492" y="1464"/>
                  </a:cubicBezTo>
                  <a:cubicBezTo>
                    <a:pt x="2492" y="1457"/>
                    <a:pt x="2497" y="1451"/>
                    <a:pt x="2504" y="1451"/>
                  </a:cubicBezTo>
                  <a:close/>
                  <a:moveTo>
                    <a:pt x="2581" y="1451"/>
                  </a:moveTo>
                  <a:lnTo>
                    <a:pt x="2607" y="1451"/>
                  </a:lnTo>
                  <a:cubicBezTo>
                    <a:pt x="2614" y="1451"/>
                    <a:pt x="2620" y="1457"/>
                    <a:pt x="2620" y="1464"/>
                  </a:cubicBezTo>
                  <a:cubicBezTo>
                    <a:pt x="2620" y="1471"/>
                    <a:pt x="2614" y="1477"/>
                    <a:pt x="2607" y="1477"/>
                  </a:cubicBezTo>
                  <a:lnTo>
                    <a:pt x="2581" y="1477"/>
                  </a:lnTo>
                  <a:cubicBezTo>
                    <a:pt x="2574" y="1477"/>
                    <a:pt x="2568" y="1471"/>
                    <a:pt x="2568" y="1464"/>
                  </a:cubicBezTo>
                  <a:cubicBezTo>
                    <a:pt x="2568" y="1457"/>
                    <a:pt x="2574" y="1451"/>
                    <a:pt x="2581" y="1451"/>
                  </a:cubicBezTo>
                  <a:close/>
                  <a:moveTo>
                    <a:pt x="2658" y="1451"/>
                  </a:moveTo>
                  <a:lnTo>
                    <a:pt x="2684" y="1451"/>
                  </a:lnTo>
                  <a:cubicBezTo>
                    <a:pt x="2691" y="1451"/>
                    <a:pt x="2696" y="1457"/>
                    <a:pt x="2696" y="1464"/>
                  </a:cubicBezTo>
                  <a:cubicBezTo>
                    <a:pt x="2696" y="1471"/>
                    <a:pt x="2691" y="1477"/>
                    <a:pt x="2684" y="1477"/>
                  </a:cubicBezTo>
                  <a:lnTo>
                    <a:pt x="2658" y="1477"/>
                  </a:lnTo>
                  <a:cubicBezTo>
                    <a:pt x="2651" y="1477"/>
                    <a:pt x="2645" y="1471"/>
                    <a:pt x="2645" y="1464"/>
                  </a:cubicBezTo>
                  <a:cubicBezTo>
                    <a:pt x="2645" y="1457"/>
                    <a:pt x="2651" y="1451"/>
                    <a:pt x="2658" y="1451"/>
                  </a:cubicBezTo>
                  <a:close/>
                  <a:moveTo>
                    <a:pt x="2735" y="1451"/>
                  </a:moveTo>
                  <a:lnTo>
                    <a:pt x="2760" y="1451"/>
                  </a:lnTo>
                  <a:cubicBezTo>
                    <a:pt x="2767" y="1451"/>
                    <a:pt x="2773" y="1457"/>
                    <a:pt x="2773" y="1464"/>
                  </a:cubicBezTo>
                  <a:cubicBezTo>
                    <a:pt x="2773" y="1471"/>
                    <a:pt x="2767" y="1477"/>
                    <a:pt x="2760" y="1477"/>
                  </a:cubicBezTo>
                  <a:lnTo>
                    <a:pt x="2735" y="1477"/>
                  </a:lnTo>
                  <a:cubicBezTo>
                    <a:pt x="2728" y="1477"/>
                    <a:pt x="2722" y="1471"/>
                    <a:pt x="2722" y="1464"/>
                  </a:cubicBezTo>
                  <a:cubicBezTo>
                    <a:pt x="2722" y="1457"/>
                    <a:pt x="2728" y="1451"/>
                    <a:pt x="2735" y="1451"/>
                  </a:cubicBezTo>
                  <a:close/>
                  <a:moveTo>
                    <a:pt x="2812" y="1451"/>
                  </a:moveTo>
                  <a:lnTo>
                    <a:pt x="2837" y="1451"/>
                  </a:lnTo>
                  <a:cubicBezTo>
                    <a:pt x="2844" y="1451"/>
                    <a:pt x="2850" y="1457"/>
                    <a:pt x="2850" y="1464"/>
                  </a:cubicBezTo>
                  <a:cubicBezTo>
                    <a:pt x="2850" y="1471"/>
                    <a:pt x="2844" y="1477"/>
                    <a:pt x="2837" y="1477"/>
                  </a:cubicBezTo>
                  <a:lnTo>
                    <a:pt x="2812" y="1477"/>
                  </a:lnTo>
                  <a:cubicBezTo>
                    <a:pt x="2804" y="1477"/>
                    <a:pt x="2799" y="1471"/>
                    <a:pt x="2799" y="1464"/>
                  </a:cubicBezTo>
                  <a:cubicBezTo>
                    <a:pt x="2799" y="1457"/>
                    <a:pt x="2804" y="1451"/>
                    <a:pt x="2812" y="1451"/>
                  </a:cubicBezTo>
                  <a:close/>
                  <a:moveTo>
                    <a:pt x="2888" y="1451"/>
                  </a:moveTo>
                  <a:lnTo>
                    <a:pt x="2914" y="1451"/>
                  </a:lnTo>
                  <a:cubicBezTo>
                    <a:pt x="2921" y="1451"/>
                    <a:pt x="2927" y="1457"/>
                    <a:pt x="2927" y="1464"/>
                  </a:cubicBezTo>
                  <a:cubicBezTo>
                    <a:pt x="2927" y="1471"/>
                    <a:pt x="2921" y="1477"/>
                    <a:pt x="2914" y="1477"/>
                  </a:cubicBezTo>
                  <a:lnTo>
                    <a:pt x="2888" y="1477"/>
                  </a:lnTo>
                  <a:cubicBezTo>
                    <a:pt x="2881" y="1477"/>
                    <a:pt x="2876" y="1471"/>
                    <a:pt x="2876" y="1464"/>
                  </a:cubicBezTo>
                  <a:cubicBezTo>
                    <a:pt x="2876" y="1457"/>
                    <a:pt x="2881" y="1451"/>
                    <a:pt x="2888" y="1451"/>
                  </a:cubicBezTo>
                  <a:close/>
                  <a:moveTo>
                    <a:pt x="2965" y="1451"/>
                  </a:moveTo>
                  <a:lnTo>
                    <a:pt x="2991" y="1451"/>
                  </a:lnTo>
                  <a:cubicBezTo>
                    <a:pt x="2998" y="1451"/>
                    <a:pt x="3004" y="1457"/>
                    <a:pt x="3004" y="1464"/>
                  </a:cubicBezTo>
                  <a:cubicBezTo>
                    <a:pt x="3004" y="1471"/>
                    <a:pt x="2998" y="1477"/>
                    <a:pt x="2991" y="1477"/>
                  </a:cubicBezTo>
                  <a:lnTo>
                    <a:pt x="2965" y="1477"/>
                  </a:lnTo>
                  <a:cubicBezTo>
                    <a:pt x="2958" y="1477"/>
                    <a:pt x="2952" y="1471"/>
                    <a:pt x="2952" y="1464"/>
                  </a:cubicBezTo>
                  <a:cubicBezTo>
                    <a:pt x="2952" y="1457"/>
                    <a:pt x="2958" y="1451"/>
                    <a:pt x="2965" y="1451"/>
                  </a:cubicBezTo>
                  <a:close/>
                  <a:moveTo>
                    <a:pt x="3024" y="1459"/>
                  </a:moveTo>
                  <a:lnTo>
                    <a:pt x="3024" y="1434"/>
                  </a:lnTo>
                  <a:cubicBezTo>
                    <a:pt x="3024" y="1426"/>
                    <a:pt x="3030" y="1421"/>
                    <a:pt x="3037" y="1421"/>
                  </a:cubicBezTo>
                  <a:cubicBezTo>
                    <a:pt x="3044" y="1421"/>
                    <a:pt x="3050" y="1426"/>
                    <a:pt x="3050" y="1434"/>
                  </a:cubicBezTo>
                  <a:lnTo>
                    <a:pt x="3050" y="1459"/>
                  </a:lnTo>
                  <a:cubicBezTo>
                    <a:pt x="3050" y="1466"/>
                    <a:pt x="3044" y="1472"/>
                    <a:pt x="3037" y="1472"/>
                  </a:cubicBezTo>
                  <a:cubicBezTo>
                    <a:pt x="3030" y="1472"/>
                    <a:pt x="3024" y="1466"/>
                    <a:pt x="3024" y="1459"/>
                  </a:cubicBezTo>
                  <a:close/>
                  <a:moveTo>
                    <a:pt x="3024" y="1382"/>
                  </a:moveTo>
                  <a:lnTo>
                    <a:pt x="3024" y="1357"/>
                  </a:lnTo>
                  <a:cubicBezTo>
                    <a:pt x="3024" y="1350"/>
                    <a:pt x="3030" y="1344"/>
                    <a:pt x="3037" y="1344"/>
                  </a:cubicBezTo>
                  <a:cubicBezTo>
                    <a:pt x="3044" y="1344"/>
                    <a:pt x="3050" y="1350"/>
                    <a:pt x="3050" y="1357"/>
                  </a:cubicBezTo>
                  <a:lnTo>
                    <a:pt x="3050" y="1382"/>
                  </a:lnTo>
                  <a:cubicBezTo>
                    <a:pt x="3050" y="1389"/>
                    <a:pt x="3044" y="1395"/>
                    <a:pt x="3037" y="1395"/>
                  </a:cubicBezTo>
                  <a:cubicBezTo>
                    <a:pt x="3030" y="1395"/>
                    <a:pt x="3024" y="1389"/>
                    <a:pt x="3024" y="1382"/>
                  </a:cubicBezTo>
                  <a:close/>
                  <a:moveTo>
                    <a:pt x="3024" y="1306"/>
                  </a:moveTo>
                  <a:lnTo>
                    <a:pt x="3024" y="1280"/>
                  </a:lnTo>
                  <a:cubicBezTo>
                    <a:pt x="3024" y="1273"/>
                    <a:pt x="3030" y="1267"/>
                    <a:pt x="3037" y="1267"/>
                  </a:cubicBezTo>
                  <a:cubicBezTo>
                    <a:pt x="3044" y="1267"/>
                    <a:pt x="3050" y="1273"/>
                    <a:pt x="3050" y="1280"/>
                  </a:cubicBezTo>
                  <a:lnTo>
                    <a:pt x="3050" y="1306"/>
                  </a:lnTo>
                  <a:cubicBezTo>
                    <a:pt x="3050" y="1313"/>
                    <a:pt x="3044" y="1318"/>
                    <a:pt x="3037" y="1318"/>
                  </a:cubicBezTo>
                  <a:cubicBezTo>
                    <a:pt x="3030" y="1318"/>
                    <a:pt x="3024" y="1313"/>
                    <a:pt x="3024" y="1306"/>
                  </a:cubicBezTo>
                  <a:close/>
                  <a:moveTo>
                    <a:pt x="3024" y="1229"/>
                  </a:moveTo>
                  <a:lnTo>
                    <a:pt x="3024" y="1203"/>
                  </a:lnTo>
                  <a:cubicBezTo>
                    <a:pt x="3024" y="1196"/>
                    <a:pt x="3030" y="1190"/>
                    <a:pt x="3037" y="1190"/>
                  </a:cubicBezTo>
                  <a:cubicBezTo>
                    <a:pt x="3044" y="1190"/>
                    <a:pt x="3050" y="1196"/>
                    <a:pt x="3050" y="1203"/>
                  </a:cubicBezTo>
                  <a:lnTo>
                    <a:pt x="3050" y="1229"/>
                  </a:lnTo>
                  <a:cubicBezTo>
                    <a:pt x="3050" y="1236"/>
                    <a:pt x="3044" y="1242"/>
                    <a:pt x="3037" y="1242"/>
                  </a:cubicBezTo>
                  <a:cubicBezTo>
                    <a:pt x="3030" y="1242"/>
                    <a:pt x="3024" y="1236"/>
                    <a:pt x="3024" y="1229"/>
                  </a:cubicBezTo>
                  <a:close/>
                  <a:moveTo>
                    <a:pt x="3024" y="1152"/>
                  </a:moveTo>
                  <a:lnTo>
                    <a:pt x="3024" y="1126"/>
                  </a:lnTo>
                  <a:cubicBezTo>
                    <a:pt x="3024" y="1119"/>
                    <a:pt x="3030" y="1114"/>
                    <a:pt x="3037" y="1114"/>
                  </a:cubicBezTo>
                  <a:cubicBezTo>
                    <a:pt x="3044" y="1114"/>
                    <a:pt x="3050" y="1119"/>
                    <a:pt x="3050" y="1126"/>
                  </a:cubicBezTo>
                  <a:lnTo>
                    <a:pt x="3050" y="1152"/>
                  </a:lnTo>
                  <a:cubicBezTo>
                    <a:pt x="3050" y="1159"/>
                    <a:pt x="3044" y="1165"/>
                    <a:pt x="3037" y="1165"/>
                  </a:cubicBezTo>
                  <a:cubicBezTo>
                    <a:pt x="3030" y="1165"/>
                    <a:pt x="3024" y="1159"/>
                    <a:pt x="3024" y="1152"/>
                  </a:cubicBezTo>
                  <a:close/>
                  <a:moveTo>
                    <a:pt x="3024" y="1075"/>
                  </a:moveTo>
                  <a:lnTo>
                    <a:pt x="3024" y="1050"/>
                  </a:lnTo>
                  <a:cubicBezTo>
                    <a:pt x="3024" y="1042"/>
                    <a:pt x="3030" y="1037"/>
                    <a:pt x="3037" y="1037"/>
                  </a:cubicBezTo>
                  <a:cubicBezTo>
                    <a:pt x="3044" y="1037"/>
                    <a:pt x="3050" y="1042"/>
                    <a:pt x="3050" y="1050"/>
                  </a:cubicBezTo>
                  <a:lnTo>
                    <a:pt x="3050" y="1075"/>
                  </a:lnTo>
                  <a:cubicBezTo>
                    <a:pt x="3050" y="1082"/>
                    <a:pt x="3044" y="1088"/>
                    <a:pt x="3037" y="1088"/>
                  </a:cubicBezTo>
                  <a:cubicBezTo>
                    <a:pt x="3030" y="1088"/>
                    <a:pt x="3024" y="1082"/>
                    <a:pt x="3024" y="1075"/>
                  </a:cubicBezTo>
                  <a:close/>
                  <a:moveTo>
                    <a:pt x="3024" y="998"/>
                  </a:moveTo>
                  <a:lnTo>
                    <a:pt x="3024" y="973"/>
                  </a:lnTo>
                  <a:cubicBezTo>
                    <a:pt x="3024" y="966"/>
                    <a:pt x="3030" y="960"/>
                    <a:pt x="3037" y="960"/>
                  </a:cubicBezTo>
                  <a:cubicBezTo>
                    <a:pt x="3044" y="960"/>
                    <a:pt x="3050" y="966"/>
                    <a:pt x="3050" y="973"/>
                  </a:cubicBezTo>
                  <a:lnTo>
                    <a:pt x="3050" y="998"/>
                  </a:lnTo>
                  <a:cubicBezTo>
                    <a:pt x="3050" y="1005"/>
                    <a:pt x="3044" y="1011"/>
                    <a:pt x="3037" y="1011"/>
                  </a:cubicBezTo>
                  <a:cubicBezTo>
                    <a:pt x="3030" y="1011"/>
                    <a:pt x="3024" y="1005"/>
                    <a:pt x="3024" y="998"/>
                  </a:cubicBezTo>
                  <a:close/>
                  <a:moveTo>
                    <a:pt x="3024" y="922"/>
                  </a:moveTo>
                  <a:lnTo>
                    <a:pt x="3024" y="896"/>
                  </a:lnTo>
                  <a:cubicBezTo>
                    <a:pt x="3024" y="889"/>
                    <a:pt x="3030" y="883"/>
                    <a:pt x="3037" y="883"/>
                  </a:cubicBezTo>
                  <a:cubicBezTo>
                    <a:pt x="3044" y="883"/>
                    <a:pt x="3050" y="889"/>
                    <a:pt x="3050" y="896"/>
                  </a:cubicBezTo>
                  <a:lnTo>
                    <a:pt x="3050" y="922"/>
                  </a:lnTo>
                  <a:cubicBezTo>
                    <a:pt x="3050" y="929"/>
                    <a:pt x="3044" y="934"/>
                    <a:pt x="3037" y="934"/>
                  </a:cubicBezTo>
                  <a:cubicBezTo>
                    <a:pt x="3030" y="934"/>
                    <a:pt x="3024" y="929"/>
                    <a:pt x="3024" y="922"/>
                  </a:cubicBezTo>
                  <a:close/>
                  <a:moveTo>
                    <a:pt x="3024" y="845"/>
                  </a:moveTo>
                  <a:lnTo>
                    <a:pt x="3024" y="819"/>
                  </a:lnTo>
                  <a:cubicBezTo>
                    <a:pt x="3024" y="812"/>
                    <a:pt x="3030" y="806"/>
                    <a:pt x="3037" y="806"/>
                  </a:cubicBezTo>
                  <a:cubicBezTo>
                    <a:pt x="3044" y="806"/>
                    <a:pt x="3050" y="812"/>
                    <a:pt x="3050" y="819"/>
                  </a:cubicBezTo>
                  <a:lnTo>
                    <a:pt x="3050" y="845"/>
                  </a:lnTo>
                  <a:cubicBezTo>
                    <a:pt x="3050" y="852"/>
                    <a:pt x="3044" y="858"/>
                    <a:pt x="3037" y="858"/>
                  </a:cubicBezTo>
                  <a:cubicBezTo>
                    <a:pt x="3030" y="858"/>
                    <a:pt x="3024" y="852"/>
                    <a:pt x="3024" y="845"/>
                  </a:cubicBezTo>
                  <a:close/>
                  <a:moveTo>
                    <a:pt x="3024" y="768"/>
                  </a:moveTo>
                  <a:lnTo>
                    <a:pt x="3024" y="742"/>
                  </a:lnTo>
                  <a:cubicBezTo>
                    <a:pt x="3024" y="735"/>
                    <a:pt x="3030" y="730"/>
                    <a:pt x="3037" y="730"/>
                  </a:cubicBezTo>
                  <a:cubicBezTo>
                    <a:pt x="3044" y="730"/>
                    <a:pt x="3050" y="735"/>
                    <a:pt x="3050" y="742"/>
                  </a:cubicBezTo>
                  <a:lnTo>
                    <a:pt x="3050" y="768"/>
                  </a:lnTo>
                  <a:cubicBezTo>
                    <a:pt x="3050" y="775"/>
                    <a:pt x="3044" y="781"/>
                    <a:pt x="3037" y="781"/>
                  </a:cubicBezTo>
                  <a:cubicBezTo>
                    <a:pt x="3030" y="781"/>
                    <a:pt x="3024" y="775"/>
                    <a:pt x="3024" y="768"/>
                  </a:cubicBezTo>
                  <a:close/>
                  <a:moveTo>
                    <a:pt x="3024" y="691"/>
                  </a:moveTo>
                  <a:lnTo>
                    <a:pt x="3024" y="666"/>
                  </a:lnTo>
                  <a:cubicBezTo>
                    <a:pt x="3024" y="658"/>
                    <a:pt x="3030" y="653"/>
                    <a:pt x="3037" y="653"/>
                  </a:cubicBezTo>
                  <a:cubicBezTo>
                    <a:pt x="3044" y="653"/>
                    <a:pt x="3050" y="658"/>
                    <a:pt x="3050" y="666"/>
                  </a:cubicBezTo>
                  <a:lnTo>
                    <a:pt x="3050" y="691"/>
                  </a:lnTo>
                  <a:cubicBezTo>
                    <a:pt x="3050" y="698"/>
                    <a:pt x="3044" y="704"/>
                    <a:pt x="3037" y="704"/>
                  </a:cubicBezTo>
                  <a:cubicBezTo>
                    <a:pt x="3030" y="704"/>
                    <a:pt x="3024" y="698"/>
                    <a:pt x="3024" y="691"/>
                  </a:cubicBezTo>
                  <a:close/>
                  <a:moveTo>
                    <a:pt x="3024" y="614"/>
                  </a:moveTo>
                  <a:lnTo>
                    <a:pt x="3024" y="589"/>
                  </a:lnTo>
                  <a:cubicBezTo>
                    <a:pt x="3024" y="582"/>
                    <a:pt x="3030" y="576"/>
                    <a:pt x="3037" y="576"/>
                  </a:cubicBezTo>
                  <a:cubicBezTo>
                    <a:pt x="3044" y="576"/>
                    <a:pt x="3050" y="582"/>
                    <a:pt x="3050" y="589"/>
                  </a:cubicBezTo>
                  <a:lnTo>
                    <a:pt x="3050" y="614"/>
                  </a:lnTo>
                  <a:cubicBezTo>
                    <a:pt x="3050" y="621"/>
                    <a:pt x="3044" y="627"/>
                    <a:pt x="3037" y="627"/>
                  </a:cubicBezTo>
                  <a:cubicBezTo>
                    <a:pt x="3030" y="627"/>
                    <a:pt x="3024" y="621"/>
                    <a:pt x="3024" y="614"/>
                  </a:cubicBezTo>
                  <a:close/>
                  <a:moveTo>
                    <a:pt x="3024" y="538"/>
                  </a:moveTo>
                  <a:lnTo>
                    <a:pt x="3024" y="512"/>
                  </a:lnTo>
                  <a:cubicBezTo>
                    <a:pt x="3024" y="505"/>
                    <a:pt x="3030" y="499"/>
                    <a:pt x="3037" y="499"/>
                  </a:cubicBezTo>
                  <a:cubicBezTo>
                    <a:pt x="3044" y="499"/>
                    <a:pt x="3050" y="505"/>
                    <a:pt x="3050" y="512"/>
                  </a:cubicBezTo>
                  <a:lnTo>
                    <a:pt x="3050" y="538"/>
                  </a:lnTo>
                  <a:cubicBezTo>
                    <a:pt x="3050" y="545"/>
                    <a:pt x="3044" y="550"/>
                    <a:pt x="3037" y="550"/>
                  </a:cubicBezTo>
                  <a:cubicBezTo>
                    <a:pt x="3030" y="550"/>
                    <a:pt x="3024" y="545"/>
                    <a:pt x="3024" y="538"/>
                  </a:cubicBezTo>
                  <a:close/>
                  <a:moveTo>
                    <a:pt x="3024" y="461"/>
                  </a:moveTo>
                  <a:lnTo>
                    <a:pt x="3024" y="435"/>
                  </a:lnTo>
                  <a:cubicBezTo>
                    <a:pt x="3024" y="428"/>
                    <a:pt x="3030" y="422"/>
                    <a:pt x="3037" y="422"/>
                  </a:cubicBezTo>
                  <a:cubicBezTo>
                    <a:pt x="3044" y="422"/>
                    <a:pt x="3050" y="428"/>
                    <a:pt x="3050" y="435"/>
                  </a:cubicBezTo>
                  <a:lnTo>
                    <a:pt x="3050" y="461"/>
                  </a:lnTo>
                  <a:cubicBezTo>
                    <a:pt x="3050" y="468"/>
                    <a:pt x="3044" y="474"/>
                    <a:pt x="3037" y="474"/>
                  </a:cubicBezTo>
                  <a:cubicBezTo>
                    <a:pt x="3030" y="474"/>
                    <a:pt x="3024" y="468"/>
                    <a:pt x="3024" y="461"/>
                  </a:cubicBezTo>
                  <a:close/>
                  <a:moveTo>
                    <a:pt x="3024" y="384"/>
                  </a:moveTo>
                  <a:lnTo>
                    <a:pt x="3024" y="358"/>
                  </a:lnTo>
                  <a:cubicBezTo>
                    <a:pt x="3024" y="351"/>
                    <a:pt x="3030" y="346"/>
                    <a:pt x="3037" y="346"/>
                  </a:cubicBezTo>
                  <a:cubicBezTo>
                    <a:pt x="3044" y="346"/>
                    <a:pt x="3050" y="351"/>
                    <a:pt x="3050" y="358"/>
                  </a:cubicBezTo>
                  <a:lnTo>
                    <a:pt x="3050" y="384"/>
                  </a:lnTo>
                  <a:cubicBezTo>
                    <a:pt x="3050" y="391"/>
                    <a:pt x="3044" y="397"/>
                    <a:pt x="3037" y="397"/>
                  </a:cubicBezTo>
                  <a:cubicBezTo>
                    <a:pt x="3030" y="397"/>
                    <a:pt x="3024" y="391"/>
                    <a:pt x="3024" y="384"/>
                  </a:cubicBezTo>
                  <a:close/>
                  <a:moveTo>
                    <a:pt x="3024" y="307"/>
                  </a:moveTo>
                  <a:lnTo>
                    <a:pt x="3024" y="282"/>
                  </a:lnTo>
                  <a:cubicBezTo>
                    <a:pt x="3024" y="274"/>
                    <a:pt x="3030" y="269"/>
                    <a:pt x="3037" y="269"/>
                  </a:cubicBezTo>
                  <a:cubicBezTo>
                    <a:pt x="3044" y="269"/>
                    <a:pt x="3050" y="274"/>
                    <a:pt x="3050" y="282"/>
                  </a:cubicBezTo>
                  <a:lnTo>
                    <a:pt x="3050" y="307"/>
                  </a:lnTo>
                  <a:cubicBezTo>
                    <a:pt x="3050" y="314"/>
                    <a:pt x="3044" y="320"/>
                    <a:pt x="3037" y="320"/>
                  </a:cubicBezTo>
                  <a:cubicBezTo>
                    <a:pt x="3030" y="320"/>
                    <a:pt x="3024" y="314"/>
                    <a:pt x="3024" y="307"/>
                  </a:cubicBezTo>
                  <a:close/>
                  <a:moveTo>
                    <a:pt x="3024" y="230"/>
                  </a:moveTo>
                  <a:lnTo>
                    <a:pt x="3024" y="205"/>
                  </a:lnTo>
                  <a:cubicBezTo>
                    <a:pt x="3024" y="198"/>
                    <a:pt x="3030" y="192"/>
                    <a:pt x="3037" y="192"/>
                  </a:cubicBezTo>
                  <a:cubicBezTo>
                    <a:pt x="3044" y="192"/>
                    <a:pt x="3050" y="198"/>
                    <a:pt x="3050" y="205"/>
                  </a:cubicBezTo>
                  <a:lnTo>
                    <a:pt x="3050" y="230"/>
                  </a:lnTo>
                  <a:cubicBezTo>
                    <a:pt x="3050" y="237"/>
                    <a:pt x="3044" y="243"/>
                    <a:pt x="3037" y="243"/>
                  </a:cubicBezTo>
                  <a:cubicBezTo>
                    <a:pt x="3030" y="243"/>
                    <a:pt x="3024" y="237"/>
                    <a:pt x="3024" y="230"/>
                  </a:cubicBezTo>
                  <a:close/>
                  <a:moveTo>
                    <a:pt x="3024" y="154"/>
                  </a:moveTo>
                  <a:lnTo>
                    <a:pt x="3024" y="128"/>
                  </a:lnTo>
                  <a:cubicBezTo>
                    <a:pt x="3024" y="121"/>
                    <a:pt x="3030" y="115"/>
                    <a:pt x="3037" y="115"/>
                  </a:cubicBezTo>
                  <a:cubicBezTo>
                    <a:pt x="3044" y="115"/>
                    <a:pt x="3050" y="121"/>
                    <a:pt x="3050" y="128"/>
                  </a:cubicBezTo>
                  <a:lnTo>
                    <a:pt x="3050" y="154"/>
                  </a:lnTo>
                  <a:cubicBezTo>
                    <a:pt x="3050" y="161"/>
                    <a:pt x="3044" y="166"/>
                    <a:pt x="3037" y="166"/>
                  </a:cubicBezTo>
                  <a:cubicBezTo>
                    <a:pt x="3030" y="166"/>
                    <a:pt x="3024" y="161"/>
                    <a:pt x="3024" y="154"/>
                  </a:cubicBezTo>
                  <a:close/>
                  <a:moveTo>
                    <a:pt x="3024" y="77"/>
                  </a:moveTo>
                  <a:lnTo>
                    <a:pt x="3024" y="51"/>
                  </a:lnTo>
                  <a:cubicBezTo>
                    <a:pt x="3024" y="44"/>
                    <a:pt x="3030" y="38"/>
                    <a:pt x="3037" y="38"/>
                  </a:cubicBezTo>
                  <a:cubicBezTo>
                    <a:pt x="3044" y="38"/>
                    <a:pt x="3050" y="44"/>
                    <a:pt x="3050" y="51"/>
                  </a:cubicBezTo>
                  <a:lnTo>
                    <a:pt x="3050" y="77"/>
                  </a:lnTo>
                  <a:cubicBezTo>
                    <a:pt x="3050" y="84"/>
                    <a:pt x="3044" y="90"/>
                    <a:pt x="3037" y="90"/>
                  </a:cubicBezTo>
                  <a:cubicBezTo>
                    <a:pt x="3030" y="90"/>
                    <a:pt x="3024" y="84"/>
                    <a:pt x="3024" y="77"/>
                  </a:cubicBezTo>
                  <a:close/>
                  <a:moveTo>
                    <a:pt x="3024" y="26"/>
                  </a:moveTo>
                  <a:lnTo>
                    <a:pt x="2998" y="26"/>
                  </a:lnTo>
                  <a:cubicBezTo>
                    <a:pt x="2991" y="26"/>
                    <a:pt x="2986" y="20"/>
                    <a:pt x="2986" y="13"/>
                  </a:cubicBezTo>
                  <a:cubicBezTo>
                    <a:pt x="2986" y="6"/>
                    <a:pt x="2991" y="0"/>
                    <a:pt x="2998" y="0"/>
                  </a:cubicBezTo>
                  <a:lnTo>
                    <a:pt x="3024" y="0"/>
                  </a:lnTo>
                  <a:cubicBezTo>
                    <a:pt x="3031" y="0"/>
                    <a:pt x="3037" y="6"/>
                    <a:pt x="3037" y="13"/>
                  </a:cubicBezTo>
                  <a:cubicBezTo>
                    <a:pt x="3037" y="20"/>
                    <a:pt x="3031" y="26"/>
                    <a:pt x="3024" y="26"/>
                  </a:cubicBezTo>
                  <a:close/>
                  <a:moveTo>
                    <a:pt x="2947" y="26"/>
                  </a:moveTo>
                  <a:lnTo>
                    <a:pt x="2922" y="26"/>
                  </a:lnTo>
                  <a:cubicBezTo>
                    <a:pt x="2914" y="26"/>
                    <a:pt x="2909" y="20"/>
                    <a:pt x="2909" y="13"/>
                  </a:cubicBezTo>
                  <a:cubicBezTo>
                    <a:pt x="2909" y="6"/>
                    <a:pt x="2914" y="0"/>
                    <a:pt x="2922" y="0"/>
                  </a:cubicBezTo>
                  <a:lnTo>
                    <a:pt x="2947" y="0"/>
                  </a:lnTo>
                  <a:cubicBezTo>
                    <a:pt x="2954" y="0"/>
                    <a:pt x="2960" y="6"/>
                    <a:pt x="2960" y="13"/>
                  </a:cubicBezTo>
                  <a:cubicBezTo>
                    <a:pt x="2960" y="20"/>
                    <a:pt x="2954" y="26"/>
                    <a:pt x="2947" y="26"/>
                  </a:cubicBezTo>
                  <a:close/>
                  <a:moveTo>
                    <a:pt x="2870" y="26"/>
                  </a:moveTo>
                  <a:lnTo>
                    <a:pt x="2845" y="26"/>
                  </a:lnTo>
                  <a:cubicBezTo>
                    <a:pt x="2838" y="26"/>
                    <a:pt x="2832" y="20"/>
                    <a:pt x="2832" y="13"/>
                  </a:cubicBezTo>
                  <a:cubicBezTo>
                    <a:pt x="2832" y="6"/>
                    <a:pt x="2838" y="0"/>
                    <a:pt x="2845" y="0"/>
                  </a:cubicBezTo>
                  <a:lnTo>
                    <a:pt x="2870" y="0"/>
                  </a:lnTo>
                  <a:cubicBezTo>
                    <a:pt x="2877" y="0"/>
                    <a:pt x="2883" y="6"/>
                    <a:pt x="2883" y="13"/>
                  </a:cubicBezTo>
                  <a:cubicBezTo>
                    <a:pt x="2883" y="20"/>
                    <a:pt x="2877" y="26"/>
                    <a:pt x="2870" y="26"/>
                  </a:cubicBezTo>
                  <a:close/>
                  <a:moveTo>
                    <a:pt x="2794" y="26"/>
                  </a:moveTo>
                  <a:lnTo>
                    <a:pt x="2768" y="26"/>
                  </a:lnTo>
                  <a:cubicBezTo>
                    <a:pt x="2761" y="26"/>
                    <a:pt x="2755" y="20"/>
                    <a:pt x="2755" y="13"/>
                  </a:cubicBezTo>
                  <a:cubicBezTo>
                    <a:pt x="2755" y="6"/>
                    <a:pt x="2761" y="0"/>
                    <a:pt x="2768" y="0"/>
                  </a:cubicBezTo>
                  <a:lnTo>
                    <a:pt x="2794" y="0"/>
                  </a:lnTo>
                  <a:cubicBezTo>
                    <a:pt x="2801" y="0"/>
                    <a:pt x="2806" y="6"/>
                    <a:pt x="2806" y="13"/>
                  </a:cubicBezTo>
                  <a:cubicBezTo>
                    <a:pt x="2806" y="20"/>
                    <a:pt x="2801" y="26"/>
                    <a:pt x="2794" y="26"/>
                  </a:cubicBezTo>
                  <a:close/>
                  <a:moveTo>
                    <a:pt x="2717" y="26"/>
                  </a:moveTo>
                  <a:lnTo>
                    <a:pt x="2691" y="26"/>
                  </a:lnTo>
                  <a:cubicBezTo>
                    <a:pt x="2684" y="26"/>
                    <a:pt x="2678" y="20"/>
                    <a:pt x="2678" y="13"/>
                  </a:cubicBezTo>
                  <a:cubicBezTo>
                    <a:pt x="2678" y="6"/>
                    <a:pt x="2684" y="0"/>
                    <a:pt x="2691" y="0"/>
                  </a:cubicBezTo>
                  <a:lnTo>
                    <a:pt x="2717" y="0"/>
                  </a:lnTo>
                  <a:cubicBezTo>
                    <a:pt x="2724" y="0"/>
                    <a:pt x="2730" y="6"/>
                    <a:pt x="2730" y="13"/>
                  </a:cubicBezTo>
                  <a:cubicBezTo>
                    <a:pt x="2730" y="20"/>
                    <a:pt x="2724" y="26"/>
                    <a:pt x="2717" y="26"/>
                  </a:cubicBezTo>
                  <a:close/>
                  <a:moveTo>
                    <a:pt x="2640" y="26"/>
                  </a:moveTo>
                  <a:lnTo>
                    <a:pt x="2614" y="26"/>
                  </a:lnTo>
                  <a:cubicBezTo>
                    <a:pt x="2607" y="26"/>
                    <a:pt x="2602" y="20"/>
                    <a:pt x="2602" y="13"/>
                  </a:cubicBezTo>
                  <a:cubicBezTo>
                    <a:pt x="2602" y="6"/>
                    <a:pt x="2607" y="0"/>
                    <a:pt x="2614" y="0"/>
                  </a:cubicBezTo>
                  <a:lnTo>
                    <a:pt x="2640" y="0"/>
                  </a:lnTo>
                  <a:cubicBezTo>
                    <a:pt x="2647" y="0"/>
                    <a:pt x="2653" y="6"/>
                    <a:pt x="2653" y="13"/>
                  </a:cubicBezTo>
                  <a:cubicBezTo>
                    <a:pt x="2653" y="20"/>
                    <a:pt x="2647" y="26"/>
                    <a:pt x="2640" y="26"/>
                  </a:cubicBezTo>
                  <a:close/>
                  <a:moveTo>
                    <a:pt x="2563" y="26"/>
                  </a:moveTo>
                  <a:lnTo>
                    <a:pt x="2538" y="26"/>
                  </a:lnTo>
                  <a:cubicBezTo>
                    <a:pt x="2530" y="26"/>
                    <a:pt x="2525" y="20"/>
                    <a:pt x="2525" y="13"/>
                  </a:cubicBezTo>
                  <a:cubicBezTo>
                    <a:pt x="2525" y="6"/>
                    <a:pt x="2530" y="0"/>
                    <a:pt x="2538" y="0"/>
                  </a:cubicBezTo>
                  <a:lnTo>
                    <a:pt x="2563" y="0"/>
                  </a:lnTo>
                  <a:cubicBezTo>
                    <a:pt x="2570" y="0"/>
                    <a:pt x="2576" y="6"/>
                    <a:pt x="2576" y="13"/>
                  </a:cubicBezTo>
                  <a:cubicBezTo>
                    <a:pt x="2576" y="20"/>
                    <a:pt x="2570" y="26"/>
                    <a:pt x="2563" y="26"/>
                  </a:cubicBezTo>
                  <a:close/>
                  <a:moveTo>
                    <a:pt x="2486" y="26"/>
                  </a:moveTo>
                  <a:lnTo>
                    <a:pt x="2461" y="26"/>
                  </a:lnTo>
                  <a:cubicBezTo>
                    <a:pt x="2454" y="26"/>
                    <a:pt x="2448" y="20"/>
                    <a:pt x="2448" y="13"/>
                  </a:cubicBezTo>
                  <a:cubicBezTo>
                    <a:pt x="2448" y="6"/>
                    <a:pt x="2454" y="0"/>
                    <a:pt x="2461" y="0"/>
                  </a:cubicBezTo>
                  <a:lnTo>
                    <a:pt x="2486" y="0"/>
                  </a:lnTo>
                  <a:cubicBezTo>
                    <a:pt x="2493" y="0"/>
                    <a:pt x="2499" y="6"/>
                    <a:pt x="2499" y="13"/>
                  </a:cubicBezTo>
                  <a:cubicBezTo>
                    <a:pt x="2499" y="20"/>
                    <a:pt x="2493" y="26"/>
                    <a:pt x="2486" y="26"/>
                  </a:cubicBezTo>
                  <a:close/>
                  <a:moveTo>
                    <a:pt x="2410" y="26"/>
                  </a:moveTo>
                  <a:lnTo>
                    <a:pt x="2384" y="26"/>
                  </a:lnTo>
                  <a:cubicBezTo>
                    <a:pt x="2377" y="26"/>
                    <a:pt x="2371" y="20"/>
                    <a:pt x="2371" y="13"/>
                  </a:cubicBezTo>
                  <a:cubicBezTo>
                    <a:pt x="2371" y="6"/>
                    <a:pt x="2377" y="0"/>
                    <a:pt x="2384" y="0"/>
                  </a:cubicBezTo>
                  <a:lnTo>
                    <a:pt x="2410" y="0"/>
                  </a:lnTo>
                  <a:cubicBezTo>
                    <a:pt x="2417" y="0"/>
                    <a:pt x="2422" y="6"/>
                    <a:pt x="2422" y="13"/>
                  </a:cubicBezTo>
                  <a:cubicBezTo>
                    <a:pt x="2422" y="20"/>
                    <a:pt x="2417" y="26"/>
                    <a:pt x="2410" y="26"/>
                  </a:cubicBezTo>
                  <a:close/>
                  <a:moveTo>
                    <a:pt x="2333" y="26"/>
                  </a:moveTo>
                  <a:lnTo>
                    <a:pt x="2307" y="26"/>
                  </a:lnTo>
                  <a:cubicBezTo>
                    <a:pt x="2300" y="26"/>
                    <a:pt x="2294" y="20"/>
                    <a:pt x="2294" y="13"/>
                  </a:cubicBezTo>
                  <a:cubicBezTo>
                    <a:pt x="2294" y="6"/>
                    <a:pt x="2300" y="0"/>
                    <a:pt x="2307" y="0"/>
                  </a:cubicBezTo>
                  <a:lnTo>
                    <a:pt x="2333" y="0"/>
                  </a:lnTo>
                  <a:cubicBezTo>
                    <a:pt x="2340" y="0"/>
                    <a:pt x="2346" y="6"/>
                    <a:pt x="2346" y="13"/>
                  </a:cubicBezTo>
                  <a:cubicBezTo>
                    <a:pt x="2346" y="20"/>
                    <a:pt x="2340" y="26"/>
                    <a:pt x="2333" y="26"/>
                  </a:cubicBezTo>
                  <a:close/>
                  <a:moveTo>
                    <a:pt x="2256" y="26"/>
                  </a:moveTo>
                  <a:lnTo>
                    <a:pt x="2230" y="26"/>
                  </a:lnTo>
                  <a:cubicBezTo>
                    <a:pt x="2223" y="26"/>
                    <a:pt x="2218" y="20"/>
                    <a:pt x="2218" y="13"/>
                  </a:cubicBezTo>
                  <a:cubicBezTo>
                    <a:pt x="2218" y="6"/>
                    <a:pt x="2223" y="0"/>
                    <a:pt x="2230" y="0"/>
                  </a:cubicBezTo>
                  <a:lnTo>
                    <a:pt x="2256" y="0"/>
                  </a:lnTo>
                  <a:cubicBezTo>
                    <a:pt x="2263" y="0"/>
                    <a:pt x="2269" y="6"/>
                    <a:pt x="2269" y="13"/>
                  </a:cubicBezTo>
                  <a:cubicBezTo>
                    <a:pt x="2269" y="20"/>
                    <a:pt x="2263" y="26"/>
                    <a:pt x="2256" y="26"/>
                  </a:cubicBezTo>
                  <a:close/>
                  <a:moveTo>
                    <a:pt x="2179" y="26"/>
                  </a:moveTo>
                  <a:lnTo>
                    <a:pt x="2154" y="26"/>
                  </a:lnTo>
                  <a:cubicBezTo>
                    <a:pt x="2146" y="26"/>
                    <a:pt x="2141" y="20"/>
                    <a:pt x="2141" y="13"/>
                  </a:cubicBezTo>
                  <a:cubicBezTo>
                    <a:pt x="2141" y="6"/>
                    <a:pt x="2146" y="0"/>
                    <a:pt x="2154" y="0"/>
                  </a:cubicBezTo>
                  <a:lnTo>
                    <a:pt x="2179" y="0"/>
                  </a:lnTo>
                  <a:cubicBezTo>
                    <a:pt x="2186" y="0"/>
                    <a:pt x="2192" y="6"/>
                    <a:pt x="2192" y="13"/>
                  </a:cubicBezTo>
                  <a:cubicBezTo>
                    <a:pt x="2192" y="20"/>
                    <a:pt x="2186" y="26"/>
                    <a:pt x="2179" y="26"/>
                  </a:cubicBezTo>
                  <a:close/>
                  <a:moveTo>
                    <a:pt x="2102" y="26"/>
                  </a:moveTo>
                  <a:lnTo>
                    <a:pt x="2077" y="26"/>
                  </a:lnTo>
                  <a:cubicBezTo>
                    <a:pt x="2070" y="26"/>
                    <a:pt x="2064" y="20"/>
                    <a:pt x="2064" y="13"/>
                  </a:cubicBezTo>
                  <a:cubicBezTo>
                    <a:pt x="2064" y="6"/>
                    <a:pt x="2070" y="0"/>
                    <a:pt x="2077" y="0"/>
                  </a:cubicBezTo>
                  <a:lnTo>
                    <a:pt x="2102" y="0"/>
                  </a:lnTo>
                  <a:cubicBezTo>
                    <a:pt x="2109" y="0"/>
                    <a:pt x="2115" y="6"/>
                    <a:pt x="2115" y="13"/>
                  </a:cubicBezTo>
                  <a:cubicBezTo>
                    <a:pt x="2115" y="20"/>
                    <a:pt x="2109" y="26"/>
                    <a:pt x="2102" y="26"/>
                  </a:cubicBezTo>
                  <a:close/>
                  <a:moveTo>
                    <a:pt x="2026" y="26"/>
                  </a:moveTo>
                  <a:lnTo>
                    <a:pt x="2000" y="26"/>
                  </a:lnTo>
                  <a:cubicBezTo>
                    <a:pt x="1993" y="26"/>
                    <a:pt x="1987" y="20"/>
                    <a:pt x="1987" y="13"/>
                  </a:cubicBezTo>
                  <a:cubicBezTo>
                    <a:pt x="1987" y="6"/>
                    <a:pt x="1993" y="0"/>
                    <a:pt x="2000" y="0"/>
                  </a:cubicBezTo>
                  <a:lnTo>
                    <a:pt x="2026" y="0"/>
                  </a:lnTo>
                  <a:cubicBezTo>
                    <a:pt x="2033" y="0"/>
                    <a:pt x="2038" y="6"/>
                    <a:pt x="2038" y="13"/>
                  </a:cubicBezTo>
                  <a:cubicBezTo>
                    <a:pt x="2038" y="20"/>
                    <a:pt x="2033" y="26"/>
                    <a:pt x="2026" y="26"/>
                  </a:cubicBezTo>
                  <a:close/>
                  <a:moveTo>
                    <a:pt x="1949" y="26"/>
                  </a:moveTo>
                  <a:lnTo>
                    <a:pt x="1923" y="26"/>
                  </a:lnTo>
                  <a:cubicBezTo>
                    <a:pt x="1916" y="26"/>
                    <a:pt x="1910" y="20"/>
                    <a:pt x="1910" y="13"/>
                  </a:cubicBezTo>
                  <a:cubicBezTo>
                    <a:pt x="1910" y="6"/>
                    <a:pt x="1916" y="0"/>
                    <a:pt x="1923" y="0"/>
                  </a:cubicBezTo>
                  <a:lnTo>
                    <a:pt x="1949" y="0"/>
                  </a:lnTo>
                  <a:cubicBezTo>
                    <a:pt x="1956" y="0"/>
                    <a:pt x="1962" y="6"/>
                    <a:pt x="1962" y="13"/>
                  </a:cubicBezTo>
                  <a:cubicBezTo>
                    <a:pt x="1962" y="20"/>
                    <a:pt x="1956" y="26"/>
                    <a:pt x="1949" y="26"/>
                  </a:cubicBezTo>
                  <a:close/>
                  <a:moveTo>
                    <a:pt x="1872" y="26"/>
                  </a:moveTo>
                  <a:lnTo>
                    <a:pt x="1846" y="26"/>
                  </a:lnTo>
                  <a:cubicBezTo>
                    <a:pt x="1839" y="26"/>
                    <a:pt x="1834" y="20"/>
                    <a:pt x="1834" y="13"/>
                  </a:cubicBezTo>
                  <a:cubicBezTo>
                    <a:pt x="1834" y="6"/>
                    <a:pt x="1839" y="0"/>
                    <a:pt x="1846" y="0"/>
                  </a:cubicBezTo>
                  <a:lnTo>
                    <a:pt x="1872" y="0"/>
                  </a:lnTo>
                  <a:cubicBezTo>
                    <a:pt x="1879" y="0"/>
                    <a:pt x="1885" y="6"/>
                    <a:pt x="1885" y="13"/>
                  </a:cubicBezTo>
                  <a:cubicBezTo>
                    <a:pt x="1885" y="20"/>
                    <a:pt x="1879" y="26"/>
                    <a:pt x="1872" y="26"/>
                  </a:cubicBezTo>
                  <a:close/>
                  <a:moveTo>
                    <a:pt x="1795" y="26"/>
                  </a:moveTo>
                  <a:lnTo>
                    <a:pt x="1770" y="26"/>
                  </a:lnTo>
                  <a:cubicBezTo>
                    <a:pt x="1762" y="26"/>
                    <a:pt x="1757" y="20"/>
                    <a:pt x="1757" y="13"/>
                  </a:cubicBezTo>
                  <a:cubicBezTo>
                    <a:pt x="1757" y="6"/>
                    <a:pt x="1762" y="0"/>
                    <a:pt x="1770" y="0"/>
                  </a:cubicBezTo>
                  <a:lnTo>
                    <a:pt x="1795" y="0"/>
                  </a:lnTo>
                  <a:cubicBezTo>
                    <a:pt x="1802" y="0"/>
                    <a:pt x="1808" y="6"/>
                    <a:pt x="1808" y="13"/>
                  </a:cubicBezTo>
                  <a:cubicBezTo>
                    <a:pt x="1808" y="20"/>
                    <a:pt x="1802" y="26"/>
                    <a:pt x="1795" y="26"/>
                  </a:cubicBezTo>
                  <a:close/>
                  <a:moveTo>
                    <a:pt x="1718" y="26"/>
                  </a:moveTo>
                  <a:lnTo>
                    <a:pt x="1693" y="26"/>
                  </a:lnTo>
                  <a:cubicBezTo>
                    <a:pt x="1686" y="26"/>
                    <a:pt x="1680" y="20"/>
                    <a:pt x="1680" y="13"/>
                  </a:cubicBezTo>
                  <a:cubicBezTo>
                    <a:pt x="1680" y="6"/>
                    <a:pt x="1686" y="0"/>
                    <a:pt x="1693" y="0"/>
                  </a:cubicBezTo>
                  <a:lnTo>
                    <a:pt x="1718" y="0"/>
                  </a:lnTo>
                  <a:cubicBezTo>
                    <a:pt x="1725" y="0"/>
                    <a:pt x="1731" y="6"/>
                    <a:pt x="1731" y="13"/>
                  </a:cubicBezTo>
                  <a:cubicBezTo>
                    <a:pt x="1731" y="20"/>
                    <a:pt x="1725" y="26"/>
                    <a:pt x="1718" y="26"/>
                  </a:cubicBezTo>
                  <a:close/>
                  <a:moveTo>
                    <a:pt x="1642" y="26"/>
                  </a:moveTo>
                  <a:lnTo>
                    <a:pt x="1616" y="26"/>
                  </a:lnTo>
                  <a:cubicBezTo>
                    <a:pt x="1609" y="26"/>
                    <a:pt x="1603" y="20"/>
                    <a:pt x="1603" y="13"/>
                  </a:cubicBezTo>
                  <a:cubicBezTo>
                    <a:pt x="1603" y="6"/>
                    <a:pt x="1609" y="0"/>
                    <a:pt x="1616" y="0"/>
                  </a:cubicBezTo>
                  <a:lnTo>
                    <a:pt x="1642" y="0"/>
                  </a:lnTo>
                  <a:cubicBezTo>
                    <a:pt x="1649" y="0"/>
                    <a:pt x="1654" y="6"/>
                    <a:pt x="1654" y="13"/>
                  </a:cubicBezTo>
                  <a:cubicBezTo>
                    <a:pt x="1654" y="20"/>
                    <a:pt x="1649" y="26"/>
                    <a:pt x="1642" y="26"/>
                  </a:cubicBezTo>
                  <a:close/>
                  <a:moveTo>
                    <a:pt x="1565" y="26"/>
                  </a:moveTo>
                  <a:lnTo>
                    <a:pt x="1539" y="26"/>
                  </a:lnTo>
                  <a:cubicBezTo>
                    <a:pt x="1532" y="26"/>
                    <a:pt x="1526" y="20"/>
                    <a:pt x="1526" y="13"/>
                  </a:cubicBezTo>
                  <a:cubicBezTo>
                    <a:pt x="1526" y="6"/>
                    <a:pt x="1532" y="0"/>
                    <a:pt x="1539" y="0"/>
                  </a:cubicBezTo>
                  <a:lnTo>
                    <a:pt x="1565" y="0"/>
                  </a:lnTo>
                  <a:cubicBezTo>
                    <a:pt x="1572" y="0"/>
                    <a:pt x="1578" y="6"/>
                    <a:pt x="1578" y="13"/>
                  </a:cubicBezTo>
                  <a:cubicBezTo>
                    <a:pt x="1578" y="20"/>
                    <a:pt x="1572" y="26"/>
                    <a:pt x="1565" y="26"/>
                  </a:cubicBezTo>
                  <a:close/>
                  <a:moveTo>
                    <a:pt x="1488" y="26"/>
                  </a:moveTo>
                  <a:lnTo>
                    <a:pt x="1462" y="26"/>
                  </a:lnTo>
                  <a:cubicBezTo>
                    <a:pt x="1455" y="26"/>
                    <a:pt x="1450" y="20"/>
                    <a:pt x="1450" y="13"/>
                  </a:cubicBezTo>
                  <a:cubicBezTo>
                    <a:pt x="1450" y="6"/>
                    <a:pt x="1455" y="0"/>
                    <a:pt x="1462" y="0"/>
                  </a:cubicBezTo>
                  <a:lnTo>
                    <a:pt x="1488" y="0"/>
                  </a:lnTo>
                  <a:cubicBezTo>
                    <a:pt x="1495" y="0"/>
                    <a:pt x="1501" y="6"/>
                    <a:pt x="1501" y="13"/>
                  </a:cubicBezTo>
                  <a:cubicBezTo>
                    <a:pt x="1501" y="20"/>
                    <a:pt x="1495" y="26"/>
                    <a:pt x="1488" y="26"/>
                  </a:cubicBezTo>
                  <a:close/>
                  <a:moveTo>
                    <a:pt x="1411" y="26"/>
                  </a:moveTo>
                  <a:lnTo>
                    <a:pt x="1386" y="26"/>
                  </a:lnTo>
                  <a:cubicBezTo>
                    <a:pt x="1378" y="26"/>
                    <a:pt x="1373" y="20"/>
                    <a:pt x="1373" y="13"/>
                  </a:cubicBezTo>
                  <a:cubicBezTo>
                    <a:pt x="1373" y="6"/>
                    <a:pt x="1378" y="0"/>
                    <a:pt x="1386" y="0"/>
                  </a:cubicBezTo>
                  <a:lnTo>
                    <a:pt x="1411" y="0"/>
                  </a:lnTo>
                  <a:cubicBezTo>
                    <a:pt x="1418" y="0"/>
                    <a:pt x="1424" y="6"/>
                    <a:pt x="1424" y="13"/>
                  </a:cubicBezTo>
                  <a:cubicBezTo>
                    <a:pt x="1424" y="20"/>
                    <a:pt x="1418" y="26"/>
                    <a:pt x="1411" y="26"/>
                  </a:cubicBezTo>
                  <a:close/>
                  <a:moveTo>
                    <a:pt x="1334" y="26"/>
                  </a:moveTo>
                  <a:lnTo>
                    <a:pt x="1309" y="26"/>
                  </a:lnTo>
                  <a:cubicBezTo>
                    <a:pt x="1302" y="26"/>
                    <a:pt x="1296" y="20"/>
                    <a:pt x="1296" y="13"/>
                  </a:cubicBezTo>
                  <a:cubicBezTo>
                    <a:pt x="1296" y="6"/>
                    <a:pt x="1302" y="0"/>
                    <a:pt x="1309" y="0"/>
                  </a:cubicBezTo>
                  <a:lnTo>
                    <a:pt x="1334" y="0"/>
                  </a:lnTo>
                  <a:cubicBezTo>
                    <a:pt x="1341" y="0"/>
                    <a:pt x="1347" y="6"/>
                    <a:pt x="1347" y="13"/>
                  </a:cubicBezTo>
                  <a:cubicBezTo>
                    <a:pt x="1347" y="20"/>
                    <a:pt x="1341" y="26"/>
                    <a:pt x="1334" y="26"/>
                  </a:cubicBezTo>
                  <a:close/>
                  <a:moveTo>
                    <a:pt x="1258" y="26"/>
                  </a:moveTo>
                  <a:lnTo>
                    <a:pt x="1232" y="26"/>
                  </a:lnTo>
                  <a:cubicBezTo>
                    <a:pt x="1225" y="26"/>
                    <a:pt x="1219" y="20"/>
                    <a:pt x="1219" y="13"/>
                  </a:cubicBezTo>
                  <a:cubicBezTo>
                    <a:pt x="1219" y="6"/>
                    <a:pt x="1225" y="0"/>
                    <a:pt x="1232" y="0"/>
                  </a:cubicBezTo>
                  <a:lnTo>
                    <a:pt x="1258" y="0"/>
                  </a:lnTo>
                  <a:cubicBezTo>
                    <a:pt x="1265" y="0"/>
                    <a:pt x="1270" y="6"/>
                    <a:pt x="1270" y="13"/>
                  </a:cubicBezTo>
                  <a:cubicBezTo>
                    <a:pt x="1270" y="20"/>
                    <a:pt x="1265" y="26"/>
                    <a:pt x="1258" y="26"/>
                  </a:cubicBezTo>
                  <a:close/>
                  <a:moveTo>
                    <a:pt x="1181" y="26"/>
                  </a:moveTo>
                  <a:lnTo>
                    <a:pt x="1155" y="26"/>
                  </a:lnTo>
                  <a:cubicBezTo>
                    <a:pt x="1148" y="26"/>
                    <a:pt x="1142" y="20"/>
                    <a:pt x="1142" y="13"/>
                  </a:cubicBezTo>
                  <a:cubicBezTo>
                    <a:pt x="1142" y="6"/>
                    <a:pt x="1148" y="0"/>
                    <a:pt x="1155" y="0"/>
                  </a:cubicBezTo>
                  <a:lnTo>
                    <a:pt x="1181" y="0"/>
                  </a:lnTo>
                  <a:cubicBezTo>
                    <a:pt x="1188" y="0"/>
                    <a:pt x="1194" y="6"/>
                    <a:pt x="1194" y="13"/>
                  </a:cubicBezTo>
                  <a:cubicBezTo>
                    <a:pt x="1194" y="20"/>
                    <a:pt x="1188" y="26"/>
                    <a:pt x="1181" y="26"/>
                  </a:cubicBezTo>
                  <a:close/>
                  <a:moveTo>
                    <a:pt x="1104" y="26"/>
                  </a:moveTo>
                  <a:lnTo>
                    <a:pt x="1078" y="26"/>
                  </a:lnTo>
                  <a:cubicBezTo>
                    <a:pt x="1071" y="26"/>
                    <a:pt x="1066" y="20"/>
                    <a:pt x="1066" y="13"/>
                  </a:cubicBezTo>
                  <a:cubicBezTo>
                    <a:pt x="1066" y="6"/>
                    <a:pt x="1071" y="0"/>
                    <a:pt x="1078" y="0"/>
                  </a:cubicBezTo>
                  <a:lnTo>
                    <a:pt x="1104" y="0"/>
                  </a:lnTo>
                  <a:cubicBezTo>
                    <a:pt x="1111" y="0"/>
                    <a:pt x="1117" y="6"/>
                    <a:pt x="1117" y="13"/>
                  </a:cubicBezTo>
                  <a:cubicBezTo>
                    <a:pt x="1117" y="20"/>
                    <a:pt x="1111" y="26"/>
                    <a:pt x="1104" y="26"/>
                  </a:cubicBezTo>
                  <a:close/>
                  <a:moveTo>
                    <a:pt x="1027" y="26"/>
                  </a:moveTo>
                  <a:lnTo>
                    <a:pt x="1002" y="26"/>
                  </a:lnTo>
                  <a:cubicBezTo>
                    <a:pt x="994" y="26"/>
                    <a:pt x="989" y="20"/>
                    <a:pt x="989" y="13"/>
                  </a:cubicBezTo>
                  <a:cubicBezTo>
                    <a:pt x="989" y="6"/>
                    <a:pt x="994" y="0"/>
                    <a:pt x="1002" y="0"/>
                  </a:cubicBezTo>
                  <a:lnTo>
                    <a:pt x="1027" y="0"/>
                  </a:lnTo>
                  <a:cubicBezTo>
                    <a:pt x="1034" y="0"/>
                    <a:pt x="1040" y="6"/>
                    <a:pt x="1040" y="13"/>
                  </a:cubicBezTo>
                  <a:cubicBezTo>
                    <a:pt x="1040" y="20"/>
                    <a:pt x="1034" y="26"/>
                    <a:pt x="1027" y="26"/>
                  </a:cubicBezTo>
                  <a:close/>
                  <a:moveTo>
                    <a:pt x="950" y="26"/>
                  </a:moveTo>
                  <a:lnTo>
                    <a:pt x="925" y="26"/>
                  </a:lnTo>
                  <a:cubicBezTo>
                    <a:pt x="918" y="26"/>
                    <a:pt x="912" y="20"/>
                    <a:pt x="912" y="13"/>
                  </a:cubicBezTo>
                  <a:cubicBezTo>
                    <a:pt x="912" y="6"/>
                    <a:pt x="918" y="0"/>
                    <a:pt x="925" y="0"/>
                  </a:cubicBezTo>
                  <a:lnTo>
                    <a:pt x="950" y="0"/>
                  </a:lnTo>
                  <a:cubicBezTo>
                    <a:pt x="957" y="0"/>
                    <a:pt x="963" y="6"/>
                    <a:pt x="963" y="13"/>
                  </a:cubicBezTo>
                  <a:cubicBezTo>
                    <a:pt x="963" y="20"/>
                    <a:pt x="957" y="26"/>
                    <a:pt x="950" y="26"/>
                  </a:cubicBezTo>
                  <a:close/>
                  <a:moveTo>
                    <a:pt x="874" y="26"/>
                  </a:moveTo>
                  <a:lnTo>
                    <a:pt x="848" y="26"/>
                  </a:lnTo>
                  <a:cubicBezTo>
                    <a:pt x="841" y="26"/>
                    <a:pt x="835" y="20"/>
                    <a:pt x="835" y="13"/>
                  </a:cubicBezTo>
                  <a:cubicBezTo>
                    <a:pt x="835" y="6"/>
                    <a:pt x="841" y="0"/>
                    <a:pt x="848" y="0"/>
                  </a:cubicBezTo>
                  <a:lnTo>
                    <a:pt x="874" y="0"/>
                  </a:lnTo>
                  <a:cubicBezTo>
                    <a:pt x="881" y="0"/>
                    <a:pt x="886" y="6"/>
                    <a:pt x="886" y="13"/>
                  </a:cubicBezTo>
                  <a:cubicBezTo>
                    <a:pt x="886" y="20"/>
                    <a:pt x="881" y="26"/>
                    <a:pt x="874" y="26"/>
                  </a:cubicBezTo>
                  <a:close/>
                  <a:moveTo>
                    <a:pt x="797" y="26"/>
                  </a:moveTo>
                  <a:lnTo>
                    <a:pt x="771" y="26"/>
                  </a:lnTo>
                  <a:cubicBezTo>
                    <a:pt x="764" y="26"/>
                    <a:pt x="758" y="20"/>
                    <a:pt x="758" y="13"/>
                  </a:cubicBezTo>
                  <a:cubicBezTo>
                    <a:pt x="758" y="6"/>
                    <a:pt x="764" y="0"/>
                    <a:pt x="771" y="0"/>
                  </a:cubicBezTo>
                  <a:lnTo>
                    <a:pt x="797" y="0"/>
                  </a:lnTo>
                  <a:cubicBezTo>
                    <a:pt x="804" y="0"/>
                    <a:pt x="810" y="6"/>
                    <a:pt x="810" y="13"/>
                  </a:cubicBezTo>
                  <a:cubicBezTo>
                    <a:pt x="810" y="20"/>
                    <a:pt x="804" y="26"/>
                    <a:pt x="797" y="26"/>
                  </a:cubicBezTo>
                  <a:close/>
                  <a:moveTo>
                    <a:pt x="720" y="26"/>
                  </a:moveTo>
                  <a:lnTo>
                    <a:pt x="694" y="26"/>
                  </a:lnTo>
                  <a:cubicBezTo>
                    <a:pt x="687" y="26"/>
                    <a:pt x="682" y="20"/>
                    <a:pt x="682" y="13"/>
                  </a:cubicBezTo>
                  <a:cubicBezTo>
                    <a:pt x="682" y="6"/>
                    <a:pt x="687" y="0"/>
                    <a:pt x="694" y="0"/>
                  </a:cubicBezTo>
                  <a:lnTo>
                    <a:pt x="720" y="0"/>
                  </a:lnTo>
                  <a:cubicBezTo>
                    <a:pt x="727" y="0"/>
                    <a:pt x="733" y="6"/>
                    <a:pt x="733" y="13"/>
                  </a:cubicBezTo>
                  <a:cubicBezTo>
                    <a:pt x="733" y="20"/>
                    <a:pt x="727" y="26"/>
                    <a:pt x="720" y="26"/>
                  </a:cubicBezTo>
                  <a:close/>
                  <a:moveTo>
                    <a:pt x="643" y="26"/>
                  </a:moveTo>
                  <a:lnTo>
                    <a:pt x="618" y="26"/>
                  </a:lnTo>
                  <a:cubicBezTo>
                    <a:pt x="610" y="26"/>
                    <a:pt x="605" y="20"/>
                    <a:pt x="605" y="13"/>
                  </a:cubicBezTo>
                  <a:cubicBezTo>
                    <a:pt x="605" y="6"/>
                    <a:pt x="610" y="0"/>
                    <a:pt x="618" y="0"/>
                  </a:cubicBezTo>
                  <a:lnTo>
                    <a:pt x="643" y="0"/>
                  </a:lnTo>
                  <a:cubicBezTo>
                    <a:pt x="650" y="0"/>
                    <a:pt x="656" y="6"/>
                    <a:pt x="656" y="13"/>
                  </a:cubicBezTo>
                  <a:cubicBezTo>
                    <a:pt x="656" y="20"/>
                    <a:pt x="650" y="26"/>
                    <a:pt x="643" y="26"/>
                  </a:cubicBezTo>
                  <a:close/>
                  <a:moveTo>
                    <a:pt x="566" y="26"/>
                  </a:moveTo>
                  <a:lnTo>
                    <a:pt x="541" y="26"/>
                  </a:lnTo>
                  <a:cubicBezTo>
                    <a:pt x="534" y="26"/>
                    <a:pt x="528" y="20"/>
                    <a:pt x="528" y="13"/>
                  </a:cubicBezTo>
                  <a:cubicBezTo>
                    <a:pt x="528" y="6"/>
                    <a:pt x="534" y="0"/>
                    <a:pt x="541" y="0"/>
                  </a:cubicBezTo>
                  <a:lnTo>
                    <a:pt x="566" y="0"/>
                  </a:lnTo>
                  <a:cubicBezTo>
                    <a:pt x="573" y="0"/>
                    <a:pt x="579" y="6"/>
                    <a:pt x="579" y="13"/>
                  </a:cubicBezTo>
                  <a:cubicBezTo>
                    <a:pt x="579" y="20"/>
                    <a:pt x="573" y="26"/>
                    <a:pt x="566" y="26"/>
                  </a:cubicBezTo>
                  <a:close/>
                  <a:moveTo>
                    <a:pt x="490" y="26"/>
                  </a:moveTo>
                  <a:lnTo>
                    <a:pt x="464" y="26"/>
                  </a:lnTo>
                  <a:cubicBezTo>
                    <a:pt x="457" y="26"/>
                    <a:pt x="451" y="20"/>
                    <a:pt x="451" y="13"/>
                  </a:cubicBezTo>
                  <a:cubicBezTo>
                    <a:pt x="451" y="6"/>
                    <a:pt x="457" y="0"/>
                    <a:pt x="464" y="0"/>
                  </a:cubicBezTo>
                  <a:lnTo>
                    <a:pt x="490" y="0"/>
                  </a:lnTo>
                  <a:cubicBezTo>
                    <a:pt x="497" y="0"/>
                    <a:pt x="502" y="6"/>
                    <a:pt x="502" y="13"/>
                  </a:cubicBezTo>
                  <a:cubicBezTo>
                    <a:pt x="502" y="20"/>
                    <a:pt x="497" y="26"/>
                    <a:pt x="490" y="26"/>
                  </a:cubicBezTo>
                  <a:close/>
                  <a:moveTo>
                    <a:pt x="413" y="26"/>
                  </a:moveTo>
                  <a:lnTo>
                    <a:pt x="387" y="26"/>
                  </a:lnTo>
                  <a:cubicBezTo>
                    <a:pt x="380" y="26"/>
                    <a:pt x="374" y="20"/>
                    <a:pt x="374" y="13"/>
                  </a:cubicBezTo>
                  <a:cubicBezTo>
                    <a:pt x="374" y="6"/>
                    <a:pt x="380" y="0"/>
                    <a:pt x="387" y="0"/>
                  </a:cubicBezTo>
                  <a:lnTo>
                    <a:pt x="413" y="0"/>
                  </a:lnTo>
                  <a:cubicBezTo>
                    <a:pt x="420" y="0"/>
                    <a:pt x="426" y="6"/>
                    <a:pt x="426" y="13"/>
                  </a:cubicBezTo>
                  <a:cubicBezTo>
                    <a:pt x="426" y="20"/>
                    <a:pt x="420" y="26"/>
                    <a:pt x="413" y="26"/>
                  </a:cubicBezTo>
                  <a:close/>
                  <a:moveTo>
                    <a:pt x="336" y="26"/>
                  </a:moveTo>
                  <a:lnTo>
                    <a:pt x="310" y="26"/>
                  </a:lnTo>
                  <a:cubicBezTo>
                    <a:pt x="303" y="26"/>
                    <a:pt x="298" y="20"/>
                    <a:pt x="298" y="13"/>
                  </a:cubicBezTo>
                  <a:cubicBezTo>
                    <a:pt x="298" y="6"/>
                    <a:pt x="303" y="0"/>
                    <a:pt x="310" y="0"/>
                  </a:cubicBezTo>
                  <a:lnTo>
                    <a:pt x="336" y="0"/>
                  </a:lnTo>
                  <a:cubicBezTo>
                    <a:pt x="343" y="0"/>
                    <a:pt x="349" y="6"/>
                    <a:pt x="349" y="13"/>
                  </a:cubicBezTo>
                  <a:cubicBezTo>
                    <a:pt x="349" y="20"/>
                    <a:pt x="343" y="26"/>
                    <a:pt x="336" y="26"/>
                  </a:cubicBezTo>
                  <a:close/>
                  <a:moveTo>
                    <a:pt x="259" y="26"/>
                  </a:moveTo>
                  <a:lnTo>
                    <a:pt x="234" y="26"/>
                  </a:lnTo>
                  <a:cubicBezTo>
                    <a:pt x="226" y="26"/>
                    <a:pt x="221" y="20"/>
                    <a:pt x="221" y="13"/>
                  </a:cubicBezTo>
                  <a:cubicBezTo>
                    <a:pt x="221" y="6"/>
                    <a:pt x="226" y="0"/>
                    <a:pt x="234" y="0"/>
                  </a:cubicBezTo>
                  <a:lnTo>
                    <a:pt x="259" y="0"/>
                  </a:lnTo>
                  <a:cubicBezTo>
                    <a:pt x="266" y="0"/>
                    <a:pt x="272" y="6"/>
                    <a:pt x="272" y="13"/>
                  </a:cubicBezTo>
                  <a:cubicBezTo>
                    <a:pt x="272" y="20"/>
                    <a:pt x="266" y="26"/>
                    <a:pt x="259" y="26"/>
                  </a:cubicBezTo>
                  <a:close/>
                  <a:moveTo>
                    <a:pt x="182" y="26"/>
                  </a:moveTo>
                  <a:lnTo>
                    <a:pt x="157" y="26"/>
                  </a:lnTo>
                  <a:cubicBezTo>
                    <a:pt x="150" y="26"/>
                    <a:pt x="144" y="20"/>
                    <a:pt x="144" y="13"/>
                  </a:cubicBezTo>
                  <a:cubicBezTo>
                    <a:pt x="144" y="6"/>
                    <a:pt x="150" y="0"/>
                    <a:pt x="157" y="0"/>
                  </a:cubicBezTo>
                  <a:lnTo>
                    <a:pt x="182" y="0"/>
                  </a:lnTo>
                  <a:cubicBezTo>
                    <a:pt x="189" y="0"/>
                    <a:pt x="195" y="6"/>
                    <a:pt x="195" y="13"/>
                  </a:cubicBezTo>
                  <a:cubicBezTo>
                    <a:pt x="195" y="20"/>
                    <a:pt x="189" y="26"/>
                    <a:pt x="182" y="26"/>
                  </a:cubicBezTo>
                  <a:close/>
                  <a:moveTo>
                    <a:pt x="106" y="26"/>
                  </a:moveTo>
                  <a:lnTo>
                    <a:pt x="80" y="26"/>
                  </a:lnTo>
                  <a:cubicBezTo>
                    <a:pt x="73" y="26"/>
                    <a:pt x="67" y="20"/>
                    <a:pt x="67" y="13"/>
                  </a:cubicBezTo>
                  <a:cubicBezTo>
                    <a:pt x="67" y="6"/>
                    <a:pt x="73" y="0"/>
                    <a:pt x="80" y="0"/>
                  </a:cubicBezTo>
                  <a:lnTo>
                    <a:pt x="106" y="0"/>
                  </a:lnTo>
                  <a:cubicBezTo>
                    <a:pt x="113" y="0"/>
                    <a:pt x="118" y="6"/>
                    <a:pt x="118" y="13"/>
                  </a:cubicBezTo>
                  <a:cubicBezTo>
                    <a:pt x="118" y="20"/>
                    <a:pt x="113" y="26"/>
                    <a:pt x="106" y="26"/>
                  </a:cubicBezTo>
                  <a:close/>
                  <a:moveTo>
                    <a:pt x="29" y="26"/>
                  </a:moveTo>
                  <a:lnTo>
                    <a:pt x="13" y="26"/>
                  </a:lnTo>
                  <a:cubicBezTo>
                    <a:pt x="6" y="26"/>
                    <a:pt x="0" y="20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lnTo>
                    <a:pt x="29" y="0"/>
                  </a:lnTo>
                  <a:cubicBezTo>
                    <a:pt x="36" y="0"/>
                    <a:pt x="42" y="6"/>
                    <a:pt x="42" y="13"/>
                  </a:cubicBezTo>
                  <a:cubicBezTo>
                    <a:pt x="42" y="20"/>
                    <a:pt x="36" y="26"/>
                    <a:pt x="29" y="26"/>
                  </a:cubicBez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12" name="Line 91"/>
            <p:cNvSpPr>
              <a:spLocks noChangeShapeType="1"/>
            </p:cNvSpPr>
            <p:nvPr/>
          </p:nvSpPr>
          <p:spPr bwMode="auto">
            <a:xfrm>
              <a:off x="5221173" y="3746376"/>
              <a:ext cx="533276" cy="1588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13" name="Freeform 92"/>
            <p:cNvSpPr>
              <a:spLocks/>
            </p:cNvSpPr>
            <p:nvPr/>
          </p:nvSpPr>
          <p:spPr bwMode="auto">
            <a:xfrm>
              <a:off x="5746512" y="3709862"/>
              <a:ext cx="66660" cy="730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7" y="34"/>
                </a:cxn>
                <a:cxn ang="0">
                  <a:pos x="0" y="67"/>
                </a:cxn>
                <a:cxn ang="0">
                  <a:pos x="0" y="0"/>
                </a:cxn>
              </a:cxnLst>
              <a:rect l="0" t="0" r="r" b="b"/>
              <a:pathLst>
                <a:path w="67" h="67">
                  <a:moveTo>
                    <a:pt x="0" y="0"/>
                  </a:moveTo>
                  <a:lnTo>
                    <a:pt x="67" y="34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14" name="Line 94"/>
            <p:cNvSpPr>
              <a:spLocks noChangeShapeType="1"/>
            </p:cNvSpPr>
            <p:nvPr/>
          </p:nvSpPr>
          <p:spPr bwMode="auto">
            <a:xfrm>
              <a:off x="5943317" y="3535229"/>
              <a:ext cx="76182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15" name="Line 95"/>
            <p:cNvSpPr>
              <a:spLocks noChangeShapeType="1"/>
            </p:cNvSpPr>
            <p:nvPr/>
          </p:nvSpPr>
          <p:spPr bwMode="auto">
            <a:xfrm>
              <a:off x="6432153" y="3535229"/>
              <a:ext cx="95228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16" name="Freeform 96"/>
            <p:cNvSpPr>
              <a:spLocks/>
            </p:cNvSpPr>
            <p:nvPr/>
          </p:nvSpPr>
          <p:spPr bwMode="auto">
            <a:xfrm>
              <a:off x="6519446" y="3498714"/>
              <a:ext cx="68246" cy="730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7" y="34"/>
                </a:cxn>
                <a:cxn ang="0">
                  <a:pos x="0" y="67"/>
                </a:cxn>
                <a:cxn ang="0">
                  <a:pos x="0" y="0"/>
                </a:cxn>
              </a:cxnLst>
              <a:rect l="0" t="0" r="r" b="b"/>
              <a:pathLst>
                <a:path w="67" h="67">
                  <a:moveTo>
                    <a:pt x="0" y="0"/>
                  </a:moveTo>
                  <a:lnTo>
                    <a:pt x="67" y="34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17" name="Line 97"/>
            <p:cNvSpPr>
              <a:spLocks noChangeShapeType="1"/>
            </p:cNvSpPr>
            <p:nvPr/>
          </p:nvSpPr>
          <p:spPr bwMode="auto">
            <a:xfrm>
              <a:off x="5943317" y="3960700"/>
              <a:ext cx="76182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18" name="Line 98"/>
            <p:cNvSpPr>
              <a:spLocks noChangeShapeType="1"/>
            </p:cNvSpPr>
            <p:nvPr/>
          </p:nvSpPr>
          <p:spPr bwMode="auto">
            <a:xfrm>
              <a:off x="6432153" y="3960700"/>
              <a:ext cx="95228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19" name="Freeform 99"/>
            <p:cNvSpPr>
              <a:spLocks/>
            </p:cNvSpPr>
            <p:nvPr/>
          </p:nvSpPr>
          <p:spPr bwMode="auto">
            <a:xfrm>
              <a:off x="6519446" y="3924185"/>
              <a:ext cx="68246" cy="730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7" y="34"/>
                </a:cxn>
                <a:cxn ang="0">
                  <a:pos x="0" y="67"/>
                </a:cxn>
                <a:cxn ang="0">
                  <a:pos x="0" y="0"/>
                </a:cxn>
              </a:cxnLst>
              <a:rect l="0" t="0" r="r" b="b"/>
              <a:pathLst>
                <a:path w="67" h="67">
                  <a:moveTo>
                    <a:pt x="0" y="0"/>
                  </a:moveTo>
                  <a:lnTo>
                    <a:pt x="67" y="34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20" name="Line 100"/>
            <p:cNvSpPr>
              <a:spLocks noChangeShapeType="1"/>
            </p:cNvSpPr>
            <p:nvPr/>
          </p:nvSpPr>
          <p:spPr bwMode="auto">
            <a:xfrm>
              <a:off x="5944904" y="3746376"/>
              <a:ext cx="76182" cy="1588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21" name="Line 101"/>
            <p:cNvSpPr>
              <a:spLocks noChangeShapeType="1"/>
            </p:cNvSpPr>
            <p:nvPr/>
          </p:nvSpPr>
          <p:spPr bwMode="auto">
            <a:xfrm>
              <a:off x="6433741" y="3746376"/>
              <a:ext cx="95228" cy="1588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22" name="Freeform 102"/>
            <p:cNvSpPr>
              <a:spLocks/>
            </p:cNvSpPr>
            <p:nvPr/>
          </p:nvSpPr>
          <p:spPr bwMode="auto">
            <a:xfrm>
              <a:off x="6521032" y="3709862"/>
              <a:ext cx="68247" cy="730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7" y="34"/>
                </a:cxn>
                <a:cxn ang="0">
                  <a:pos x="0" y="67"/>
                </a:cxn>
                <a:cxn ang="0">
                  <a:pos x="0" y="0"/>
                </a:cxn>
              </a:cxnLst>
              <a:rect l="0" t="0" r="r" b="b"/>
              <a:pathLst>
                <a:path w="67" h="67">
                  <a:moveTo>
                    <a:pt x="0" y="0"/>
                  </a:moveTo>
                  <a:lnTo>
                    <a:pt x="67" y="34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23" name="Rectangle 103"/>
            <p:cNvSpPr>
              <a:spLocks noChangeArrowheads="1"/>
            </p:cNvSpPr>
            <p:nvPr/>
          </p:nvSpPr>
          <p:spPr bwMode="auto">
            <a:xfrm>
              <a:off x="6019499" y="3668585"/>
              <a:ext cx="412654" cy="15081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24" name="Rectangle 104"/>
            <p:cNvSpPr>
              <a:spLocks noChangeArrowheads="1"/>
            </p:cNvSpPr>
            <p:nvPr/>
          </p:nvSpPr>
          <p:spPr bwMode="auto">
            <a:xfrm>
              <a:off x="6019499" y="3668585"/>
              <a:ext cx="412654" cy="150819"/>
            </a:xfrm>
            <a:prstGeom prst="rect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25" name="Rectangle 107"/>
            <p:cNvSpPr>
              <a:spLocks noChangeArrowheads="1"/>
            </p:cNvSpPr>
            <p:nvPr/>
          </p:nvSpPr>
          <p:spPr bwMode="auto">
            <a:xfrm>
              <a:off x="6019499" y="3881321"/>
              <a:ext cx="412654" cy="15240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26" name="Rectangle 108"/>
            <p:cNvSpPr>
              <a:spLocks noChangeArrowheads="1"/>
            </p:cNvSpPr>
            <p:nvPr/>
          </p:nvSpPr>
          <p:spPr bwMode="auto">
            <a:xfrm>
              <a:off x="6019499" y="3881321"/>
              <a:ext cx="412654" cy="152408"/>
            </a:xfrm>
            <a:prstGeom prst="rect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27" name="Freeform 109"/>
            <p:cNvSpPr>
              <a:spLocks/>
            </p:cNvSpPr>
            <p:nvPr/>
          </p:nvSpPr>
          <p:spPr bwMode="auto">
            <a:xfrm>
              <a:off x="5811585" y="4181373"/>
              <a:ext cx="128557" cy="574703"/>
            </a:xfrm>
            <a:custGeom>
              <a:avLst/>
              <a:gdLst/>
              <a:ahLst/>
              <a:cxnLst>
                <a:cxn ang="0">
                  <a:pos x="0" y="86"/>
                </a:cxn>
                <a:cxn ang="0">
                  <a:pos x="0" y="434"/>
                </a:cxn>
                <a:cxn ang="0">
                  <a:pos x="128" y="521"/>
                </a:cxn>
                <a:cxn ang="0">
                  <a:pos x="128" y="0"/>
                </a:cxn>
                <a:cxn ang="0">
                  <a:pos x="0" y="86"/>
                </a:cxn>
              </a:cxnLst>
              <a:rect l="0" t="0" r="r" b="b"/>
              <a:pathLst>
                <a:path w="128" h="521">
                  <a:moveTo>
                    <a:pt x="0" y="86"/>
                  </a:moveTo>
                  <a:lnTo>
                    <a:pt x="0" y="434"/>
                  </a:lnTo>
                  <a:lnTo>
                    <a:pt x="128" y="521"/>
                  </a:lnTo>
                  <a:lnTo>
                    <a:pt x="128" y="0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00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28" name="Freeform 110"/>
            <p:cNvSpPr>
              <a:spLocks/>
            </p:cNvSpPr>
            <p:nvPr/>
          </p:nvSpPr>
          <p:spPr bwMode="auto">
            <a:xfrm>
              <a:off x="5811585" y="4181373"/>
              <a:ext cx="128557" cy="574703"/>
            </a:xfrm>
            <a:custGeom>
              <a:avLst/>
              <a:gdLst/>
              <a:ahLst/>
              <a:cxnLst>
                <a:cxn ang="0">
                  <a:pos x="0" y="86"/>
                </a:cxn>
                <a:cxn ang="0">
                  <a:pos x="0" y="434"/>
                </a:cxn>
                <a:cxn ang="0">
                  <a:pos x="128" y="521"/>
                </a:cxn>
                <a:cxn ang="0">
                  <a:pos x="128" y="0"/>
                </a:cxn>
                <a:cxn ang="0">
                  <a:pos x="0" y="86"/>
                </a:cxn>
              </a:cxnLst>
              <a:rect l="0" t="0" r="r" b="b"/>
              <a:pathLst>
                <a:path w="128" h="521">
                  <a:moveTo>
                    <a:pt x="0" y="86"/>
                  </a:moveTo>
                  <a:lnTo>
                    <a:pt x="0" y="434"/>
                  </a:lnTo>
                  <a:lnTo>
                    <a:pt x="128" y="521"/>
                  </a:lnTo>
                  <a:lnTo>
                    <a:pt x="128" y="0"/>
                  </a:lnTo>
                  <a:lnTo>
                    <a:pt x="0" y="86"/>
                  </a:lnTo>
                  <a:close/>
                </a:path>
              </a:pathLst>
            </a:custGeom>
            <a:noFill/>
            <a:ln w="1746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29" name="Freeform 111"/>
            <p:cNvSpPr>
              <a:spLocks/>
            </p:cNvSpPr>
            <p:nvPr/>
          </p:nvSpPr>
          <p:spPr bwMode="auto">
            <a:xfrm>
              <a:off x="6584518" y="4181373"/>
              <a:ext cx="130145" cy="574703"/>
            </a:xfrm>
            <a:custGeom>
              <a:avLst/>
              <a:gdLst/>
              <a:ahLst/>
              <a:cxnLst>
                <a:cxn ang="0">
                  <a:pos x="128" y="86"/>
                </a:cxn>
                <a:cxn ang="0">
                  <a:pos x="128" y="434"/>
                </a:cxn>
                <a:cxn ang="0">
                  <a:pos x="0" y="521"/>
                </a:cxn>
                <a:cxn ang="0">
                  <a:pos x="0" y="0"/>
                </a:cxn>
                <a:cxn ang="0">
                  <a:pos x="128" y="86"/>
                </a:cxn>
              </a:cxnLst>
              <a:rect l="0" t="0" r="r" b="b"/>
              <a:pathLst>
                <a:path w="128" h="521">
                  <a:moveTo>
                    <a:pt x="128" y="86"/>
                  </a:moveTo>
                  <a:lnTo>
                    <a:pt x="128" y="434"/>
                  </a:lnTo>
                  <a:lnTo>
                    <a:pt x="0" y="521"/>
                  </a:lnTo>
                  <a:lnTo>
                    <a:pt x="0" y="0"/>
                  </a:lnTo>
                  <a:lnTo>
                    <a:pt x="128" y="86"/>
                  </a:lnTo>
                  <a:close/>
                </a:path>
              </a:pathLst>
            </a:custGeom>
            <a:solidFill>
              <a:srgbClr val="00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30" name="Freeform 112"/>
            <p:cNvSpPr>
              <a:spLocks/>
            </p:cNvSpPr>
            <p:nvPr/>
          </p:nvSpPr>
          <p:spPr bwMode="auto">
            <a:xfrm>
              <a:off x="6584518" y="4181373"/>
              <a:ext cx="130145" cy="574703"/>
            </a:xfrm>
            <a:custGeom>
              <a:avLst/>
              <a:gdLst/>
              <a:ahLst/>
              <a:cxnLst>
                <a:cxn ang="0">
                  <a:pos x="128" y="86"/>
                </a:cxn>
                <a:cxn ang="0">
                  <a:pos x="128" y="434"/>
                </a:cxn>
                <a:cxn ang="0">
                  <a:pos x="0" y="521"/>
                </a:cxn>
                <a:cxn ang="0">
                  <a:pos x="0" y="0"/>
                </a:cxn>
                <a:cxn ang="0">
                  <a:pos x="128" y="86"/>
                </a:cxn>
              </a:cxnLst>
              <a:rect l="0" t="0" r="r" b="b"/>
              <a:pathLst>
                <a:path w="128" h="521">
                  <a:moveTo>
                    <a:pt x="128" y="86"/>
                  </a:moveTo>
                  <a:lnTo>
                    <a:pt x="128" y="434"/>
                  </a:lnTo>
                  <a:lnTo>
                    <a:pt x="0" y="521"/>
                  </a:lnTo>
                  <a:lnTo>
                    <a:pt x="0" y="0"/>
                  </a:lnTo>
                  <a:lnTo>
                    <a:pt x="128" y="86"/>
                  </a:lnTo>
                  <a:close/>
                </a:path>
              </a:pathLst>
            </a:custGeom>
            <a:noFill/>
            <a:ln w="1746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31" name="Rectangle 113"/>
            <p:cNvSpPr>
              <a:spLocks noChangeArrowheads="1"/>
            </p:cNvSpPr>
            <p:nvPr/>
          </p:nvSpPr>
          <p:spPr bwMode="auto">
            <a:xfrm>
              <a:off x="6017912" y="4179786"/>
              <a:ext cx="412654" cy="15240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32" name="Rectangle 114"/>
            <p:cNvSpPr>
              <a:spLocks noChangeArrowheads="1"/>
            </p:cNvSpPr>
            <p:nvPr/>
          </p:nvSpPr>
          <p:spPr bwMode="auto">
            <a:xfrm>
              <a:off x="6017912" y="4179786"/>
              <a:ext cx="412654" cy="152408"/>
            </a:xfrm>
            <a:prstGeom prst="rect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33" name="Freeform 117"/>
            <p:cNvSpPr>
              <a:spLocks noEditPoints="1"/>
            </p:cNvSpPr>
            <p:nvPr/>
          </p:nvSpPr>
          <p:spPr bwMode="auto">
            <a:xfrm>
              <a:off x="5471939" y="4117870"/>
              <a:ext cx="1299860" cy="687422"/>
            </a:xfrm>
            <a:custGeom>
              <a:avLst/>
              <a:gdLst/>
              <a:ahLst/>
              <a:cxnLst>
                <a:cxn ang="0">
                  <a:pos x="13" y="103"/>
                </a:cxn>
                <a:cxn ang="0">
                  <a:pos x="0" y="269"/>
                </a:cxn>
                <a:cxn ang="0">
                  <a:pos x="0" y="448"/>
                </a:cxn>
                <a:cxn ang="0">
                  <a:pos x="13" y="615"/>
                </a:cxn>
                <a:cxn ang="0">
                  <a:pos x="26" y="755"/>
                </a:cxn>
                <a:cxn ang="0">
                  <a:pos x="26" y="883"/>
                </a:cxn>
                <a:cxn ang="0">
                  <a:pos x="26" y="960"/>
                </a:cxn>
                <a:cxn ang="0">
                  <a:pos x="13" y="1101"/>
                </a:cxn>
                <a:cxn ang="0">
                  <a:pos x="0" y="1267"/>
                </a:cxn>
                <a:cxn ang="0">
                  <a:pos x="0" y="1447"/>
                </a:cxn>
                <a:cxn ang="0">
                  <a:pos x="162" y="1464"/>
                </a:cxn>
                <a:cxn ang="0">
                  <a:pos x="302" y="1451"/>
                </a:cxn>
                <a:cxn ang="0">
                  <a:pos x="430" y="1451"/>
                </a:cxn>
                <a:cxn ang="0">
                  <a:pos x="507" y="1451"/>
                </a:cxn>
                <a:cxn ang="0">
                  <a:pos x="648" y="1464"/>
                </a:cxn>
                <a:cxn ang="0">
                  <a:pos x="814" y="1477"/>
                </a:cxn>
                <a:cxn ang="0">
                  <a:pos x="994" y="1477"/>
                </a:cxn>
                <a:cxn ang="0">
                  <a:pos x="1160" y="1464"/>
                </a:cxn>
                <a:cxn ang="0">
                  <a:pos x="1301" y="1451"/>
                </a:cxn>
                <a:cxn ang="0">
                  <a:pos x="1429" y="1451"/>
                </a:cxn>
                <a:cxn ang="0">
                  <a:pos x="1506" y="1451"/>
                </a:cxn>
                <a:cxn ang="0">
                  <a:pos x="1646" y="1464"/>
                </a:cxn>
                <a:cxn ang="0">
                  <a:pos x="1813" y="1477"/>
                </a:cxn>
                <a:cxn ang="0">
                  <a:pos x="1992" y="1477"/>
                </a:cxn>
                <a:cxn ang="0">
                  <a:pos x="2158" y="1464"/>
                </a:cxn>
                <a:cxn ang="0">
                  <a:pos x="2299" y="1451"/>
                </a:cxn>
                <a:cxn ang="0">
                  <a:pos x="2427" y="1451"/>
                </a:cxn>
                <a:cxn ang="0">
                  <a:pos x="2504" y="1451"/>
                </a:cxn>
                <a:cxn ang="0">
                  <a:pos x="2645" y="1464"/>
                </a:cxn>
                <a:cxn ang="0">
                  <a:pos x="2811" y="1477"/>
                </a:cxn>
                <a:cxn ang="0">
                  <a:pos x="2990" y="1477"/>
                </a:cxn>
                <a:cxn ang="0">
                  <a:pos x="3037" y="1344"/>
                </a:cxn>
                <a:cxn ang="0">
                  <a:pos x="3024" y="1203"/>
                </a:cxn>
                <a:cxn ang="0">
                  <a:pos x="3024" y="1075"/>
                </a:cxn>
                <a:cxn ang="0">
                  <a:pos x="3024" y="998"/>
                </a:cxn>
                <a:cxn ang="0">
                  <a:pos x="3037" y="858"/>
                </a:cxn>
                <a:cxn ang="0">
                  <a:pos x="3049" y="691"/>
                </a:cxn>
                <a:cxn ang="0">
                  <a:pos x="3049" y="512"/>
                </a:cxn>
                <a:cxn ang="0">
                  <a:pos x="3037" y="346"/>
                </a:cxn>
                <a:cxn ang="0">
                  <a:pos x="3024" y="205"/>
                </a:cxn>
                <a:cxn ang="0">
                  <a:pos x="3024" y="77"/>
                </a:cxn>
                <a:cxn ang="0">
                  <a:pos x="3024" y="26"/>
                </a:cxn>
                <a:cxn ang="0">
                  <a:pos x="2883" y="13"/>
                </a:cxn>
                <a:cxn ang="0">
                  <a:pos x="2716" y="0"/>
                </a:cxn>
                <a:cxn ang="0">
                  <a:pos x="2537" y="0"/>
                </a:cxn>
                <a:cxn ang="0">
                  <a:pos x="2371" y="13"/>
                </a:cxn>
                <a:cxn ang="0">
                  <a:pos x="2230" y="26"/>
                </a:cxn>
                <a:cxn ang="0">
                  <a:pos x="2102" y="26"/>
                </a:cxn>
                <a:cxn ang="0">
                  <a:pos x="2025" y="26"/>
                </a:cxn>
                <a:cxn ang="0">
                  <a:pos x="1884" y="13"/>
                </a:cxn>
                <a:cxn ang="0">
                  <a:pos x="1718" y="0"/>
                </a:cxn>
                <a:cxn ang="0">
                  <a:pos x="1539" y="0"/>
                </a:cxn>
                <a:cxn ang="0">
                  <a:pos x="1372" y="13"/>
                </a:cxn>
                <a:cxn ang="0">
                  <a:pos x="1232" y="26"/>
                </a:cxn>
                <a:cxn ang="0">
                  <a:pos x="1104" y="26"/>
                </a:cxn>
                <a:cxn ang="0">
                  <a:pos x="1027" y="26"/>
                </a:cxn>
                <a:cxn ang="0">
                  <a:pos x="886" y="13"/>
                </a:cxn>
                <a:cxn ang="0">
                  <a:pos x="720" y="0"/>
                </a:cxn>
                <a:cxn ang="0">
                  <a:pos x="540" y="0"/>
                </a:cxn>
                <a:cxn ang="0">
                  <a:pos x="374" y="13"/>
                </a:cxn>
                <a:cxn ang="0">
                  <a:pos x="233" y="26"/>
                </a:cxn>
                <a:cxn ang="0">
                  <a:pos x="105" y="26"/>
                </a:cxn>
                <a:cxn ang="0">
                  <a:pos x="28" y="26"/>
                </a:cxn>
              </a:cxnLst>
              <a:rect l="0" t="0" r="r" b="b"/>
              <a:pathLst>
                <a:path w="3049" h="1477">
                  <a:moveTo>
                    <a:pt x="26" y="39"/>
                  </a:moveTo>
                  <a:lnTo>
                    <a:pt x="26" y="64"/>
                  </a:lnTo>
                  <a:cubicBezTo>
                    <a:pt x="26" y="71"/>
                    <a:pt x="20" y="77"/>
                    <a:pt x="13" y="77"/>
                  </a:cubicBezTo>
                  <a:cubicBezTo>
                    <a:pt x="6" y="77"/>
                    <a:pt x="0" y="71"/>
                    <a:pt x="0" y="64"/>
                  </a:cubicBezTo>
                  <a:lnTo>
                    <a:pt x="0" y="39"/>
                  </a:lnTo>
                  <a:cubicBezTo>
                    <a:pt x="0" y="31"/>
                    <a:pt x="6" y="26"/>
                    <a:pt x="13" y="26"/>
                  </a:cubicBezTo>
                  <a:cubicBezTo>
                    <a:pt x="20" y="26"/>
                    <a:pt x="26" y="31"/>
                    <a:pt x="26" y="39"/>
                  </a:cubicBezTo>
                  <a:close/>
                  <a:moveTo>
                    <a:pt x="26" y="115"/>
                  </a:moveTo>
                  <a:lnTo>
                    <a:pt x="26" y="141"/>
                  </a:lnTo>
                  <a:cubicBezTo>
                    <a:pt x="26" y="148"/>
                    <a:pt x="20" y="154"/>
                    <a:pt x="13" y="154"/>
                  </a:cubicBezTo>
                  <a:cubicBezTo>
                    <a:pt x="6" y="154"/>
                    <a:pt x="0" y="148"/>
                    <a:pt x="0" y="141"/>
                  </a:cubicBezTo>
                  <a:lnTo>
                    <a:pt x="0" y="115"/>
                  </a:lnTo>
                  <a:cubicBezTo>
                    <a:pt x="0" y="108"/>
                    <a:pt x="6" y="103"/>
                    <a:pt x="13" y="103"/>
                  </a:cubicBezTo>
                  <a:cubicBezTo>
                    <a:pt x="20" y="103"/>
                    <a:pt x="26" y="108"/>
                    <a:pt x="26" y="115"/>
                  </a:cubicBezTo>
                  <a:close/>
                  <a:moveTo>
                    <a:pt x="26" y="192"/>
                  </a:moveTo>
                  <a:lnTo>
                    <a:pt x="26" y="218"/>
                  </a:lnTo>
                  <a:cubicBezTo>
                    <a:pt x="26" y="225"/>
                    <a:pt x="20" y="231"/>
                    <a:pt x="13" y="231"/>
                  </a:cubicBezTo>
                  <a:cubicBezTo>
                    <a:pt x="6" y="231"/>
                    <a:pt x="0" y="225"/>
                    <a:pt x="0" y="218"/>
                  </a:cubicBezTo>
                  <a:lnTo>
                    <a:pt x="0" y="192"/>
                  </a:lnTo>
                  <a:cubicBezTo>
                    <a:pt x="0" y="185"/>
                    <a:pt x="6" y="179"/>
                    <a:pt x="13" y="179"/>
                  </a:cubicBezTo>
                  <a:cubicBezTo>
                    <a:pt x="20" y="179"/>
                    <a:pt x="26" y="185"/>
                    <a:pt x="26" y="192"/>
                  </a:cubicBezTo>
                  <a:close/>
                  <a:moveTo>
                    <a:pt x="26" y="269"/>
                  </a:moveTo>
                  <a:lnTo>
                    <a:pt x="26" y="295"/>
                  </a:lnTo>
                  <a:cubicBezTo>
                    <a:pt x="26" y="302"/>
                    <a:pt x="20" y="307"/>
                    <a:pt x="13" y="307"/>
                  </a:cubicBezTo>
                  <a:cubicBezTo>
                    <a:pt x="6" y="307"/>
                    <a:pt x="0" y="302"/>
                    <a:pt x="0" y="295"/>
                  </a:cubicBezTo>
                  <a:lnTo>
                    <a:pt x="0" y="269"/>
                  </a:lnTo>
                  <a:cubicBezTo>
                    <a:pt x="0" y="262"/>
                    <a:pt x="6" y="256"/>
                    <a:pt x="13" y="256"/>
                  </a:cubicBezTo>
                  <a:cubicBezTo>
                    <a:pt x="20" y="256"/>
                    <a:pt x="26" y="262"/>
                    <a:pt x="26" y="269"/>
                  </a:cubicBezTo>
                  <a:close/>
                  <a:moveTo>
                    <a:pt x="26" y="346"/>
                  </a:moveTo>
                  <a:lnTo>
                    <a:pt x="26" y="371"/>
                  </a:lnTo>
                  <a:cubicBezTo>
                    <a:pt x="26" y="378"/>
                    <a:pt x="20" y="384"/>
                    <a:pt x="13" y="384"/>
                  </a:cubicBezTo>
                  <a:cubicBezTo>
                    <a:pt x="6" y="384"/>
                    <a:pt x="0" y="378"/>
                    <a:pt x="0" y="371"/>
                  </a:cubicBezTo>
                  <a:lnTo>
                    <a:pt x="0" y="346"/>
                  </a:lnTo>
                  <a:cubicBezTo>
                    <a:pt x="0" y="339"/>
                    <a:pt x="6" y="333"/>
                    <a:pt x="13" y="333"/>
                  </a:cubicBezTo>
                  <a:cubicBezTo>
                    <a:pt x="20" y="333"/>
                    <a:pt x="26" y="339"/>
                    <a:pt x="26" y="346"/>
                  </a:cubicBezTo>
                  <a:close/>
                  <a:moveTo>
                    <a:pt x="26" y="423"/>
                  </a:moveTo>
                  <a:lnTo>
                    <a:pt x="26" y="448"/>
                  </a:lnTo>
                  <a:cubicBezTo>
                    <a:pt x="26" y="455"/>
                    <a:pt x="20" y="461"/>
                    <a:pt x="13" y="461"/>
                  </a:cubicBezTo>
                  <a:cubicBezTo>
                    <a:pt x="6" y="461"/>
                    <a:pt x="0" y="455"/>
                    <a:pt x="0" y="448"/>
                  </a:cubicBezTo>
                  <a:lnTo>
                    <a:pt x="0" y="423"/>
                  </a:lnTo>
                  <a:cubicBezTo>
                    <a:pt x="0" y="415"/>
                    <a:pt x="6" y="410"/>
                    <a:pt x="13" y="410"/>
                  </a:cubicBezTo>
                  <a:cubicBezTo>
                    <a:pt x="20" y="410"/>
                    <a:pt x="26" y="415"/>
                    <a:pt x="26" y="423"/>
                  </a:cubicBezTo>
                  <a:close/>
                  <a:moveTo>
                    <a:pt x="26" y="499"/>
                  </a:moveTo>
                  <a:lnTo>
                    <a:pt x="26" y="525"/>
                  </a:lnTo>
                  <a:cubicBezTo>
                    <a:pt x="26" y="532"/>
                    <a:pt x="20" y="538"/>
                    <a:pt x="13" y="538"/>
                  </a:cubicBezTo>
                  <a:cubicBezTo>
                    <a:pt x="6" y="538"/>
                    <a:pt x="0" y="532"/>
                    <a:pt x="0" y="525"/>
                  </a:cubicBezTo>
                  <a:lnTo>
                    <a:pt x="0" y="499"/>
                  </a:lnTo>
                  <a:cubicBezTo>
                    <a:pt x="0" y="492"/>
                    <a:pt x="6" y="487"/>
                    <a:pt x="13" y="487"/>
                  </a:cubicBezTo>
                  <a:cubicBezTo>
                    <a:pt x="20" y="487"/>
                    <a:pt x="26" y="492"/>
                    <a:pt x="26" y="499"/>
                  </a:cubicBezTo>
                  <a:close/>
                  <a:moveTo>
                    <a:pt x="26" y="576"/>
                  </a:moveTo>
                  <a:lnTo>
                    <a:pt x="26" y="602"/>
                  </a:lnTo>
                  <a:cubicBezTo>
                    <a:pt x="26" y="609"/>
                    <a:pt x="20" y="615"/>
                    <a:pt x="13" y="615"/>
                  </a:cubicBezTo>
                  <a:cubicBezTo>
                    <a:pt x="6" y="615"/>
                    <a:pt x="0" y="609"/>
                    <a:pt x="0" y="602"/>
                  </a:cubicBezTo>
                  <a:lnTo>
                    <a:pt x="0" y="576"/>
                  </a:lnTo>
                  <a:cubicBezTo>
                    <a:pt x="0" y="569"/>
                    <a:pt x="6" y="563"/>
                    <a:pt x="13" y="563"/>
                  </a:cubicBezTo>
                  <a:cubicBezTo>
                    <a:pt x="20" y="563"/>
                    <a:pt x="26" y="569"/>
                    <a:pt x="26" y="576"/>
                  </a:cubicBezTo>
                  <a:close/>
                  <a:moveTo>
                    <a:pt x="26" y="653"/>
                  </a:moveTo>
                  <a:lnTo>
                    <a:pt x="26" y="679"/>
                  </a:lnTo>
                  <a:cubicBezTo>
                    <a:pt x="26" y="686"/>
                    <a:pt x="20" y="691"/>
                    <a:pt x="13" y="691"/>
                  </a:cubicBezTo>
                  <a:cubicBezTo>
                    <a:pt x="6" y="691"/>
                    <a:pt x="0" y="686"/>
                    <a:pt x="0" y="679"/>
                  </a:cubicBezTo>
                  <a:lnTo>
                    <a:pt x="0" y="653"/>
                  </a:lnTo>
                  <a:cubicBezTo>
                    <a:pt x="0" y="646"/>
                    <a:pt x="6" y="640"/>
                    <a:pt x="13" y="640"/>
                  </a:cubicBezTo>
                  <a:cubicBezTo>
                    <a:pt x="20" y="640"/>
                    <a:pt x="26" y="646"/>
                    <a:pt x="26" y="653"/>
                  </a:cubicBezTo>
                  <a:close/>
                  <a:moveTo>
                    <a:pt x="26" y="730"/>
                  </a:moveTo>
                  <a:lnTo>
                    <a:pt x="26" y="755"/>
                  </a:lnTo>
                  <a:cubicBezTo>
                    <a:pt x="26" y="762"/>
                    <a:pt x="20" y="768"/>
                    <a:pt x="13" y="768"/>
                  </a:cubicBezTo>
                  <a:cubicBezTo>
                    <a:pt x="6" y="768"/>
                    <a:pt x="0" y="762"/>
                    <a:pt x="0" y="755"/>
                  </a:cubicBezTo>
                  <a:lnTo>
                    <a:pt x="0" y="730"/>
                  </a:lnTo>
                  <a:cubicBezTo>
                    <a:pt x="0" y="723"/>
                    <a:pt x="6" y="717"/>
                    <a:pt x="13" y="717"/>
                  </a:cubicBezTo>
                  <a:cubicBezTo>
                    <a:pt x="20" y="717"/>
                    <a:pt x="26" y="723"/>
                    <a:pt x="26" y="730"/>
                  </a:cubicBezTo>
                  <a:close/>
                  <a:moveTo>
                    <a:pt x="26" y="807"/>
                  </a:moveTo>
                  <a:lnTo>
                    <a:pt x="26" y="832"/>
                  </a:lnTo>
                  <a:cubicBezTo>
                    <a:pt x="26" y="839"/>
                    <a:pt x="20" y="845"/>
                    <a:pt x="13" y="845"/>
                  </a:cubicBezTo>
                  <a:cubicBezTo>
                    <a:pt x="6" y="845"/>
                    <a:pt x="0" y="839"/>
                    <a:pt x="0" y="832"/>
                  </a:cubicBezTo>
                  <a:lnTo>
                    <a:pt x="0" y="807"/>
                  </a:lnTo>
                  <a:cubicBezTo>
                    <a:pt x="0" y="799"/>
                    <a:pt x="6" y="794"/>
                    <a:pt x="13" y="794"/>
                  </a:cubicBezTo>
                  <a:cubicBezTo>
                    <a:pt x="20" y="794"/>
                    <a:pt x="26" y="799"/>
                    <a:pt x="26" y="807"/>
                  </a:cubicBezTo>
                  <a:close/>
                  <a:moveTo>
                    <a:pt x="26" y="883"/>
                  </a:moveTo>
                  <a:lnTo>
                    <a:pt x="26" y="909"/>
                  </a:lnTo>
                  <a:cubicBezTo>
                    <a:pt x="26" y="916"/>
                    <a:pt x="20" y="922"/>
                    <a:pt x="13" y="922"/>
                  </a:cubicBezTo>
                  <a:cubicBezTo>
                    <a:pt x="6" y="922"/>
                    <a:pt x="0" y="916"/>
                    <a:pt x="0" y="909"/>
                  </a:cubicBezTo>
                  <a:lnTo>
                    <a:pt x="0" y="883"/>
                  </a:lnTo>
                  <a:cubicBezTo>
                    <a:pt x="0" y="876"/>
                    <a:pt x="6" y="871"/>
                    <a:pt x="13" y="871"/>
                  </a:cubicBezTo>
                  <a:cubicBezTo>
                    <a:pt x="20" y="871"/>
                    <a:pt x="26" y="876"/>
                    <a:pt x="26" y="883"/>
                  </a:cubicBezTo>
                  <a:close/>
                  <a:moveTo>
                    <a:pt x="26" y="960"/>
                  </a:moveTo>
                  <a:lnTo>
                    <a:pt x="26" y="986"/>
                  </a:lnTo>
                  <a:cubicBezTo>
                    <a:pt x="26" y="993"/>
                    <a:pt x="20" y="999"/>
                    <a:pt x="13" y="999"/>
                  </a:cubicBezTo>
                  <a:cubicBezTo>
                    <a:pt x="6" y="999"/>
                    <a:pt x="0" y="993"/>
                    <a:pt x="0" y="986"/>
                  </a:cubicBezTo>
                  <a:lnTo>
                    <a:pt x="0" y="960"/>
                  </a:lnTo>
                  <a:cubicBezTo>
                    <a:pt x="0" y="953"/>
                    <a:pt x="6" y="947"/>
                    <a:pt x="13" y="947"/>
                  </a:cubicBezTo>
                  <a:cubicBezTo>
                    <a:pt x="20" y="947"/>
                    <a:pt x="26" y="953"/>
                    <a:pt x="26" y="960"/>
                  </a:cubicBezTo>
                  <a:close/>
                  <a:moveTo>
                    <a:pt x="26" y="1037"/>
                  </a:moveTo>
                  <a:lnTo>
                    <a:pt x="26" y="1063"/>
                  </a:lnTo>
                  <a:cubicBezTo>
                    <a:pt x="26" y="1070"/>
                    <a:pt x="20" y="1075"/>
                    <a:pt x="13" y="1075"/>
                  </a:cubicBezTo>
                  <a:cubicBezTo>
                    <a:pt x="6" y="1075"/>
                    <a:pt x="0" y="1070"/>
                    <a:pt x="0" y="1063"/>
                  </a:cubicBezTo>
                  <a:lnTo>
                    <a:pt x="0" y="1037"/>
                  </a:lnTo>
                  <a:cubicBezTo>
                    <a:pt x="0" y="1030"/>
                    <a:pt x="6" y="1024"/>
                    <a:pt x="13" y="1024"/>
                  </a:cubicBezTo>
                  <a:cubicBezTo>
                    <a:pt x="20" y="1024"/>
                    <a:pt x="26" y="1030"/>
                    <a:pt x="26" y="1037"/>
                  </a:cubicBezTo>
                  <a:close/>
                  <a:moveTo>
                    <a:pt x="26" y="1114"/>
                  </a:moveTo>
                  <a:lnTo>
                    <a:pt x="26" y="1139"/>
                  </a:lnTo>
                  <a:cubicBezTo>
                    <a:pt x="26" y="1146"/>
                    <a:pt x="20" y="1152"/>
                    <a:pt x="13" y="1152"/>
                  </a:cubicBezTo>
                  <a:cubicBezTo>
                    <a:pt x="6" y="1152"/>
                    <a:pt x="0" y="1146"/>
                    <a:pt x="0" y="1139"/>
                  </a:cubicBezTo>
                  <a:lnTo>
                    <a:pt x="0" y="1114"/>
                  </a:lnTo>
                  <a:cubicBezTo>
                    <a:pt x="0" y="1107"/>
                    <a:pt x="6" y="1101"/>
                    <a:pt x="13" y="1101"/>
                  </a:cubicBezTo>
                  <a:cubicBezTo>
                    <a:pt x="20" y="1101"/>
                    <a:pt x="26" y="1107"/>
                    <a:pt x="26" y="1114"/>
                  </a:cubicBezTo>
                  <a:close/>
                  <a:moveTo>
                    <a:pt x="26" y="1191"/>
                  </a:moveTo>
                  <a:lnTo>
                    <a:pt x="26" y="1216"/>
                  </a:lnTo>
                  <a:cubicBezTo>
                    <a:pt x="26" y="1223"/>
                    <a:pt x="20" y="1229"/>
                    <a:pt x="13" y="1229"/>
                  </a:cubicBezTo>
                  <a:cubicBezTo>
                    <a:pt x="6" y="1229"/>
                    <a:pt x="0" y="1223"/>
                    <a:pt x="0" y="1216"/>
                  </a:cubicBezTo>
                  <a:lnTo>
                    <a:pt x="0" y="1191"/>
                  </a:lnTo>
                  <a:cubicBezTo>
                    <a:pt x="0" y="1183"/>
                    <a:pt x="6" y="1178"/>
                    <a:pt x="13" y="1178"/>
                  </a:cubicBezTo>
                  <a:cubicBezTo>
                    <a:pt x="20" y="1178"/>
                    <a:pt x="26" y="1183"/>
                    <a:pt x="26" y="1191"/>
                  </a:cubicBezTo>
                  <a:close/>
                  <a:moveTo>
                    <a:pt x="26" y="1267"/>
                  </a:moveTo>
                  <a:lnTo>
                    <a:pt x="26" y="1293"/>
                  </a:lnTo>
                  <a:cubicBezTo>
                    <a:pt x="26" y="1300"/>
                    <a:pt x="20" y="1306"/>
                    <a:pt x="13" y="1306"/>
                  </a:cubicBezTo>
                  <a:cubicBezTo>
                    <a:pt x="6" y="1306"/>
                    <a:pt x="0" y="1300"/>
                    <a:pt x="0" y="1293"/>
                  </a:cubicBezTo>
                  <a:lnTo>
                    <a:pt x="0" y="1267"/>
                  </a:lnTo>
                  <a:cubicBezTo>
                    <a:pt x="0" y="1260"/>
                    <a:pt x="6" y="1255"/>
                    <a:pt x="13" y="1255"/>
                  </a:cubicBezTo>
                  <a:cubicBezTo>
                    <a:pt x="20" y="1255"/>
                    <a:pt x="26" y="1260"/>
                    <a:pt x="26" y="1267"/>
                  </a:cubicBezTo>
                  <a:close/>
                  <a:moveTo>
                    <a:pt x="26" y="1344"/>
                  </a:moveTo>
                  <a:lnTo>
                    <a:pt x="26" y="1370"/>
                  </a:lnTo>
                  <a:cubicBezTo>
                    <a:pt x="26" y="1377"/>
                    <a:pt x="20" y="1383"/>
                    <a:pt x="13" y="1383"/>
                  </a:cubicBezTo>
                  <a:cubicBezTo>
                    <a:pt x="6" y="1383"/>
                    <a:pt x="0" y="1377"/>
                    <a:pt x="0" y="1370"/>
                  </a:cubicBezTo>
                  <a:lnTo>
                    <a:pt x="0" y="1344"/>
                  </a:lnTo>
                  <a:cubicBezTo>
                    <a:pt x="0" y="1337"/>
                    <a:pt x="6" y="1331"/>
                    <a:pt x="13" y="1331"/>
                  </a:cubicBezTo>
                  <a:cubicBezTo>
                    <a:pt x="20" y="1331"/>
                    <a:pt x="26" y="1337"/>
                    <a:pt x="26" y="1344"/>
                  </a:cubicBezTo>
                  <a:close/>
                  <a:moveTo>
                    <a:pt x="26" y="1421"/>
                  </a:moveTo>
                  <a:lnTo>
                    <a:pt x="26" y="1447"/>
                  </a:lnTo>
                  <a:cubicBezTo>
                    <a:pt x="26" y="1454"/>
                    <a:pt x="20" y="1459"/>
                    <a:pt x="13" y="1459"/>
                  </a:cubicBezTo>
                  <a:cubicBezTo>
                    <a:pt x="6" y="1459"/>
                    <a:pt x="0" y="1454"/>
                    <a:pt x="0" y="1447"/>
                  </a:cubicBezTo>
                  <a:lnTo>
                    <a:pt x="0" y="1421"/>
                  </a:lnTo>
                  <a:cubicBezTo>
                    <a:pt x="0" y="1414"/>
                    <a:pt x="6" y="1408"/>
                    <a:pt x="13" y="1408"/>
                  </a:cubicBezTo>
                  <a:cubicBezTo>
                    <a:pt x="20" y="1408"/>
                    <a:pt x="26" y="1414"/>
                    <a:pt x="26" y="1421"/>
                  </a:cubicBezTo>
                  <a:close/>
                  <a:moveTo>
                    <a:pt x="46" y="1451"/>
                  </a:moveTo>
                  <a:lnTo>
                    <a:pt x="72" y="1451"/>
                  </a:lnTo>
                  <a:cubicBezTo>
                    <a:pt x="79" y="1451"/>
                    <a:pt x="85" y="1457"/>
                    <a:pt x="85" y="1464"/>
                  </a:cubicBezTo>
                  <a:cubicBezTo>
                    <a:pt x="85" y="1471"/>
                    <a:pt x="79" y="1477"/>
                    <a:pt x="72" y="1477"/>
                  </a:cubicBezTo>
                  <a:lnTo>
                    <a:pt x="46" y="1477"/>
                  </a:lnTo>
                  <a:cubicBezTo>
                    <a:pt x="39" y="1477"/>
                    <a:pt x="34" y="1471"/>
                    <a:pt x="34" y="1464"/>
                  </a:cubicBezTo>
                  <a:cubicBezTo>
                    <a:pt x="34" y="1457"/>
                    <a:pt x="39" y="1451"/>
                    <a:pt x="46" y="1451"/>
                  </a:cubicBezTo>
                  <a:close/>
                  <a:moveTo>
                    <a:pt x="123" y="1451"/>
                  </a:moveTo>
                  <a:lnTo>
                    <a:pt x="149" y="1451"/>
                  </a:lnTo>
                  <a:cubicBezTo>
                    <a:pt x="156" y="1451"/>
                    <a:pt x="162" y="1457"/>
                    <a:pt x="162" y="1464"/>
                  </a:cubicBezTo>
                  <a:cubicBezTo>
                    <a:pt x="162" y="1471"/>
                    <a:pt x="156" y="1477"/>
                    <a:pt x="149" y="1477"/>
                  </a:cubicBezTo>
                  <a:lnTo>
                    <a:pt x="123" y="1477"/>
                  </a:lnTo>
                  <a:cubicBezTo>
                    <a:pt x="116" y="1477"/>
                    <a:pt x="110" y="1471"/>
                    <a:pt x="110" y="1464"/>
                  </a:cubicBezTo>
                  <a:cubicBezTo>
                    <a:pt x="110" y="1457"/>
                    <a:pt x="116" y="1451"/>
                    <a:pt x="123" y="1451"/>
                  </a:cubicBezTo>
                  <a:close/>
                  <a:moveTo>
                    <a:pt x="200" y="1451"/>
                  </a:moveTo>
                  <a:lnTo>
                    <a:pt x="226" y="1451"/>
                  </a:lnTo>
                  <a:cubicBezTo>
                    <a:pt x="233" y="1451"/>
                    <a:pt x="238" y="1457"/>
                    <a:pt x="238" y="1464"/>
                  </a:cubicBezTo>
                  <a:cubicBezTo>
                    <a:pt x="238" y="1471"/>
                    <a:pt x="233" y="1477"/>
                    <a:pt x="226" y="1477"/>
                  </a:cubicBezTo>
                  <a:lnTo>
                    <a:pt x="200" y="1477"/>
                  </a:lnTo>
                  <a:cubicBezTo>
                    <a:pt x="193" y="1477"/>
                    <a:pt x="187" y="1471"/>
                    <a:pt x="187" y="1464"/>
                  </a:cubicBezTo>
                  <a:cubicBezTo>
                    <a:pt x="187" y="1457"/>
                    <a:pt x="193" y="1451"/>
                    <a:pt x="200" y="1451"/>
                  </a:cubicBezTo>
                  <a:close/>
                  <a:moveTo>
                    <a:pt x="277" y="1451"/>
                  </a:moveTo>
                  <a:lnTo>
                    <a:pt x="302" y="1451"/>
                  </a:lnTo>
                  <a:cubicBezTo>
                    <a:pt x="309" y="1451"/>
                    <a:pt x="315" y="1457"/>
                    <a:pt x="315" y="1464"/>
                  </a:cubicBezTo>
                  <a:cubicBezTo>
                    <a:pt x="315" y="1471"/>
                    <a:pt x="309" y="1477"/>
                    <a:pt x="302" y="1477"/>
                  </a:cubicBezTo>
                  <a:lnTo>
                    <a:pt x="277" y="1477"/>
                  </a:lnTo>
                  <a:cubicBezTo>
                    <a:pt x="270" y="1477"/>
                    <a:pt x="264" y="1471"/>
                    <a:pt x="264" y="1464"/>
                  </a:cubicBezTo>
                  <a:cubicBezTo>
                    <a:pt x="264" y="1457"/>
                    <a:pt x="270" y="1451"/>
                    <a:pt x="277" y="1451"/>
                  </a:cubicBezTo>
                  <a:close/>
                  <a:moveTo>
                    <a:pt x="354" y="1451"/>
                  </a:moveTo>
                  <a:lnTo>
                    <a:pt x="379" y="1451"/>
                  </a:lnTo>
                  <a:cubicBezTo>
                    <a:pt x="386" y="1451"/>
                    <a:pt x="392" y="1457"/>
                    <a:pt x="392" y="1464"/>
                  </a:cubicBezTo>
                  <a:cubicBezTo>
                    <a:pt x="392" y="1471"/>
                    <a:pt x="386" y="1477"/>
                    <a:pt x="379" y="1477"/>
                  </a:cubicBezTo>
                  <a:lnTo>
                    <a:pt x="354" y="1477"/>
                  </a:lnTo>
                  <a:cubicBezTo>
                    <a:pt x="346" y="1477"/>
                    <a:pt x="341" y="1471"/>
                    <a:pt x="341" y="1464"/>
                  </a:cubicBezTo>
                  <a:cubicBezTo>
                    <a:pt x="341" y="1457"/>
                    <a:pt x="346" y="1451"/>
                    <a:pt x="354" y="1451"/>
                  </a:cubicBezTo>
                  <a:close/>
                  <a:moveTo>
                    <a:pt x="430" y="1451"/>
                  </a:moveTo>
                  <a:lnTo>
                    <a:pt x="456" y="1451"/>
                  </a:lnTo>
                  <a:cubicBezTo>
                    <a:pt x="463" y="1451"/>
                    <a:pt x="469" y="1457"/>
                    <a:pt x="469" y="1464"/>
                  </a:cubicBezTo>
                  <a:cubicBezTo>
                    <a:pt x="469" y="1471"/>
                    <a:pt x="463" y="1477"/>
                    <a:pt x="456" y="1477"/>
                  </a:cubicBezTo>
                  <a:lnTo>
                    <a:pt x="430" y="1477"/>
                  </a:lnTo>
                  <a:cubicBezTo>
                    <a:pt x="423" y="1477"/>
                    <a:pt x="418" y="1471"/>
                    <a:pt x="418" y="1464"/>
                  </a:cubicBezTo>
                  <a:cubicBezTo>
                    <a:pt x="418" y="1457"/>
                    <a:pt x="423" y="1451"/>
                    <a:pt x="430" y="1451"/>
                  </a:cubicBezTo>
                  <a:close/>
                  <a:moveTo>
                    <a:pt x="507" y="1451"/>
                  </a:moveTo>
                  <a:lnTo>
                    <a:pt x="533" y="1451"/>
                  </a:lnTo>
                  <a:cubicBezTo>
                    <a:pt x="540" y="1451"/>
                    <a:pt x="546" y="1457"/>
                    <a:pt x="546" y="1464"/>
                  </a:cubicBezTo>
                  <a:cubicBezTo>
                    <a:pt x="546" y="1471"/>
                    <a:pt x="540" y="1477"/>
                    <a:pt x="533" y="1477"/>
                  </a:cubicBezTo>
                  <a:lnTo>
                    <a:pt x="507" y="1477"/>
                  </a:lnTo>
                  <a:cubicBezTo>
                    <a:pt x="500" y="1477"/>
                    <a:pt x="494" y="1471"/>
                    <a:pt x="494" y="1464"/>
                  </a:cubicBezTo>
                  <a:cubicBezTo>
                    <a:pt x="494" y="1457"/>
                    <a:pt x="500" y="1451"/>
                    <a:pt x="507" y="1451"/>
                  </a:cubicBezTo>
                  <a:close/>
                  <a:moveTo>
                    <a:pt x="584" y="1451"/>
                  </a:moveTo>
                  <a:lnTo>
                    <a:pt x="610" y="1451"/>
                  </a:lnTo>
                  <a:cubicBezTo>
                    <a:pt x="617" y="1451"/>
                    <a:pt x="622" y="1457"/>
                    <a:pt x="622" y="1464"/>
                  </a:cubicBezTo>
                  <a:cubicBezTo>
                    <a:pt x="622" y="1471"/>
                    <a:pt x="617" y="1477"/>
                    <a:pt x="610" y="1477"/>
                  </a:cubicBezTo>
                  <a:lnTo>
                    <a:pt x="584" y="1477"/>
                  </a:lnTo>
                  <a:cubicBezTo>
                    <a:pt x="577" y="1477"/>
                    <a:pt x="571" y="1471"/>
                    <a:pt x="571" y="1464"/>
                  </a:cubicBezTo>
                  <a:cubicBezTo>
                    <a:pt x="571" y="1457"/>
                    <a:pt x="577" y="1451"/>
                    <a:pt x="584" y="1451"/>
                  </a:cubicBezTo>
                  <a:close/>
                  <a:moveTo>
                    <a:pt x="661" y="1451"/>
                  </a:moveTo>
                  <a:lnTo>
                    <a:pt x="686" y="1451"/>
                  </a:lnTo>
                  <a:cubicBezTo>
                    <a:pt x="693" y="1451"/>
                    <a:pt x="699" y="1457"/>
                    <a:pt x="699" y="1464"/>
                  </a:cubicBezTo>
                  <a:cubicBezTo>
                    <a:pt x="699" y="1471"/>
                    <a:pt x="693" y="1477"/>
                    <a:pt x="686" y="1477"/>
                  </a:cubicBezTo>
                  <a:lnTo>
                    <a:pt x="661" y="1477"/>
                  </a:lnTo>
                  <a:cubicBezTo>
                    <a:pt x="654" y="1477"/>
                    <a:pt x="648" y="1471"/>
                    <a:pt x="648" y="1464"/>
                  </a:cubicBezTo>
                  <a:cubicBezTo>
                    <a:pt x="648" y="1457"/>
                    <a:pt x="654" y="1451"/>
                    <a:pt x="661" y="1451"/>
                  </a:cubicBezTo>
                  <a:close/>
                  <a:moveTo>
                    <a:pt x="738" y="1451"/>
                  </a:moveTo>
                  <a:lnTo>
                    <a:pt x="763" y="1451"/>
                  </a:lnTo>
                  <a:cubicBezTo>
                    <a:pt x="770" y="1451"/>
                    <a:pt x="776" y="1457"/>
                    <a:pt x="776" y="1464"/>
                  </a:cubicBezTo>
                  <a:cubicBezTo>
                    <a:pt x="776" y="1471"/>
                    <a:pt x="770" y="1477"/>
                    <a:pt x="763" y="1477"/>
                  </a:cubicBezTo>
                  <a:lnTo>
                    <a:pt x="738" y="1477"/>
                  </a:lnTo>
                  <a:cubicBezTo>
                    <a:pt x="730" y="1477"/>
                    <a:pt x="725" y="1471"/>
                    <a:pt x="725" y="1464"/>
                  </a:cubicBezTo>
                  <a:cubicBezTo>
                    <a:pt x="725" y="1457"/>
                    <a:pt x="730" y="1451"/>
                    <a:pt x="738" y="1451"/>
                  </a:cubicBezTo>
                  <a:close/>
                  <a:moveTo>
                    <a:pt x="814" y="1451"/>
                  </a:moveTo>
                  <a:lnTo>
                    <a:pt x="840" y="1451"/>
                  </a:lnTo>
                  <a:cubicBezTo>
                    <a:pt x="847" y="1451"/>
                    <a:pt x="853" y="1457"/>
                    <a:pt x="853" y="1464"/>
                  </a:cubicBezTo>
                  <a:cubicBezTo>
                    <a:pt x="853" y="1471"/>
                    <a:pt x="847" y="1477"/>
                    <a:pt x="840" y="1477"/>
                  </a:cubicBezTo>
                  <a:lnTo>
                    <a:pt x="814" y="1477"/>
                  </a:lnTo>
                  <a:cubicBezTo>
                    <a:pt x="807" y="1477"/>
                    <a:pt x="802" y="1471"/>
                    <a:pt x="802" y="1464"/>
                  </a:cubicBezTo>
                  <a:cubicBezTo>
                    <a:pt x="802" y="1457"/>
                    <a:pt x="807" y="1451"/>
                    <a:pt x="814" y="1451"/>
                  </a:cubicBezTo>
                  <a:close/>
                  <a:moveTo>
                    <a:pt x="891" y="1451"/>
                  </a:moveTo>
                  <a:lnTo>
                    <a:pt x="917" y="1451"/>
                  </a:lnTo>
                  <a:cubicBezTo>
                    <a:pt x="924" y="1451"/>
                    <a:pt x="930" y="1457"/>
                    <a:pt x="930" y="1464"/>
                  </a:cubicBezTo>
                  <a:cubicBezTo>
                    <a:pt x="930" y="1471"/>
                    <a:pt x="924" y="1477"/>
                    <a:pt x="917" y="1477"/>
                  </a:cubicBezTo>
                  <a:lnTo>
                    <a:pt x="891" y="1477"/>
                  </a:lnTo>
                  <a:cubicBezTo>
                    <a:pt x="884" y="1477"/>
                    <a:pt x="878" y="1471"/>
                    <a:pt x="878" y="1464"/>
                  </a:cubicBezTo>
                  <a:cubicBezTo>
                    <a:pt x="878" y="1457"/>
                    <a:pt x="884" y="1451"/>
                    <a:pt x="891" y="1451"/>
                  </a:cubicBezTo>
                  <a:close/>
                  <a:moveTo>
                    <a:pt x="968" y="1451"/>
                  </a:moveTo>
                  <a:lnTo>
                    <a:pt x="994" y="1451"/>
                  </a:lnTo>
                  <a:cubicBezTo>
                    <a:pt x="1001" y="1451"/>
                    <a:pt x="1006" y="1457"/>
                    <a:pt x="1006" y="1464"/>
                  </a:cubicBezTo>
                  <a:cubicBezTo>
                    <a:pt x="1006" y="1471"/>
                    <a:pt x="1001" y="1477"/>
                    <a:pt x="994" y="1477"/>
                  </a:cubicBezTo>
                  <a:lnTo>
                    <a:pt x="968" y="1477"/>
                  </a:lnTo>
                  <a:cubicBezTo>
                    <a:pt x="961" y="1477"/>
                    <a:pt x="955" y="1471"/>
                    <a:pt x="955" y="1464"/>
                  </a:cubicBezTo>
                  <a:cubicBezTo>
                    <a:pt x="955" y="1457"/>
                    <a:pt x="961" y="1451"/>
                    <a:pt x="968" y="1451"/>
                  </a:cubicBezTo>
                  <a:close/>
                  <a:moveTo>
                    <a:pt x="1045" y="1451"/>
                  </a:moveTo>
                  <a:lnTo>
                    <a:pt x="1070" y="1451"/>
                  </a:lnTo>
                  <a:cubicBezTo>
                    <a:pt x="1077" y="1451"/>
                    <a:pt x="1083" y="1457"/>
                    <a:pt x="1083" y="1464"/>
                  </a:cubicBezTo>
                  <a:cubicBezTo>
                    <a:pt x="1083" y="1471"/>
                    <a:pt x="1077" y="1477"/>
                    <a:pt x="1070" y="1477"/>
                  </a:cubicBezTo>
                  <a:lnTo>
                    <a:pt x="1045" y="1477"/>
                  </a:lnTo>
                  <a:cubicBezTo>
                    <a:pt x="1038" y="1477"/>
                    <a:pt x="1032" y="1471"/>
                    <a:pt x="1032" y="1464"/>
                  </a:cubicBezTo>
                  <a:cubicBezTo>
                    <a:pt x="1032" y="1457"/>
                    <a:pt x="1038" y="1451"/>
                    <a:pt x="1045" y="1451"/>
                  </a:cubicBezTo>
                  <a:close/>
                  <a:moveTo>
                    <a:pt x="1122" y="1451"/>
                  </a:moveTo>
                  <a:lnTo>
                    <a:pt x="1147" y="1451"/>
                  </a:lnTo>
                  <a:cubicBezTo>
                    <a:pt x="1154" y="1451"/>
                    <a:pt x="1160" y="1457"/>
                    <a:pt x="1160" y="1464"/>
                  </a:cubicBezTo>
                  <a:cubicBezTo>
                    <a:pt x="1160" y="1471"/>
                    <a:pt x="1154" y="1477"/>
                    <a:pt x="1147" y="1477"/>
                  </a:cubicBezTo>
                  <a:lnTo>
                    <a:pt x="1122" y="1477"/>
                  </a:lnTo>
                  <a:cubicBezTo>
                    <a:pt x="1114" y="1477"/>
                    <a:pt x="1109" y="1471"/>
                    <a:pt x="1109" y="1464"/>
                  </a:cubicBezTo>
                  <a:cubicBezTo>
                    <a:pt x="1109" y="1457"/>
                    <a:pt x="1114" y="1451"/>
                    <a:pt x="1122" y="1451"/>
                  </a:cubicBezTo>
                  <a:close/>
                  <a:moveTo>
                    <a:pt x="1198" y="1451"/>
                  </a:moveTo>
                  <a:lnTo>
                    <a:pt x="1224" y="1451"/>
                  </a:lnTo>
                  <a:cubicBezTo>
                    <a:pt x="1231" y="1451"/>
                    <a:pt x="1237" y="1457"/>
                    <a:pt x="1237" y="1464"/>
                  </a:cubicBezTo>
                  <a:cubicBezTo>
                    <a:pt x="1237" y="1471"/>
                    <a:pt x="1231" y="1477"/>
                    <a:pt x="1224" y="1477"/>
                  </a:cubicBezTo>
                  <a:lnTo>
                    <a:pt x="1198" y="1477"/>
                  </a:lnTo>
                  <a:cubicBezTo>
                    <a:pt x="1191" y="1477"/>
                    <a:pt x="1186" y="1471"/>
                    <a:pt x="1186" y="1464"/>
                  </a:cubicBezTo>
                  <a:cubicBezTo>
                    <a:pt x="1186" y="1457"/>
                    <a:pt x="1191" y="1451"/>
                    <a:pt x="1198" y="1451"/>
                  </a:cubicBezTo>
                  <a:close/>
                  <a:moveTo>
                    <a:pt x="1275" y="1451"/>
                  </a:moveTo>
                  <a:lnTo>
                    <a:pt x="1301" y="1451"/>
                  </a:lnTo>
                  <a:cubicBezTo>
                    <a:pt x="1308" y="1451"/>
                    <a:pt x="1314" y="1457"/>
                    <a:pt x="1314" y="1464"/>
                  </a:cubicBezTo>
                  <a:cubicBezTo>
                    <a:pt x="1314" y="1471"/>
                    <a:pt x="1308" y="1477"/>
                    <a:pt x="1301" y="1477"/>
                  </a:cubicBezTo>
                  <a:lnTo>
                    <a:pt x="1275" y="1477"/>
                  </a:lnTo>
                  <a:cubicBezTo>
                    <a:pt x="1268" y="1477"/>
                    <a:pt x="1262" y="1471"/>
                    <a:pt x="1262" y="1464"/>
                  </a:cubicBezTo>
                  <a:cubicBezTo>
                    <a:pt x="1262" y="1457"/>
                    <a:pt x="1268" y="1451"/>
                    <a:pt x="1275" y="1451"/>
                  </a:cubicBezTo>
                  <a:close/>
                  <a:moveTo>
                    <a:pt x="1352" y="1451"/>
                  </a:moveTo>
                  <a:lnTo>
                    <a:pt x="1378" y="1451"/>
                  </a:lnTo>
                  <a:cubicBezTo>
                    <a:pt x="1385" y="1451"/>
                    <a:pt x="1390" y="1457"/>
                    <a:pt x="1390" y="1464"/>
                  </a:cubicBezTo>
                  <a:cubicBezTo>
                    <a:pt x="1390" y="1471"/>
                    <a:pt x="1385" y="1477"/>
                    <a:pt x="1378" y="1477"/>
                  </a:cubicBezTo>
                  <a:lnTo>
                    <a:pt x="1352" y="1477"/>
                  </a:lnTo>
                  <a:cubicBezTo>
                    <a:pt x="1345" y="1477"/>
                    <a:pt x="1339" y="1471"/>
                    <a:pt x="1339" y="1464"/>
                  </a:cubicBezTo>
                  <a:cubicBezTo>
                    <a:pt x="1339" y="1457"/>
                    <a:pt x="1345" y="1451"/>
                    <a:pt x="1352" y="1451"/>
                  </a:cubicBezTo>
                  <a:close/>
                  <a:moveTo>
                    <a:pt x="1429" y="1451"/>
                  </a:moveTo>
                  <a:lnTo>
                    <a:pt x="1454" y="1451"/>
                  </a:lnTo>
                  <a:cubicBezTo>
                    <a:pt x="1461" y="1451"/>
                    <a:pt x="1467" y="1457"/>
                    <a:pt x="1467" y="1464"/>
                  </a:cubicBezTo>
                  <a:cubicBezTo>
                    <a:pt x="1467" y="1471"/>
                    <a:pt x="1461" y="1477"/>
                    <a:pt x="1454" y="1477"/>
                  </a:cubicBezTo>
                  <a:lnTo>
                    <a:pt x="1429" y="1477"/>
                  </a:lnTo>
                  <a:cubicBezTo>
                    <a:pt x="1422" y="1477"/>
                    <a:pt x="1416" y="1471"/>
                    <a:pt x="1416" y="1464"/>
                  </a:cubicBezTo>
                  <a:cubicBezTo>
                    <a:pt x="1416" y="1457"/>
                    <a:pt x="1422" y="1451"/>
                    <a:pt x="1429" y="1451"/>
                  </a:cubicBezTo>
                  <a:close/>
                  <a:moveTo>
                    <a:pt x="1506" y="1451"/>
                  </a:moveTo>
                  <a:lnTo>
                    <a:pt x="1531" y="1451"/>
                  </a:lnTo>
                  <a:cubicBezTo>
                    <a:pt x="1538" y="1451"/>
                    <a:pt x="1544" y="1457"/>
                    <a:pt x="1544" y="1464"/>
                  </a:cubicBezTo>
                  <a:cubicBezTo>
                    <a:pt x="1544" y="1471"/>
                    <a:pt x="1538" y="1477"/>
                    <a:pt x="1531" y="1477"/>
                  </a:cubicBezTo>
                  <a:lnTo>
                    <a:pt x="1506" y="1477"/>
                  </a:lnTo>
                  <a:cubicBezTo>
                    <a:pt x="1498" y="1477"/>
                    <a:pt x="1493" y="1471"/>
                    <a:pt x="1493" y="1464"/>
                  </a:cubicBezTo>
                  <a:cubicBezTo>
                    <a:pt x="1493" y="1457"/>
                    <a:pt x="1498" y="1451"/>
                    <a:pt x="1506" y="1451"/>
                  </a:cubicBezTo>
                  <a:close/>
                  <a:moveTo>
                    <a:pt x="1582" y="1451"/>
                  </a:moveTo>
                  <a:lnTo>
                    <a:pt x="1608" y="1451"/>
                  </a:lnTo>
                  <a:cubicBezTo>
                    <a:pt x="1615" y="1451"/>
                    <a:pt x="1621" y="1457"/>
                    <a:pt x="1621" y="1464"/>
                  </a:cubicBezTo>
                  <a:cubicBezTo>
                    <a:pt x="1621" y="1471"/>
                    <a:pt x="1615" y="1477"/>
                    <a:pt x="1608" y="1477"/>
                  </a:cubicBezTo>
                  <a:lnTo>
                    <a:pt x="1582" y="1477"/>
                  </a:lnTo>
                  <a:cubicBezTo>
                    <a:pt x="1575" y="1477"/>
                    <a:pt x="1570" y="1471"/>
                    <a:pt x="1570" y="1464"/>
                  </a:cubicBezTo>
                  <a:cubicBezTo>
                    <a:pt x="1570" y="1457"/>
                    <a:pt x="1575" y="1451"/>
                    <a:pt x="1582" y="1451"/>
                  </a:cubicBezTo>
                  <a:close/>
                  <a:moveTo>
                    <a:pt x="1659" y="1451"/>
                  </a:moveTo>
                  <a:lnTo>
                    <a:pt x="1685" y="1451"/>
                  </a:lnTo>
                  <a:cubicBezTo>
                    <a:pt x="1692" y="1451"/>
                    <a:pt x="1698" y="1457"/>
                    <a:pt x="1698" y="1464"/>
                  </a:cubicBezTo>
                  <a:cubicBezTo>
                    <a:pt x="1698" y="1471"/>
                    <a:pt x="1692" y="1477"/>
                    <a:pt x="1685" y="1477"/>
                  </a:cubicBezTo>
                  <a:lnTo>
                    <a:pt x="1659" y="1477"/>
                  </a:lnTo>
                  <a:cubicBezTo>
                    <a:pt x="1652" y="1477"/>
                    <a:pt x="1646" y="1471"/>
                    <a:pt x="1646" y="1464"/>
                  </a:cubicBezTo>
                  <a:cubicBezTo>
                    <a:pt x="1646" y="1457"/>
                    <a:pt x="1652" y="1451"/>
                    <a:pt x="1659" y="1451"/>
                  </a:cubicBezTo>
                  <a:close/>
                  <a:moveTo>
                    <a:pt x="1736" y="1451"/>
                  </a:moveTo>
                  <a:lnTo>
                    <a:pt x="1762" y="1451"/>
                  </a:lnTo>
                  <a:cubicBezTo>
                    <a:pt x="1769" y="1451"/>
                    <a:pt x="1774" y="1457"/>
                    <a:pt x="1774" y="1464"/>
                  </a:cubicBezTo>
                  <a:cubicBezTo>
                    <a:pt x="1774" y="1471"/>
                    <a:pt x="1769" y="1477"/>
                    <a:pt x="1762" y="1477"/>
                  </a:cubicBezTo>
                  <a:lnTo>
                    <a:pt x="1736" y="1477"/>
                  </a:lnTo>
                  <a:cubicBezTo>
                    <a:pt x="1729" y="1477"/>
                    <a:pt x="1723" y="1471"/>
                    <a:pt x="1723" y="1464"/>
                  </a:cubicBezTo>
                  <a:cubicBezTo>
                    <a:pt x="1723" y="1457"/>
                    <a:pt x="1729" y="1451"/>
                    <a:pt x="1736" y="1451"/>
                  </a:cubicBezTo>
                  <a:close/>
                  <a:moveTo>
                    <a:pt x="1813" y="1451"/>
                  </a:moveTo>
                  <a:lnTo>
                    <a:pt x="1838" y="1451"/>
                  </a:lnTo>
                  <a:cubicBezTo>
                    <a:pt x="1845" y="1451"/>
                    <a:pt x="1851" y="1457"/>
                    <a:pt x="1851" y="1464"/>
                  </a:cubicBezTo>
                  <a:cubicBezTo>
                    <a:pt x="1851" y="1471"/>
                    <a:pt x="1845" y="1477"/>
                    <a:pt x="1838" y="1477"/>
                  </a:cubicBezTo>
                  <a:lnTo>
                    <a:pt x="1813" y="1477"/>
                  </a:lnTo>
                  <a:cubicBezTo>
                    <a:pt x="1806" y="1477"/>
                    <a:pt x="1800" y="1471"/>
                    <a:pt x="1800" y="1464"/>
                  </a:cubicBezTo>
                  <a:cubicBezTo>
                    <a:pt x="1800" y="1457"/>
                    <a:pt x="1806" y="1451"/>
                    <a:pt x="1813" y="1451"/>
                  </a:cubicBezTo>
                  <a:close/>
                  <a:moveTo>
                    <a:pt x="1890" y="1451"/>
                  </a:moveTo>
                  <a:lnTo>
                    <a:pt x="1915" y="1451"/>
                  </a:lnTo>
                  <a:cubicBezTo>
                    <a:pt x="1922" y="1451"/>
                    <a:pt x="1928" y="1457"/>
                    <a:pt x="1928" y="1464"/>
                  </a:cubicBezTo>
                  <a:cubicBezTo>
                    <a:pt x="1928" y="1471"/>
                    <a:pt x="1922" y="1477"/>
                    <a:pt x="1915" y="1477"/>
                  </a:cubicBezTo>
                  <a:lnTo>
                    <a:pt x="1890" y="1477"/>
                  </a:lnTo>
                  <a:cubicBezTo>
                    <a:pt x="1882" y="1477"/>
                    <a:pt x="1877" y="1471"/>
                    <a:pt x="1877" y="1464"/>
                  </a:cubicBezTo>
                  <a:cubicBezTo>
                    <a:pt x="1877" y="1457"/>
                    <a:pt x="1882" y="1451"/>
                    <a:pt x="1890" y="1451"/>
                  </a:cubicBezTo>
                  <a:close/>
                  <a:moveTo>
                    <a:pt x="1966" y="1451"/>
                  </a:moveTo>
                  <a:lnTo>
                    <a:pt x="1992" y="1451"/>
                  </a:lnTo>
                  <a:cubicBezTo>
                    <a:pt x="1999" y="1451"/>
                    <a:pt x="2005" y="1457"/>
                    <a:pt x="2005" y="1464"/>
                  </a:cubicBezTo>
                  <a:cubicBezTo>
                    <a:pt x="2005" y="1471"/>
                    <a:pt x="1999" y="1477"/>
                    <a:pt x="1992" y="1477"/>
                  </a:cubicBezTo>
                  <a:lnTo>
                    <a:pt x="1966" y="1477"/>
                  </a:lnTo>
                  <a:cubicBezTo>
                    <a:pt x="1959" y="1477"/>
                    <a:pt x="1954" y="1471"/>
                    <a:pt x="1954" y="1464"/>
                  </a:cubicBezTo>
                  <a:cubicBezTo>
                    <a:pt x="1954" y="1457"/>
                    <a:pt x="1959" y="1451"/>
                    <a:pt x="1966" y="1451"/>
                  </a:cubicBezTo>
                  <a:close/>
                  <a:moveTo>
                    <a:pt x="2043" y="1451"/>
                  </a:moveTo>
                  <a:lnTo>
                    <a:pt x="2069" y="1451"/>
                  </a:lnTo>
                  <a:cubicBezTo>
                    <a:pt x="2076" y="1451"/>
                    <a:pt x="2082" y="1457"/>
                    <a:pt x="2082" y="1464"/>
                  </a:cubicBezTo>
                  <a:cubicBezTo>
                    <a:pt x="2082" y="1471"/>
                    <a:pt x="2076" y="1477"/>
                    <a:pt x="2069" y="1477"/>
                  </a:cubicBezTo>
                  <a:lnTo>
                    <a:pt x="2043" y="1477"/>
                  </a:lnTo>
                  <a:cubicBezTo>
                    <a:pt x="2036" y="1477"/>
                    <a:pt x="2030" y="1471"/>
                    <a:pt x="2030" y="1464"/>
                  </a:cubicBezTo>
                  <a:cubicBezTo>
                    <a:pt x="2030" y="1457"/>
                    <a:pt x="2036" y="1451"/>
                    <a:pt x="2043" y="1451"/>
                  </a:cubicBezTo>
                  <a:close/>
                  <a:moveTo>
                    <a:pt x="2120" y="1451"/>
                  </a:moveTo>
                  <a:lnTo>
                    <a:pt x="2146" y="1451"/>
                  </a:lnTo>
                  <a:cubicBezTo>
                    <a:pt x="2153" y="1451"/>
                    <a:pt x="2158" y="1457"/>
                    <a:pt x="2158" y="1464"/>
                  </a:cubicBezTo>
                  <a:cubicBezTo>
                    <a:pt x="2158" y="1471"/>
                    <a:pt x="2153" y="1477"/>
                    <a:pt x="2146" y="1477"/>
                  </a:cubicBezTo>
                  <a:lnTo>
                    <a:pt x="2120" y="1477"/>
                  </a:lnTo>
                  <a:cubicBezTo>
                    <a:pt x="2113" y="1477"/>
                    <a:pt x="2107" y="1471"/>
                    <a:pt x="2107" y="1464"/>
                  </a:cubicBezTo>
                  <a:cubicBezTo>
                    <a:pt x="2107" y="1457"/>
                    <a:pt x="2113" y="1451"/>
                    <a:pt x="2120" y="1451"/>
                  </a:cubicBezTo>
                  <a:close/>
                  <a:moveTo>
                    <a:pt x="2197" y="1451"/>
                  </a:moveTo>
                  <a:lnTo>
                    <a:pt x="2222" y="1451"/>
                  </a:lnTo>
                  <a:cubicBezTo>
                    <a:pt x="2229" y="1451"/>
                    <a:pt x="2235" y="1457"/>
                    <a:pt x="2235" y="1464"/>
                  </a:cubicBezTo>
                  <a:cubicBezTo>
                    <a:pt x="2235" y="1471"/>
                    <a:pt x="2229" y="1477"/>
                    <a:pt x="2222" y="1477"/>
                  </a:cubicBezTo>
                  <a:lnTo>
                    <a:pt x="2197" y="1477"/>
                  </a:lnTo>
                  <a:cubicBezTo>
                    <a:pt x="2190" y="1477"/>
                    <a:pt x="2184" y="1471"/>
                    <a:pt x="2184" y="1464"/>
                  </a:cubicBezTo>
                  <a:cubicBezTo>
                    <a:pt x="2184" y="1457"/>
                    <a:pt x="2190" y="1451"/>
                    <a:pt x="2197" y="1451"/>
                  </a:cubicBezTo>
                  <a:close/>
                  <a:moveTo>
                    <a:pt x="2274" y="1451"/>
                  </a:moveTo>
                  <a:lnTo>
                    <a:pt x="2299" y="1451"/>
                  </a:lnTo>
                  <a:cubicBezTo>
                    <a:pt x="2306" y="1451"/>
                    <a:pt x="2312" y="1457"/>
                    <a:pt x="2312" y="1464"/>
                  </a:cubicBezTo>
                  <a:cubicBezTo>
                    <a:pt x="2312" y="1471"/>
                    <a:pt x="2306" y="1477"/>
                    <a:pt x="2299" y="1477"/>
                  </a:cubicBezTo>
                  <a:lnTo>
                    <a:pt x="2274" y="1477"/>
                  </a:lnTo>
                  <a:cubicBezTo>
                    <a:pt x="2266" y="1477"/>
                    <a:pt x="2261" y="1471"/>
                    <a:pt x="2261" y="1464"/>
                  </a:cubicBezTo>
                  <a:cubicBezTo>
                    <a:pt x="2261" y="1457"/>
                    <a:pt x="2266" y="1451"/>
                    <a:pt x="2274" y="1451"/>
                  </a:cubicBezTo>
                  <a:close/>
                  <a:moveTo>
                    <a:pt x="2350" y="1451"/>
                  </a:moveTo>
                  <a:lnTo>
                    <a:pt x="2376" y="1451"/>
                  </a:lnTo>
                  <a:cubicBezTo>
                    <a:pt x="2383" y="1451"/>
                    <a:pt x="2389" y="1457"/>
                    <a:pt x="2389" y="1464"/>
                  </a:cubicBezTo>
                  <a:cubicBezTo>
                    <a:pt x="2389" y="1471"/>
                    <a:pt x="2383" y="1477"/>
                    <a:pt x="2376" y="1477"/>
                  </a:cubicBezTo>
                  <a:lnTo>
                    <a:pt x="2350" y="1477"/>
                  </a:lnTo>
                  <a:cubicBezTo>
                    <a:pt x="2343" y="1477"/>
                    <a:pt x="2338" y="1471"/>
                    <a:pt x="2338" y="1464"/>
                  </a:cubicBezTo>
                  <a:cubicBezTo>
                    <a:pt x="2338" y="1457"/>
                    <a:pt x="2343" y="1451"/>
                    <a:pt x="2350" y="1451"/>
                  </a:cubicBezTo>
                  <a:close/>
                  <a:moveTo>
                    <a:pt x="2427" y="1451"/>
                  </a:moveTo>
                  <a:lnTo>
                    <a:pt x="2453" y="1451"/>
                  </a:lnTo>
                  <a:cubicBezTo>
                    <a:pt x="2460" y="1451"/>
                    <a:pt x="2466" y="1457"/>
                    <a:pt x="2466" y="1464"/>
                  </a:cubicBezTo>
                  <a:cubicBezTo>
                    <a:pt x="2466" y="1471"/>
                    <a:pt x="2460" y="1477"/>
                    <a:pt x="2453" y="1477"/>
                  </a:cubicBezTo>
                  <a:lnTo>
                    <a:pt x="2427" y="1477"/>
                  </a:lnTo>
                  <a:cubicBezTo>
                    <a:pt x="2420" y="1477"/>
                    <a:pt x="2414" y="1471"/>
                    <a:pt x="2414" y="1464"/>
                  </a:cubicBezTo>
                  <a:cubicBezTo>
                    <a:pt x="2414" y="1457"/>
                    <a:pt x="2420" y="1451"/>
                    <a:pt x="2427" y="1451"/>
                  </a:cubicBezTo>
                  <a:close/>
                  <a:moveTo>
                    <a:pt x="2504" y="1451"/>
                  </a:moveTo>
                  <a:lnTo>
                    <a:pt x="2530" y="1451"/>
                  </a:lnTo>
                  <a:cubicBezTo>
                    <a:pt x="2537" y="1451"/>
                    <a:pt x="2542" y="1457"/>
                    <a:pt x="2542" y="1464"/>
                  </a:cubicBezTo>
                  <a:cubicBezTo>
                    <a:pt x="2542" y="1471"/>
                    <a:pt x="2537" y="1477"/>
                    <a:pt x="2530" y="1477"/>
                  </a:cubicBezTo>
                  <a:lnTo>
                    <a:pt x="2504" y="1477"/>
                  </a:lnTo>
                  <a:cubicBezTo>
                    <a:pt x="2497" y="1477"/>
                    <a:pt x="2491" y="1471"/>
                    <a:pt x="2491" y="1464"/>
                  </a:cubicBezTo>
                  <a:cubicBezTo>
                    <a:pt x="2491" y="1457"/>
                    <a:pt x="2497" y="1451"/>
                    <a:pt x="2504" y="1451"/>
                  </a:cubicBezTo>
                  <a:close/>
                  <a:moveTo>
                    <a:pt x="2581" y="1451"/>
                  </a:moveTo>
                  <a:lnTo>
                    <a:pt x="2606" y="1451"/>
                  </a:lnTo>
                  <a:cubicBezTo>
                    <a:pt x="2613" y="1451"/>
                    <a:pt x="2619" y="1457"/>
                    <a:pt x="2619" y="1464"/>
                  </a:cubicBezTo>
                  <a:cubicBezTo>
                    <a:pt x="2619" y="1471"/>
                    <a:pt x="2613" y="1477"/>
                    <a:pt x="2606" y="1477"/>
                  </a:cubicBezTo>
                  <a:lnTo>
                    <a:pt x="2581" y="1477"/>
                  </a:lnTo>
                  <a:cubicBezTo>
                    <a:pt x="2574" y="1477"/>
                    <a:pt x="2568" y="1471"/>
                    <a:pt x="2568" y="1464"/>
                  </a:cubicBezTo>
                  <a:cubicBezTo>
                    <a:pt x="2568" y="1457"/>
                    <a:pt x="2574" y="1451"/>
                    <a:pt x="2581" y="1451"/>
                  </a:cubicBezTo>
                  <a:close/>
                  <a:moveTo>
                    <a:pt x="2658" y="1451"/>
                  </a:moveTo>
                  <a:lnTo>
                    <a:pt x="2683" y="1451"/>
                  </a:lnTo>
                  <a:cubicBezTo>
                    <a:pt x="2690" y="1451"/>
                    <a:pt x="2696" y="1457"/>
                    <a:pt x="2696" y="1464"/>
                  </a:cubicBezTo>
                  <a:cubicBezTo>
                    <a:pt x="2696" y="1471"/>
                    <a:pt x="2690" y="1477"/>
                    <a:pt x="2683" y="1477"/>
                  </a:cubicBezTo>
                  <a:lnTo>
                    <a:pt x="2658" y="1477"/>
                  </a:lnTo>
                  <a:cubicBezTo>
                    <a:pt x="2650" y="1477"/>
                    <a:pt x="2645" y="1471"/>
                    <a:pt x="2645" y="1464"/>
                  </a:cubicBezTo>
                  <a:cubicBezTo>
                    <a:pt x="2645" y="1457"/>
                    <a:pt x="2650" y="1451"/>
                    <a:pt x="2658" y="1451"/>
                  </a:cubicBezTo>
                  <a:close/>
                  <a:moveTo>
                    <a:pt x="2734" y="1451"/>
                  </a:moveTo>
                  <a:lnTo>
                    <a:pt x="2760" y="1451"/>
                  </a:lnTo>
                  <a:cubicBezTo>
                    <a:pt x="2767" y="1451"/>
                    <a:pt x="2773" y="1457"/>
                    <a:pt x="2773" y="1464"/>
                  </a:cubicBezTo>
                  <a:cubicBezTo>
                    <a:pt x="2773" y="1471"/>
                    <a:pt x="2767" y="1477"/>
                    <a:pt x="2760" y="1477"/>
                  </a:cubicBezTo>
                  <a:lnTo>
                    <a:pt x="2734" y="1477"/>
                  </a:lnTo>
                  <a:cubicBezTo>
                    <a:pt x="2727" y="1477"/>
                    <a:pt x="2722" y="1471"/>
                    <a:pt x="2722" y="1464"/>
                  </a:cubicBezTo>
                  <a:cubicBezTo>
                    <a:pt x="2722" y="1457"/>
                    <a:pt x="2727" y="1451"/>
                    <a:pt x="2734" y="1451"/>
                  </a:cubicBezTo>
                  <a:close/>
                  <a:moveTo>
                    <a:pt x="2811" y="1451"/>
                  </a:moveTo>
                  <a:lnTo>
                    <a:pt x="2837" y="1451"/>
                  </a:lnTo>
                  <a:cubicBezTo>
                    <a:pt x="2844" y="1451"/>
                    <a:pt x="2850" y="1457"/>
                    <a:pt x="2850" y="1464"/>
                  </a:cubicBezTo>
                  <a:cubicBezTo>
                    <a:pt x="2850" y="1471"/>
                    <a:pt x="2844" y="1477"/>
                    <a:pt x="2837" y="1477"/>
                  </a:cubicBezTo>
                  <a:lnTo>
                    <a:pt x="2811" y="1477"/>
                  </a:lnTo>
                  <a:cubicBezTo>
                    <a:pt x="2804" y="1477"/>
                    <a:pt x="2798" y="1471"/>
                    <a:pt x="2798" y="1464"/>
                  </a:cubicBezTo>
                  <a:cubicBezTo>
                    <a:pt x="2798" y="1457"/>
                    <a:pt x="2804" y="1451"/>
                    <a:pt x="2811" y="1451"/>
                  </a:cubicBezTo>
                  <a:close/>
                  <a:moveTo>
                    <a:pt x="2888" y="1451"/>
                  </a:moveTo>
                  <a:lnTo>
                    <a:pt x="2914" y="1451"/>
                  </a:lnTo>
                  <a:cubicBezTo>
                    <a:pt x="2921" y="1451"/>
                    <a:pt x="2926" y="1457"/>
                    <a:pt x="2926" y="1464"/>
                  </a:cubicBezTo>
                  <a:cubicBezTo>
                    <a:pt x="2926" y="1471"/>
                    <a:pt x="2921" y="1477"/>
                    <a:pt x="2914" y="1477"/>
                  </a:cubicBezTo>
                  <a:lnTo>
                    <a:pt x="2888" y="1477"/>
                  </a:lnTo>
                  <a:cubicBezTo>
                    <a:pt x="2881" y="1477"/>
                    <a:pt x="2875" y="1471"/>
                    <a:pt x="2875" y="1464"/>
                  </a:cubicBezTo>
                  <a:cubicBezTo>
                    <a:pt x="2875" y="1457"/>
                    <a:pt x="2881" y="1451"/>
                    <a:pt x="2888" y="1451"/>
                  </a:cubicBezTo>
                  <a:close/>
                  <a:moveTo>
                    <a:pt x="2965" y="1451"/>
                  </a:moveTo>
                  <a:lnTo>
                    <a:pt x="2990" y="1451"/>
                  </a:lnTo>
                  <a:cubicBezTo>
                    <a:pt x="2997" y="1451"/>
                    <a:pt x="3003" y="1457"/>
                    <a:pt x="3003" y="1464"/>
                  </a:cubicBezTo>
                  <a:cubicBezTo>
                    <a:pt x="3003" y="1471"/>
                    <a:pt x="2997" y="1477"/>
                    <a:pt x="2990" y="1477"/>
                  </a:cubicBezTo>
                  <a:lnTo>
                    <a:pt x="2965" y="1477"/>
                  </a:lnTo>
                  <a:cubicBezTo>
                    <a:pt x="2958" y="1477"/>
                    <a:pt x="2952" y="1471"/>
                    <a:pt x="2952" y="1464"/>
                  </a:cubicBezTo>
                  <a:cubicBezTo>
                    <a:pt x="2952" y="1457"/>
                    <a:pt x="2958" y="1451"/>
                    <a:pt x="2965" y="1451"/>
                  </a:cubicBezTo>
                  <a:close/>
                  <a:moveTo>
                    <a:pt x="3024" y="1459"/>
                  </a:moveTo>
                  <a:lnTo>
                    <a:pt x="3024" y="1434"/>
                  </a:lnTo>
                  <a:cubicBezTo>
                    <a:pt x="3024" y="1427"/>
                    <a:pt x="3029" y="1421"/>
                    <a:pt x="3037" y="1421"/>
                  </a:cubicBezTo>
                  <a:cubicBezTo>
                    <a:pt x="3044" y="1421"/>
                    <a:pt x="3049" y="1427"/>
                    <a:pt x="3049" y="1434"/>
                  </a:cubicBezTo>
                  <a:lnTo>
                    <a:pt x="3049" y="1459"/>
                  </a:lnTo>
                  <a:cubicBezTo>
                    <a:pt x="3049" y="1466"/>
                    <a:pt x="3044" y="1472"/>
                    <a:pt x="3037" y="1472"/>
                  </a:cubicBezTo>
                  <a:cubicBezTo>
                    <a:pt x="3029" y="1472"/>
                    <a:pt x="3024" y="1466"/>
                    <a:pt x="3024" y="1459"/>
                  </a:cubicBezTo>
                  <a:close/>
                  <a:moveTo>
                    <a:pt x="3024" y="1382"/>
                  </a:moveTo>
                  <a:lnTo>
                    <a:pt x="3024" y="1357"/>
                  </a:lnTo>
                  <a:cubicBezTo>
                    <a:pt x="3024" y="1350"/>
                    <a:pt x="3029" y="1344"/>
                    <a:pt x="3037" y="1344"/>
                  </a:cubicBezTo>
                  <a:cubicBezTo>
                    <a:pt x="3044" y="1344"/>
                    <a:pt x="3049" y="1350"/>
                    <a:pt x="3049" y="1357"/>
                  </a:cubicBezTo>
                  <a:lnTo>
                    <a:pt x="3049" y="1382"/>
                  </a:lnTo>
                  <a:cubicBezTo>
                    <a:pt x="3049" y="1390"/>
                    <a:pt x="3044" y="1395"/>
                    <a:pt x="3037" y="1395"/>
                  </a:cubicBezTo>
                  <a:cubicBezTo>
                    <a:pt x="3029" y="1395"/>
                    <a:pt x="3024" y="1390"/>
                    <a:pt x="3024" y="1382"/>
                  </a:cubicBezTo>
                  <a:close/>
                  <a:moveTo>
                    <a:pt x="3024" y="1306"/>
                  </a:moveTo>
                  <a:lnTo>
                    <a:pt x="3024" y="1280"/>
                  </a:lnTo>
                  <a:cubicBezTo>
                    <a:pt x="3024" y="1273"/>
                    <a:pt x="3029" y="1267"/>
                    <a:pt x="3037" y="1267"/>
                  </a:cubicBezTo>
                  <a:cubicBezTo>
                    <a:pt x="3044" y="1267"/>
                    <a:pt x="3049" y="1273"/>
                    <a:pt x="3049" y="1280"/>
                  </a:cubicBezTo>
                  <a:lnTo>
                    <a:pt x="3049" y="1306"/>
                  </a:lnTo>
                  <a:cubicBezTo>
                    <a:pt x="3049" y="1313"/>
                    <a:pt x="3044" y="1318"/>
                    <a:pt x="3037" y="1318"/>
                  </a:cubicBezTo>
                  <a:cubicBezTo>
                    <a:pt x="3029" y="1318"/>
                    <a:pt x="3024" y="1313"/>
                    <a:pt x="3024" y="1306"/>
                  </a:cubicBezTo>
                  <a:close/>
                  <a:moveTo>
                    <a:pt x="3024" y="1229"/>
                  </a:moveTo>
                  <a:lnTo>
                    <a:pt x="3024" y="1203"/>
                  </a:lnTo>
                  <a:cubicBezTo>
                    <a:pt x="3024" y="1196"/>
                    <a:pt x="3029" y="1190"/>
                    <a:pt x="3037" y="1190"/>
                  </a:cubicBezTo>
                  <a:cubicBezTo>
                    <a:pt x="3044" y="1190"/>
                    <a:pt x="3049" y="1196"/>
                    <a:pt x="3049" y="1203"/>
                  </a:cubicBezTo>
                  <a:lnTo>
                    <a:pt x="3049" y="1229"/>
                  </a:lnTo>
                  <a:cubicBezTo>
                    <a:pt x="3049" y="1236"/>
                    <a:pt x="3044" y="1242"/>
                    <a:pt x="3037" y="1242"/>
                  </a:cubicBezTo>
                  <a:cubicBezTo>
                    <a:pt x="3029" y="1242"/>
                    <a:pt x="3024" y="1236"/>
                    <a:pt x="3024" y="1229"/>
                  </a:cubicBezTo>
                  <a:close/>
                  <a:moveTo>
                    <a:pt x="3024" y="1152"/>
                  </a:moveTo>
                  <a:lnTo>
                    <a:pt x="3024" y="1126"/>
                  </a:lnTo>
                  <a:cubicBezTo>
                    <a:pt x="3024" y="1119"/>
                    <a:pt x="3029" y="1114"/>
                    <a:pt x="3037" y="1114"/>
                  </a:cubicBezTo>
                  <a:cubicBezTo>
                    <a:pt x="3044" y="1114"/>
                    <a:pt x="3049" y="1119"/>
                    <a:pt x="3049" y="1126"/>
                  </a:cubicBezTo>
                  <a:lnTo>
                    <a:pt x="3049" y="1152"/>
                  </a:lnTo>
                  <a:cubicBezTo>
                    <a:pt x="3049" y="1159"/>
                    <a:pt x="3044" y="1165"/>
                    <a:pt x="3037" y="1165"/>
                  </a:cubicBezTo>
                  <a:cubicBezTo>
                    <a:pt x="3029" y="1165"/>
                    <a:pt x="3024" y="1159"/>
                    <a:pt x="3024" y="1152"/>
                  </a:cubicBezTo>
                  <a:close/>
                  <a:moveTo>
                    <a:pt x="3024" y="1075"/>
                  </a:moveTo>
                  <a:lnTo>
                    <a:pt x="3024" y="1050"/>
                  </a:lnTo>
                  <a:cubicBezTo>
                    <a:pt x="3024" y="1043"/>
                    <a:pt x="3029" y="1037"/>
                    <a:pt x="3037" y="1037"/>
                  </a:cubicBezTo>
                  <a:cubicBezTo>
                    <a:pt x="3044" y="1037"/>
                    <a:pt x="3049" y="1043"/>
                    <a:pt x="3049" y="1050"/>
                  </a:cubicBezTo>
                  <a:lnTo>
                    <a:pt x="3049" y="1075"/>
                  </a:lnTo>
                  <a:cubicBezTo>
                    <a:pt x="3049" y="1082"/>
                    <a:pt x="3044" y="1088"/>
                    <a:pt x="3037" y="1088"/>
                  </a:cubicBezTo>
                  <a:cubicBezTo>
                    <a:pt x="3029" y="1088"/>
                    <a:pt x="3024" y="1082"/>
                    <a:pt x="3024" y="1075"/>
                  </a:cubicBezTo>
                  <a:close/>
                  <a:moveTo>
                    <a:pt x="3024" y="998"/>
                  </a:moveTo>
                  <a:lnTo>
                    <a:pt x="3024" y="973"/>
                  </a:lnTo>
                  <a:cubicBezTo>
                    <a:pt x="3024" y="966"/>
                    <a:pt x="3029" y="960"/>
                    <a:pt x="3037" y="960"/>
                  </a:cubicBezTo>
                  <a:cubicBezTo>
                    <a:pt x="3044" y="960"/>
                    <a:pt x="3049" y="966"/>
                    <a:pt x="3049" y="973"/>
                  </a:cubicBezTo>
                  <a:lnTo>
                    <a:pt x="3049" y="998"/>
                  </a:lnTo>
                  <a:cubicBezTo>
                    <a:pt x="3049" y="1006"/>
                    <a:pt x="3044" y="1011"/>
                    <a:pt x="3037" y="1011"/>
                  </a:cubicBezTo>
                  <a:cubicBezTo>
                    <a:pt x="3029" y="1011"/>
                    <a:pt x="3024" y="1006"/>
                    <a:pt x="3024" y="998"/>
                  </a:cubicBezTo>
                  <a:close/>
                  <a:moveTo>
                    <a:pt x="3024" y="922"/>
                  </a:moveTo>
                  <a:lnTo>
                    <a:pt x="3024" y="896"/>
                  </a:lnTo>
                  <a:cubicBezTo>
                    <a:pt x="3024" y="889"/>
                    <a:pt x="3029" y="883"/>
                    <a:pt x="3037" y="883"/>
                  </a:cubicBezTo>
                  <a:cubicBezTo>
                    <a:pt x="3044" y="883"/>
                    <a:pt x="3049" y="889"/>
                    <a:pt x="3049" y="896"/>
                  </a:cubicBezTo>
                  <a:lnTo>
                    <a:pt x="3049" y="922"/>
                  </a:lnTo>
                  <a:cubicBezTo>
                    <a:pt x="3049" y="929"/>
                    <a:pt x="3044" y="934"/>
                    <a:pt x="3037" y="934"/>
                  </a:cubicBezTo>
                  <a:cubicBezTo>
                    <a:pt x="3029" y="934"/>
                    <a:pt x="3024" y="929"/>
                    <a:pt x="3024" y="922"/>
                  </a:cubicBezTo>
                  <a:close/>
                  <a:moveTo>
                    <a:pt x="3024" y="845"/>
                  </a:moveTo>
                  <a:lnTo>
                    <a:pt x="3024" y="819"/>
                  </a:lnTo>
                  <a:cubicBezTo>
                    <a:pt x="3024" y="812"/>
                    <a:pt x="3029" y="806"/>
                    <a:pt x="3037" y="806"/>
                  </a:cubicBezTo>
                  <a:cubicBezTo>
                    <a:pt x="3044" y="806"/>
                    <a:pt x="3049" y="812"/>
                    <a:pt x="3049" y="819"/>
                  </a:cubicBezTo>
                  <a:lnTo>
                    <a:pt x="3049" y="845"/>
                  </a:lnTo>
                  <a:cubicBezTo>
                    <a:pt x="3049" y="852"/>
                    <a:pt x="3044" y="858"/>
                    <a:pt x="3037" y="858"/>
                  </a:cubicBezTo>
                  <a:cubicBezTo>
                    <a:pt x="3029" y="858"/>
                    <a:pt x="3024" y="852"/>
                    <a:pt x="3024" y="845"/>
                  </a:cubicBezTo>
                  <a:close/>
                  <a:moveTo>
                    <a:pt x="3024" y="768"/>
                  </a:moveTo>
                  <a:lnTo>
                    <a:pt x="3024" y="742"/>
                  </a:lnTo>
                  <a:cubicBezTo>
                    <a:pt x="3024" y="735"/>
                    <a:pt x="3029" y="730"/>
                    <a:pt x="3037" y="730"/>
                  </a:cubicBezTo>
                  <a:cubicBezTo>
                    <a:pt x="3044" y="730"/>
                    <a:pt x="3049" y="735"/>
                    <a:pt x="3049" y="742"/>
                  </a:cubicBezTo>
                  <a:lnTo>
                    <a:pt x="3049" y="768"/>
                  </a:lnTo>
                  <a:cubicBezTo>
                    <a:pt x="3049" y="775"/>
                    <a:pt x="3044" y="781"/>
                    <a:pt x="3037" y="781"/>
                  </a:cubicBezTo>
                  <a:cubicBezTo>
                    <a:pt x="3029" y="781"/>
                    <a:pt x="3024" y="775"/>
                    <a:pt x="3024" y="768"/>
                  </a:cubicBezTo>
                  <a:close/>
                  <a:moveTo>
                    <a:pt x="3024" y="691"/>
                  </a:moveTo>
                  <a:lnTo>
                    <a:pt x="3024" y="666"/>
                  </a:lnTo>
                  <a:cubicBezTo>
                    <a:pt x="3024" y="659"/>
                    <a:pt x="3029" y="653"/>
                    <a:pt x="3037" y="653"/>
                  </a:cubicBezTo>
                  <a:cubicBezTo>
                    <a:pt x="3044" y="653"/>
                    <a:pt x="3049" y="659"/>
                    <a:pt x="3049" y="666"/>
                  </a:cubicBezTo>
                  <a:lnTo>
                    <a:pt x="3049" y="691"/>
                  </a:lnTo>
                  <a:cubicBezTo>
                    <a:pt x="3049" y="698"/>
                    <a:pt x="3044" y="704"/>
                    <a:pt x="3037" y="704"/>
                  </a:cubicBezTo>
                  <a:cubicBezTo>
                    <a:pt x="3029" y="704"/>
                    <a:pt x="3024" y="698"/>
                    <a:pt x="3024" y="691"/>
                  </a:cubicBezTo>
                  <a:close/>
                  <a:moveTo>
                    <a:pt x="3024" y="614"/>
                  </a:moveTo>
                  <a:lnTo>
                    <a:pt x="3024" y="589"/>
                  </a:lnTo>
                  <a:cubicBezTo>
                    <a:pt x="3024" y="582"/>
                    <a:pt x="3029" y="576"/>
                    <a:pt x="3037" y="576"/>
                  </a:cubicBezTo>
                  <a:cubicBezTo>
                    <a:pt x="3044" y="576"/>
                    <a:pt x="3049" y="582"/>
                    <a:pt x="3049" y="589"/>
                  </a:cubicBezTo>
                  <a:lnTo>
                    <a:pt x="3049" y="614"/>
                  </a:lnTo>
                  <a:cubicBezTo>
                    <a:pt x="3049" y="622"/>
                    <a:pt x="3044" y="627"/>
                    <a:pt x="3037" y="627"/>
                  </a:cubicBezTo>
                  <a:cubicBezTo>
                    <a:pt x="3029" y="627"/>
                    <a:pt x="3024" y="622"/>
                    <a:pt x="3024" y="614"/>
                  </a:cubicBezTo>
                  <a:close/>
                  <a:moveTo>
                    <a:pt x="3024" y="538"/>
                  </a:moveTo>
                  <a:lnTo>
                    <a:pt x="3024" y="512"/>
                  </a:lnTo>
                  <a:cubicBezTo>
                    <a:pt x="3024" y="505"/>
                    <a:pt x="3029" y="499"/>
                    <a:pt x="3037" y="499"/>
                  </a:cubicBezTo>
                  <a:cubicBezTo>
                    <a:pt x="3044" y="499"/>
                    <a:pt x="3049" y="505"/>
                    <a:pt x="3049" y="512"/>
                  </a:cubicBezTo>
                  <a:lnTo>
                    <a:pt x="3049" y="538"/>
                  </a:lnTo>
                  <a:cubicBezTo>
                    <a:pt x="3049" y="545"/>
                    <a:pt x="3044" y="550"/>
                    <a:pt x="3037" y="550"/>
                  </a:cubicBezTo>
                  <a:cubicBezTo>
                    <a:pt x="3029" y="550"/>
                    <a:pt x="3024" y="545"/>
                    <a:pt x="3024" y="538"/>
                  </a:cubicBezTo>
                  <a:close/>
                  <a:moveTo>
                    <a:pt x="3024" y="461"/>
                  </a:moveTo>
                  <a:lnTo>
                    <a:pt x="3024" y="435"/>
                  </a:lnTo>
                  <a:cubicBezTo>
                    <a:pt x="3024" y="428"/>
                    <a:pt x="3029" y="422"/>
                    <a:pt x="3037" y="422"/>
                  </a:cubicBezTo>
                  <a:cubicBezTo>
                    <a:pt x="3044" y="422"/>
                    <a:pt x="3049" y="428"/>
                    <a:pt x="3049" y="435"/>
                  </a:cubicBezTo>
                  <a:lnTo>
                    <a:pt x="3049" y="461"/>
                  </a:lnTo>
                  <a:cubicBezTo>
                    <a:pt x="3049" y="468"/>
                    <a:pt x="3044" y="474"/>
                    <a:pt x="3037" y="474"/>
                  </a:cubicBezTo>
                  <a:cubicBezTo>
                    <a:pt x="3029" y="474"/>
                    <a:pt x="3024" y="468"/>
                    <a:pt x="3024" y="461"/>
                  </a:cubicBezTo>
                  <a:close/>
                  <a:moveTo>
                    <a:pt x="3024" y="384"/>
                  </a:moveTo>
                  <a:lnTo>
                    <a:pt x="3024" y="358"/>
                  </a:lnTo>
                  <a:cubicBezTo>
                    <a:pt x="3024" y="351"/>
                    <a:pt x="3029" y="346"/>
                    <a:pt x="3037" y="346"/>
                  </a:cubicBezTo>
                  <a:cubicBezTo>
                    <a:pt x="3044" y="346"/>
                    <a:pt x="3049" y="351"/>
                    <a:pt x="3049" y="358"/>
                  </a:cubicBezTo>
                  <a:lnTo>
                    <a:pt x="3049" y="384"/>
                  </a:lnTo>
                  <a:cubicBezTo>
                    <a:pt x="3049" y="391"/>
                    <a:pt x="3044" y="397"/>
                    <a:pt x="3037" y="397"/>
                  </a:cubicBezTo>
                  <a:cubicBezTo>
                    <a:pt x="3029" y="397"/>
                    <a:pt x="3024" y="391"/>
                    <a:pt x="3024" y="384"/>
                  </a:cubicBezTo>
                  <a:close/>
                  <a:moveTo>
                    <a:pt x="3024" y="307"/>
                  </a:moveTo>
                  <a:lnTo>
                    <a:pt x="3024" y="282"/>
                  </a:lnTo>
                  <a:cubicBezTo>
                    <a:pt x="3024" y="275"/>
                    <a:pt x="3029" y="269"/>
                    <a:pt x="3037" y="269"/>
                  </a:cubicBezTo>
                  <a:cubicBezTo>
                    <a:pt x="3044" y="269"/>
                    <a:pt x="3049" y="275"/>
                    <a:pt x="3049" y="282"/>
                  </a:cubicBezTo>
                  <a:lnTo>
                    <a:pt x="3049" y="307"/>
                  </a:lnTo>
                  <a:cubicBezTo>
                    <a:pt x="3049" y="314"/>
                    <a:pt x="3044" y="320"/>
                    <a:pt x="3037" y="320"/>
                  </a:cubicBezTo>
                  <a:cubicBezTo>
                    <a:pt x="3029" y="320"/>
                    <a:pt x="3024" y="314"/>
                    <a:pt x="3024" y="307"/>
                  </a:cubicBezTo>
                  <a:close/>
                  <a:moveTo>
                    <a:pt x="3024" y="230"/>
                  </a:moveTo>
                  <a:lnTo>
                    <a:pt x="3024" y="205"/>
                  </a:lnTo>
                  <a:cubicBezTo>
                    <a:pt x="3024" y="198"/>
                    <a:pt x="3029" y="192"/>
                    <a:pt x="3037" y="192"/>
                  </a:cubicBezTo>
                  <a:cubicBezTo>
                    <a:pt x="3044" y="192"/>
                    <a:pt x="3049" y="198"/>
                    <a:pt x="3049" y="205"/>
                  </a:cubicBezTo>
                  <a:lnTo>
                    <a:pt x="3049" y="230"/>
                  </a:lnTo>
                  <a:cubicBezTo>
                    <a:pt x="3049" y="238"/>
                    <a:pt x="3044" y="243"/>
                    <a:pt x="3037" y="243"/>
                  </a:cubicBezTo>
                  <a:cubicBezTo>
                    <a:pt x="3029" y="243"/>
                    <a:pt x="3024" y="238"/>
                    <a:pt x="3024" y="230"/>
                  </a:cubicBezTo>
                  <a:close/>
                  <a:moveTo>
                    <a:pt x="3024" y="154"/>
                  </a:moveTo>
                  <a:lnTo>
                    <a:pt x="3024" y="128"/>
                  </a:lnTo>
                  <a:cubicBezTo>
                    <a:pt x="3024" y="121"/>
                    <a:pt x="3029" y="115"/>
                    <a:pt x="3037" y="115"/>
                  </a:cubicBezTo>
                  <a:cubicBezTo>
                    <a:pt x="3044" y="115"/>
                    <a:pt x="3049" y="121"/>
                    <a:pt x="3049" y="128"/>
                  </a:cubicBezTo>
                  <a:lnTo>
                    <a:pt x="3049" y="154"/>
                  </a:lnTo>
                  <a:cubicBezTo>
                    <a:pt x="3049" y="161"/>
                    <a:pt x="3044" y="166"/>
                    <a:pt x="3037" y="166"/>
                  </a:cubicBezTo>
                  <a:cubicBezTo>
                    <a:pt x="3029" y="166"/>
                    <a:pt x="3024" y="161"/>
                    <a:pt x="3024" y="154"/>
                  </a:cubicBezTo>
                  <a:close/>
                  <a:moveTo>
                    <a:pt x="3024" y="77"/>
                  </a:moveTo>
                  <a:lnTo>
                    <a:pt x="3024" y="51"/>
                  </a:lnTo>
                  <a:cubicBezTo>
                    <a:pt x="3024" y="44"/>
                    <a:pt x="3029" y="38"/>
                    <a:pt x="3037" y="38"/>
                  </a:cubicBezTo>
                  <a:cubicBezTo>
                    <a:pt x="3044" y="38"/>
                    <a:pt x="3049" y="44"/>
                    <a:pt x="3049" y="51"/>
                  </a:cubicBezTo>
                  <a:lnTo>
                    <a:pt x="3049" y="77"/>
                  </a:lnTo>
                  <a:cubicBezTo>
                    <a:pt x="3049" y="84"/>
                    <a:pt x="3044" y="90"/>
                    <a:pt x="3037" y="90"/>
                  </a:cubicBezTo>
                  <a:cubicBezTo>
                    <a:pt x="3029" y="90"/>
                    <a:pt x="3024" y="84"/>
                    <a:pt x="3024" y="77"/>
                  </a:cubicBezTo>
                  <a:close/>
                  <a:moveTo>
                    <a:pt x="3024" y="26"/>
                  </a:moveTo>
                  <a:lnTo>
                    <a:pt x="2998" y="26"/>
                  </a:lnTo>
                  <a:cubicBezTo>
                    <a:pt x="2991" y="26"/>
                    <a:pt x="2985" y="20"/>
                    <a:pt x="2985" y="13"/>
                  </a:cubicBezTo>
                  <a:cubicBezTo>
                    <a:pt x="2985" y="6"/>
                    <a:pt x="2991" y="0"/>
                    <a:pt x="2998" y="0"/>
                  </a:cubicBezTo>
                  <a:lnTo>
                    <a:pt x="3024" y="0"/>
                  </a:lnTo>
                  <a:cubicBezTo>
                    <a:pt x="3031" y="0"/>
                    <a:pt x="3036" y="6"/>
                    <a:pt x="3036" y="13"/>
                  </a:cubicBezTo>
                  <a:cubicBezTo>
                    <a:pt x="3036" y="20"/>
                    <a:pt x="3031" y="26"/>
                    <a:pt x="3024" y="26"/>
                  </a:cubicBezTo>
                  <a:close/>
                  <a:moveTo>
                    <a:pt x="2947" y="26"/>
                  </a:moveTo>
                  <a:lnTo>
                    <a:pt x="2921" y="26"/>
                  </a:lnTo>
                  <a:cubicBezTo>
                    <a:pt x="2914" y="26"/>
                    <a:pt x="2908" y="20"/>
                    <a:pt x="2908" y="13"/>
                  </a:cubicBezTo>
                  <a:cubicBezTo>
                    <a:pt x="2908" y="6"/>
                    <a:pt x="2914" y="0"/>
                    <a:pt x="2921" y="0"/>
                  </a:cubicBezTo>
                  <a:lnTo>
                    <a:pt x="2947" y="0"/>
                  </a:lnTo>
                  <a:cubicBezTo>
                    <a:pt x="2954" y="0"/>
                    <a:pt x="2960" y="6"/>
                    <a:pt x="2960" y="13"/>
                  </a:cubicBezTo>
                  <a:cubicBezTo>
                    <a:pt x="2960" y="20"/>
                    <a:pt x="2954" y="26"/>
                    <a:pt x="2947" y="26"/>
                  </a:cubicBezTo>
                  <a:close/>
                  <a:moveTo>
                    <a:pt x="2870" y="26"/>
                  </a:moveTo>
                  <a:lnTo>
                    <a:pt x="2844" y="26"/>
                  </a:lnTo>
                  <a:cubicBezTo>
                    <a:pt x="2837" y="26"/>
                    <a:pt x="2832" y="20"/>
                    <a:pt x="2832" y="13"/>
                  </a:cubicBezTo>
                  <a:cubicBezTo>
                    <a:pt x="2832" y="6"/>
                    <a:pt x="2837" y="0"/>
                    <a:pt x="2844" y="0"/>
                  </a:cubicBezTo>
                  <a:lnTo>
                    <a:pt x="2870" y="0"/>
                  </a:lnTo>
                  <a:cubicBezTo>
                    <a:pt x="2877" y="0"/>
                    <a:pt x="2883" y="6"/>
                    <a:pt x="2883" y="13"/>
                  </a:cubicBezTo>
                  <a:cubicBezTo>
                    <a:pt x="2883" y="20"/>
                    <a:pt x="2877" y="26"/>
                    <a:pt x="2870" y="26"/>
                  </a:cubicBezTo>
                  <a:close/>
                  <a:moveTo>
                    <a:pt x="2793" y="26"/>
                  </a:moveTo>
                  <a:lnTo>
                    <a:pt x="2768" y="26"/>
                  </a:lnTo>
                  <a:cubicBezTo>
                    <a:pt x="2761" y="26"/>
                    <a:pt x="2755" y="20"/>
                    <a:pt x="2755" y="13"/>
                  </a:cubicBezTo>
                  <a:cubicBezTo>
                    <a:pt x="2755" y="6"/>
                    <a:pt x="2761" y="0"/>
                    <a:pt x="2768" y="0"/>
                  </a:cubicBezTo>
                  <a:lnTo>
                    <a:pt x="2793" y="0"/>
                  </a:lnTo>
                  <a:cubicBezTo>
                    <a:pt x="2800" y="0"/>
                    <a:pt x="2806" y="6"/>
                    <a:pt x="2806" y="13"/>
                  </a:cubicBezTo>
                  <a:cubicBezTo>
                    <a:pt x="2806" y="20"/>
                    <a:pt x="2800" y="26"/>
                    <a:pt x="2793" y="26"/>
                  </a:cubicBezTo>
                  <a:close/>
                  <a:moveTo>
                    <a:pt x="2716" y="26"/>
                  </a:moveTo>
                  <a:lnTo>
                    <a:pt x="2691" y="26"/>
                  </a:lnTo>
                  <a:cubicBezTo>
                    <a:pt x="2684" y="26"/>
                    <a:pt x="2678" y="20"/>
                    <a:pt x="2678" y="13"/>
                  </a:cubicBezTo>
                  <a:cubicBezTo>
                    <a:pt x="2678" y="6"/>
                    <a:pt x="2684" y="0"/>
                    <a:pt x="2691" y="0"/>
                  </a:cubicBezTo>
                  <a:lnTo>
                    <a:pt x="2716" y="0"/>
                  </a:lnTo>
                  <a:cubicBezTo>
                    <a:pt x="2723" y="0"/>
                    <a:pt x="2729" y="6"/>
                    <a:pt x="2729" y="13"/>
                  </a:cubicBezTo>
                  <a:cubicBezTo>
                    <a:pt x="2729" y="20"/>
                    <a:pt x="2723" y="26"/>
                    <a:pt x="2716" y="26"/>
                  </a:cubicBezTo>
                  <a:close/>
                  <a:moveTo>
                    <a:pt x="2640" y="26"/>
                  </a:moveTo>
                  <a:lnTo>
                    <a:pt x="2614" y="26"/>
                  </a:lnTo>
                  <a:cubicBezTo>
                    <a:pt x="2607" y="26"/>
                    <a:pt x="2601" y="20"/>
                    <a:pt x="2601" y="13"/>
                  </a:cubicBezTo>
                  <a:cubicBezTo>
                    <a:pt x="2601" y="6"/>
                    <a:pt x="2607" y="0"/>
                    <a:pt x="2614" y="0"/>
                  </a:cubicBezTo>
                  <a:lnTo>
                    <a:pt x="2640" y="0"/>
                  </a:lnTo>
                  <a:cubicBezTo>
                    <a:pt x="2647" y="0"/>
                    <a:pt x="2652" y="6"/>
                    <a:pt x="2652" y="13"/>
                  </a:cubicBezTo>
                  <a:cubicBezTo>
                    <a:pt x="2652" y="20"/>
                    <a:pt x="2647" y="26"/>
                    <a:pt x="2640" y="26"/>
                  </a:cubicBezTo>
                  <a:close/>
                  <a:moveTo>
                    <a:pt x="2563" y="26"/>
                  </a:moveTo>
                  <a:lnTo>
                    <a:pt x="2537" y="26"/>
                  </a:lnTo>
                  <a:cubicBezTo>
                    <a:pt x="2530" y="26"/>
                    <a:pt x="2524" y="20"/>
                    <a:pt x="2524" y="13"/>
                  </a:cubicBezTo>
                  <a:cubicBezTo>
                    <a:pt x="2524" y="6"/>
                    <a:pt x="2530" y="0"/>
                    <a:pt x="2537" y="0"/>
                  </a:cubicBezTo>
                  <a:lnTo>
                    <a:pt x="2563" y="0"/>
                  </a:lnTo>
                  <a:cubicBezTo>
                    <a:pt x="2570" y="0"/>
                    <a:pt x="2576" y="6"/>
                    <a:pt x="2576" y="13"/>
                  </a:cubicBezTo>
                  <a:cubicBezTo>
                    <a:pt x="2576" y="20"/>
                    <a:pt x="2570" y="26"/>
                    <a:pt x="2563" y="26"/>
                  </a:cubicBezTo>
                  <a:close/>
                  <a:moveTo>
                    <a:pt x="2486" y="26"/>
                  </a:moveTo>
                  <a:lnTo>
                    <a:pt x="2460" y="26"/>
                  </a:lnTo>
                  <a:cubicBezTo>
                    <a:pt x="2453" y="26"/>
                    <a:pt x="2448" y="20"/>
                    <a:pt x="2448" y="13"/>
                  </a:cubicBezTo>
                  <a:cubicBezTo>
                    <a:pt x="2448" y="6"/>
                    <a:pt x="2453" y="0"/>
                    <a:pt x="2460" y="0"/>
                  </a:cubicBezTo>
                  <a:lnTo>
                    <a:pt x="2486" y="0"/>
                  </a:lnTo>
                  <a:cubicBezTo>
                    <a:pt x="2493" y="0"/>
                    <a:pt x="2499" y="6"/>
                    <a:pt x="2499" y="13"/>
                  </a:cubicBezTo>
                  <a:cubicBezTo>
                    <a:pt x="2499" y="20"/>
                    <a:pt x="2493" y="26"/>
                    <a:pt x="2486" y="26"/>
                  </a:cubicBezTo>
                  <a:close/>
                  <a:moveTo>
                    <a:pt x="2409" y="26"/>
                  </a:moveTo>
                  <a:lnTo>
                    <a:pt x="2384" y="26"/>
                  </a:lnTo>
                  <a:cubicBezTo>
                    <a:pt x="2377" y="26"/>
                    <a:pt x="2371" y="20"/>
                    <a:pt x="2371" y="13"/>
                  </a:cubicBezTo>
                  <a:cubicBezTo>
                    <a:pt x="2371" y="6"/>
                    <a:pt x="2377" y="0"/>
                    <a:pt x="2384" y="0"/>
                  </a:cubicBezTo>
                  <a:lnTo>
                    <a:pt x="2409" y="0"/>
                  </a:lnTo>
                  <a:cubicBezTo>
                    <a:pt x="2416" y="0"/>
                    <a:pt x="2422" y="6"/>
                    <a:pt x="2422" y="13"/>
                  </a:cubicBezTo>
                  <a:cubicBezTo>
                    <a:pt x="2422" y="20"/>
                    <a:pt x="2416" y="26"/>
                    <a:pt x="2409" y="26"/>
                  </a:cubicBezTo>
                  <a:close/>
                  <a:moveTo>
                    <a:pt x="2332" y="26"/>
                  </a:moveTo>
                  <a:lnTo>
                    <a:pt x="2307" y="26"/>
                  </a:lnTo>
                  <a:cubicBezTo>
                    <a:pt x="2300" y="26"/>
                    <a:pt x="2294" y="20"/>
                    <a:pt x="2294" y="13"/>
                  </a:cubicBezTo>
                  <a:cubicBezTo>
                    <a:pt x="2294" y="6"/>
                    <a:pt x="2300" y="0"/>
                    <a:pt x="2307" y="0"/>
                  </a:cubicBezTo>
                  <a:lnTo>
                    <a:pt x="2332" y="0"/>
                  </a:lnTo>
                  <a:cubicBezTo>
                    <a:pt x="2339" y="0"/>
                    <a:pt x="2345" y="6"/>
                    <a:pt x="2345" y="13"/>
                  </a:cubicBezTo>
                  <a:cubicBezTo>
                    <a:pt x="2345" y="20"/>
                    <a:pt x="2339" y="26"/>
                    <a:pt x="2332" y="26"/>
                  </a:cubicBezTo>
                  <a:close/>
                  <a:moveTo>
                    <a:pt x="2256" y="26"/>
                  </a:moveTo>
                  <a:lnTo>
                    <a:pt x="2230" y="26"/>
                  </a:lnTo>
                  <a:cubicBezTo>
                    <a:pt x="2223" y="26"/>
                    <a:pt x="2217" y="20"/>
                    <a:pt x="2217" y="13"/>
                  </a:cubicBezTo>
                  <a:cubicBezTo>
                    <a:pt x="2217" y="6"/>
                    <a:pt x="2223" y="0"/>
                    <a:pt x="2230" y="0"/>
                  </a:cubicBezTo>
                  <a:lnTo>
                    <a:pt x="2256" y="0"/>
                  </a:lnTo>
                  <a:cubicBezTo>
                    <a:pt x="2263" y="0"/>
                    <a:pt x="2268" y="6"/>
                    <a:pt x="2268" y="13"/>
                  </a:cubicBezTo>
                  <a:cubicBezTo>
                    <a:pt x="2268" y="20"/>
                    <a:pt x="2263" y="26"/>
                    <a:pt x="2256" y="26"/>
                  </a:cubicBezTo>
                  <a:close/>
                  <a:moveTo>
                    <a:pt x="2179" y="26"/>
                  </a:moveTo>
                  <a:lnTo>
                    <a:pt x="2153" y="26"/>
                  </a:lnTo>
                  <a:cubicBezTo>
                    <a:pt x="2146" y="26"/>
                    <a:pt x="2140" y="20"/>
                    <a:pt x="2140" y="13"/>
                  </a:cubicBezTo>
                  <a:cubicBezTo>
                    <a:pt x="2140" y="6"/>
                    <a:pt x="2146" y="0"/>
                    <a:pt x="2153" y="0"/>
                  </a:cubicBezTo>
                  <a:lnTo>
                    <a:pt x="2179" y="0"/>
                  </a:lnTo>
                  <a:cubicBezTo>
                    <a:pt x="2186" y="0"/>
                    <a:pt x="2192" y="6"/>
                    <a:pt x="2192" y="13"/>
                  </a:cubicBezTo>
                  <a:cubicBezTo>
                    <a:pt x="2192" y="20"/>
                    <a:pt x="2186" y="26"/>
                    <a:pt x="2179" y="26"/>
                  </a:cubicBezTo>
                  <a:close/>
                  <a:moveTo>
                    <a:pt x="2102" y="26"/>
                  </a:moveTo>
                  <a:lnTo>
                    <a:pt x="2076" y="26"/>
                  </a:lnTo>
                  <a:cubicBezTo>
                    <a:pt x="2069" y="26"/>
                    <a:pt x="2064" y="20"/>
                    <a:pt x="2064" y="13"/>
                  </a:cubicBezTo>
                  <a:cubicBezTo>
                    <a:pt x="2064" y="6"/>
                    <a:pt x="2069" y="0"/>
                    <a:pt x="2076" y="0"/>
                  </a:cubicBezTo>
                  <a:lnTo>
                    <a:pt x="2102" y="0"/>
                  </a:lnTo>
                  <a:cubicBezTo>
                    <a:pt x="2109" y="0"/>
                    <a:pt x="2115" y="6"/>
                    <a:pt x="2115" y="13"/>
                  </a:cubicBezTo>
                  <a:cubicBezTo>
                    <a:pt x="2115" y="20"/>
                    <a:pt x="2109" y="26"/>
                    <a:pt x="2102" y="26"/>
                  </a:cubicBezTo>
                  <a:close/>
                  <a:moveTo>
                    <a:pt x="2025" y="26"/>
                  </a:moveTo>
                  <a:lnTo>
                    <a:pt x="2000" y="26"/>
                  </a:lnTo>
                  <a:cubicBezTo>
                    <a:pt x="1993" y="26"/>
                    <a:pt x="1987" y="20"/>
                    <a:pt x="1987" y="13"/>
                  </a:cubicBezTo>
                  <a:cubicBezTo>
                    <a:pt x="1987" y="6"/>
                    <a:pt x="1993" y="0"/>
                    <a:pt x="2000" y="0"/>
                  </a:cubicBezTo>
                  <a:lnTo>
                    <a:pt x="2025" y="0"/>
                  </a:lnTo>
                  <a:cubicBezTo>
                    <a:pt x="2032" y="0"/>
                    <a:pt x="2038" y="6"/>
                    <a:pt x="2038" y="13"/>
                  </a:cubicBezTo>
                  <a:cubicBezTo>
                    <a:pt x="2038" y="20"/>
                    <a:pt x="2032" y="26"/>
                    <a:pt x="2025" y="26"/>
                  </a:cubicBezTo>
                  <a:close/>
                  <a:moveTo>
                    <a:pt x="1948" y="26"/>
                  </a:moveTo>
                  <a:lnTo>
                    <a:pt x="1923" y="26"/>
                  </a:lnTo>
                  <a:cubicBezTo>
                    <a:pt x="1916" y="26"/>
                    <a:pt x="1910" y="20"/>
                    <a:pt x="1910" y="13"/>
                  </a:cubicBezTo>
                  <a:cubicBezTo>
                    <a:pt x="1910" y="6"/>
                    <a:pt x="1916" y="0"/>
                    <a:pt x="1923" y="0"/>
                  </a:cubicBezTo>
                  <a:lnTo>
                    <a:pt x="1948" y="0"/>
                  </a:lnTo>
                  <a:cubicBezTo>
                    <a:pt x="1955" y="0"/>
                    <a:pt x="1961" y="6"/>
                    <a:pt x="1961" y="13"/>
                  </a:cubicBezTo>
                  <a:cubicBezTo>
                    <a:pt x="1961" y="20"/>
                    <a:pt x="1955" y="26"/>
                    <a:pt x="1948" y="26"/>
                  </a:cubicBezTo>
                  <a:close/>
                  <a:moveTo>
                    <a:pt x="1872" y="26"/>
                  </a:moveTo>
                  <a:lnTo>
                    <a:pt x="1846" y="26"/>
                  </a:lnTo>
                  <a:cubicBezTo>
                    <a:pt x="1839" y="26"/>
                    <a:pt x="1833" y="20"/>
                    <a:pt x="1833" y="13"/>
                  </a:cubicBezTo>
                  <a:cubicBezTo>
                    <a:pt x="1833" y="6"/>
                    <a:pt x="1839" y="0"/>
                    <a:pt x="1846" y="0"/>
                  </a:cubicBezTo>
                  <a:lnTo>
                    <a:pt x="1872" y="0"/>
                  </a:lnTo>
                  <a:cubicBezTo>
                    <a:pt x="1879" y="0"/>
                    <a:pt x="1884" y="6"/>
                    <a:pt x="1884" y="13"/>
                  </a:cubicBezTo>
                  <a:cubicBezTo>
                    <a:pt x="1884" y="20"/>
                    <a:pt x="1879" y="26"/>
                    <a:pt x="1872" y="26"/>
                  </a:cubicBezTo>
                  <a:close/>
                  <a:moveTo>
                    <a:pt x="1795" y="26"/>
                  </a:moveTo>
                  <a:lnTo>
                    <a:pt x="1769" y="26"/>
                  </a:lnTo>
                  <a:cubicBezTo>
                    <a:pt x="1762" y="26"/>
                    <a:pt x="1756" y="20"/>
                    <a:pt x="1756" y="13"/>
                  </a:cubicBezTo>
                  <a:cubicBezTo>
                    <a:pt x="1756" y="6"/>
                    <a:pt x="1762" y="0"/>
                    <a:pt x="1769" y="0"/>
                  </a:cubicBezTo>
                  <a:lnTo>
                    <a:pt x="1795" y="0"/>
                  </a:lnTo>
                  <a:cubicBezTo>
                    <a:pt x="1802" y="0"/>
                    <a:pt x="1808" y="6"/>
                    <a:pt x="1808" y="13"/>
                  </a:cubicBezTo>
                  <a:cubicBezTo>
                    <a:pt x="1808" y="20"/>
                    <a:pt x="1802" y="26"/>
                    <a:pt x="1795" y="26"/>
                  </a:cubicBezTo>
                  <a:close/>
                  <a:moveTo>
                    <a:pt x="1718" y="26"/>
                  </a:moveTo>
                  <a:lnTo>
                    <a:pt x="1692" y="26"/>
                  </a:lnTo>
                  <a:cubicBezTo>
                    <a:pt x="1685" y="26"/>
                    <a:pt x="1680" y="20"/>
                    <a:pt x="1680" y="13"/>
                  </a:cubicBezTo>
                  <a:cubicBezTo>
                    <a:pt x="1680" y="6"/>
                    <a:pt x="1685" y="0"/>
                    <a:pt x="1692" y="0"/>
                  </a:cubicBezTo>
                  <a:lnTo>
                    <a:pt x="1718" y="0"/>
                  </a:lnTo>
                  <a:cubicBezTo>
                    <a:pt x="1725" y="0"/>
                    <a:pt x="1731" y="6"/>
                    <a:pt x="1731" y="13"/>
                  </a:cubicBezTo>
                  <a:cubicBezTo>
                    <a:pt x="1731" y="20"/>
                    <a:pt x="1725" y="26"/>
                    <a:pt x="1718" y="26"/>
                  </a:cubicBezTo>
                  <a:close/>
                  <a:moveTo>
                    <a:pt x="1641" y="26"/>
                  </a:moveTo>
                  <a:lnTo>
                    <a:pt x="1616" y="26"/>
                  </a:lnTo>
                  <a:cubicBezTo>
                    <a:pt x="1609" y="26"/>
                    <a:pt x="1603" y="20"/>
                    <a:pt x="1603" y="13"/>
                  </a:cubicBezTo>
                  <a:cubicBezTo>
                    <a:pt x="1603" y="6"/>
                    <a:pt x="1609" y="0"/>
                    <a:pt x="1616" y="0"/>
                  </a:cubicBezTo>
                  <a:lnTo>
                    <a:pt x="1641" y="0"/>
                  </a:lnTo>
                  <a:cubicBezTo>
                    <a:pt x="1648" y="0"/>
                    <a:pt x="1654" y="6"/>
                    <a:pt x="1654" y="13"/>
                  </a:cubicBezTo>
                  <a:cubicBezTo>
                    <a:pt x="1654" y="20"/>
                    <a:pt x="1648" y="26"/>
                    <a:pt x="1641" y="26"/>
                  </a:cubicBezTo>
                  <a:close/>
                  <a:moveTo>
                    <a:pt x="1564" y="26"/>
                  </a:moveTo>
                  <a:lnTo>
                    <a:pt x="1539" y="26"/>
                  </a:lnTo>
                  <a:cubicBezTo>
                    <a:pt x="1532" y="26"/>
                    <a:pt x="1526" y="20"/>
                    <a:pt x="1526" y="13"/>
                  </a:cubicBezTo>
                  <a:cubicBezTo>
                    <a:pt x="1526" y="6"/>
                    <a:pt x="1532" y="0"/>
                    <a:pt x="1539" y="0"/>
                  </a:cubicBezTo>
                  <a:lnTo>
                    <a:pt x="1564" y="0"/>
                  </a:lnTo>
                  <a:cubicBezTo>
                    <a:pt x="1571" y="0"/>
                    <a:pt x="1577" y="6"/>
                    <a:pt x="1577" y="13"/>
                  </a:cubicBezTo>
                  <a:cubicBezTo>
                    <a:pt x="1577" y="20"/>
                    <a:pt x="1571" y="26"/>
                    <a:pt x="1564" y="26"/>
                  </a:cubicBezTo>
                  <a:close/>
                  <a:moveTo>
                    <a:pt x="1488" y="26"/>
                  </a:moveTo>
                  <a:lnTo>
                    <a:pt x="1462" y="26"/>
                  </a:lnTo>
                  <a:cubicBezTo>
                    <a:pt x="1455" y="26"/>
                    <a:pt x="1449" y="20"/>
                    <a:pt x="1449" y="13"/>
                  </a:cubicBezTo>
                  <a:cubicBezTo>
                    <a:pt x="1449" y="6"/>
                    <a:pt x="1455" y="0"/>
                    <a:pt x="1462" y="0"/>
                  </a:cubicBezTo>
                  <a:lnTo>
                    <a:pt x="1488" y="0"/>
                  </a:lnTo>
                  <a:cubicBezTo>
                    <a:pt x="1495" y="0"/>
                    <a:pt x="1500" y="6"/>
                    <a:pt x="1500" y="13"/>
                  </a:cubicBezTo>
                  <a:cubicBezTo>
                    <a:pt x="1500" y="20"/>
                    <a:pt x="1495" y="26"/>
                    <a:pt x="1488" y="26"/>
                  </a:cubicBezTo>
                  <a:close/>
                  <a:moveTo>
                    <a:pt x="1411" y="26"/>
                  </a:moveTo>
                  <a:lnTo>
                    <a:pt x="1385" y="26"/>
                  </a:lnTo>
                  <a:cubicBezTo>
                    <a:pt x="1378" y="26"/>
                    <a:pt x="1372" y="20"/>
                    <a:pt x="1372" y="13"/>
                  </a:cubicBezTo>
                  <a:cubicBezTo>
                    <a:pt x="1372" y="6"/>
                    <a:pt x="1378" y="0"/>
                    <a:pt x="1385" y="0"/>
                  </a:cubicBezTo>
                  <a:lnTo>
                    <a:pt x="1411" y="0"/>
                  </a:lnTo>
                  <a:cubicBezTo>
                    <a:pt x="1418" y="0"/>
                    <a:pt x="1424" y="6"/>
                    <a:pt x="1424" y="13"/>
                  </a:cubicBezTo>
                  <a:cubicBezTo>
                    <a:pt x="1424" y="20"/>
                    <a:pt x="1418" y="26"/>
                    <a:pt x="1411" y="26"/>
                  </a:cubicBezTo>
                  <a:close/>
                  <a:moveTo>
                    <a:pt x="1334" y="26"/>
                  </a:moveTo>
                  <a:lnTo>
                    <a:pt x="1308" y="26"/>
                  </a:lnTo>
                  <a:cubicBezTo>
                    <a:pt x="1301" y="26"/>
                    <a:pt x="1296" y="20"/>
                    <a:pt x="1296" y="13"/>
                  </a:cubicBezTo>
                  <a:cubicBezTo>
                    <a:pt x="1296" y="6"/>
                    <a:pt x="1301" y="0"/>
                    <a:pt x="1308" y="0"/>
                  </a:cubicBezTo>
                  <a:lnTo>
                    <a:pt x="1334" y="0"/>
                  </a:lnTo>
                  <a:cubicBezTo>
                    <a:pt x="1341" y="0"/>
                    <a:pt x="1347" y="6"/>
                    <a:pt x="1347" y="13"/>
                  </a:cubicBezTo>
                  <a:cubicBezTo>
                    <a:pt x="1347" y="20"/>
                    <a:pt x="1341" y="26"/>
                    <a:pt x="1334" y="26"/>
                  </a:cubicBezTo>
                  <a:close/>
                  <a:moveTo>
                    <a:pt x="1257" y="26"/>
                  </a:moveTo>
                  <a:lnTo>
                    <a:pt x="1232" y="26"/>
                  </a:lnTo>
                  <a:cubicBezTo>
                    <a:pt x="1225" y="26"/>
                    <a:pt x="1219" y="20"/>
                    <a:pt x="1219" y="13"/>
                  </a:cubicBezTo>
                  <a:cubicBezTo>
                    <a:pt x="1219" y="6"/>
                    <a:pt x="1225" y="0"/>
                    <a:pt x="1232" y="0"/>
                  </a:cubicBezTo>
                  <a:lnTo>
                    <a:pt x="1257" y="0"/>
                  </a:lnTo>
                  <a:cubicBezTo>
                    <a:pt x="1264" y="0"/>
                    <a:pt x="1270" y="6"/>
                    <a:pt x="1270" y="13"/>
                  </a:cubicBezTo>
                  <a:cubicBezTo>
                    <a:pt x="1270" y="20"/>
                    <a:pt x="1264" y="26"/>
                    <a:pt x="1257" y="26"/>
                  </a:cubicBezTo>
                  <a:close/>
                  <a:moveTo>
                    <a:pt x="1180" y="26"/>
                  </a:moveTo>
                  <a:lnTo>
                    <a:pt x="1155" y="26"/>
                  </a:lnTo>
                  <a:cubicBezTo>
                    <a:pt x="1148" y="26"/>
                    <a:pt x="1142" y="20"/>
                    <a:pt x="1142" y="13"/>
                  </a:cubicBezTo>
                  <a:cubicBezTo>
                    <a:pt x="1142" y="6"/>
                    <a:pt x="1148" y="0"/>
                    <a:pt x="1155" y="0"/>
                  </a:cubicBezTo>
                  <a:lnTo>
                    <a:pt x="1180" y="0"/>
                  </a:lnTo>
                  <a:cubicBezTo>
                    <a:pt x="1187" y="0"/>
                    <a:pt x="1193" y="6"/>
                    <a:pt x="1193" y="13"/>
                  </a:cubicBezTo>
                  <a:cubicBezTo>
                    <a:pt x="1193" y="20"/>
                    <a:pt x="1187" y="26"/>
                    <a:pt x="1180" y="26"/>
                  </a:cubicBezTo>
                  <a:close/>
                  <a:moveTo>
                    <a:pt x="1104" y="26"/>
                  </a:moveTo>
                  <a:lnTo>
                    <a:pt x="1078" y="26"/>
                  </a:lnTo>
                  <a:cubicBezTo>
                    <a:pt x="1071" y="26"/>
                    <a:pt x="1065" y="20"/>
                    <a:pt x="1065" y="13"/>
                  </a:cubicBezTo>
                  <a:cubicBezTo>
                    <a:pt x="1065" y="6"/>
                    <a:pt x="1071" y="0"/>
                    <a:pt x="1078" y="0"/>
                  </a:cubicBezTo>
                  <a:lnTo>
                    <a:pt x="1104" y="0"/>
                  </a:lnTo>
                  <a:cubicBezTo>
                    <a:pt x="1111" y="0"/>
                    <a:pt x="1116" y="6"/>
                    <a:pt x="1116" y="13"/>
                  </a:cubicBezTo>
                  <a:cubicBezTo>
                    <a:pt x="1116" y="20"/>
                    <a:pt x="1111" y="26"/>
                    <a:pt x="1104" y="26"/>
                  </a:cubicBezTo>
                  <a:close/>
                  <a:moveTo>
                    <a:pt x="1027" y="26"/>
                  </a:moveTo>
                  <a:lnTo>
                    <a:pt x="1001" y="26"/>
                  </a:lnTo>
                  <a:cubicBezTo>
                    <a:pt x="994" y="26"/>
                    <a:pt x="988" y="20"/>
                    <a:pt x="988" y="13"/>
                  </a:cubicBezTo>
                  <a:cubicBezTo>
                    <a:pt x="988" y="6"/>
                    <a:pt x="994" y="0"/>
                    <a:pt x="1001" y="0"/>
                  </a:cubicBezTo>
                  <a:lnTo>
                    <a:pt x="1027" y="0"/>
                  </a:lnTo>
                  <a:cubicBezTo>
                    <a:pt x="1034" y="0"/>
                    <a:pt x="1040" y="6"/>
                    <a:pt x="1040" y="13"/>
                  </a:cubicBezTo>
                  <a:cubicBezTo>
                    <a:pt x="1040" y="20"/>
                    <a:pt x="1034" y="26"/>
                    <a:pt x="1027" y="26"/>
                  </a:cubicBezTo>
                  <a:close/>
                  <a:moveTo>
                    <a:pt x="950" y="26"/>
                  </a:moveTo>
                  <a:lnTo>
                    <a:pt x="924" y="26"/>
                  </a:lnTo>
                  <a:cubicBezTo>
                    <a:pt x="917" y="26"/>
                    <a:pt x="912" y="20"/>
                    <a:pt x="912" y="13"/>
                  </a:cubicBezTo>
                  <a:cubicBezTo>
                    <a:pt x="912" y="6"/>
                    <a:pt x="917" y="0"/>
                    <a:pt x="924" y="0"/>
                  </a:cubicBezTo>
                  <a:lnTo>
                    <a:pt x="950" y="0"/>
                  </a:lnTo>
                  <a:cubicBezTo>
                    <a:pt x="957" y="0"/>
                    <a:pt x="963" y="6"/>
                    <a:pt x="963" y="13"/>
                  </a:cubicBezTo>
                  <a:cubicBezTo>
                    <a:pt x="963" y="20"/>
                    <a:pt x="957" y="26"/>
                    <a:pt x="950" y="26"/>
                  </a:cubicBezTo>
                  <a:close/>
                  <a:moveTo>
                    <a:pt x="873" y="26"/>
                  </a:moveTo>
                  <a:lnTo>
                    <a:pt x="848" y="26"/>
                  </a:lnTo>
                  <a:cubicBezTo>
                    <a:pt x="841" y="26"/>
                    <a:pt x="835" y="20"/>
                    <a:pt x="835" y="13"/>
                  </a:cubicBezTo>
                  <a:cubicBezTo>
                    <a:pt x="835" y="6"/>
                    <a:pt x="841" y="0"/>
                    <a:pt x="848" y="0"/>
                  </a:cubicBezTo>
                  <a:lnTo>
                    <a:pt x="873" y="0"/>
                  </a:lnTo>
                  <a:cubicBezTo>
                    <a:pt x="880" y="0"/>
                    <a:pt x="886" y="6"/>
                    <a:pt x="886" y="13"/>
                  </a:cubicBezTo>
                  <a:cubicBezTo>
                    <a:pt x="886" y="20"/>
                    <a:pt x="880" y="26"/>
                    <a:pt x="873" y="26"/>
                  </a:cubicBezTo>
                  <a:close/>
                  <a:moveTo>
                    <a:pt x="796" y="26"/>
                  </a:moveTo>
                  <a:lnTo>
                    <a:pt x="771" y="26"/>
                  </a:lnTo>
                  <a:cubicBezTo>
                    <a:pt x="764" y="26"/>
                    <a:pt x="758" y="20"/>
                    <a:pt x="758" y="13"/>
                  </a:cubicBezTo>
                  <a:cubicBezTo>
                    <a:pt x="758" y="6"/>
                    <a:pt x="764" y="0"/>
                    <a:pt x="771" y="0"/>
                  </a:cubicBezTo>
                  <a:lnTo>
                    <a:pt x="796" y="0"/>
                  </a:lnTo>
                  <a:cubicBezTo>
                    <a:pt x="803" y="0"/>
                    <a:pt x="809" y="6"/>
                    <a:pt x="809" y="13"/>
                  </a:cubicBezTo>
                  <a:cubicBezTo>
                    <a:pt x="809" y="20"/>
                    <a:pt x="803" y="26"/>
                    <a:pt x="796" y="26"/>
                  </a:cubicBezTo>
                  <a:close/>
                  <a:moveTo>
                    <a:pt x="720" y="26"/>
                  </a:moveTo>
                  <a:lnTo>
                    <a:pt x="694" y="26"/>
                  </a:lnTo>
                  <a:cubicBezTo>
                    <a:pt x="687" y="26"/>
                    <a:pt x="681" y="20"/>
                    <a:pt x="681" y="13"/>
                  </a:cubicBezTo>
                  <a:cubicBezTo>
                    <a:pt x="681" y="6"/>
                    <a:pt x="687" y="0"/>
                    <a:pt x="694" y="0"/>
                  </a:cubicBezTo>
                  <a:lnTo>
                    <a:pt x="720" y="0"/>
                  </a:lnTo>
                  <a:cubicBezTo>
                    <a:pt x="727" y="0"/>
                    <a:pt x="732" y="6"/>
                    <a:pt x="732" y="13"/>
                  </a:cubicBezTo>
                  <a:cubicBezTo>
                    <a:pt x="732" y="20"/>
                    <a:pt x="727" y="26"/>
                    <a:pt x="720" y="26"/>
                  </a:cubicBezTo>
                  <a:close/>
                  <a:moveTo>
                    <a:pt x="643" y="26"/>
                  </a:moveTo>
                  <a:lnTo>
                    <a:pt x="617" y="26"/>
                  </a:lnTo>
                  <a:cubicBezTo>
                    <a:pt x="610" y="26"/>
                    <a:pt x="604" y="20"/>
                    <a:pt x="604" y="13"/>
                  </a:cubicBezTo>
                  <a:cubicBezTo>
                    <a:pt x="604" y="6"/>
                    <a:pt x="610" y="0"/>
                    <a:pt x="617" y="0"/>
                  </a:cubicBezTo>
                  <a:lnTo>
                    <a:pt x="643" y="0"/>
                  </a:lnTo>
                  <a:cubicBezTo>
                    <a:pt x="650" y="0"/>
                    <a:pt x="656" y="6"/>
                    <a:pt x="656" y="13"/>
                  </a:cubicBezTo>
                  <a:cubicBezTo>
                    <a:pt x="656" y="20"/>
                    <a:pt x="650" y="26"/>
                    <a:pt x="643" y="26"/>
                  </a:cubicBezTo>
                  <a:close/>
                  <a:moveTo>
                    <a:pt x="566" y="26"/>
                  </a:moveTo>
                  <a:lnTo>
                    <a:pt x="540" y="26"/>
                  </a:lnTo>
                  <a:cubicBezTo>
                    <a:pt x="533" y="26"/>
                    <a:pt x="528" y="20"/>
                    <a:pt x="528" y="13"/>
                  </a:cubicBezTo>
                  <a:cubicBezTo>
                    <a:pt x="528" y="6"/>
                    <a:pt x="533" y="0"/>
                    <a:pt x="540" y="0"/>
                  </a:cubicBezTo>
                  <a:lnTo>
                    <a:pt x="566" y="0"/>
                  </a:lnTo>
                  <a:cubicBezTo>
                    <a:pt x="573" y="0"/>
                    <a:pt x="579" y="6"/>
                    <a:pt x="579" y="13"/>
                  </a:cubicBezTo>
                  <a:cubicBezTo>
                    <a:pt x="579" y="20"/>
                    <a:pt x="573" y="26"/>
                    <a:pt x="566" y="26"/>
                  </a:cubicBezTo>
                  <a:close/>
                  <a:moveTo>
                    <a:pt x="489" y="26"/>
                  </a:moveTo>
                  <a:lnTo>
                    <a:pt x="464" y="26"/>
                  </a:lnTo>
                  <a:cubicBezTo>
                    <a:pt x="457" y="26"/>
                    <a:pt x="451" y="20"/>
                    <a:pt x="451" y="13"/>
                  </a:cubicBezTo>
                  <a:cubicBezTo>
                    <a:pt x="451" y="6"/>
                    <a:pt x="457" y="0"/>
                    <a:pt x="464" y="0"/>
                  </a:cubicBezTo>
                  <a:lnTo>
                    <a:pt x="489" y="0"/>
                  </a:lnTo>
                  <a:cubicBezTo>
                    <a:pt x="496" y="0"/>
                    <a:pt x="502" y="6"/>
                    <a:pt x="502" y="13"/>
                  </a:cubicBezTo>
                  <a:cubicBezTo>
                    <a:pt x="502" y="20"/>
                    <a:pt x="496" y="26"/>
                    <a:pt x="489" y="26"/>
                  </a:cubicBezTo>
                  <a:close/>
                  <a:moveTo>
                    <a:pt x="412" y="26"/>
                  </a:moveTo>
                  <a:lnTo>
                    <a:pt x="387" y="26"/>
                  </a:lnTo>
                  <a:cubicBezTo>
                    <a:pt x="380" y="26"/>
                    <a:pt x="374" y="20"/>
                    <a:pt x="374" y="13"/>
                  </a:cubicBezTo>
                  <a:cubicBezTo>
                    <a:pt x="374" y="6"/>
                    <a:pt x="380" y="0"/>
                    <a:pt x="387" y="0"/>
                  </a:cubicBezTo>
                  <a:lnTo>
                    <a:pt x="412" y="0"/>
                  </a:lnTo>
                  <a:cubicBezTo>
                    <a:pt x="419" y="0"/>
                    <a:pt x="425" y="6"/>
                    <a:pt x="425" y="13"/>
                  </a:cubicBezTo>
                  <a:cubicBezTo>
                    <a:pt x="425" y="20"/>
                    <a:pt x="419" y="26"/>
                    <a:pt x="412" y="26"/>
                  </a:cubicBezTo>
                  <a:close/>
                  <a:moveTo>
                    <a:pt x="336" y="26"/>
                  </a:moveTo>
                  <a:lnTo>
                    <a:pt x="310" y="26"/>
                  </a:lnTo>
                  <a:cubicBezTo>
                    <a:pt x="303" y="26"/>
                    <a:pt x="297" y="20"/>
                    <a:pt x="297" y="13"/>
                  </a:cubicBezTo>
                  <a:cubicBezTo>
                    <a:pt x="297" y="6"/>
                    <a:pt x="303" y="0"/>
                    <a:pt x="310" y="0"/>
                  </a:cubicBezTo>
                  <a:lnTo>
                    <a:pt x="336" y="0"/>
                  </a:lnTo>
                  <a:cubicBezTo>
                    <a:pt x="343" y="0"/>
                    <a:pt x="348" y="6"/>
                    <a:pt x="348" y="13"/>
                  </a:cubicBezTo>
                  <a:cubicBezTo>
                    <a:pt x="348" y="20"/>
                    <a:pt x="343" y="26"/>
                    <a:pt x="336" y="26"/>
                  </a:cubicBezTo>
                  <a:close/>
                  <a:moveTo>
                    <a:pt x="259" y="26"/>
                  </a:moveTo>
                  <a:lnTo>
                    <a:pt x="233" y="26"/>
                  </a:lnTo>
                  <a:cubicBezTo>
                    <a:pt x="226" y="26"/>
                    <a:pt x="220" y="20"/>
                    <a:pt x="220" y="13"/>
                  </a:cubicBezTo>
                  <a:cubicBezTo>
                    <a:pt x="220" y="6"/>
                    <a:pt x="226" y="0"/>
                    <a:pt x="233" y="0"/>
                  </a:cubicBezTo>
                  <a:lnTo>
                    <a:pt x="259" y="0"/>
                  </a:lnTo>
                  <a:cubicBezTo>
                    <a:pt x="266" y="0"/>
                    <a:pt x="272" y="6"/>
                    <a:pt x="272" y="13"/>
                  </a:cubicBezTo>
                  <a:cubicBezTo>
                    <a:pt x="272" y="20"/>
                    <a:pt x="266" y="26"/>
                    <a:pt x="259" y="26"/>
                  </a:cubicBezTo>
                  <a:close/>
                  <a:moveTo>
                    <a:pt x="182" y="26"/>
                  </a:moveTo>
                  <a:lnTo>
                    <a:pt x="156" y="26"/>
                  </a:lnTo>
                  <a:cubicBezTo>
                    <a:pt x="149" y="26"/>
                    <a:pt x="144" y="20"/>
                    <a:pt x="144" y="13"/>
                  </a:cubicBezTo>
                  <a:cubicBezTo>
                    <a:pt x="144" y="6"/>
                    <a:pt x="149" y="0"/>
                    <a:pt x="156" y="0"/>
                  </a:cubicBezTo>
                  <a:lnTo>
                    <a:pt x="182" y="0"/>
                  </a:lnTo>
                  <a:cubicBezTo>
                    <a:pt x="189" y="0"/>
                    <a:pt x="195" y="6"/>
                    <a:pt x="195" y="13"/>
                  </a:cubicBezTo>
                  <a:cubicBezTo>
                    <a:pt x="195" y="20"/>
                    <a:pt x="189" y="26"/>
                    <a:pt x="182" y="26"/>
                  </a:cubicBezTo>
                  <a:close/>
                  <a:moveTo>
                    <a:pt x="105" y="26"/>
                  </a:moveTo>
                  <a:lnTo>
                    <a:pt x="80" y="26"/>
                  </a:lnTo>
                  <a:cubicBezTo>
                    <a:pt x="73" y="26"/>
                    <a:pt x="67" y="20"/>
                    <a:pt x="67" y="13"/>
                  </a:cubicBezTo>
                  <a:cubicBezTo>
                    <a:pt x="67" y="6"/>
                    <a:pt x="73" y="0"/>
                    <a:pt x="80" y="0"/>
                  </a:cubicBezTo>
                  <a:lnTo>
                    <a:pt x="105" y="0"/>
                  </a:lnTo>
                  <a:cubicBezTo>
                    <a:pt x="112" y="0"/>
                    <a:pt x="118" y="6"/>
                    <a:pt x="118" y="13"/>
                  </a:cubicBezTo>
                  <a:cubicBezTo>
                    <a:pt x="118" y="20"/>
                    <a:pt x="112" y="26"/>
                    <a:pt x="105" y="26"/>
                  </a:cubicBezTo>
                  <a:close/>
                  <a:moveTo>
                    <a:pt x="28" y="26"/>
                  </a:moveTo>
                  <a:lnTo>
                    <a:pt x="13" y="26"/>
                  </a:lnTo>
                  <a:cubicBezTo>
                    <a:pt x="6" y="26"/>
                    <a:pt x="0" y="20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lnTo>
                    <a:pt x="28" y="0"/>
                  </a:lnTo>
                  <a:cubicBezTo>
                    <a:pt x="35" y="0"/>
                    <a:pt x="41" y="6"/>
                    <a:pt x="41" y="13"/>
                  </a:cubicBezTo>
                  <a:cubicBezTo>
                    <a:pt x="41" y="20"/>
                    <a:pt x="35" y="26"/>
                    <a:pt x="28" y="26"/>
                  </a:cubicBez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34" name="Line 118"/>
            <p:cNvSpPr>
              <a:spLocks noChangeShapeType="1"/>
            </p:cNvSpPr>
            <p:nvPr/>
          </p:nvSpPr>
          <p:spPr bwMode="auto">
            <a:xfrm>
              <a:off x="5217998" y="4467137"/>
              <a:ext cx="534863" cy="1588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35" name="Freeform 119"/>
            <p:cNvSpPr>
              <a:spLocks/>
            </p:cNvSpPr>
            <p:nvPr/>
          </p:nvSpPr>
          <p:spPr bwMode="auto">
            <a:xfrm>
              <a:off x="5743338" y="4430623"/>
              <a:ext cx="68247" cy="730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7" y="34"/>
                </a:cxn>
                <a:cxn ang="0">
                  <a:pos x="0" y="67"/>
                </a:cxn>
                <a:cxn ang="0">
                  <a:pos x="0" y="0"/>
                </a:cxn>
              </a:cxnLst>
              <a:rect l="0" t="0" r="r" b="b"/>
              <a:pathLst>
                <a:path w="67" h="67">
                  <a:moveTo>
                    <a:pt x="0" y="0"/>
                  </a:moveTo>
                  <a:lnTo>
                    <a:pt x="67" y="34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36" name="Line 121"/>
            <p:cNvSpPr>
              <a:spLocks noChangeShapeType="1"/>
            </p:cNvSpPr>
            <p:nvPr/>
          </p:nvSpPr>
          <p:spPr bwMode="auto">
            <a:xfrm>
              <a:off x="5940142" y="4255989"/>
              <a:ext cx="77770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37" name="Line 122"/>
            <p:cNvSpPr>
              <a:spLocks noChangeShapeType="1"/>
            </p:cNvSpPr>
            <p:nvPr/>
          </p:nvSpPr>
          <p:spPr bwMode="auto">
            <a:xfrm>
              <a:off x="6430566" y="4255989"/>
              <a:ext cx="95228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38" name="Freeform 123"/>
            <p:cNvSpPr>
              <a:spLocks/>
            </p:cNvSpPr>
            <p:nvPr/>
          </p:nvSpPr>
          <p:spPr bwMode="auto">
            <a:xfrm>
              <a:off x="6517858" y="4219475"/>
              <a:ext cx="66660" cy="746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7" y="33"/>
                </a:cxn>
                <a:cxn ang="0">
                  <a:pos x="0" y="67"/>
                </a:cxn>
                <a:cxn ang="0">
                  <a:pos x="0" y="0"/>
                </a:cxn>
              </a:cxnLst>
              <a:rect l="0" t="0" r="r" b="b"/>
              <a:pathLst>
                <a:path w="67" h="67">
                  <a:moveTo>
                    <a:pt x="0" y="0"/>
                  </a:moveTo>
                  <a:lnTo>
                    <a:pt x="67" y="33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39" name="Line 124"/>
            <p:cNvSpPr>
              <a:spLocks noChangeShapeType="1"/>
            </p:cNvSpPr>
            <p:nvPr/>
          </p:nvSpPr>
          <p:spPr bwMode="auto">
            <a:xfrm>
              <a:off x="5940142" y="4681461"/>
              <a:ext cx="77770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40" name="Line 125"/>
            <p:cNvSpPr>
              <a:spLocks noChangeShapeType="1"/>
            </p:cNvSpPr>
            <p:nvPr/>
          </p:nvSpPr>
          <p:spPr bwMode="auto">
            <a:xfrm>
              <a:off x="6430566" y="4681461"/>
              <a:ext cx="95228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41" name="Freeform 126"/>
            <p:cNvSpPr>
              <a:spLocks/>
            </p:cNvSpPr>
            <p:nvPr/>
          </p:nvSpPr>
          <p:spPr bwMode="auto">
            <a:xfrm>
              <a:off x="6517858" y="4644946"/>
              <a:ext cx="66660" cy="746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7" y="33"/>
                </a:cxn>
                <a:cxn ang="0">
                  <a:pos x="0" y="67"/>
                </a:cxn>
                <a:cxn ang="0">
                  <a:pos x="0" y="0"/>
                </a:cxn>
              </a:cxnLst>
              <a:rect l="0" t="0" r="r" b="b"/>
              <a:pathLst>
                <a:path w="67" h="67">
                  <a:moveTo>
                    <a:pt x="0" y="0"/>
                  </a:moveTo>
                  <a:lnTo>
                    <a:pt x="67" y="33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42" name="Line 127"/>
            <p:cNvSpPr>
              <a:spLocks noChangeShapeType="1"/>
            </p:cNvSpPr>
            <p:nvPr/>
          </p:nvSpPr>
          <p:spPr bwMode="auto">
            <a:xfrm>
              <a:off x="5943317" y="4467137"/>
              <a:ext cx="76182" cy="1588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43" name="Line 128"/>
            <p:cNvSpPr>
              <a:spLocks noChangeShapeType="1"/>
            </p:cNvSpPr>
            <p:nvPr/>
          </p:nvSpPr>
          <p:spPr bwMode="auto">
            <a:xfrm>
              <a:off x="6432153" y="4467137"/>
              <a:ext cx="96815" cy="1588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44" name="Freeform 129"/>
            <p:cNvSpPr>
              <a:spLocks/>
            </p:cNvSpPr>
            <p:nvPr/>
          </p:nvSpPr>
          <p:spPr bwMode="auto">
            <a:xfrm>
              <a:off x="6519446" y="4430623"/>
              <a:ext cx="68246" cy="730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7" y="34"/>
                </a:cxn>
                <a:cxn ang="0">
                  <a:pos x="0" y="67"/>
                </a:cxn>
                <a:cxn ang="0">
                  <a:pos x="0" y="0"/>
                </a:cxn>
              </a:cxnLst>
              <a:rect l="0" t="0" r="r" b="b"/>
              <a:pathLst>
                <a:path w="67" h="67">
                  <a:moveTo>
                    <a:pt x="0" y="0"/>
                  </a:moveTo>
                  <a:lnTo>
                    <a:pt x="67" y="34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45" name="Rectangle 130"/>
            <p:cNvSpPr>
              <a:spLocks noChangeArrowheads="1"/>
            </p:cNvSpPr>
            <p:nvPr/>
          </p:nvSpPr>
          <p:spPr bwMode="auto">
            <a:xfrm>
              <a:off x="6017912" y="4387758"/>
              <a:ext cx="412654" cy="15240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46" name="Rectangle 131"/>
            <p:cNvSpPr>
              <a:spLocks noChangeArrowheads="1"/>
            </p:cNvSpPr>
            <p:nvPr/>
          </p:nvSpPr>
          <p:spPr bwMode="auto">
            <a:xfrm>
              <a:off x="6017912" y="4387758"/>
              <a:ext cx="412654" cy="152408"/>
            </a:xfrm>
            <a:prstGeom prst="rect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47" name="Rectangle 134"/>
            <p:cNvSpPr>
              <a:spLocks noChangeArrowheads="1"/>
            </p:cNvSpPr>
            <p:nvPr/>
          </p:nvSpPr>
          <p:spPr bwMode="auto">
            <a:xfrm>
              <a:off x="6017912" y="4603669"/>
              <a:ext cx="412654" cy="15240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48" name="Rectangle 135"/>
            <p:cNvSpPr>
              <a:spLocks noChangeArrowheads="1"/>
            </p:cNvSpPr>
            <p:nvPr/>
          </p:nvSpPr>
          <p:spPr bwMode="auto">
            <a:xfrm>
              <a:off x="6017912" y="4603669"/>
              <a:ext cx="412654" cy="152408"/>
            </a:xfrm>
            <a:prstGeom prst="rect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49" name="Freeform 138"/>
            <p:cNvSpPr>
              <a:spLocks/>
            </p:cNvSpPr>
            <p:nvPr/>
          </p:nvSpPr>
          <p:spPr bwMode="auto">
            <a:xfrm>
              <a:off x="5808411" y="4902133"/>
              <a:ext cx="128557" cy="573116"/>
            </a:xfrm>
            <a:custGeom>
              <a:avLst/>
              <a:gdLst/>
              <a:ahLst/>
              <a:cxnLst>
                <a:cxn ang="0">
                  <a:pos x="0" y="87"/>
                </a:cxn>
                <a:cxn ang="0">
                  <a:pos x="0" y="434"/>
                </a:cxn>
                <a:cxn ang="0">
                  <a:pos x="128" y="521"/>
                </a:cxn>
                <a:cxn ang="0">
                  <a:pos x="128" y="0"/>
                </a:cxn>
                <a:cxn ang="0">
                  <a:pos x="0" y="87"/>
                </a:cxn>
              </a:cxnLst>
              <a:rect l="0" t="0" r="r" b="b"/>
              <a:pathLst>
                <a:path w="128" h="521">
                  <a:moveTo>
                    <a:pt x="0" y="87"/>
                  </a:moveTo>
                  <a:lnTo>
                    <a:pt x="0" y="434"/>
                  </a:lnTo>
                  <a:lnTo>
                    <a:pt x="128" y="521"/>
                  </a:lnTo>
                  <a:lnTo>
                    <a:pt x="128" y="0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00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50" name="Freeform 139"/>
            <p:cNvSpPr>
              <a:spLocks/>
            </p:cNvSpPr>
            <p:nvPr/>
          </p:nvSpPr>
          <p:spPr bwMode="auto">
            <a:xfrm>
              <a:off x="5808411" y="4902133"/>
              <a:ext cx="128557" cy="573116"/>
            </a:xfrm>
            <a:custGeom>
              <a:avLst/>
              <a:gdLst/>
              <a:ahLst/>
              <a:cxnLst>
                <a:cxn ang="0">
                  <a:pos x="0" y="87"/>
                </a:cxn>
                <a:cxn ang="0">
                  <a:pos x="0" y="434"/>
                </a:cxn>
                <a:cxn ang="0">
                  <a:pos x="128" y="521"/>
                </a:cxn>
                <a:cxn ang="0">
                  <a:pos x="128" y="0"/>
                </a:cxn>
                <a:cxn ang="0">
                  <a:pos x="0" y="87"/>
                </a:cxn>
              </a:cxnLst>
              <a:rect l="0" t="0" r="r" b="b"/>
              <a:pathLst>
                <a:path w="128" h="521">
                  <a:moveTo>
                    <a:pt x="0" y="87"/>
                  </a:moveTo>
                  <a:lnTo>
                    <a:pt x="0" y="434"/>
                  </a:lnTo>
                  <a:lnTo>
                    <a:pt x="128" y="521"/>
                  </a:lnTo>
                  <a:lnTo>
                    <a:pt x="128" y="0"/>
                  </a:lnTo>
                  <a:lnTo>
                    <a:pt x="0" y="87"/>
                  </a:lnTo>
                  <a:close/>
                </a:path>
              </a:pathLst>
            </a:custGeom>
            <a:noFill/>
            <a:ln w="1746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51" name="Freeform 140"/>
            <p:cNvSpPr>
              <a:spLocks/>
            </p:cNvSpPr>
            <p:nvPr/>
          </p:nvSpPr>
          <p:spPr bwMode="auto">
            <a:xfrm>
              <a:off x="6581343" y="4902133"/>
              <a:ext cx="130145" cy="573116"/>
            </a:xfrm>
            <a:custGeom>
              <a:avLst/>
              <a:gdLst/>
              <a:ahLst/>
              <a:cxnLst>
                <a:cxn ang="0">
                  <a:pos x="128" y="87"/>
                </a:cxn>
                <a:cxn ang="0">
                  <a:pos x="128" y="434"/>
                </a:cxn>
                <a:cxn ang="0">
                  <a:pos x="0" y="521"/>
                </a:cxn>
                <a:cxn ang="0">
                  <a:pos x="0" y="0"/>
                </a:cxn>
                <a:cxn ang="0">
                  <a:pos x="128" y="87"/>
                </a:cxn>
              </a:cxnLst>
              <a:rect l="0" t="0" r="r" b="b"/>
              <a:pathLst>
                <a:path w="128" h="521">
                  <a:moveTo>
                    <a:pt x="128" y="87"/>
                  </a:moveTo>
                  <a:lnTo>
                    <a:pt x="128" y="434"/>
                  </a:lnTo>
                  <a:lnTo>
                    <a:pt x="0" y="521"/>
                  </a:lnTo>
                  <a:lnTo>
                    <a:pt x="0" y="0"/>
                  </a:lnTo>
                  <a:lnTo>
                    <a:pt x="128" y="87"/>
                  </a:lnTo>
                  <a:close/>
                </a:path>
              </a:pathLst>
            </a:custGeom>
            <a:solidFill>
              <a:srgbClr val="00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52" name="Freeform 141"/>
            <p:cNvSpPr>
              <a:spLocks/>
            </p:cNvSpPr>
            <p:nvPr/>
          </p:nvSpPr>
          <p:spPr bwMode="auto">
            <a:xfrm>
              <a:off x="6581343" y="4902133"/>
              <a:ext cx="130145" cy="573116"/>
            </a:xfrm>
            <a:custGeom>
              <a:avLst/>
              <a:gdLst/>
              <a:ahLst/>
              <a:cxnLst>
                <a:cxn ang="0">
                  <a:pos x="128" y="87"/>
                </a:cxn>
                <a:cxn ang="0">
                  <a:pos x="128" y="434"/>
                </a:cxn>
                <a:cxn ang="0">
                  <a:pos x="0" y="521"/>
                </a:cxn>
                <a:cxn ang="0">
                  <a:pos x="0" y="0"/>
                </a:cxn>
                <a:cxn ang="0">
                  <a:pos x="128" y="87"/>
                </a:cxn>
              </a:cxnLst>
              <a:rect l="0" t="0" r="r" b="b"/>
              <a:pathLst>
                <a:path w="128" h="521">
                  <a:moveTo>
                    <a:pt x="128" y="87"/>
                  </a:moveTo>
                  <a:lnTo>
                    <a:pt x="128" y="434"/>
                  </a:lnTo>
                  <a:lnTo>
                    <a:pt x="0" y="521"/>
                  </a:lnTo>
                  <a:lnTo>
                    <a:pt x="0" y="0"/>
                  </a:lnTo>
                  <a:lnTo>
                    <a:pt x="128" y="87"/>
                  </a:lnTo>
                  <a:close/>
                </a:path>
              </a:pathLst>
            </a:custGeom>
            <a:noFill/>
            <a:ln w="1746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53" name="Rectangle 142"/>
            <p:cNvSpPr>
              <a:spLocks noChangeArrowheads="1"/>
            </p:cNvSpPr>
            <p:nvPr/>
          </p:nvSpPr>
          <p:spPr bwMode="auto">
            <a:xfrm>
              <a:off x="6014738" y="4902133"/>
              <a:ext cx="412654" cy="15240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54" name="Rectangle 143"/>
            <p:cNvSpPr>
              <a:spLocks noChangeArrowheads="1"/>
            </p:cNvSpPr>
            <p:nvPr/>
          </p:nvSpPr>
          <p:spPr bwMode="auto">
            <a:xfrm>
              <a:off x="6014738" y="4902133"/>
              <a:ext cx="412654" cy="152408"/>
            </a:xfrm>
            <a:prstGeom prst="rect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55" name="Freeform 146"/>
            <p:cNvSpPr>
              <a:spLocks noEditPoints="1"/>
            </p:cNvSpPr>
            <p:nvPr/>
          </p:nvSpPr>
          <p:spPr bwMode="auto">
            <a:xfrm>
              <a:off x="5467177" y="4838630"/>
              <a:ext cx="1299861" cy="687422"/>
            </a:xfrm>
            <a:custGeom>
              <a:avLst/>
              <a:gdLst/>
              <a:ahLst/>
              <a:cxnLst>
                <a:cxn ang="0">
                  <a:pos x="13" y="103"/>
                </a:cxn>
                <a:cxn ang="0">
                  <a:pos x="0" y="269"/>
                </a:cxn>
                <a:cxn ang="0">
                  <a:pos x="0" y="448"/>
                </a:cxn>
                <a:cxn ang="0">
                  <a:pos x="13" y="615"/>
                </a:cxn>
                <a:cxn ang="0">
                  <a:pos x="26" y="755"/>
                </a:cxn>
                <a:cxn ang="0">
                  <a:pos x="26" y="883"/>
                </a:cxn>
                <a:cxn ang="0">
                  <a:pos x="26" y="960"/>
                </a:cxn>
                <a:cxn ang="0">
                  <a:pos x="13" y="1101"/>
                </a:cxn>
                <a:cxn ang="0">
                  <a:pos x="0" y="1267"/>
                </a:cxn>
                <a:cxn ang="0">
                  <a:pos x="0" y="1447"/>
                </a:cxn>
                <a:cxn ang="0">
                  <a:pos x="162" y="1464"/>
                </a:cxn>
                <a:cxn ang="0">
                  <a:pos x="303" y="1452"/>
                </a:cxn>
                <a:cxn ang="0">
                  <a:pos x="431" y="1452"/>
                </a:cxn>
                <a:cxn ang="0">
                  <a:pos x="507" y="1452"/>
                </a:cxn>
                <a:cxn ang="0">
                  <a:pos x="648" y="1464"/>
                </a:cxn>
                <a:cxn ang="0">
                  <a:pos x="815" y="1477"/>
                </a:cxn>
                <a:cxn ang="0">
                  <a:pos x="994" y="1477"/>
                </a:cxn>
                <a:cxn ang="0">
                  <a:pos x="1160" y="1464"/>
                </a:cxn>
                <a:cxn ang="0">
                  <a:pos x="1301" y="1452"/>
                </a:cxn>
                <a:cxn ang="0">
                  <a:pos x="1429" y="1452"/>
                </a:cxn>
                <a:cxn ang="0">
                  <a:pos x="1506" y="1452"/>
                </a:cxn>
                <a:cxn ang="0">
                  <a:pos x="1647" y="1464"/>
                </a:cxn>
                <a:cxn ang="0">
                  <a:pos x="1813" y="1477"/>
                </a:cxn>
                <a:cxn ang="0">
                  <a:pos x="1992" y="1477"/>
                </a:cxn>
                <a:cxn ang="0">
                  <a:pos x="2159" y="1464"/>
                </a:cxn>
                <a:cxn ang="0">
                  <a:pos x="2299" y="1452"/>
                </a:cxn>
                <a:cxn ang="0">
                  <a:pos x="2427" y="1452"/>
                </a:cxn>
                <a:cxn ang="0">
                  <a:pos x="2504" y="1452"/>
                </a:cxn>
                <a:cxn ang="0">
                  <a:pos x="2645" y="1464"/>
                </a:cxn>
                <a:cxn ang="0">
                  <a:pos x="2811" y="1477"/>
                </a:cxn>
                <a:cxn ang="0">
                  <a:pos x="2991" y="1477"/>
                </a:cxn>
                <a:cxn ang="0">
                  <a:pos x="3037" y="1344"/>
                </a:cxn>
                <a:cxn ang="0">
                  <a:pos x="3024" y="1203"/>
                </a:cxn>
                <a:cxn ang="0">
                  <a:pos x="3024" y="1075"/>
                </a:cxn>
                <a:cxn ang="0">
                  <a:pos x="3024" y="999"/>
                </a:cxn>
                <a:cxn ang="0">
                  <a:pos x="3037" y="858"/>
                </a:cxn>
                <a:cxn ang="0">
                  <a:pos x="3050" y="691"/>
                </a:cxn>
                <a:cxn ang="0">
                  <a:pos x="3050" y="512"/>
                </a:cxn>
                <a:cxn ang="0">
                  <a:pos x="3037" y="346"/>
                </a:cxn>
                <a:cxn ang="0">
                  <a:pos x="3024" y="205"/>
                </a:cxn>
                <a:cxn ang="0">
                  <a:pos x="3024" y="77"/>
                </a:cxn>
                <a:cxn ang="0">
                  <a:pos x="3024" y="26"/>
                </a:cxn>
                <a:cxn ang="0">
                  <a:pos x="2883" y="13"/>
                </a:cxn>
                <a:cxn ang="0">
                  <a:pos x="2717" y="0"/>
                </a:cxn>
                <a:cxn ang="0">
                  <a:pos x="2537" y="0"/>
                </a:cxn>
                <a:cxn ang="0">
                  <a:pos x="2371" y="13"/>
                </a:cxn>
                <a:cxn ang="0">
                  <a:pos x="2230" y="26"/>
                </a:cxn>
                <a:cxn ang="0">
                  <a:pos x="2102" y="26"/>
                </a:cxn>
                <a:cxn ang="0">
                  <a:pos x="2025" y="26"/>
                </a:cxn>
                <a:cxn ang="0">
                  <a:pos x="1885" y="13"/>
                </a:cxn>
                <a:cxn ang="0">
                  <a:pos x="1718" y="0"/>
                </a:cxn>
                <a:cxn ang="0">
                  <a:pos x="1539" y="0"/>
                </a:cxn>
                <a:cxn ang="0">
                  <a:pos x="1373" y="13"/>
                </a:cxn>
                <a:cxn ang="0">
                  <a:pos x="1232" y="26"/>
                </a:cxn>
                <a:cxn ang="0">
                  <a:pos x="1104" y="26"/>
                </a:cxn>
                <a:cxn ang="0">
                  <a:pos x="1027" y="26"/>
                </a:cxn>
                <a:cxn ang="0">
                  <a:pos x="886" y="13"/>
                </a:cxn>
                <a:cxn ang="0">
                  <a:pos x="720" y="0"/>
                </a:cxn>
                <a:cxn ang="0">
                  <a:pos x="541" y="0"/>
                </a:cxn>
                <a:cxn ang="0">
                  <a:pos x="374" y="13"/>
                </a:cxn>
                <a:cxn ang="0">
                  <a:pos x="233" y="26"/>
                </a:cxn>
                <a:cxn ang="0">
                  <a:pos x="105" y="26"/>
                </a:cxn>
                <a:cxn ang="0">
                  <a:pos x="29" y="26"/>
                </a:cxn>
              </a:cxnLst>
              <a:rect l="0" t="0" r="r" b="b"/>
              <a:pathLst>
                <a:path w="3050" h="1477">
                  <a:moveTo>
                    <a:pt x="26" y="39"/>
                  </a:moveTo>
                  <a:lnTo>
                    <a:pt x="26" y="64"/>
                  </a:lnTo>
                  <a:cubicBezTo>
                    <a:pt x="26" y="71"/>
                    <a:pt x="20" y="77"/>
                    <a:pt x="13" y="77"/>
                  </a:cubicBezTo>
                  <a:cubicBezTo>
                    <a:pt x="6" y="77"/>
                    <a:pt x="0" y="71"/>
                    <a:pt x="0" y="64"/>
                  </a:cubicBezTo>
                  <a:lnTo>
                    <a:pt x="0" y="39"/>
                  </a:lnTo>
                  <a:cubicBezTo>
                    <a:pt x="0" y="32"/>
                    <a:pt x="6" y="26"/>
                    <a:pt x="13" y="26"/>
                  </a:cubicBezTo>
                  <a:cubicBezTo>
                    <a:pt x="20" y="26"/>
                    <a:pt x="26" y="32"/>
                    <a:pt x="26" y="39"/>
                  </a:cubicBezTo>
                  <a:close/>
                  <a:moveTo>
                    <a:pt x="26" y="115"/>
                  </a:moveTo>
                  <a:lnTo>
                    <a:pt x="26" y="141"/>
                  </a:lnTo>
                  <a:cubicBezTo>
                    <a:pt x="26" y="148"/>
                    <a:pt x="20" y="154"/>
                    <a:pt x="13" y="154"/>
                  </a:cubicBezTo>
                  <a:cubicBezTo>
                    <a:pt x="6" y="154"/>
                    <a:pt x="0" y="148"/>
                    <a:pt x="0" y="141"/>
                  </a:cubicBezTo>
                  <a:lnTo>
                    <a:pt x="0" y="115"/>
                  </a:lnTo>
                  <a:cubicBezTo>
                    <a:pt x="0" y="108"/>
                    <a:pt x="6" y="103"/>
                    <a:pt x="13" y="103"/>
                  </a:cubicBezTo>
                  <a:cubicBezTo>
                    <a:pt x="20" y="103"/>
                    <a:pt x="26" y="108"/>
                    <a:pt x="26" y="115"/>
                  </a:cubicBezTo>
                  <a:close/>
                  <a:moveTo>
                    <a:pt x="26" y="192"/>
                  </a:moveTo>
                  <a:lnTo>
                    <a:pt x="26" y="218"/>
                  </a:lnTo>
                  <a:cubicBezTo>
                    <a:pt x="26" y="225"/>
                    <a:pt x="20" y="231"/>
                    <a:pt x="13" y="231"/>
                  </a:cubicBezTo>
                  <a:cubicBezTo>
                    <a:pt x="6" y="231"/>
                    <a:pt x="0" y="225"/>
                    <a:pt x="0" y="218"/>
                  </a:cubicBezTo>
                  <a:lnTo>
                    <a:pt x="0" y="192"/>
                  </a:lnTo>
                  <a:cubicBezTo>
                    <a:pt x="0" y="185"/>
                    <a:pt x="6" y="179"/>
                    <a:pt x="13" y="179"/>
                  </a:cubicBezTo>
                  <a:cubicBezTo>
                    <a:pt x="20" y="179"/>
                    <a:pt x="26" y="185"/>
                    <a:pt x="26" y="192"/>
                  </a:cubicBezTo>
                  <a:close/>
                  <a:moveTo>
                    <a:pt x="26" y="269"/>
                  </a:moveTo>
                  <a:lnTo>
                    <a:pt x="26" y="295"/>
                  </a:lnTo>
                  <a:cubicBezTo>
                    <a:pt x="26" y="302"/>
                    <a:pt x="20" y="307"/>
                    <a:pt x="13" y="307"/>
                  </a:cubicBezTo>
                  <a:cubicBezTo>
                    <a:pt x="6" y="307"/>
                    <a:pt x="0" y="302"/>
                    <a:pt x="0" y="295"/>
                  </a:cubicBezTo>
                  <a:lnTo>
                    <a:pt x="0" y="269"/>
                  </a:lnTo>
                  <a:cubicBezTo>
                    <a:pt x="0" y="262"/>
                    <a:pt x="6" y="256"/>
                    <a:pt x="13" y="256"/>
                  </a:cubicBezTo>
                  <a:cubicBezTo>
                    <a:pt x="20" y="256"/>
                    <a:pt x="26" y="262"/>
                    <a:pt x="26" y="269"/>
                  </a:cubicBezTo>
                  <a:close/>
                  <a:moveTo>
                    <a:pt x="26" y="346"/>
                  </a:moveTo>
                  <a:lnTo>
                    <a:pt x="26" y="371"/>
                  </a:lnTo>
                  <a:cubicBezTo>
                    <a:pt x="26" y="379"/>
                    <a:pt x="20" y="384"/>
                    <a:pt x="13" y="384"/>
                  </a:cubicBezTo>
                  <a:cubicBezTo>
                    <a:pt x="6" y="384"/>
                    <a:pt x="0" y="379"/>
                    <a:pt x="0" y="371"/>
                  </a:cubicBezTo>
                  <a:lnTo>
                    <a:pt x="0" y="346"/>
                  </a:lnTo>
                  <a:cubicBezTo>
                    <a:pt x="0" y="339"/>
                    <a:pt x="6" y="333"/>
                    <a:pt x="13" y="333"/>
                  </a:cubicBezTo>
                  <a:cubicBezTo>
                    <a:pt x="20" y="333"/>
                    <a:pt x="26" y="339"/>
                    <a:pt x="26" y="346"/>
                  </a:cubicBezTo>
                  <a:close/>
                  <a:moveTo>
                    <a:pt x="26" y="423"/>
                  </a:moveTo>
                  <a:lnTo>
                    <a:pt x="26" y="448"/>
                  </a:lnTo>
                  <a:cubicBezTo>
                    <a:pt x="26" y="455"/>
                    <a:pt x="20" y="461"/>
                    <a:pt x="13" y="461"/>
                  </a:cubicBezTo>
                  <a:cubicBezTo>
                    <a:pt x="6" y="461"/>
                    <a:pt x="0" y="455"/>
                    <a:pt x="0" y="448"/>
                  </a:cubicBezTo>
                  <a:lnTo>
                    <a:pt x="0" y="423"/>
                  </a:lnTo>
                  <a:cubicBezTo>
                    <a:pt x="0" y="416"/>
                    <a:pt x="6" y="410"/>
                    <a:pt x="13" y="410"/>
                  </a:cubicBezTo>
                  <a:cubicBezTo>
                    <a:pt x="20" y="410"/>
                    <a:pt x="26" y="416"/>
                    <a:pt x="26" y="423"/>
                  </a:cubicBezTo>
                  <a:close/>
                  <a:moveTo>
                    <a:pt x="26" y="499"/>
                  </a:moveTo>
                  <a:lnTo>
                    <a:pt x="26" y="525"/>
                  </a:lnTo>
                  <a:cubicBezTo>
                    <a:pt x="26" y="532"/>
                    <a:pt x="20" y="538"/>
                    <a:pt x="13" y="538"/>
                  </a:cubicBezTo>
                  <a:cubicBezTo>
                    <a:pt x="6" y="538"/>
                    <a:pt x="0" y="532"/>
                    <a:pt x="0" y="525"/>
                  </a:cubicBezTo>
                  <a:lnTo>
                    <a:pt x="0" y="499"/>
                  </a:lnTo>
                  <a:cubicBezTo>
                    <a:pt x="0" y="492"/>
                    <a:pt x="6" y="487"/>
                    <a:pt x="13" y="487"/>
                  </a:cubicBezTo>
                  <a:cubicBezTo>
                    <a:pt x="20" y="487"/>
                    <a:pt x="26" y="492"/>
                    <a:pt x="26" y="499"/>
                  </a:cubicBezTo>
                  <a:close/>
                  <a:moveTo>
                    <a:pt x="26" y="576"/>
                  </a:moveTo>
                  <a:lnTo>
                    <a:pt x="26" y="602"/>
                  </a:lnTo>
                  <a:cubicBezTo>
                    <a:pt x="26" y="609"/>
                    <a:pt x="20" y="615"/>
                    <a:pt x="13" y="615"/>
                  </a:cubicBezTo>
                  <a:cubicBezTo>
                    <a:pt x="6" y="615"/>
                    <a:pt x="0" y="609"/>
                    <a:pt x="0" y="602"/>
                  </a:cubicBezTo>
                  <a:lnTo>
                    <a:pt x="0" y="576"/>
                  </a:lnTo>
                  <a:cubicBezTo>
                    <a:pt x="0" y="569"/>
                    <a:pt x="6" y="563"/>
                    <a:pt x="13" y="563"/>
                  </a:cubicBezTo>
                  <a:cubicBezTo>
                    <a:pt x="20" y="563"/>
                    <a:pt x="26" y="569"/>
                    <a:pt x="26" y="576"/>
                  </a:cubicBezTo>
                  <a:close/>
                  <a:moveTo>
                    <a:pt x="26" y="653"/>
                  </a:moveTo>
                  <a:lnTo>
                    <a:pt x="26" y="679"/>
                  </a:lnTo>
                  <a:cubicBezTo>
                    <a:pt x="26" y="686"/>
                    <a:pt x="20" y="691"/>
                    <a:pt x="13" y="691"/>
                  </a:cubicBezTo>
                  <a:cubicBezTo>
                    <a:pt x="6" y="691"/>
                    <a:pt x="0" y="686"/>
                    <a:pt x="0" y="679"/>
                  </a:cubicBezTo>
                  <a:lnTo>
                    <a:pt x="0" y="653"/>
                  </a:lnTo>
                  <a:cubicBezTo>
                    <a:pt x="0" y="646"/>
                    <a:pt x="6" y="640"/>
                    <a:pt x="13" y="640"/>
                  </a:cubicBezTo>
                  <a:cubicBezTo>
                    <a:pt x="20" y="640"/>
                    <a:pt x="26" y="646"/>
                    <a:pt x="26" y="653"/>
                  </a:cubicBezTo>
                  <a:close/>
                  <a:moveTo>
                    <a:pt x="26" y="730"/>
                  </a:moveTo>
                  <a:lnTo>
                    <a:pt x="26" y="755"/>
                  </a:lnTo>
                  <a:cubicBezTo>
                    <a:pt x="26" y="763"/>
                    <a:pt x="20" y="768"/>
                    <a:pt x="13" y="768"/>
                  </a:cubicBezTo>
                  <a:cubicBezTo>
                    <a:pt x="6" y="768"/>
                    <a:pt x="0" y="763"/>
                    <a:pt x="0" y="755"/>
                  </a:cubicBezTo>
                  <a:lnTo>
                    <a:pt x="0" y="730"/>
                  </a:lnTo>
                  <a:cubicBezTo>
                    <a:pt x="0" y="723"/>
                    <a:pt x="6" y="717"/>
                    <a:pt x="13" y="717"/>
                  </a:cubicBezTo>
                  <a:cubicBezTo>
                    <a:pt x="20" y="717"/>
                    <a:pt x="26" y="723"/>
                    <a:pt x="26" y="730"/>
                  </a:cubicBezTo>
                  <a:close/>
                  <a:moveTo>
                    <a:pt x="26" y="807"/>
                  </a:moveTo>
                  <a:lnTo>
                    <a:pt x="26" y="832"/>
                  </a:lnTo>
                  <a:cubicBezTo>
                    <a:pt x="26" y="839"/>
                    <a:pt x="20" y="845"/>
                    <a:pt x="13" y="845"/>
                  </a:cubicBezTo>
                  <a:cubicBezTo>
                    <a:pt x="6" y="845"/>
                    <a:pt x="0" y="839"/>
                    <a:pt x="0" y="832"/>
                  </a:cubicBezTo>
                  <a:lnTo>
                    <a:pt x="0" y="807"/>
                  </a:lnTo>
                  <a:cubicBezTo>
                    <a:pt x="0" y="800"/>
                    <a:pt x="6" y="794"/>
                    <a:pt x="13" y="794"/>
                  </a:cubicBezTo>
                  <a:cubicBezTo>
                    <a:pt x="20" y="794"/>
                    <a:pt x="26" y="800"/>
                    <a:pt x="26" y="807"/>
                  </a:cubicBezTo>
                  <a:close/>
                  <a:moveTo>
                    <a:pt x="26" y="883"/>
                  </a:moveTo>
                  <a:lnTo>
                    <a:pt x="26" y="909"/>
                  </a:lnTo>
                  <a:cubicBezTo>
                    <a:pt x="26" y="916"/>
                    <a:pt x="20" y="922"/>
                    <a:pt x="13" y="922"/>
                  </a:cubicBezTo>
                  <a:cubicBezTo>
                    <a:pt x="6" y="922"/>
                    <a:pt x="0" y="916"/>
                    <a:pt x="0" y="909"/>
                  </a:cubicBezTo>
                  <a:lnTo>
                    <a:pt x="0" y="883"/>
                  </a:lnTo>
                  <a:cubicBezTo>
                    <a:pt x="0" y="876"/>
                    <a:pt x="6" y="871"/>
                    <a:pt x="13" y="871"/>
                  </a:cubicBezTo>
                  <a:cubicBezTo>
                    <a:pt x="20" y="871"/>
                    <a:pt x="26" y="876"/>
                    <a:pt x="26" y="883"/>
                  </a:cubicBezTo>
                  <a:close/>
                  <a:moveTo>
                    <a:pt x="26" y="960"/>
                  </a:moveTo>
                  <a:lnTo>
                    <a:pt x="26" y="986"/>
                  </a:lnTo>
                  <a:cubicBezTo>
                    <a:pt x="26" y="993"/>
                    <a:pt x="20" y="999"/>
                    <a:pt x="13" y="999"/>
                  </a:cubicBezTo>
                  <a:cubicBezTo>
                    <a:pt x="6" y="999"/>
                    <a:pt x="0" y="993"/>
                    <a:pt x="0" y="986"/>
                  </a:cubicBezTo>
                  <a:lnTo>
                    <a:pt x="0" y="960"/>
                  </a:lnTo>
                  <a:cubicBezTo>
                    <a:pt x="0" y="953"/>
                    <a:pt x="6" y="947"/>
                    <a:pt x="13" y="947"/>
                  </a:cubicBezTo>
                  <a:cubicBezTo>
                    <a:pt x="20" y="947"/>
                    <a:pt x="26" y="953"/>
                    <a:pt x="26" y="960"/>
                  </a:cubicBezTo>
                  <a:close/>
                  <a:moveTo>
                    <a:pt x="26" y="1037"/>
                  </a:moveTo>
                  <a:lnTo>
                    <a:pt x="26" y="1063"/>
                  </a:lnTo>
                  <a:cubicBezTo>
                    <a:pt x="26" y="1070"/>
                    <a:pt x="20" y="1075"/>
                    <a:pt x="13" y="1075"/>
                  </a:cubicBezTo>
                  <a:cubicBezTo>
                    <a:pt x="6" y="1075"/>
                    <a:pt x="0" y="1070"/>
                    <a:pt x="0" y="1063"/>
                  </a:cubicBezTo>
                  <a:lnTo>
                    <a:pt x="0" y="1037"/>
                  </a:lnTo>
                  <a:cubicBezTo>
                    <a:pt x="0" y="1030"/>
                    <a:pt x="6" y="1024"/>
                    <a:pt x="13" y="1024"/>
                  </a:cubicBezTo>
                  <a:cubicBezTo>
                    <a:pt x="20" y="1024"/>
                    <a:pt x="26" y="1030"/>
                    <a:pt x="26" y="1037"/>
                  </a:cubicBezTo>
                  <a:close/>
                  <a:moveTo>
                    <a:pt x="26" y="1114"/>
                  </a:moveTo>
                  <a:lnTo>
                    <a:pt x="26" y="1139"/>
                  </a:lnTo>
                  <a:cubicBezTo>
                    <a:pt x="26" y="1147"/>
                    <a:pt x="20" y="1152"/>
                    <a:pt x="13" y="1152"/>
                  </a:cubicBezTo>
                  <a:cubicBezTo>
                    <a:pt x="6" y="1152"/>
                    <a:pt x="0" y="1147"/>
                    <a:pt x="0" y="1139"/>
                  </a:cubicBezTo>
                  <a:lnTo>
                    <a:pt x="0" y="1114"/>
                  </a:lnTo>
                  <a:cubicBezTo>
                    <a:pt x="0" y="1107"/>
                    <a:pt x="6" y="1101"/>
                    <a:pt x="13" y="1101"/>
                  </a:cubicBezTo>
                  <a:cubicBezTo>
                    <a:pt x="20" y="1101"/>
                    <a:pt x="26" y="1107"/>
                    <a:pt x="26" y="1114"/>
                  </a:cubicBezTo>
                  <a:close/>
                  <a:moveTo>
                    <a:pt x="26" y="1191"/>
                  </a:moveTo>
                  <a:lnTo>
                    <a:pt x="26" y="1216"/>
                  </a:lnTo>
                  <a:cubicBezTo>
                    <a:pt x="26" y="1223"/>
                    <a:pt x="20" y="1229"/>
                    <a:pt x="13" y="1229"/>
                  </a:cubicBezTo>
                  <a:cubicBezTo>
                    <a:pt x="6" y="1229"/>
                    <a:pt x="0" y="1223"/>
                    <a:pt x="0" y="1216"/>
                  </a:cubicBezTo>
                  <a:lnTo>
                    <a:pt x="0" y="1191"/>
                  </a:lnTo>
                  <a:cubicBezTo>
                    <a:pt x="0" y="1184"/>
                    <a:pt x="6" y="1178"/>
                    <a:pt x="13" y="1178"/>
                  </a:cubicBezTo>
                  <a:cubicBezTo>
                    <a:pt x="20" y="1178"/>
                    <a:pt x="26" y="1184"/>
                    <a:pt x="26" y="1191"/>
                  </a:cubicBezTo>
                  <a:close/>
                  <a:moveTo>
                    <a:pt x="26" y="1267"/>
                  </a:moveTo>
                  <a:lnTo>
                    <a:pt x="26" y="1293"/>
                  </a:lnTo>
                  <a:cubicBezTo>
                    <a:pt x="26" y="1300"/>
                    <a:pt x="20" y="1306"/>
                    <a:pt x="13" y="1306"/>
                  </a:cubicBezTo>
                  <a:cubicBezTo>
                    <a:pt x="6" y="1306"/>
                    <a:pt x="0" y="1300"/>
                    <a:pt x="0" y="1293"/>
                  </a:cubicBezTo>
                  <a:lnTo>
                    <a:pt x="0" y="1267"/>
                  </a:lnTo>
                  <a:cubicBezTo>
                    <a:pt x="0" y="1260"/>
                    <a:pt x="6" y="1255"/>
                    <a:pt x="13" y="1255"/>
                  </a:cubicBezTo>
                  <a:cubicBezTo>
                    <a:pt x="20" y="1255"/>
                    <a:pt x="26" y="1260"/>
                    <a:pt x="26" y="1267"/>
                  </a:cubicBezTo>
                  <a:close/>
                  <a:moveTo>
                    <a:pt x="26" y="1344"/>
                  </a:moveTo>
                  <a:lnTo>
                    <a:pt x="26" y="1370"/>
                  </a:lnTo>
                  <a:cubicBezTo>
                    <a:pt x="26" y="1377"/>
                    <a:pt x="20" y="1383"/>
                    <a:pt x="13" y="1383"/>
                  </a:cubicBezTo>
                  <a:cubicBezTo>
                    <a:pt x="6" y="1383"/>
                    <a:pt x="0" y="1377"/>
                    <a:pt x="0" y="1370"/>
                  </a:cubicBezTo>
                  <a:lnTo>
                    <a:pt x="0" y="1344"/>
                  </a:lnTo>
                  <a:cubicBezTo>
                    <a:pt x="0" y="1337"/>
                    <a:pt x="6" y="1331"/>
                    <a:pt x="13" y="1331"/>
                  </a:cubicBezTo>
                  <a:cubicBezTo>
                    <a:pt x="20" y="1331"/>
                    <a:pt x="26" y="1337"/>
                    <a:pt x="26" y="1344"/>
                  </a:cubicBezTo>
                  <a:close/>
                  <a:moveTo>
                    <a:pt x="26" y="1421"/>
                  </a:moveTo>
                  <a:lnTo>
                    <a:pt x="26" y="1447"/>
                  </a:lnTo>
                  <a:cubicBezTo>
                    <a:pt x="26" y="1454"/>
                    <a:pt x="20" y="1459"/>
                    <a:pt x="13" y="1459"/>
                  </a:cubicBezTo>
                  <a:cubicBezTo>
                    <a:pt x="6" y="1459"/>
                    <a:pt x="0" y="1454"/>
                    <a:pt x="0" y="1447"/>
                  </a:cubicBezTo>
                  <a:lnTo>
                    <a:pt x="0" y="1421"/>
                  </a:lnTo>
                  <a:cubicBezTo>
                    <a:pt x="0" y="1414"/>
                    <a:pt x="6" y="1408"/>
                    <a:pt x="13" y="1408"/>
                  </a:cubicBezTo>
                  <a:cubicBezTo>
                    <a:pt x="20" y="1408"/>
                    <a:pt x="26" y="1414"/>
                    <a:pt x="26" y="1421"/>
                  </a:cubicBezTo>
                  <a:close/>
                  <a:moveTo>
                    <a:pt x="47" y="1452"/>
                  </a:moveTo>
                  <a:lnTo>
                    <a:pt x="72" y="1452"/>
                  </a:lnTo>
                  <a:cubicBezTo>
                    <a:pt x="79" y="1452"/>
                    <a:pt x="85" y="1457"/>
                    <a:pt x="85" y="1464"/>
                  </a:cubicBezTo>
                  <a:cubicBezTo>
                    <a:pt x="85" y="1471"/>
                    <a:pt x="79" y="1477"/>
                    <a:pt x="72" y="1477"/>
                  </a:cubicBezTo>
                  <a:lnTo>
                    <a:pt x="47" y="1477"/>
                  </a:lnTo>
                  <a:cubicBezTo>
                    <a:pt x="40" y="1477"/>
                    <a:pt x="34" y="1471"/>
                    <a:pt x="34" y="1464"/>
                  </a:cubicBezTo>
                  <a:cubicBezTo>
                    <a:pt x="34" y="1457"/>
                    <a:pt x="40" y="1452"/>
                    <a:pt x="47" y="1452"/>
                  </a:cubicBezTo>
                  <a:close/>
                  <a:moveTo>
                    <a:pt x="123" y="1452"/>
                  </a:moveTo>
                  <a:lnTo>
                    <a:pt x="149" y="1452"/>
                  </a:lnTo>
                  <a:cubicBezTo>
                    <a:pt x="156" y="1452"/>
                    <a:pt x="162" y="1457"/>
                    <a:pt x="162" y="1464"/>
                  </a:cubicBezTo>
                  <a:cubicBezTo>
                    <a:pt x="162" y="1471"/>
                    <a:pt x="156" y="1477"/>
                    <a:pt x="149" y="1477"/>
                  </a:cubicBezTo>
                  <a:lnTo>
                    <a:pt x="123" y="1477"/>
                  </a:lnTo>
                  <a:cubicBezTo>
                    <a:pt x="116" y="1477"/>
                    <a:pt x="111" y="1471"/>
                    <a:pt x="111" y="1464"/>
                  </a:cubicBezTo>
                  <a:cubicBezTo>
                    <a:pt x="111" y="1457"/>
                    <a:pt x="116" y="1452"/>
                    <a:pt x="123" y="1452"/>
                  </a:cubicBezTo>
                  <a:close/>
                  <a:moveTo>
                    <a:pt x="200" y="1452"/>
                  </a:moveTo>
                  <a:lnTo>
                    <a:pt x="226" y="1452"/>
                  </a:lnTo>
                  <a:cubicBezTo>
                    <a:pt x="233" y="1452"/>
                    <a:pt x="239" y="1457"/>
                    <a:pt x="239" y="1464"/>
                  </a:cubicBezTo>
                  <a:cubicBezTo>
                    <a:pt x="239" y="1471"/>
                    <a:pt x="233" y="1477"/>
                    <a:pt x="226" y="1477"/>
                  </a:cubicBezTo>
                  <a:lnTo>
                    <a:pt x="200" y="1477"/>
                  </a:lnTo>
                  <a:cubicBezTo>
                    <a:pt x="193" y="1477"/>
                    <a:pt x="187" y="1471"/>
                    <a:pt x="187" y="1464"/>
                  </a:cubicBezTo>
                  <a:cubicBezTo>
                    <a:pt x="187" y="1457"/>
                    <a:pt x="193" y="1452"/>
                    <a:pt x="200" y="1452"/>
                  </a:cubicBezTo>
                  <a:close/>
                  <a:moveTo>
                    <a:pt x="277" y="1452"/>
                  </a:moveTo>
                  <a:lnTo>
                    <a:pt x="303" y="1452"/>
                  </a:lnTo>
                  <a:cubicBezTo>
                    <a:pt x="310" y="1452"/>
                    <a:pt x="315" y="1457"/>
                    <a:pt x="315" y="1464"/>
                  </a:cubicBezTo>
                  <a:cubicBezTo>
                    <a:pt x="315" y="1471"/>
                    <a:pt x="310" y="1477"/>
                    <a:pt x="303" y="1477"/>
                  </a:cubicBezTo>
                  <a:lnTo>
                    <a:pt x="277" y="1477"/>
                  </a:lnTo>
                  <a:cubicBezTo>
                    <a:pt x="270" y="1477"/>
                    <a:pt x="264" y="1471"/>
                    <a:pt x="264" y="1464"/>
                  </a:cubicBezTo>
                  <a:cubicBezTo>
                    <a:pt x="264" y="1457"/>
                    <a:pt x="270" y="1452"/>
                    <a:pt x="277" y="1452"/>
                  </a:cubicBezTo>
                  <a:close/>
                  <a:moveTo>
                    <a:pt x="354" y="1452"/>
                  </a:moveTo>
                  <a:lnTo>
                    <a:pt x="379" y="1452"/>
                  </a:lnTo>
                  <a:cubicBezTo>
                    <a:pt x="386" y="1452"/>
                    <a:pt x="392" y="1457"/>
                    <a:pt x="392" y="1464"/>
                  </a:cubicBezTo>
                  <a:cubicBezTo>
                    <a:pt x="392" y="1471"/>
                    <a:pt x="386" y="1477"/>
                    <a:pt x="379" y="1477"/>
                  </a:cubicBezTo>
                  <a:lnTo>
                    <a:pt x="354" y="1477"/>
                  </a:lnTo>
                  <a:cubicBezTo>
                    <a:pt x="347" y="1477"/>
                    <a:pt x="341" y="1471"/>
                    <a:pt x="341" y="1464"/>
                  </a:cubicBezTo>
                  <a:cubicBezTo>
                    <a:pt x="341" y="1457"/>
                    <a:pt x="347" y="1452"/>
                    <a:pt x="354" y="1452"/>
                  </a:cubicBezTo>
                  <a:close/>
                  <a:moveTo>
                    <a:pt x="431" y="1452"/>
                  </a:moveTo>
                  <a:lnTo>
                    <a:pt x="456" y="1452"/>
                  </a:lnTo>
                  <a:cubicBezTo>
                    <a:pt x="463" y="1452"/>
                    <a:pt x="469" y="1457"/>
                    <a:pt x="469" y="1464"/>
                  </a:cubicBezTo>
                  <a:cubicBezTo>
                    <a:pt x="469" y="1471"/>
                    <a:pt x="463" y="1477"/>
                    <a:pt x="456" y="1477"/>
                  </a:cubicBezTo>
                  <a:lnTo>
                    <a:pt x="431" y="1477"/>
                  </a:lnTo>
                  <a:cubicBezTo>
                    <a:pt x="424" y="1477"/>
                    <a:pt x="418" y="1471"/>
                    <a:pt x="418" y="1464"/>
                  </a:cubicBezTo>
                  <a:cubicBezTo>
                    <a:pt x="418" y="1457"/>
                    <a:pt x="424" y="1452"/>
                    <a:pt x="431" y="1452"/>
                  </a:cubicBezTo>
                  <a:close/>
                  <a:moveTo>
                    <a:pt x="507" y="1452"/>
                  </a:moveTo>
                  <a:lnTo>
                    <a:pt x="533" y="1452"/>
                  </a:lnTo>
                  <a:cubicBezTo>
                    <a:pt x="540" y="1452"/>
                    <a:pt x="546" y="1457"/>
                    <a:pt x="546" y="1464"/>
                  </a:cubicBezTo>
                  <a:cubicBezTo>
                    <a:pt x="546" y="1471"/>
                    <a:pt x="540" y="1477"/>
                    <a:pt x="533" y="1477"/>
                  </a:cubicBezTo>
                  <a:lnTo>
                    <a:pt x="507" y="1477"/>
                  </a:lnTo>
                  <a:cubicBezTo>
                    <a:pt x="500" y="1477"/>
                    <a:pt x="495" y="1471"/>
                    <a:pt x="495" y="1464"/>
                  </a:cubicBezTo>
                  <a:cubicBezTo>
                    <a:pt x="495" y="1457"/>
                    <a:pt x="500" y="1452"/>
                    <a:pt x="507" y="1452"/>
                  </a:cubicBezTo>
                  <a:close/>
                  <a:moveTo>
                    <a:pt x="584" y="1452"/>
                  </a:moveTo>
                  <a:lnTo>
                    <a:pt x="610" y="1452"/>
                  </a:lnTo>
                  <a:cubicBezTo>
                    <a:pt x="617" y="1452"/>
                    <a:pt x="623" y="1457"/>
                    <a:pt x="623" y="1464"/>
                  </a:cubicBezTo>
                  <a:cubicBezTo>
                    <a:pt x="623" y="1471"/>
                    <a:pt x="617" y="1477"/>
                    <a:pt x="610" y="1477"/>
                  </a:cubicBezTo>
                  <a:lnTo>
                    <a:pt x="584" y="1477"/>
                  </a:lnTo>
                  <a:cubicBezTo>
                    <a:pt x="577" y="1477"/>
                    <a:pt x="571" y="1471"/>
                    <a:pt x="571" y="1464"/>
                  </a:cubicBezTo>
                  <a:cubicBezTo>
                    <a:pt x="571" y="1457"/>
                    <a:pt x="577" y="1452"/>
                    <a:pt x="584" y="1452"/>
                  </a:cubicBezTo>
                  <a:close/>
                  <a:moveTo>
                    <a:pt x="661" y="1452"/>
                  </a:moveTo>
                  <a:lnTo>
                    <a:pt x="687" y="1452"/>
                  </a:lnTo>
                  <a:cubicBezTo>
                    <a:pt x="694" y="1452"/>
                    <a:pt x="699" y="1457"/>
                    <a:pt x="699" y="1464"/>
                  </a:cubicBezTo>
                  <a:cubicBezTo>
                    <a:pt x="699" y="1471"/>
                    <a:pt x="694" y="1477"/>
                    <a:pt x="687" y="1477"/>
                  </a:cubicBezTo>
                  <a:lnTo>
                    <a:pt x="661" y="1477"/>
                  </a:lnTo>
                  <a:cubicBezTo>
                    <a:pt x="654" y="1477"/>
                    <a:pt x="648" y="1471"/>
                    <a:pt x="648" y="1464"/>
                  </a:cubicBezTo>
                  <a:cubicBezTo>
                    <a:pt x="648" y="1457"/>
                    <a:pt x="654" y="1452"/>
                    <a:pt x="661" y="1452"/>
                  </a:cubicBezTo>
                  <a:close/>
                  <a:moveTo>
                    <a:pt x="738" y="1452"/>
                  </a:moveTo>
                  <a:lnTo>
                    <a:pt x="763" y="1452"/>
                  </a:lnTo>
                  <a:cubicBezTo>
                    <a:pt x="770" y="1452"/>
                    <a:pt x="776" y="1457"/>
                    <a:pt x="776" y="1464"/>
                  </a:cubicBezTo>
                  <a:cubicBezTo>
                    <a:pt x="776" y="1471"/>
                    <a:pt x="770" y="1477"/>
                    <a:pt x="763" y="1477"/>
                  </a:cubicBezTo>
                  <a:lnTo>
                    <a:pt x="738" y="1477"/>
                  </a:lnTo>
                  <a:cubicBezTo>
                    <a:pt x="731" y="1477"/>
                    <a:pt x="725" y="1471"/>
                    <a:pt x="725" y="1464"/>
                  </a:cubicBezTo>
                  <a:cubicBezTo>
                    <a:pt x="725" y="1457"/>
                    <a:pt x="731" y="1452"/>
                    <a:pt x="738" y="1452"/>
                  </a:cubicBezTo>
                  <a:close/>
                  <a:moveTo>
                    <a:pt x="815" y="1452"/>
                  </a:moveTo>
                  <a:lnTo>
                    <a:pt x="840" y="1452"/>
                  </a:lnTo>
                  <a:cubicBezTo>
                    <a:pt x="847" y="1452"/>
                    <a:pt x="853" y="1457"/>
                    <a:pt x="853" y="1464"/>
                  </a:cubicBezTo>
                  <a:cubicBezTo>
                    <a:pt x="853" y="1471"/>
                    <a:pt x="847" y="1477"/>
                    <a:pt x="840" y="1477"/>
                  </a:cubicBezTo>
                  <a:lnTo>
                    <a:pt x="815" y="1477"/>
                  </a:lnTo>
                  <a:cubicBezTo>
                    <a:pt x="808" y="1477"/>
                    <a:pt x="802" y="1471"/>
                    <a:pt x="802" y="1464"/>
                  </a:cubicBezTo>
                  <a:cubicBezTo>
                    <a:pt x="802" y="1457"/>
                    <a:pt x="808" y="1452"/>
                    <a:pt x="815" y="1452"/>
                  </a:cubicBezTo>
                  <a:close/>
                  <a:moveTo>
                    <a:pt x="891" y="1452"/>
                  </a:moveTo>
                  <a:lnTo>
                    <a:pt x="917" y="1452"/>
                  </a:lnTo>
                  <a:cubicBezTo>
                    <a:pt x="924" y="1452"/>
                    <a:pt x="930" y="1457"/>
                    <a:pt x="930" y="1464"/>
                  </a:cubicBezTo>
                  <a:cubicBezTo>
                    <a:pt x="930" y="1471"/>
                    <a:pt x="924" y="1477"/>
                    <a:pt x="917" y="1477"/>
                  </a:cubicBezTo>
                  <a:lnTo>
                    <a:pt x="891" y="1477"/>
                  </a:lnTo>
                  <a:cubicBezTo>
                    <a:pt x="884" y="1477"/>
                    <a:pt x="879" y="1471"/>
                    <a:pt x="879" y="1464"/>
                  </a:cubicBezTo>
                  <a:cubicBezTo>
                    <a:pt x="879" y="1457"/>
                    <a:pt x="884" y="1452"/>
                    <a:pt x="891" y="1452"/>
                  </a:cubicBezTo>
                  <a:close/>
                  <a:moveTo>
                    <a:pt x="968" y="1452"/>
                  </a:moveTo>
                  <a:lnTo>
                    <a:pt x="994" y="1452"/>
                  </a:lnTo>
                  <a:cubicBezTo>
                    <a:pt x="1001" y="1452"/>
                    <a:pt x="1007" y="1457"/>
                    <a:pt x="1007" y="1464"/>
                  </a:cubicBezTo>
                  <a:cubicBezTo>
                    <a:pt x="1007" y="1471"/>
                    <a:pt x="1001" y="1477"/>
                    <a:pt x="994" y="1477"/>
                  </a:cubicBezTo>
                  <a:lnTo>
                    <a:pt x="968" y="1477"/>
                  </a:lnTo>
                  <a:cubicBezTo>
                    <a:pt x="961" y="1477"/>
                    <a:pt x="955" y="1471"/>
                    <a:pt x="955" y="1464"/>
                  </a:cubicBezTo>
                  <a:cubicBezTo>
                    <a:pt x="955" y="1457"/>
                    <a:pt x="961" y="1452"/>
                    <a:pt x="968" y="1452"/>
                  </a:cubicBezTo>
                  <a:close/>
                  <a:moveTo>
                    <a:pt x="1045" y="1452"/>
                  </a:moveTo>
                  <a:lnTo>
                    <a:pt x="1071" y="1452"/>
                  </a:lnTo>
                  <a:cubicBezTo>
                    <a:pt x="1078" y="1452"/>
                    <a:pt x="1083" y="1457"/>
                    <a:pt x="1083" y="1464"/>
                  </a:cubicBezTo>
                  <a:cubicBezTo>
                    <a:pt x="1083" y="1471"/>
                    <a:pt x="1078" y="1477"/>
                    <a:pt x="1071" y="1477"/>
                  </a:cubicBezTo>
                  <a:lnTo>
                    <a:pt x="1045" y="1477"/>
                  </a:lnTo>
                  <a:cubicBezTo>
                    <a:pt x="1038" y="1477"/>
                    <a:pt x="1032" y="1471"/>
                    <a:pt x="1032" y="1464"/>
                  </a:cubicBezTo>
                  <a:cubicBezTo>
                    <a:pt x="1032" y="1457"/>
                    <a:pt x="1038" y="1452"/>
                    <a:pt x="1045" y="1452"/>
                  </a:cubicBezTo>
                  <a:close/>
                  <a:moveTo>
                    <a:pt x="1122" y="1452"/>
                  </a:moveTo>
                  <a:lnTo>
                    <a:pt x="1147" y="1452"/>
                  </a:lnTo>
                  <a:cubicBezTo>
                    <a:pt x="1154" y="1452"/>
                    <a:pt x="1160" y="1457"/>
                    <a:pt x="1160" y="1464"/>
                  </a:cubicBezTo>
                  <a:cubicBezTo>
                    <a:pt x="1160" y="1471"/>
                    <a:pt x="1154" y="1477"/>
                    <a:pt x="1147" y="1477"/>
                  </a:cubicBezTo>
                  <a:lnTo>
                    <a:pt x="1122" y="1477"/>
                  </a:lnTo>
                  <a:cubicBezTo>
                    <a:pt x="1115" y="1477"/>
                    <a:pt x="1109" y="1471"/>
                    <a:pt x="1109" y="1464"/>
                  </a:cubicBezTo>
                  <a:cubicBezTo>
                    <a:pt x="1109" y="1457"/>
                    <a:pt x="1115" y="1452"/>
                    <a:pt x="1122" y="1452"/>
                  </a:cubicBezTo>
                  <a:close/>
                  <a:moveTo>
                    <a:pt x="1199" y="1452"/>
                  </a:moveTo>
                  <a:lnTo>
                    <a:pt x="1224" y="1452"/>
                  </a:lnTo>
                  <a:cubicBezTo>
                    <a:pt x="1231" y="1452"/>
                    <a:pt x="1237" y="1457"/>
                    <a:pt x="1237" y="1464"/>
                  </a:cubicBezTo>
                  <a:cubicBezTo>
                    <a:pt x="1237" y="1471"/>
                    <a:pt x="1231" y="1477"/>
                    <a:pt x="1224" y="1477"/>
                  </a:cubicBezTo>
                  <a:lnTo>
                    <a:pt x="1199" y="1477"/>
                  </a:lnTo>
                  <a:cubicBezTo>
                    <a:pt x="1192" y="1477"/>
                    <a:pt x="1186" y="1471"/>
                    <a:pt x="1186" y="1464"/>
                  </a:cubicBezTo>
                  <a:cubicBezTo>
                    <a:pt x="1186" y="1457"/>
                    <a:pt x="1192" y="1452"/>
                    <a:pt x="1199" y="1452"/>
                  </a:cubicBezTo>
                  <a:close/>
                  <a:moveTo>
                    <a:pt x="1275" y="1452"/>
                  </a:moveTo>
                  <a:lnTo>
                    <a:pt x="1301" y="1452"/>
                  </a:lnTo>
                  <a:cubicBezTo>
                    <a:pt x="1308" y="1452"/>
                    <a:pt x="1314" y="1457"/>
                    <a:pt x="1314" y="1464"/>
                  </a:cubicBezTo>
                  <a:cubicBezTo>
                    <a:pt x="1314" y="1471"/>
                    <a:pt x="1308" y="1477"/>
                    <a:pt x="1301" y="1477"/>
                  </a:cubicBezTo>
                  <a:lnTo>
                    <a:pt x="1275" y="1477"/>
                  </a:lnTo>
                  <a:cubicBezTo>
                    <a:pt x="1268" y="1477"/>
                    <a:pt x="1263" y="1471"/>
                    <a:pt x="1263" y="1464"/>
                  </a:cubicBezTo>
                  <a:cubicBezTo>
                    <a:pt x="1263" y="1457"/>
                    <a:pt x="1268" y="1452"/>
                    <a:pt x="1275" y="1452"/>
                  </a:cubicBezTo>
                  <a:close/>
                  <a:moveTo>
                    <a:pt x="1352" y="1452"/>
                  </a:moveTo>
                  <a:lnTo>
                    <a:pt x="1378" y="1452"/>
                  </a:lnTo>
                  <a:cubicBezTo>
                    <a:pt x="1385" y="1452"/>
                    <a:pt x="1391" y="1457"/>
                    <a:pt x="1391" y="1464"/>
                  </a:cubicBezTo>
                  <a:cubicBezTo>
                    <a:pt x="1391" y="1471"/>
                    <a:pt x="1385" y="1477"/>
                    <a:pt x="1378" y="1477"/>
                  </a:cubicBezTo>
                  <a:lnTo>
                    <a:pt x="1352" y="1477"/>
                  </a:lnTo>
                  <a:cubicBezTo>
                    <a:pt x="1345" y="1477"/>
                    <a:pt x="1339" y="1471"/>
                    <a:pt x="1339" y="1464"/>
                  </a:cubicBezTo>
                  <a:cubicBezTo>
                    <a:pt x="1339" y="1457"/>
                    <a:pt x="1345" y="1452"/>
                    <a:pt x="1352" y="1452"/>
                  </a:cubicBezTo>
                  <a:close/>
                  <a:moveTo>
                    <a:pt x="1429" y="1452"/>
                  </a:moveTo>
                  <a:lnTo>
                    <a:pt x="1455" y="1452"/>
                  </a:lnTo>
                  <a:cubicBezTo>
                    <a:pt x="1462" y="1452"/>
                    <a:pt x="1467" y="1457"/>
                    <a:pt x="1467" y="1464"/>
                  </a:cubicBezTo>
                  <a:cubicBezTo>
                    <a:pt x="1467" y="1471"/>
                    <a:pt x="1462" y="1477"/>
                    <a:pt x="1455" y="1477"/>
                  </a:cubicBezTo>
                  <a:lnTo>
                    <a:pt x="1429" y="1477"/>
                  </a:lnTo>
                  <a:cubicBezTo>
                    <a:pt x="1422" y="1477"/>
                    <a:pt x="1416" y="1471"/>
                    <a:pt x="1416" y="1464"/>
                  </a:cubicBezTo>
                  <a:cubicBezTo>
                    <a:pt x="1416" y="1457"/>
                    <a:pt x="1422" y="1452"/>
                    <a:pt x="1429" y="1452"/>
                  </a:cubicBezTo>
                  <a:close/>
                  <a:moveTo>
                    <a:pt x="1506" y="1452"/>
                  </a:moveTo>
                  <a:lnTo>
                    <a:pt x="1531" y="1452"/>
                  </a:lnTo>
                  <a:cubicBezTo>
                    <a:pt x="1538" y="1452"/>
                    <a:pt x="1544" y="1457"/>
                    <a:pt x="1544" y="1464"/>
                  </a:cubicBezTo>
                  <a:cubicBezTo>
                    <a:pt x="1544" y="1471"/>
                    <a:pt x="1538" y="1477"/>
                    <a:pt x="1531" y="1477"/>
                  </a:cubicBezTo>
                  <a:lnTo>
                    <a:pt x="1506" y="1477"/>
                  </a:lnTo>
                  <a:cubicBezTo>
                    <a:pt x="1499" y="1477"/>
                    <a:pt x="1493" y="1471"/>
                    <a:pt x="1493" y="1464"/>
                  </a:cubicBezTo>
                  <a:cubicBezTo>
                    <a:pt x="1493" y="1457"/>
                    <a:pt x="1499" y="1452"/>
                    <a:pt x="1506" y="1452"/>
                  </a:cubicBezTo>
                  <a:close/>
                  <a:moveTo>
                    <a:pt x="1583" y="1452"/>
                  </a:moveTo>
                  <a:lnTo>
                    <a:pt x="1608" y="1452"/>
                  </a:lnTo>
                  <a:cubicBezTo>
                    <a:pt x="1615" y="1452"/>
                    <a:pt x="1621" y="1457"/>
                    <a:pt x="1621" y="1464"/>
                  </a:cubicBezTo>
                  <a:cubicBezTo>
                    <a:pt x="1621" y="1471"/>
                    <a:pt x="1615" y="1477"/>
                    <a:pt x="1608" y="1477"/>
                  </a:cubicBezTo>
                  <a:lnTo>
                    <a:pt x="1583" y="1477"/>
                  </a:lnTo>
                  <a:cubicBezTo>
                    <a:pt x="1576" y="1477"/>
                    <a:pt x="1570" y="1471"/>
                    <a:pt x="1570" y="1464"/>
                  </a:cubicBezTo>
                  <a:cubicBezTo>
                    <a:pt x="1570" y="1457"/>
                    <a:pt x="1576" y="1452"/>
                    <a:pt x="1583" y="1452"/>
                  </a:cubicBezTo>
                  <a:close/>
                  <a:moveTo>
                    <a:pt x="1659" y="1452"/>
                  </a:moveTo>
                  <a:lnTo>
                    <a:pt x="1685" y="1452"/>
                  </a:lnTo>
                  <a:cubicBezTo>
                    <a:pt x="1692" y="1452"/>
                    <a:pt x="1698" y="1457"/>
                    <a:pt x="1698" y="1464"/>
                  </a:cubicBezTo>
                  <a:cubicBezTo>
                    <a:pt x="1698" y="1471"/>
                    <a:pt x="1692" y="1477"/>
                    <a:pt x="1685" y="1477"/>
                  </a:cubicBezTo>
                  <a:lnTo>
                    <a:pt x="1659" y="1477"/>
                  </a:lnTo>
                  <a:cubicBezTo>
                    <a:pt x="1652" y="1477"/>
                    <a:pt x="1647" y="1471"/>
                    <a:pt x="1647" y="1464"/>
                  </a:cubicBezTo>
                  <a:cubicBezTo>
                    <a:pt x="1647" y="1457"/>
                    <a:pt x="1652" y="1452"/>
                    <a:pt x="1659" y="1452"/>
                  </a:cubicBezTo>
                  <a:close/>
                  <a:moveTo>
                    <a:pt x="1736" y="1452"/>
                  </a:moveTo>
                  <a:lnTo>
                    <a:pt x="1762" y="1452"/>
                  </a:lnTo>
                  <a:cubicBezTo>
                    <a:pt x="1769" y="1452"/>
                    <a:pt x="1775" y="1457"/>
                    <a:pt x="1775" y="1464"/>
                  </a:cubicBezTo>
                  <a:cubicBezTo>
                    <a:pt x="1775" y="1471"/>
                    <a:pt x="1769" y="1477"/>
                    <a:pt x="1762" y="1477"/>
                  </a:cubicBezTo>
                  <a:lnTo>
                    <a:pt x="1736" y="1477"/>
                  </a:lnTo>
                  <a:cubicBezTo>
                    <a:pt x="1729" y="1477"/>
                    <a:pt x="1723" y="1471"/>
                    <a:pt x="1723" y="1464"/>
                  </a:cubicBezTo>
                  <a:cubicBezTo>
                    <a:pt x="1723" y="1457"/>
                    <a:pt x="1729" y="1452"/>
                    <a:pt x="1736" y="1452"/>
                  </a:cubicBezTo>
                  <a:close/>
                  <a:moveTo>
                    <a:pt x="1813" y="1452"/>
                  </a:moveTo>
                  <a:lnTo>
                    <a:pt x="1839" y="1452"/>
                  </a:lnTo>
                  <a:cubicBezTo>
                    <a:pt x="1846" y="1452"/>
                    <a:pt x="1851" y="1457"/>
                    <a:pt x="1851" y="1464"/>
                  </a:cubicBezTo>
                  <a:cubicBezTo>
                    <a:pt x="1851" y="1471"/>
                    <a:pt x="1846" y="1477"/>
                    <a:pt x="1839" y="1477"/>
                  </a:cubicBezTo>
                  <a:lnTo>
                    <a:pt x="1813" y="1477"/>
                  </a:lnTo>
                  <a:cubicBezTo>
                    <a:pt x="1806" y="1477"/>
                    <a:pt x="1800" y="1471"/>
                    <a:pt x="1800" y="1464"/>
                  </a:cubicBezTo>
                  <a:cubicBezTo>
                    <a:pt x="1800" y="1457"/>
                    <a:pt x="1806" y="1452"/>
                    <a:pt x="1813" y="1452"/>
                  </a:cubicBezTo>
                  <a:close/>
                  <a:moveTo>
                    <a:pt x="1890" y="1452"/>
                  </a:moveTo>
                  <a:lnTo>
                    <a:pt x="1915" y="1452"/>
                  </a:lnTo>
                  <a:cubicBezTo>
                    <a:pt x="1922" y="1452"/>
                    <a:pt x="1928" y="1457"/>
                    <a:pt x="1928" y="1464"/>
                  </a:cubicBezTo>
                  <a:cubicBezTo>
                    <a:pt x="1928" y="1471"/>
                    <a:pt x="1922" y="1477"/>
                    <a:pt x="1915" y="1477"/>
                  </a:cubicBezTo>
                  <a:lnTo>
                    <a:pt x="1890" y="1477"/>
                  </a:lnTo>
                  <a:cubicBezTo>
                    <a:pt x="1883" y="1477"/>
                    <a:pt x="1877" y="1471"/>
                    <a:pt x="1877" y="1464"/>
                  </a:cubicBezTo>
                  <a:cubicBezTo>
                    <a:pt x="1877" y="1457"/>
                    <a:pt x="1883" y="1452"/>
                    <a:pt x="1890" y="1452"/>
                  </a:cubicBezTo>
                  <a:close/>
                  <a:moveTo>
                    <a:pt x="1967" y="1452"/>
                  </a:moveTo>
                  <a:lnTo>
                    <a:pt x="1992" y="1452"/>
                  </a:lnTo>
                  <a:cubicBezTo>
                    <a:pt x="1999" y="1452"/>
                    <a:pt x="2005" y="1457"/>
                    <a:pt x="2005" y="1464"/>
                  </a:cubicBezTo>
                  <a:cubicBezTo>
                    <a:pt x="2005" y="1471"/>
                    <a:pt x="1999" y="1477"/>
                    <a:pt x="1992" y="1477"/>
                  </a:cubicBezTo>
                  <a:lnTo>
                    <a:pt x="1967" y="1477"/>
                  </a:lnTo>
                  <a:cubicBezTo>
                    <a:pt x="1960" y="1477"/>
                    <a:pt x="1954" y="1471"/>
                    <a:pt x="1954" y="1464"/>
                  </a:cubicBezTo>
                  <a:cubicBezTo>
                    <a:pt x="1954" y="1457"/>
                    <a:pt x="1960" y="1452"/>
                    <a:pt x="1967" y="1452"/>
                  </a:cubicBezTo>
                  <a:close/>
                  <a:moveTo>
                    <a:pt x="2043" y="1452"/>
                  </a:moveTo>
                  <a:lnTo>
                    <a:pt x="2069" y="1452"/>
                  </a:lnTo>
                  <a:cubicBezTo>
                    <a:pt x="2076" y="1452"/>
                    <a:pt x="2082" y="1457"/>
                    <a:pt x="2082" y="1464"/>
                  </a:cubicBezTo>
                  <a:cubicBezTo>
                    <a:pt x="2082" y="1471"/>
                    <a:pt x="2076" y="1477"/>
                    <a:pt x="2069" y="1477"/>
                  </a:cubicBezTo>
                  <a:lnTo>
                    <a:pt x="2043" y="1477"/>
                  </a:lnTo>
                  <a:cubicBezTo>
                    <a:pt x="2036" y="1477"/>
                    <a:pt x="2031" y="1471"/>
                    <a:pt x="2031" y="1464"/>
                  </a:cubicBezTo>
                  <a:cubicBezTo>
                    <a:pt x="2031" y="1457"/>
                    <a:pt x="2036" y="1452"/>
                    <a:pt x="2043" y="1452"/>
                  </a:cubicBezTo>
                  <a:close/>
                  <a:moveTo>
                    <a:pt x="2120" y="1452"/>
                  </a:moveTo>
                  <a:lnTo>
                    <a:pt x="2146" y="1452"/>
                  </a:lnTo>
                  <a:cubicBezTo>
                    <a:pt x="2153" y="1452"/>
                    <a:pt x="2159" y="1457"/>
                    <a:pt x="2159" y="1464"/>
                  </a:cubicBezTo>
                  <a:cubicBezTo>
                    <a:pt x="2159" y="1471"/>
                    <a:pt x="2153" y="1477"/>
                    <a:pt x="2146" y="1477"/>
                  </a:cubicBezTo>
                  <a:lnTo>
                    <a:pt x="2120" y="1477"/>
                  </a:lnTo>
                  <a:cubicBezTo>
                    <a:pt x="2113" y="1477"/>
                    <a:pt x="2107" y="1471"/>
                    <a:pt x="2107" y="1464"/>
                  </a:cubicBezTo>
                  <a:cubicBezTo>
                    <a:pt x="2107" y="1457"/>
                    <a:pt x="2113" y="1452"/>
                    <a:pt x="2120" y="1452"/>
                  </a:cubicBezTo>
                  <a:close/>
                  <a:moveTo>
                    <a:pt x="2197" y="1452"/>
                  </a:moveTo>
                  <a:lnTo>
                    <a:pt x="2223" y="1452"/>
                  </a:lnTo>
                  <a:cubicBezTo>
                    <a:pt x="2230" y="1452"/>
                    <a:pt x="2235" y="1457"/>
                    <a:pt x="2235" y="1464"/>
                  </a:cubicBezTo>
                  <a:cubicBezTo>
                    <a:pt x="2235" y="1471"/>
                    <a:pt x="2230" y="1477"/>
                    <a:pt x="2223" y="1477"/>
                  </a:cubicBezTo>
                  <a:lnTo>
                    <a:pt x="2197" y="1477"/>
                  </a:lnTo>
                  <a:cubicBezTo>
                    <a:pt x="2190" y="1477"/>
                    <a:pt x="2184" y="1471"/>
                    <a:pt x="2184" y="1464"/>
                  </a:cubicBezTo>
                  <a:cubicBezTo>
                    <a:pt x="2184" y="1457"/>
                    <a:pt x="2190" y="1452"/>
                    <a:pt x="2197" y="1452"/>
                  </a:cubicBezTo>
                  <a:close/>
                  <a:moveTo>
                    <a:pt x="2274" y="1452"/>
                  </a:moveTo>
                  <a:lnTo>
                    <a:pt x="2299" y="1452"/>
                  </a:lnTo>
                  <a:cubicBezTo>
                    <a:pt x="2306" y="1452"/>
                    <a:pt x="2312" y="1457"/>
                    <a:pt x="2312" y="1464"/>
                  </a:cubicBezTo>
                  <a:cubicBezTo>
                    <a:pt x="2312" y="1471"/>
                    <a:pt x="2306" y="1477"/>
                    <a:pt x="2299" y="1477"/>
                  </a:cubicBezTo>
                  <a:lnTo>
                    <a:pt x="2274" y="1477"/>
                  </a:lnTo>
                  <a:cubicBezTo>
                    <a:pt x="2267" y="1477"/>
                    <a:pt x="2261" y="1471"/>
                    <a:pt x="2261" y="1464"/>
                  </a:cubicBezTo>
                  <a:cubicBezTo>
                    <a:pt x="2261" y="1457"/>
                    <a:pt x="2267" y="1452"/>
                    <a:pt x="2274" y="1452"/>
                  </a:cubicBezTo>
                  <a:close/>
                  <a:moveTo>
                    <a:pt x="2351" y="1452"/>
                  </a:moveTo>
                  <a:lnTo>
                    <a:pt x="2376" y="1452"/>
                  </a:lnTo>
                  <a:cubicBezTo>
                    <a:pt x="2383" y="1452"/>
                    <a:pt x="2389" y="1457"/>
                    <a:pt x="2389" y="1464"/>
                  </a:cubicBezTo>
                  <a:cubicBezTo>
                    <a:pt x="2389" y="1471"/>
                    <a:pt x="2383" y="1477"/>
                    <a:pt x="2376" y="1477"/>
                  </a:cubicBezTo>
                  <a:lnTo>
                    <a:pt x="2351" y="1477"/>
                  </a:lnTo>
                  <a:cubicBezTo>
                    <a:pt x="2344" y="1477"/>
                    <a:pt x="2338" y="1471"/>
                    <a:pt x="2338" y="1464"/>
                  </a:cubicBezTo>
                  <a:cubicBezTo>
                    <a:pt x="2338" y="1457"/>
                    <a:pt x="2344" y="1452"/>
                    <a:pt x="2351" y="1452"/>
                  </a:cubicBezTo>
                  <a:close/>
                  <a:moveTo>
                    <a:pt x="2427" y="1452"/>
                  </a:moveTo>
                  <a:lnTo>
                    <a:pt x="2453" y="1452"/>
                  </a:lnTo>
                  <a:cubicBezTo>
                    <a:pt x="2460" y="1452"/>
                    <a:pt x="2466" y="1457"/>
                    <a:pt x="2466" y="1464"/>
                  </a:cubicBezTo>
                  <a:cubicBezTo>
                    <a:pt x="2466" y="1471"/>
                    <a:pt x="2460" y="1477"/>
                    <a:pt x="2453" y="1477"/>
                  </a:cubicBezTo>
                  <a:lnTo>
                    <a:pt x="2427" y="1477"/>
                  </a:lnTo>
                  <a:cubicBezTo>
                    <a:pt x="2420" y="1477"/>
                    <a:pt x="2415" y="1471"/>
                    <a:pt x="2415" y="1464"/>
                  </a:cubicBezTo>
                  <a:cubicBezTo>
                    <a:pt x="2415" y="1457"/>
                    <a:pt x="2420" y="1452"/>
                    <a:pt x="2427" y="1452"/>
                  </a:cubicBezTo>
                  <a:close/>
                  <a:moveTo>
                    <a:pt x="2504" y="1452"/>
                  </a:moveTo>
                  <a:lnTo>
                    <a:pt x="2530" y="1452"/>
                  </a:lnTo>
                  <a:cubicBezTo>
                    <a:pt x="2537" y="1452"/>
                    <a:pt x="2543" y="1457"/>
                    <a:pt x="2543" y="1464"/>
                  </a:cubicBezTo>
                  <a:cubicBezTo>
                    <a:pt x="2543" y="1471"/>
                    <a:pt x="2537" y="1477"/>
                    <a:pt x="2530" y="1477"/>
                  </a:cubicBezTo>
                  <a:lnTo>
                    <a:pt x="2504" y="1477"/>
                  </a:lnTo>
                  <a:cubicBezTo>
                    <a:pt x="2497" y="1477"/>
                    <a:pt x="2491" y="1471"/>
                    <a:pt x="2491" y="1464"/>
                  </a:cubicBezTo>
                  <a:cubicBezTo>
                    <a:pt x="2491" y="1457"/>
                    <a:pt x="2497" y="1452"/>
                    <a:pt x="2504" y="1452"/>
                  </a:cubicBezTo>
                  <a:close/>
                  <a:moveTo>
                    <a:pt x="2581" y="1452"/>
                  </a:moveTo>
                  <a:lnTo>
                    <a:pt x="2607" y="1452"/>
                  </a:lnTo>
                  <a:cubicBezTo>
                    <a:pt x="2614" y="1452"/>
                    <a:pt x="2619" y="1457"/>
                    <a:pt x="2619" y="1464"/>
                  </a:cubicBezTo>
                  <a:cubicBezTo>
                    <a:pt x="2619" y="1471"/>
                    <a:pt x="2614" y="1477"/>
                    <a:pt x="2607" y="1477"/>
                  </a:cubicBezTo>
                  <a:lnTo>
                    <a:pt x="2581" y="1477"/>
                  </a:lnTo>
                  <a:cubicBezTo>
                    <a:pt x="2574" y="1477"/>
                    <a:pt x="2568" y="1471"/>
                    <a:pt x="2568" y="1464"/>
                  </a:cubicBezTo>
                  <a:cubicBezTo>
                    <a:pt x="2568" y="1457"/>
                    <a:pt x="2574" y="1452"/>
                    <a:pt x="2581" y="1452"/>
                  </a:cubicBezTo>
                  <a:close/>
                  <a:moveTo>
                    <a:pt x="2658" y="1452"/>
                  </a:moveTo>
                  <a:lnTo>
                    <a:pt x="2683" y="1452"/>
                  </a:lnTo>
                  <a:cubicBezTo>
                    <a:pt x="2690" y="1452"/>
                    <a:pt x="2696" y="1457"/>
                    <a:pt x="2696" y="1464"/>
                  </a:cubicBezTo>
                  <a:cubicBezTo>
                    <a:pt x="2696" y="1471"/>
                    <a:pt x="2690" y="1477"/>
                    <a:pt x="2683" y="1477"/>
                  </a:cubicBezTo>
                  <a:lnTo>
                    <a:pt x="2658" y="1477"/>
                  </a:lnTo>
                  <a:cubicBezTo>
                    <a:pt x="2651" y="1477"/>
                    <a:pt x="2645" y="1471"/>
                    <a:pt x="2645" y="1464"/>
                  </a:cubicBezTo>
                  <a:cubicBezTo>
                    <a:pt x="2645" y="1457"/>
                    <a:pt x="2651" y="1452"/>
                    <a:pt x="2658" y="1452"/>
                  </a:cubicBezTo>
                  <a:close/>
                  <a:moveTo>
                    <a:pt x="2735" y="1452"/>
                  </a:moveTo>
                  <a:lnTo>
                    <a:pt x="2760" y="1452"/>
                  </a:lnTo>
                  <a:cubicBezTo>
                    <a:pt x="2767" y="1452"/>
                    <a:pt x="2773" y="1457"/>
                    <a:pt x="2773" y="1464"/>
                  </a:cubicBezTo>
                  <a:cubicBezTo>
                    <a:pt x="2773" y="1471"/>
                    <a:pt x="2767" y="1477"/>
                    <a:pt x="2760" y="1477"/>
                  </a:cubicBezTo>
                  <a:lnTo>
                    <a:pt x="2735" y="1477"/>
                  </a:lnTo>
                  <a:cubicBezTo>
                    <a:pt x="2728" y="1477"/>
                    <a:pt x="2722" y="1471"/>
                    <a:pt x="2722" y="1464"/>
                  </a:cubicBezTo>
                  <a:cubicBezTo>
                    <a:pt x="2722" y="1457"/>
                    <a:pt x="2728" y="1452"/>
                    <a:pt x="2735" y="1452"/>
                  </a:cubicBezTo>
                  <a:close/>
                  <a:moveTo>
                    <a:pt x="2811" y="1452"/>
                  </a:moveTo>
                  <a:lnTo>
                    <a:pt x="2837" y="1452"/>
                  </a:lnTo>
                  <a:cubicBezTo>
                    <a:pt x="2844" y="1452"/>
                    <a:pt x="2850" y="1457"/>
                    <a:pt x="2850" y="1464"/>
                  </a:cubicBezTo>
                  <a:cubicBezTo>
                    <a:pt x="2850" y="1471"/>
                    <a:pt x="2844" y="1477"/>
                    <a:pt x="2837" y="1477"/>
                  </a:cubicBezTo>
                  <a:lnTo>
                    <a:pt x="2811" y="1477"/>
                  </a:lnTo>
                  <a:cubicBezTo>
                    <a:pt x="2804" y="1477"/>
                    <a:pt x="2799" y="1471"/>
                    <a:pt x="2799" y="1464"/>
                  </a:cubicBezTo>
                  <a:cubicBezTo>
                    <a:pt x="2799" y="1457"/>
                    <a:pt x="2804" y="1452"/>
                    <a:pt x="2811" y="1452"/>
                  </a:cubicBezTo>
                  <a:close/>
                  <a:moveTo>
                    <a:pt x="2888" y="1452"/>
                  </a:moveTo>
                  <a:lnTo>
                    <a:pt x="2914" y="1452"/>
                  </a:lnTo>
                  <a:cubicBezTo>
                    <a:pt x="2921" y="1452"/>
                    <a:pt x="2927" y="1457"/>
                    <a:pt x="2927" y="1464"/>
                  </a:cubicBezTo>
                  <a:cubicBezTo>
                    <a:pt x="2927" y="1471"/>
                    <a:pt x="2921" y="1477"/>
                    <a:pt x="2914" y="1477"/>
                  </a:cubicBezTo>
                  <a:lnTo>
                    <a:pt x="2888" y="1477"/>
                  </a:lnTo>
                  <a:cubicBezTo>
                    <a:pt x="2881" y="1477"/>
                    <a:pt x="2875" y="1471"/>
                    <a:pt x="2875" y="1464"/>
                  </a:cubicBezTo>
                  <a:cubicBezTo>
                    <a:pt x="2875" y="1457"/>
                    <a:pt x="2881" y="1452"/>
                    <a:pt x="2888" y="1452"/>
                  </a:cubicBezTo>
                  <a:close/>
                  <a:moveTo>
                    <a:pt x="2965" y="1452"/>
                  </a:moveTo>
                  <a:lnTo>
                    <a:pt x="2991" y="1452"/>
                  </a:lnTo>
                  <a:cubicBezTo>
                    <a:pt x="2998" y="1452"/>
                    <a:pt x="3003" y="1457"/>
                    <a:pt x="3003" y="1464"/>
                  </a:cubicBezTo>
                  <a:cubicBezTo>
                    <a:pt x="3003" y="1471"/>
                    <a:pt x="2998" y="1477"/>
                    <a:pt x="2991" y="1477"/>
                  </a:cubicBezTo>
                  <a:lnTo>
                    <a:pt x="2965" y="1477"/>
                  </a:lnTo>
                  <a:cubicBezTo>
                    <a:pt x="2958" y="1477"/>
                    <a:pt x="2952" y="1471"/>
                    <a:pt x="2952" y="1464"/>
                  </a:cubicBezTo>
                  <a:cubicBezTo>
                    <a:pt x="2952" y="1457"/>
                    <a:pt x="2958" y="1452"/>
                    <a:pt x="2965" y="1452"/>
                  </a:cubicBezTo>
                  <a:close/>
                  <a:moveTo>
                    <a:pt x="3024" y="1459"/>
                  </a:moveTo>
                  <a:lnTo>
                    <a:pt x="3024" y="1434"/>
                  </a:lnTo>
                  <a:cubicBezTo>
                    <a:pt x="3024" y="1427"/>
                    <a:pt x="3030" y="1421"/>
                    <a:pt x="3037" y="1421"/>
                  </a:cubicBezTo>
                  <a:cubicBezTo>
                    <a:pt x="3044" y="1421"/>
                    <a:pt x="3050" y="1427"/>
                    <a:pt x="3050" y="1434"/>
                  </a:cubicBezTo>
                  <a:lnTo>
                    <a:pt x="3050" y="1459"/>
                  </a:lnTo>
                  <a:cubicBezTo>
                    <a:pt x="3050" y="1466"/>
                    <a:pt x="3044" y="1472"/>
                    <a:pt x="3037" y="1472"/>
                  </a:cubicBezTo>
                  <a:cubicBezTo>
                    <a:pt x="3030" y="1472"/>
                    <a:pt x="3024" y="1466"/>
                    <a:pt x="3024" y="1459"/>
                  </a:cubicBezTo>
                  <a:close/>
                  <a:moveTo>
                    <a:pt x="3024" y="1383"/>
                  </a:moveTo>
                  <a:lnTo>
                    <a:pt x="3024" y="1357"/>
                  </a:lnTo>
                  <a:cubicBezTo>
                    <a:pt x="3024" y="1350"/>
                    <a:pt x="3030" y="1344"/>
                    <a:pt x="3037" y="1344"/>
                  </a:cubicBezTo>
                  <a:cubicBezTo>
                    <a:pt x="3044" y="1344"/>
                    <a:pt x="3050" y="1350"/>
                    <a:pt x="3050" y="1357"/>
                  </a:cubicBezTo>
                  <a:lnTo>
                    <a:pt x="3050" y="1383"/>
                  </a:lnTo>
                  <a:cubicBezTo>
                    <a:pt x="3050" y="1390"/>
                    <a:pt x="3044" y="1395"/>
                    <a:pt x="3037" y="1395"/>
                  </a:cubicBezTo>
                  <a:cubicBezTo>
                    <a:pt x="3030" y="1395"/>
                    <a:pt x="3024" y="1390"/>
                    <a:pt x="3024" y="1383"/>
                  </a:cubicBezTo>
                  <a:close/>
                  <a:moveTo>
                    <a:pt x="3024" y="1306"/>
                  </a:moveTo>
                  <a:lnTo>
                    <a:pt x="3024" y="1280"/>
                  </a:lnTo>
                  <a:cubicBezTo>
                    <a:pt x="3024" y="1273"/>
                    <a:pt x="3030" y="1267"/>
                    <a:pt x="3037" y="1267"/>
                  </a:cubicBezTo>
                  <a:cubicBezTo>
                    <a:pt x="3044" y="1267"/>
                    <a:pt x="3050" y="1273"/>
                    <a:pt x="3050" y="1280"/>
                  </a:cubicBezTo>
                  <a:lnTo>
                    <a:pt x="3050" y="1306"/>
                  </a:lnTo>
                  <a:cubicBezTo>
                    <a:pt x="3050" y="1313"/>
                    <a:pt x="3044" y="1319"/>
                    <a:pt x="3037" y="1319"/>
                  </a:cubicBezTo>
                  <a:cubicBezTo>
                    <a:pt x="3030" y="1319"/>
                    <a:pt x="3024" y="1313"/>
                    <a:pt x="3024" y="1306"/>
                  </a:cubicBezTo>
                  <a:close/>
                  <a:moveTo>
                    <a:pt x="3024" y="1229"/>
                  </a:moveTo>
                  <a:lnTo>
                    <a:pt x="3024" y="1203"/>
                  </a:lnTo>
                  <a:cubicBezTo>
                    <a:pt x="3024" y="1196"/>
                    <a:pt x="3030" y="1191"/>
                    <a:pt x="3037" y="1191"/>
                  </a:cubicBezTo>
                  <a:cubicBezTo>
                    <a:pt x="3044" y="1191"/>
                    <a:pt x="3050" y="1196"/>
                    <a:pt x="3050" y="1203"/>
                  </a:cubicBezTo>
                  <a:lnTo>
                    <a:pt x="3050" y="1229"/>
                  </a:lnTo>
                  <a:cubicBezTo>
                    <a:pt x="3050" y="1236"/>
                    <a:pt x="3044" y="1242"/>
                    <a:pt x="3037" y="1242"/>
                  </a:cubicBezTo>
                  <a:cubicBezTo>
                    <a:pt x="3030" y="1242"/>
                    <a:pt x="3024" y="1236"/>
                    <a:pt x="3024" y="1229"/>
                  </a:cubicBezTo>
                  <a:close/>
                  <a:moveTo>
                    <a:pt x="3024" y="1152"/>
                  </a:moveTo>
                  <a:lnTo>
                    <a:pt x="3024" y="1127"/>
                  </a:lnTo>
                  <a:cubicBezTo>
                    <a:pt x="3024" y="1119"/>
                    <a:pt x="3030" y="1114"/>
                    <a:pt x="3037" y="1114"/>
                  </a:cubicBezTo>
                  <a:cubicBezTo>
                    <a:pt x="3044" y="1114"/>
                    <a:pt x="3050" y="1119"/>
                    <a:pt x="3050" y="1127"/>
                  </a:cubicBezTo>
                  <a:lnTo>
                    <a:pt x="3050" y="1152"/>
                  </a:lnTo>
                  <a:cubicBezTo>
                    <a:pt x="3050" y="1159"/>
                    <a:pt x="3044" y="1165"/>
                    <a:pt x="3037" y="1165"/>
                  </a:cubicBezTo>
                  <a:cubicBezTo>
                    <a:pt x="3030" y="1165"/>
                    <a:pt x="3024" y="1159"/>
                    <a:pt x="3024" y="1152"/>
                  </a:cubicBezTo>
                  <a:close/>
                  <a:moveTo>
                    <a:pt x="3024" y="1075"/>
                  </a:moveTo>
                  <a:lnTo>
                    <a:pt x="3024" y="1050"/>
                  </a:lnTo>
                  <a:cubicBezTo>
                    <a:pt x="3024" y="1043"/>
                    <a:pt x="3030" y="1037"/>
                    <a:pt x="3037" y="1037"/>
                  </a:cubicBezTo>
                  <a:cubicBezTo>
                    <a:pt x="3044" y="1037"/>
                    <a:pt x="3050" y="1043"/>
                    <a:pt x="3050" y="1050"/>
                  </a:cubicBezTo>
                  <a:lnTo>
                    <a:pt x="3050" y="1075"/>
                  </a:lnTo>
                  <a:cubicBezTo>
                    <a:pt x="3050" y="1082"/>
                    <a:pt x="3044" y="1088"/>
                    <a:pt x="3037" y="1088"/>
                  </a:cubicBezTo>
                  <a:cubicBezTo>
                    <a:pt x="3030" y="1088"/>
                    <a:pt x="3024" y="1082"/>
                    <a:pt x="3024" y="1075"/>
                  </a:cubicBezTo>
                  <a:close/>
                  <a:moveTo>
                    <a:pt x="3024" y="999"/>
                  </a:moveTo>
                  <a:lnTo>
                    <a:pt x="3024" y="973"/>
                  </a:lnTo>
                  <a:cubicBezTo>
                    <a:pt x="3024" y="966"/>
                    <a:pt x="3030" y="960"/>
                    <a:pt x="3037" y="960"/>
                  </a:cubicBezTo>
                  <a:cubicBezTo>
                    <a:pt x="3044" y="960"/>
                    <a:pt x="3050" y="966"/>
                    <a:pt x="3050" y="973"/>
                  </a:cubicBezTo>
                  <a:lnTo>
                    <a:pt x="3050" y="999"/>
                  </a:lnTo>
                  <a:cubicBezTo>
                    <a:pt x="3050" y="1006"/>
                    <a:pt x="3044" y="1011"/>
                    <a:pt x="3037" y="1011"/>
                  </a:cubicBezTo>
                  <a:cubicBezTo>
                    <a:pt x="3030" y="1011"/>
                    <a:pt x="3024" y="1006"/>
                    <a:pt x="3024" y="999"/>
                  </a:cubicBezTo>
                  <a:close/>
                  <a:moveTo>
                    <a:pt x="3024" y="922"/>
                  </a:moveTo>
                  <a:lnTo>
                    <a:pt x="3024" y="896"/>
                  </a:lnTo>
                  <a:cubicBezTo>
                    <a:pt x="3024" y="889"/>
                    <a:pt x="3030" y="883"/>
                    <a:pt x="3037" y="883"/>
                  </a:cubicBezTo>
                  <a:cubicBezTo>
                    <a:pt x="3044" y="883"/>
                    <a:pt x="3050" y="889"/>
                    <a:pt x="3050" y="896"/>
                  </a:cubicBezTo>
                  <a:lnTo>
                    <a:pt x="3050" y="922"/>
                  </a:lnTo>
                  <a:cubicBezTo>
                    <a:pt x="3050" y="929"/>
                    <a:pt x="3044" y="935"/>
                    <a:pt x="3037" y="935"/>
                  </a:cubicBezTo>
                  <a:cubicBezTo>
                    <a:pt x="3030" y="935"/>
                    <a:pt x="3024" y="929"/>
                    <a:pt x="3024" y="922"/>
                  </a:cubicBezTo>
                  <a:close/>
                  <a:moveTo>
                    <a:pt x="3024" y="845"/>
                  </a:moveTo>
                  <a:lnTo>
                    <a:pt x="3024" y="819"/>
                  </a:lnTo>
                  <a:cubicBezTo>
                    <a:pt x="3024" y="812"/>
                    <a:pt x="3030" y="807"/>
                    <a:pt x="3037" y="807"/>
                  </a:cubicBezTo>
                  <a:cubicBezTo>
                    <a:pt x="3044" y="807"/>
                    <a:pt x="3050" y="812"/>
                    <a:pt x="3050" y="819"/>
                  </a:cubicBezTo>
                  <a:lnTo>
                    <a:pt x="3050" y="845"/>
                  </a:lnTo>
                  <a:cubicBezTo>
                    <a:pt x="3050" y="852"/>
                    <a:pt x="3044" y="858"/>
                    <a:pt x="3037" y="858"/>
                  </a:cubicBezTo>
                  <a:cubicBezTo>
                    <a:pt x="3030" y="858"/>
                    <a:pt x="3024" y="852"/>
                    <a:pt x="3024" y="845"/>
                  </a:cubicBezTo>
                  <a:close/>
                  <a:moveTo>
                    <a:pt x="3024" y="768"/>
                  </a:moveTo>
                  <a:lnTo>
                    <a:pt x="3024" y="743"/>
                  </a:lnTo>
                  <a:cubicBezTo>
                    <a:pt x="3024" y="735"/>
                    <a:pt x="3030" y="730"/>
                    <a:pt x="3037" y="730"/>
                  </a:cubicBezTo>
                  <a:cubicBezTo>
                    <a:pt x="3044" y="730"/>
                    <a:pt x="3050" y="735"/>
                    <a:pt x="3050" y="743"/>
                  </a:cubicBezTo>
                  <a:lnTo>
                    <a:pt x="3050" y="768"/>
                  </a:lnTo>
                  <a:cubicBezTo>
                    <a:pt x="3050" y="775"/>
                    <a:pt x="3044" y="781"/>
                    <a:pt x="3037" y="781"/>
                  </a:cubicBezTo>
                  <a:cubicBezTo>
                    <a:pt x="3030" y="781"/>
                    <a:pt x="3024" y="775"/>
                    <a:pt x="3024" y="768"/>
                  </a:cubicBezTo>
                  <a:close/>
                  <a:moveTo>
                    <a:pt x="3024" y="691"/>
                  </a:moveTo>
                  <a:lnTo>
                    <a:pt x="3024" y="666"/>
                  </a:lnTo>
                  <a:cubicBezTo>
                    <a:pt x="3024" y="659"/>
                    <a:pt x="3030" y="653"/>
                    <a:pt x="3037" y="653"/>
                  </a:cubicBezTo>
                  <a:cubicBezTo>
                    <a:pt x="3044" y="653"/>
                    <a:pt x="3050" y="659"/>
                    <a:pt x="3050" y="666"/>
                  </a:cubicBezTo>
                  <a:lnTo>
                    <a:pt x="3050" y="691"/>
                  </a:lnTo>
                  <a:cubicBezTo>
                    <a:pt x="3050" y="698"/>
                    <a:pt x="3044" y="704"/>
                    <a:pt x="3037" y="704"/>
                  </a:cubicBezTo>
                  <a:cubicBezTo>
                    <a:pt x="3030" y="704"/>
                    <a:pt x="3024" y="698"/>
                    <a:pt x="3024" y="691"/>
                  </a:cubicBezTo>
                  <a:close/>
                  <a:moveTo>
                    <a:pt x="3024" y="615"/>
                  </a:moveTo>
                  <a:lnTo>
                    <a:pt x="3024" y="589"/>
                  </a:lnTo>
                  <a:cubicBezTo>
                    <a:pt x="3024" y="582"/>
                    <a:pt x="3030" y="576"/>
                    <a:pt x="3037" y="576"/>
                  </a:cubicBezTo>
                  <a:cubicBezTo>
                    <a:pt x="3044" y="576"/>
                    <a:pt x="3050" y="582"/>
                    <a:pt x="3050" y="589"/>
                  </a:cubicBezTo>
                  <a:lnTo>
                    <a:pt x="3050" y="615"/>
                  </a:lnTo>
                  <a:cubicBezTo>
                    <a:pt x="3050" y="622"/>
                    <a:pt x="3044" y="627"/>
                    <a:pt x="3037" y="627"/>
                  </a:cubicBezTo>
                  <a:cubicBezTo>
                    <a:pt x="3030" y="627"/>
                    <a:pt x="3024" y="622"/>
                    <a:pt x="3024" y="615"/>
                  </a:cubicBezTo>
                  <a:close/>
                  <a:moveTo>
                    <a:pt x="3024" y="538"/>
                  </a:moveTo>
                  <a:lnTo>
                    <a:pt x="3024" y="512"/>
                  </a:lnTo>
                  <a:cubicBezTo>
                    <a:pt x="3024" y="505"/>
                    <a:pt x="3030" y="499"/>
                    <a:pt x="3037" y="499"/>
                  </a:cubicBezTo>
                  <a:cubicBezTo>
                    <a:pt x="3044" y="499"/>
                    <a:pt x="3050" y="505"/>
                    <a:pt x="3050" y="512"/>
                  </a:cubicBezTo>
                  <a:lnTo>
                    <a:pt x="3050" y="538"/>
                  </a:lnTo>
                  <a:cubicBezTo>
                    <a:pt x="3050" y="545"/>
                    <a:pt x="3044" y="551"/>
                    <a:pt x="3037" y="551"/>
                  </a:cubicBezTo>
                  <a:cubicBezTo>
                    <a:pt x="3030" y="551"/>
                    <a:pt x="3024" y="545"/>
                    <a:pt x="3024" y="538"/>
                  </a:cubicBezTo>
                  <a:close/>
                  <a:moveTo>
                    <a:pt x="3024" y="461"/>
                  </a:moveTo>
                  <a:lnTo>
                    <a:pt x="3024" y="435"/>
                  </a:lnTo>
                  <a:cubicBezTo>
                    <a:pt x="3024" y="428"/>
                    <a:pt x="3030" y="423"/>
                    <a:pt x="3037" y="423"/>
                  </a:cubicBezTo>
                  <a:cubicBezTo>
                    <a:pt x="3044" y="423"/>
                    <a:pt x="3050" y="428"/>
                    <a:pt x="3050" y="435"/>
                  </a:cubicBezTo>
                  <a:lnTo>
                    <a:pt x="3050" y="461"/>
                  </a:lnTo>
                  <a:cubicBezTo>
                    <a:pt x="3050" y="468"/>
                    <a:pt x="3044" y="474"/>
                    <a:pt x="3037" y="474"/>
                  </a:cubicBezTo>
                  <a:cubicBezTo>
                    <a:pt x="3030" y="474"/>
                    <a:pt x="3024" y="468"/>
                    <a:pt x="3024" y="461"/>
                  </a:cubicBezTo>
                  <a:close/>
                  <a:moveTo>
                    <a:pt x="3024" y="384"/>
                  </a:moveTo>
                  <a:lnTo>
                    <a:pt x="3024" y="359"/>
                  </a:lnTo>
                  <a:cubicBezTo>
                    <a:pt x="3024" y="351"/>
                    <a:pt x="3030" y="346"/>
                    <a:pt x="3037" y="346"/>
                  </a:cubicBezTo>
                  <a:cubicBezTo>
                    <a:pt x="3044" y="346"/>
                    <a:pt x="3050" y="351"/>
                    <a:pt x="3050" y="359"/>
                  </a:cubicBezTo>
                  <a:lnTo>
                    <a:pt x="3050" y="384"/>
                  </a:lnTo>
                  <a:cubicBezTo>
                    <a:pt x="3050" y="391"/>
                    <a:pt x="3044" y="397"/>
                    <a:pt x="3037" y="397"/>
                  </a:cubicBezTo>
                  <a:cubicBezTo>
                    <a:pt x="3030" y="397"/>
                    <a:pt x="3024" y="391"/>
                    <a:pt x="3024" y="384"/>
                  </a:cubicBezTo>
                  <a:close/>
                  <a:moveTo>
                    <a:pt x="3024" y="307"/>
                  </a:moveTo>
                  <a:lnTo>
                    <a:pt x="3024" y="282"/>
                  </a:lnTo>
                  <a:cubicBezTo>
                    <a:pt x="3024" y="275"/>
                    <a:pt x="3030" y="269"/>
                    <a:pt x="3037" y="269"/>
                  </a:cubicBezTo>
                  <a:cubicBezTo>
                    <a:pt x="3044" y="269"/>
                    <a:pt x="3050" y="275"/>
                    <a:pt x="3050" y="282"/>
                  </a:cubicBezTo>
                  <a:lnTo>
                    <a:pt x="3050" y="307"/>
                  </a:lnTo>
                  <a:cubicBezTo>
                    <a:pt x="3050" y="314"/>
                    <a:pt x="3044" y="320"/>
                    <a:pt x="3037" y="320"/>
                  </a:cubicBezTo>
                  <a:cubicBezTo>
                    <a:pt x="3030" y="320"/>
                    <a:pt x="3024" y="314"/>
                    <a:pt x="3024" y="307"/>
                  </a:cubicBezTo>
                  <a:close/>
                  <a:moveTo>
                    <a:pt x="3024" y="231"/>
                  </a:moveTo>
                  <a:lnTo>
                    <a:pt x="3024" y="205"/>
                  </a:lnTo>
                  <a:cubicBezTo>
                    <a:pt x="3024" y="198"/>
                    <a:pt x="3030" y="192"/>
                    <a:pt x="3037" y="192"/>
                  </a:cubicBezTo>
                  <a:cubicBezTo>
                    <a:pt x="3044" y="192"/>
                    <a:pt x="3050" y="198"/>
                    <a:pt x="3050" y="205"/>
                  </a:cubicBezTo>
                  <a:lnTo>
                    <a:pt x="3050" y="231"/>
                  </a:lnTo>
                  <a:cubicBezTo>
                    <a:pt x="3050" y="238"/>
                    <a:pt x="3044" y="243"/>
                    <a:pt x="3037" y="243"/>
                  </a:cubicBezTo>
                  <a:cubicBezTo>
                    <a:pt x="3030" y="243"/>
                    <a:pt x="3024" y="238"/>
                    <a:pt x="3024" y="231"/>
                  </a:cubicBezTo>
                  <a:close/>
                  <a:moveTo>
                    <a:pt x="3024" y="154"/>
                  </a:moveTo>
                  <a:lnTo>
                    <a:pt x="3024" y="128"/>
                  </a:lnTo>
                  <a:cubicBezTo>
                    <a:pt x="3024" y="121"/>
                    <a:pt x="3030" y="115"/>
                    <a:pt x="3037" y="115"/>
                  </a:cubicBezTo>
                  <a:cubicBezTo>
                    <a:pt x="3044" y="115"/>
                    <a:pt x="3050" y="121"/>
                    <a:pt x="3050" y="128"/>
                  </a:cubicBezTo>
                  <a:lnTo>
                    <a:pt x="3050" y="154"/>
                  </a:lnTo>
                  <a:cubicBezTo>
                    <a:pt x="3050" y="161"/>
                    <a:pt x="3044" y="167"/>
                    <a:pt x="3037" y="167"/>
                  </a:cubicBezTo>
                  <a:cubicBezTo>
                    <a:pt x="3030" y="167"/>
                    <a:pt x="3024" y="161"/>
                    <a:pt x="3024" y="154"/>
                  </a:cubicBezTo>
                  <a:close/>
                  <a:moveTo>
                    <a:pt x="3024" y="77"/>
                  </a:moveTo>
                  <a:lnTo>
                    <a:pt x="3024" y="51"/>
                  </a:lnTo>
                  <a:cubicBezTo>
                    <a:pt x="3024" y="44"/>
                    <a:pt x="3030" y="39"/>
                    <a:pt x="3037" y="39"/>
                  </a:cubicBezTo>
                  <a:cubicBezTo>
                    <a:pt x="3044" y="39"/>
                    <a:pt x="3050" y="44"/>
                    <a:pt x="3050" y="51"/>
                  </a:cubicBezTo>
                  <a:lnTo>
                    <a:pt x="3050" y="77"/>
                  </a:lnTo>
                  <a:cubicBezTo>
                    <a:pt x="3050" y="84"/>
                    <a:pt x="3044" y="90"/>
                    <a:pt x="3037" y="90"/>
                  </a:cubicBezTo>
                  <a:cubicBezTo>
                    <a:pt x="3030" y="90"/>
                    <a:pt x="3024" y="84"/>
                    <a:pt x="3024" y="77"/>
                  </a:cubicBezTo>
                  <a:close/>
                  <a:moveTo>
                    <a:pt x="3024" y="26"/>
                  </a:moveTo>
                  <a:lnTo>
                    <a:pt x="2998" y="26"/>
                  </a:lnTo>
                  <a:cubicBezTo>
                    <a:pt x="2991" y="26"/>
                    <a:pt x="2985" y="20"/>
                    <a:pt x="2985" y="13"/>
                  </a:cubicBezTo>
                  <a:cubicBezTo>
                    <a:pt x="2985" y="6"/>
                    <a:pt x="2991" y="0"/>
                    <a:pt x="2998" y="0"/>
                  </a:cubicBezTo>
                  <a:lnTo>
                    <a:pt x="3024" y="0"/>
                  </a:lnTo>
                  <a:cubicBezTo>
                    <a:pt x="3031" y="0"/>
                    <a:pt x="3037" y="6"/>
                    <a:pt x="3037" y="13"/>
                  </a:cubicBezTo>
                  <a:cubicBezTo>
                    <a:pt x="3037" y="20"/>
                    <a:pt x="3031" y="26"/>
                    <a:pt x="3024" y="26"/>
                  </a:cubicBezTo>
                  <a:close/>
                  <a:moveTo>
                    <a:pt x="2947" y="26"/>
                  </a:moveTo>
                  <a:lnTo>
                    <a:pt x="2921" y="26"/>
                  </a:lnTo>
                  <a:cubicBezTo>
                    <a:pt x="2914" y="26"/>
                    <a:pt x="2909" y="20"/>
                    <a:pt x="2909" y="13"/>
                  </a:cubicBezTo>
                  <a:cubicBezTo>
                    <a:pt x="2909" y="6"/>
                    <a:pt x="2914" y="0"/>
                    <a:pt x="2921" y="0"/>
                  </a:cubicBezTo>
                  <a:lnTo>
                    <a:pt x="2947" y="0"/>
                  </a:lnTo>
                  <a:cubicBezTo>
                    <a:pt x="2954" y="0"/>
                    <a:pt x="2960" y="6"/>
                    <a:pt x="2960" y="13"/>
                  </a:cubicBezTo>
                  <a:cubicBezTo>
                    <a:pt x="2960" y="20"/>
                    <a:pt x="2954" y="26"/>
                    <a:pt x="2947" y="26"/>
                  </a:cubicBezTo>
                  <a:close/>
                  <a:moveTo>
                    <a:pt x="2870" y="26"/>
                  </a:moveTo>
                  <a:lnTo>
                    <a:pt x="2845" y="26"/>
                  </a:lnTo>
                  <a:cubicBezTo>
                    <a:pt x="2838" y="26"/>
                    <a:pt x="2832" y="20"/>
                    <a:pt x="2832" y="13"/>
                  </a:cubicBezTo>
                  <a:cubicBezTo>
                    <a:pt x="2832" y="6"/>
                    <a:pt x="2838" y="0"/>
                    <a:pt x="2845" y="0"/>
                  </a:cubicBezTo>
                  <a:lnTo>
                    <a:pt x="2870" y="0"/>
                  </a:lnTo>
                  <a:cubicBezTo>
                    <a:pt x="2877" y="0"/>
                    <a:pt x="2883" y="6"/>
                    <a:pt x="2883" y="13"/>
                  </a:cubicBezTo>
                  <a:cubicBezTo>
                    <a:pt x="2883" y="20"/>
                    <a:pt x="2877" y="26"/>
                    <a:pt x="2870" y="26"/>
                  </a:cubicBezTo>
                  <a:close/>
                  <a:moveTo>
                    <a:pt x="2793" y="26"/>
                  </a:moveTo>
                  <a:lnTo>
                    <a:pt x="2768" y="26"/>
                  </a:lnTo>
                  <a:cubicBezTo>
                    <a:pt x="2761" y="26"/>
                    <a:pt x="2755" y="20"/>
                    <a:pt x="2755" y="13"/>
                  </a:cubicBezTo>
                  <a:cubicBezTo>
                    <a:pt x="2755" y="6"/>
                    <a:pt x="2761" y="0"/>
                    <a:pt x="2768" y="0"/>
                  </a:cubicBezTo>
                  <a:lnTo>
                    <a:pt x="2793" y="0"/>
                  </a:lnTo>
                  <a:cubicBezTo>
                    <a:pt x="2801" y="0"/>
                    <a:pt x="2806" y="6"/>
                    <a:pt x="2806" y="13"/>
                  </a:cubicBezTo>
                  <a:cubicBezTo>
                    <a:pt x="2806" y="20"/>
                    <a:pt x="2801" y="26"/>
                    <a:pt x="2793" y="26"/>
                  </a:cubicBezTo>
                  <a:close/>
                  <a:moveTo>
                    <a:pt x="2717" y="26"/>
                  </a:moveTo>
                  <a:lnTo>
                    <a:pt x="2691" y="26"/>
                  </a:lnTo>
                  <a:cubicBezTo>
                    <a:pt x="2684" y="26"/>
                    <a:pt x="2678" y="20"/>
                    <a:pt x="2678" y="13"/>
                  </a:cubicBezTo>
                  <a:cubicBezTo>
                    <a:pt x="2678" y="6"/>
                    <a:pt x="2684" y="0"/>
                    <a:pt x="2691" y="0"/>
                  </a:cubicBezTo>
                  <a:lnTo>
                    <a:pt x="2717" y="0"/>
                  </a:lnTo>
                  <a:cubicBezTo>
                    <a:pt x="2724" y="0"/>
                    <a:pt x="2729" y="6"/>
                    <a:pt x="2729" y="13"/>
                  </a:cubicBezTo>
                  <a:cubicBezTo>
                    <a:pt x="2729" y="20"/>
                    <a:pt x="2724" y="26"/>
                    <a:pt x="2717" y="26"/>
                  </a:cubicBezTo>
                  <a:close/>
                  <a:moveTo>
                    <a:pt x="2640" y="26"/>
                  </a:moveTo>
                  <a:lnTo>
                    <a:pt x="2614" y="26"/>
                  </a:lnTo>
                  <a:cubicBezTo>
                    <a:pt x="2607" y="26"/>
                    <a:pt x="2601" y="20"/>
                    <a:pt x="2601" y="13"/>
                  </a:cubicBezTo>
                  <a:cubicBezTo>
                    <a:pt x="2601" y="6"/>
                    <a:pt x="2607" y="0"/>
                    <a:pt x="2614" y="0"/>
                  </a:cubicBezTo>
                  <a:lnTo>
                    <a:pt x="2640" y="0"/>
                  </a:lnTo>
                  <a:cubicBezTo>
                    <a:pt x="2647" y="0"/>
                    <a:pt x="2653" y="6"/>
                    <a:pt x="2653" y="13"/>
                  </a:cubicBezTo>
                  <a:cubicBezTo>
                    <a:pt x="2653" y="20"/>
                    <a:pt x="2647" y="26"/>
                    <a:pt x="2640" y="26"/>
                  </a:cubicBezTo>
                  <a:close/>
                  <a:moveTo>
                    <a:pt x="2563" y="26"/>
                  </a:moveTo>
                  <a:lnTo>
                    <a:pt x="2537" y="26"/>
                  </a:lnTo>
                  <a:cubicBezTo>
                    <a:pt x="2530" y="26"/>
                    <a:pt x="2525" y="20"/>
                    <a:pt x="2525" y="13"/>
                  </a:cubicBezTo>
                  <a:cubicBezTo>
                    <a:pt x="2525" y="6"/>
                    <a:pt x="2530" y="0"/>
                    <a:pt x="2537" y="0"/>
                  </a:cubicBezTo>
                  <a:lnTo>
                    <a:pt x="2563" y="0"/>
                  </a:lnTo>
                  <a:cubicBezTo>
                    <a:pt x="2570" y="0"/>
                    <a:pt x="2576" y="6"/>
                    <a:pt x="2576" y="13"/>
                  </a:cubicBezTo>
                  <a:cubicBezTo>
                    <a:pt x="2576" y="20"/>
                    <a:pt x="2570" y="26"/>
                    <a:pt x="2563" y="26"/>
                  </a:cubicBezTo>
                  <a:close/>
                  <a:moveTo>
                    <a:pt x="2486" y="26"/>
                  </a:moveTo>
                  <a:lnTo>
                    <a:pt x="2461" y="26"/>
                  </a:lnTo>
                  <a:cubicBezTo>
                    <a:pt x="2454" y="26"/>
                    <a:pt x="2448" y="20"/>
                    <a:pt x="2448" y="13"/>
                  </a:cubicBezTo>
                  <a:cubicBezTo>
                    <a:pt x="2448" y="6"/>
                    <a:pt x="2454" y="0"/>
                    <a:pt x="2461" y="0"/>
                  </a:cubicBezTo>
                  <a:lnTo>
                    <a:pt x="2486" y="0"/>
                  </a:lnTo>
                  <a:cubicBezTo>
                    <a:pt x="2493" y="0"/>
                    <a:pt x="2499" y="6"/>
                    <a:pt x="2499" y="13"/>
                  </a:cubicBezTo>
                  <a:cubicBezTo>
                    <a:pt x="2499" y="20"/>
                    <a:pt x="2493" y="26"/>
                    <a:pt x="2486" y="26"/>
                  </a:cubicBezTo>
                  <a:close/>
                  <a:moveTo>
                    <a:pt x="2409" y="26"/>
                  </a:moveTo>
                  <a:lnTo>
                    <a:pt x="2384" y="26"/>
                  </a:lnTo>
                  <a:cubicBezTo>
                    <a:pt x="2377" y="26"/>
                    <a:pt x="2371" y="20"/>
                    <a:pt x="2371" y="13"/>
                  </a:cubicBezTo>
                  <a:cubicBezTo>
                    <a:pt x="2371" y="6"/>
                    <a:pt x="2377" y="0"/>
                    <a:pt x="2384" y="0"/>
                  </a:cubicBezTo>
                  <a:lnTo>
                    <a:pt x="2409" y="0"/>
                  </a:lnTo>
                  <a:cubicBezTo>
                    <a:pt x="2417" y="0"/>
                    <a:pt x="2422" y="6"/>
                    <a:pt x="2422" y="13"/>
                  </a:cubicBezTo>
                  <a:cubicBezTo>
                    <a:pt x="2422" y="20"/>
                    <a:pt x="2417" y="26"/>
                    <a:pt x="2409" y="26"/>
                  </a:cubicBezTo>
                  <a:close/>
                  <a:moveTo>
                    <a:pt x="2333" y="26"/>
                  </a:moveTo>
                  <a:lnTo>
                    <a:pt x="2307" y="26"/>
                  </a:lnTo>
                  <a:cubicBezTo>
                    <a:pt x="2300" y="26"/>
                    <a:pt x="2294" y="20"/>
                    <a:pt x="2294" y="13"/>
                  </a:cubicBezTo>
                  <a:cubicBezTo>
                    <a:pt x="2294" y="6"/>
                    <a:pt x="2300" y="0"/>
                    <a:pt x="2307" y="0"/>
                  </a:cubicBezTo>
                  <a:lnTo>
                    <a:pt x="2333" y="0"/>
                  </a:lnTo>
                  <a:cubicBezTo>
                    <a:pt x="2340" y="0"/>
                    <a:pt x="2345" y="6"/>
                    <a:pt x="2345" y="13"/>
                  </a:cubicBezTo>
                  <a:cubicBezTo>
                    <a:pt x="2345" y="20"/>
                    <a:pt x="2340" y="26"/>
                    <a:pt x="2333" y="26"/>
                  </a:cubicBezTo>
                  <a:close/>
                  <a:moveTo>
                    <a:pt x="2256" y="26"/>
                  </a:moveTo>
                  <a:lnTo>
                    <a:pt x="2230" y="26"/>
                  </a:lnTo>
                  <a:cubicBezTo>
                    <a:pt x="2223" y="26"/>
                    <a:pt x="2217" y="20"/>
                    <a:pt x="2217" y="13"/>
                  </a:cubicBezTo>
                  <a:cubicBezTo>
                    <a:pt x="2217" y="6"/>
                    <a:pt x="2223" y="0"/>
                    <a:pt x="2230" y="0"/>
                  </a:cubicBezTo>
                  <a:lnTo>
                    <a:pt x="2256" y="0"/>
                  </a:lnTo>
                  <a:cubicBezTo>
                    <a:pt x="2263" y="0"/>
                    <a:pt x="2269" y="6"/>
                    <a:pt x="2269" y="13"/>
                  </a:cubicBezTo>
                  <a:cubicBezTo>
                    <a:pt x="2269" y="20"/>
                    <a:pt x="2263" y="26"/>
                    <a:pt x="2256" y="26"/>
                  </a:cubicBezTo>
                  <a:close/>
                  <a:moveTo>
                    <a:pt x="2179" y="26"/>
                  </a:moveTo>
                  <a:lnTo>
                    <a:pt x="2153" y="26"/>
                  </a:lnTo>
                  <a:cubicBezTo>
                    <a:pt x="2146" y="26"/>
                    <a:pt x="2141" y="20"/>
                    <a:pt x="2141" y="13"/>
                  </a:cubicBezTo>
                  <a:cubicBezTo>
                    <a:pt x="2141" y="6"/>
                    <a:pt x="2146" y="0"/>
                    <a:pt x="2153" y="0"/>
                  </a:cubicBezTo>
                  <a:lnTo>
                    <a:pt x="2179" y="0"/>
                  </a:lnTo>
                  <a:cubicBezTo>
                    <a:pt x="2186" y="0"/>
                    <a:pt x="2192" y="6"/>
                    <a:pt x="2192" y="13"/>
                  </a:cubicBezTo>
                  <a:cubicBezTo>
                    <a:pt x="2192" y="20"/>
                    <a:pt x="2186" y="26"/>
                    <a:pt x="2179" y="26"/>
                  </a:cubicBezTo>
                  <a:close/>
                  <a:moveTo>
                    <a:pt x="2102" y="26"/>
                  </a:moveTo>
                  <a:lnTo>
                    <a:pt x="2077" y="26"/>
                  </a:lnTo>
                  <a:cubicBezTo>
                    <a:pt x="2070" y="26"/>
                    <a:pt x="2064" y="20"/>
                    <a:pt x="2064" y="13"/>
                  </a:cubicBezTo>
                  <a:cubicBezTo>
                    <a:pt x="2064" y="6"/>
                    <a:pt x="2070" y="0"/>
                    <a:pt x="2077" y="0"/>
                  </a:cubicBezTo>
                  <a:lnTo>
                    <a:pt x="2102" y="0"/>
                  </a:lnTo>
                  <a:cubicBezTo>
                    <a:pt x="2109" y="0"/>
                    <a:pt x="2115" y="6"/>
                    <a:pt x="2115" y="13"/>
                  </a:cubicBezTo>
                  <a:cubicBezTo>
                    <a:pt x="2115" y="20"/>
                    <a:pt x="2109" y="26"/>
                    <a:pt x="2102" y="26"/>
                  </a:cubicBezTo>
                  <a:close/>
                  <a:moveTo>
                    <a:pt x="2025" y="26"/>
                  </a:moveTo>
                  <a:lnTo>
                    <a:pt x="2000" y="26"/>
                  </a:lnTo>
                  <a:cubicBezTo>
                    <a:pt x="1993" y="26"/>
                    <a:pt x="1987" y="20"/>
                    <a:pt x="1987" y="13"/>
                  </a:cubicBezTo>
                  <a:cubicBezTo>
                    <a:pt x="1987" y="6"/>
                    <a:pt x="1993" y="0"/>
                    <a:pt x="2000" y="0"/>
                  </a:cubicBezTo>
                  <a:lnTo>
                    <a:pt x="2025" y="0"/>
                  </a:lnTo>
                  <a:cubicBezTo>
                    <a:pt x="2033" y="0"/>
                    <a:pt x="2038" y="6"/>
                    <a:pt x="2038" y="13"/>
                  </a:cubicBezTo>
                  <a:cubicBezTo>
                    <a:pt x="2038" y="20"/>
                    <a:pt x="2033" y="26"/>
                    <a:pt x="2025" y="26"/>
                  </a:cubicBezTo>
                  <a:close/>
                  <a:moveTo>
                    <a:pt x="1949" y="26"/>
                  </a:moveTo>
                  <a:lnTo>
                    <a:pt x="1923" y="26"/>
                  </a:lnTo>
                  <a:cubicBezTo>
                    <a:pt x="1916" y="26"/>
                    <a:pt x="1910" y="20"/>
                    <a:pt x="1910" y="13"/>
                  </a:cubicBezTo>
                  <a:cubicBezTo>
                    <a:pt x="1910" y="6"/>
                    <a:pt x="1916" y="0"/>
                    <a:pt x="1923" y="0"/>
                  </a:cubicBezTo>
                  <a:lnTo>
                    <a:pt x="1949" y="0"/>
                  </a:lnTo>
                  <a:cubicBezTo>
                    <a:pt x="1956" y="0"/>
                    <a:pt x="1961" y="6"/>
                    <a:pt x="1961" y="13"/>
                  </a:cubicBezTo>
                  <a:cubicBezTo>
                    <a:pt x="1961" y="20"/>
                    <a:pt x="1956" y="26"/>
                    <a:pt x="1949" y="26"/>
                  </a:cubicBezTo>
                  <a:close/>
                  <a:moveTo>
                    <a:pt x="1872" y="26"/>
                  </a:moveTo>
                  <a:lnTo>
                    <a:pt x="1846" y="26"/>
                  </a:lnTo>
                  <a:cubicBezTo>
                    <a:pt x="1839" y="26"/>
                    <a:pt x="1833" y="20"/>
                    <a:pt x="1833" y="13"/>
                  </a:cubicBezTo>
                  <a:cubicBezTo>
                    <a:pt x="1833" y="6"/>
                    <a:pt x="1839" y="0"/>
                    <a:pt x="1846" y="0"/>
                  </a:cubicBezTo>
                  <a:lnTo>
                    <a:pt x="1872" y="0"/>
                  </a:lnTo>
                  <a:cubicBezTo>
                    <a:pt x="1879" y="0"/>
                    <a:pt x="1885" y="6"/>
                    <a:pt x="1885" y="13"/>
                  </a:cubicBezTo>
                  <a:cubicBezTo>
                    <a:pt x="1885" y="20"/>
                    <a:pt x="1879" y="26"/>
                    <a:pt x="1872" y="26"/>
                  </a:cubicBezTo>
                  <a:close/>
                  <a:moveTo>
                    <a:pt x="1795" y="26"/>
                  </a:moveTo>
                  <a:lnTo>
                    <a:pt x="1769" y="26"/>
                  </a:lnTo>
                  <a:cubicBezTo>
                    <a:pt x="1762" y="26"/>
                    <a:pt x="1757" y="20"/>
                    <a:pt x="1757" y="13"/>
                  </a:cubicBezTo>
                  <a:cubicBezTo>
                    <a:pt x="1757" y="6"/>
                    <a:pt x="1762" y="0"/>
                    <a:pt x="1769" y="0"/>
                  </a:cubicBezTo>
                  <a:lnTo>
                    <a:pt x="1795" y="0"/>
                  </a:lnTo>
                  <a:cubicBezTo>
                    <a:pt x="1802" y="0"/>
                    <a:pt x="1808" y="6"/>
                    <a:pt x="1808" y="13"/>
                  </a:cubicBezTo>
                  <a:cubicBezTo>
                    <a:pt x="1808" y="20"/>
                    <a:pt x="1802" y="26"/>
                    <a:pt x="1795" y="26"/>
                  </a:cubicBezTo>
                  <a:close/>
                  <a:moveTo>
                    <a:pt x="1718" y="26"/>
                  </a:moveTo>
                  <a:lnTo>
                    <a:pt x="1693" y="26"/>
                  </a:lnTo>
                  <a:cubicBezTo>
                    <a:pt x="1686" y="26"/>
                    <a:pt x="1680" y="20"/>
                    <a:pt x="1680" y="13"/>
                  </a:cubicBezTo>
                  <a:cubicBezTo>
                    <a:pt x="1680" y="6"/>
                    <a:pt x="1686" y="0"/>
                    <a:pt x="1693" y="0"/>
                  </a:cubicBezTo>
                  <a:lnTo>
                    <a:pt x="1718" y="0"/>
                  </a:lnTo>
                  <a:cubicBezTo>
                    <a:pt x="1725" y="0"/>
                    <a:pt x="1731" y="6"/>
                    <a:pt x="1731" y="13"/>
                  </a:cubicBezTo>
                  <a:cubicBezTo>
                    <a:pt x="1731" y="20"/>
                    <a:pt x="1725" y="26"/>
                    <a:pt x="1718" y="26"/>
                  </a:cubicBezTo>
                  <a:close/>
                  <a:moveTo>
                    <a:pt x="1641" y="26"/>
                  </a:moveTo>
                  <a:lnTo>
                    <a:pt x="1616" y="26"/>
                  </a:lnTo>
                  <a:cubicBezTo>
                    <a:pt x="1609" y="26"/>
                    <a:pt x="1603" y="20"/>
                    <a:pt x="1603" y="13"/>
                  </a:cubicBezTo>
                  <a:cubicBezTo>
                    <a:pt x="1603" y="6"/>
                    <a:pt x="1609" y="0"/>
                    <a:pt x="1616" y="0"/>
                  </a:cubicBezTo>
                  <a:lnTo>
                    <a:pt x="1641" y="0"/>
                  </a:lnTo>
                  <a:cubicBezTo>
                    <a:pt x="1649" y="0"/>
                    <a:pt x="1654" y="6"/>
                    <a:pt x="1654" y="13"/>
                  </a:cubicBezTo>
                  <a:cubicBezTo>
                    <a:pt x="1654" y="20"/>
                    <a:pt x="1649" y="26"/>
                    <a:pt x="1641" y="26"/>
                  </a:cubicBezTo>
                  <a:close/>
                  <a:moveTo>
                    <a:pt x="1565" y="26"/>
                  </a:moveTo>
                  <a:lnTo>
                    <a:pt x="1539" y="26"/>
                  </a:lnTo>
                  <a:cubicBezTo>
                    <a:pt x="1532" y="26"/>
                    <a:pt x="1526" y="20"/>
                    <a:pt x="1526" y="13"/>
                  </a:cubicBezTo>
                  <a:cubicBezTo>
                    <a:pt x="1526" y="6"/>
                    <a:pt x="1532" y="0"/>
                    <a:pt x="1539" y="0"/>
                  </a:cubicBezTo>
                  <a:lnTo>
                    <a:pt x="1565" y="0"/>
                  </a:lnTo>
                  <a:cubicBezTo>
                    <a:pt x="1572" y="0"/>
                    <a:pt x="1577" y="6"/>
                    <a:pt x="1577" y="13"/>
                  </a:cubicBezTo>
                  <a:cubicBezTo>
                    <a:pt x="1577" y="20"/>
                    <a:pt x="1572" y="26"/>
                    <a:pt x="1565" y="26"/>
                  </a:cubicBezTo>
                  <a:close/>
                  <a:moveTo>
                    <a:pt x="1488" y="26"/>
                  </a:moveTo>
                  <a:lnTo>
                    <a:pt x="1462" y="26"/>
                  </a:lnTo>
                  <a:cubicBezTo>
                    <a:pt x="1455" y="26"/>
                    <a:pt x="1449" y="20"/>
                    <a:pt x="1449" y="13"/>
                  </a:cubicBezTo>
                  <a:cubicBezTo>
                    <a:pt x="1449" y="6"/>
                    <a:pt x="1455" y="0"/>
                    <a:pt x="1462" y="0"/>
                  </a:cubicBezTo>
                  <a:lnTo>
                    <a:pt x="1488" y="0"/>
                  </a:lnTo>
                  <a:cubicBezTo>
                    <a:pt x="1495" y="0"/>
                    <a:pt x="1501" y="6"/>
                    <a:pt x="1501" y="13"/>
                  </a:cubicBezTo>
                  <a:cubicBezTo>
                    <a:pt x="1501" y="20"/>
                    <a:pt x="1495" y="26"/>
                    <a:pt x="1488" y="26"/>
                  </a:cubicBezTo>
                  <a:close/>
                  <a:moveTo>
                    <a:pt x="1411" y="26"/>
                  </a:moveTo>
                  <a:lnTo>
                    <a:pt x="1385" y="26"/>
                  </a:lnTo>
                  <a:cubicBezTo>
                    <a:pt x="1378" y="26"/>
                    <a:pt x="1373" y="20"/>
                    <a:pt x="1373" y="13"/>
                  </a:cubicBezTo>
                  <a:cubicBezTo>
                    <a:pt x="1373" y="6"/>
                    <a:pt x="1378" y="0"/>
                    <a:pt x="1385" y="0"/>
                  </a:cubicBezTo>
                  <a:lnTo>
                    <a:pt x="1411" y="0"/>
                  </a:lnTo>
                  <a:cubicBezTo>
                    <a:pt x="1418" y="0"/>
                    <a:pt x="1424" y="6"/>
                    <a:pt x="1424" y="13"/>
                  </a:cubicBezTo>
                  <a:cubicBezTo>
                    <a:pt x="1424" y="20"/>
                    <a:pt x="1418" y="26"/>
                    <a:pt x="1411" y="26"/>
                  </a:cubicBezTo>
                  <a:close/>
                  <a:moveTo>
                    <a:pt x="1334" y="26"/>
                  </a:moveTo>
                  <a:lnTo>
                    <a:pt x="1309" y="26"/>
                  </a:lnTo>
                  <a:cubicBezTo>
                    <a:pt x="1302" y="26"/>
                    <a:pt x="1296" y="20"/>
                    <a:pt x="1296" y="13"/>
                  </a:cubicBezTo>
                  <a:cubicBezTo>
                    <a:pt x="1296" y="6"/>
                    <a:pt x="1302" y="0"/>
                    <a:pt x="1309" y="0"/>
                  </a:cubicBezTo>
                  <a:lnTo>
                    <a:pt x="1334" y="0"/>
                  </a:lnTo>
                  <a:cubicBezTo>
                    <a:pt x="1341" y="0"/>
                    <a:pt x="1347" y="6"/>
                    <a:pt x="1347" y="13"/>
                  </a:cubicBezTo>
                  <a:cubicBezTo>
                    <a:pt x="1347" y="20"/>
                    <a:pt x="1341" y="26"/>
                    <a:pt x="1334" y="26"/>
                  </a:cubicBezTo>
                  <a:close/>
                  <a:moveTo>
                    <a:pt x="1257" y="26"/>
                  </a:moveTo>
                  <a:lnTo>
                    <a:pt x="1232" y="26"/>
                  </a:lnTo>
                  <a:cubicBezTo>
                    <a:pt x="1225" y="26"/>
                    <a:pt x="1219" y="20"/>
                    <a:pt x="1219" y="13"/>
                  </a:cubicBezTo>
                  <a:cubicBezTo>
                    <a:pt x="1219" y="6"/>
                    <a:pt x="1225" y="0"/>
                    <a:pt x="1232" y="0"/>
                  </a:cubicBezTo>
                  <a:lnTo>
                    <a:pt x="1257" y="0"/>
                  </a:lnTo>
                  <a:cubicBezTo>
                    <a:pt x="1265" y="0"/>
                    <a:pt x="1270" y="6"/>
                    <a:pt x="1270" y="13"/>
                  </a:cubicBezTo>
                  <a:cubicBezTo>
                    <a:pt x="1270" y="20"/>
                    <a:pt x="1265" y="26"/>
                    <a:pt x="1257" y="26"/>
                  </a:cubicBezTo>
                  <a:close/>
                  <a:moveTo>
                    <a:pt x="1181" y="26"/>
                  </a:moveTo>
                  <a:lnTo>
                    <a:pt x="1155" y="26"/>
                  </a:lnTo>
                  <a:cubicBezTo>
                    <a:pt x="1148" y="26"/>
                    <a:pt x="1142" y="20"/>
                    <a:pt x="1142" y="13"/>
                  </a:cubicBezTo>
                  <a:cubicBezTo>
                    <a:pt x="1142" y="6"/>
                    <a:pt x="1148" y="0"/>
                    <a:pt x="1155" y="0"/>
                  </a:cubicBezTo>
                  <a:lnTo>
                    <a:pt x="1181" y="0"/>
                  </a:lnTo>
                  <a:cubicBezTo>
                    <a:pt x="1188" y="0"/>
                    <a:pt x="1193" y="6"/>
                    <a:pt x="1193" y="13"/>
                  </a:cubicBezTo>
                  <a:cubicBezTo>
                    <a:pt x="1193" y="20"/>
                    <a:pt x="1188" y="26"/>
                    <a:pt x="1181" y="26"/>
                  </a:cubicBezTo>
                  <a:close/>
                  <a:moveTo>
                    <a:pt x="1104" y="26"/>
                  </a:moveTo>
                  <a:lnTo>
                    <a:pt x="1078" y="26"/>
                  </a:lnTo>
                  <a:cubicBezTo>
                    <a:pt x="1071" y="26"/>
                    <a:pt x="1065" y="20"/>
                    <a:pt x="1065" y="13"/>
                  </a:cubicBezTo>
                  <a:cubicBezTo>
                    <a:pt x="1065" y="6"/>
                    <a:pt x="1071" y="0"/>
                    <a:pt x="1078" y="0"/>
                  </a:cubicBezTo>
                  <a:lnTo>
                    <a:pt x="1104" y="0"/>
                  </a:lnTo>
                  <a:cubicBezTo>
                    <a:pt x="1111" y="0"/>
                    <a:pt x="1117" y="6"/>
                    <a:pt x="1117" y="13"/>
                  </a:cubicBezTo>
                  <a:cubicBezTo>
                    <a:pt x="1117" y="20"/>
                    <a:pt x="1111" y="26"/>
                    <a:pt x="1104" y="26"/>
                  </a:cubicBezTo>
                  <a:close/>
                  <a:moveTo>
                    <a:pt x="1027" y="26"/>
                  </a:moveTo>
                  <a:lnTo>
                    <a:pt x="1001" y="26"/>
                  </a:lnTo>
                  <a:cubicBezTo>
                    <a:pt x="994" y="26"/>
                    <a:pt x="989" y="20"/>
                    <a:pt x="989" y="13"/>
                  </a:cubicBezTo>
                  <a:cubicBezTo>
                    <a:pt x="989" y="6"/>
                    <a:pt x="994" y="0"/>
                    <a:pt x="1001" y="0"/>
                  </a:cubicBezTo>
                  <a:lnTo>
                    <a:pt x="1027" y="0"/>
                  </a:lnTo>
                  <a:cubicBezTo>
                    <a:pt x="1034" y="0"/>
                    <a:pt x="1040" y="6"/>
                    <a:pt x="1040" y="13"/>
                  </a:cubicBezTo>
                  <a:cubicBezTo>
                    <a:pt x="1040" y="20"/>
                    <a:pt x="1034" y="26"/>
                    <a:pt x="1027" y="26"/>
                  </a:cubicBezTo>
                  <a:close/>
                  <a:moveTo>
                    <a:pt x="950" y="26"/>
                  </a:moveTo>
                  <a:lnTo>
                    <a:pt x="925" y="26"/>
                  </a:lnTo>
                  <a:cubicBezTo>
                    <a:pt x="918" y="26"/>
                    <a:pt x="912" y="20"/>
                    <a:pt x="912" y="13"/>
                  </a:cubicBezTo>
                  <a:cubicBezTo>
                    <a:pt x="912" y="6"/>
                    <a:pt x="918" y="0"/>
                    <a:pt x="925" y="0"/>
                  </a:cubicBezTo>
                  <a:lnTo>
                    <a:pt x="950" y="0"/>
                  </a:lnTo>
                  <a:cubicBezTo>
                    <a:pt x="957" y="0"/>
                    <a:pt x="963" y="6"/>
                    <a:pt x="963" y="13"/>
                  </a:cubicBezTo>
                  <a:cubicBezTo>
                    <a:pt x="963" y="20"/>
                    <a:pt x="957" y="26"/>
                    <a:pt x="950" y="26"/>
                  </a:cubicBezTo>
                  <a:close/>
                  <a:moveTo>
                    <a:pt x="873" y="26"/>
                  </a:moveTo>
                  <a:lnTo>
                    <a:pt x="848" y="26"/>
                  </a:lnTo>
                  <a:cubicBezTo>
                    <a:pt x="841" y="26"/>
                    <a:pt x="835" y="20"/>
                    <a:pt x="835" y="13"/>
                  </a:cubicBezTo>
                  <a:cubicBezTo>
                    <a:pt x="835" y="6"/>
                    <a:pt x="841" y="0"/>
                    <a:pt x="848" y="0"/>
                  </a:cubicBezTo>
                  <a:lnTo>
                    <a:pt x="873" y="0"/>
                  </a:lnTo>
                  <a:cubicBezTo>
                    <a:pt x="881" y="0"/>
                    <a:pt x="886" y="6"/>
                    <a:pt x="886" y="13"/>
                  </a:cubicBezTo>
                  <a:cubicBezTo>
                    <a:pt x="886" y="20"/>
                    <a:pt x="881" y="26"/>
                    <a:pt x="873" y="26"/>
                  </a:cubicBezTo>
                  <a:close/>
                  <a:moveTo>
                    <a:pt x="797" y="26"/>
                  </a:moveTo>
                  <a:lnTo>
                    <a:pt x="771" y="26"/>
                  </a:lnTo>
                  <a:cubicBezTo>
                    <a:pt x="764" y="26"/>
                    <a:pt x="758" y="20"/>
                    <a:pt x="758" y="13"/>
                  </a:cubicBezTo>
                  <a:cubicBezTo>
                    <a:pt x="758" y="6"/>
                    <a:pt x="764" y="0"/>
                    <a:pt x="771" y="0"/>
                  </a:cubicBezTo>
                  <a:lnTo>
                    <a:pt x="797" y="0"/>
                  </a:lnTo>
                  <a:cubicBezTo>
                    <a:pt x="804" y="0"/>
                    <a:pt x="809" y="6"/>
                    <a:pt x="809" y="13"/>
                  </a:cubicBezTo>
                  <a:cubicBezTo>
                    <a:pt x="809" y="20"/>
                    <a:pt x="804" y="26"/>
                    <a:pt x="797" y="26"/>
                  </a:cubicBezTo>
                  <a:close/>
                  <a:moveTo>
                    <a:pt x="720" y="26"/>
                  </a:moveTo>
                  <a:lnTo>
                    <a:pt x="694" y="26"/>
                  </a:lnTo>
                  <a:cubicBezTo>
                    <a:pt x="687" y="26"/>
                    <a:pt x="681" y="20"/>
                    <a:pt x="681" y="13"/>
                  </a:cubicBezTo>
                  <a:cubicBezTo>
                    <a:pt x="681" y="6"/>
                    <a:pt x="687" y="0"/>
                    <a:pt x="694" y="0"/>
                  </a:cubicBezTo>
                  <a:lnTo>
                    <a:pt x="720" y="0"/>
                  </a:lnTo>
                  <a:cubicBezTo>
                    <a:pt x="727" y="0"/>
                    <a:pt x="733" y="6"/>
                    <a:pt x="733" y="13"/>
                  </a:cubicBezTo>
                  <a:cubicBezTo>
                    <a:pt x="733" y="20"/>
                    <a:pt x="727" y="26"/>
                    <a:pt x="720" y="26"/>
                  </a:cubicBezTo>
                  <a:close/>
                  <a:moveTo>
                    <a:pt x="643" y="26"/>
                  </a:moveTo>
                  <a:lnTo>
                    <a:pt x="617" y="26"/>
                  </a:lnTo>
                  <a:cubicBezTo>
                    <a:pt x="610" y="26"/>
                    <a:pt x="605" y="20"/>
                    <a:pt x="605" y="13"/>
                  </a:cubicBezTo>
                  <a:cubicBezTo>
                    <a:pt x="605" y="6"/>
                    <a:pt x="610" y="0"/>
                    <a:pt x="617" y="0"/>
                  </a:cubicBezTo>
                  <a:lnTo>
                    <a:pt x="643" y="0"/>
                  </a:lnTo>
                  <a:cubicBezTo>
                    <a:pt x="650" y="0"/>
                    <a:pt x="656" y="6"/>
                    <a:pt x="656" y="13"/>
                  </a:cubicBezTo>
                  <a:cubicBezTo>
                    <a:pt x="656" y="20"/>
                    <a:pt x="650" y="26"/>
                    <a:pt x="643" y="26"/>
                  </a:cubicBezTo>
                  <a:close/>
                  <a:moveTo>
                    <a:pt x="566" y="26"/>
                  </a:moveTo>
                  <a:lnTo>
                    <a:pt x="541" y="26"/>
                  </a:lnTo>
                  <a:cubicBezTo>
                    <a:pt x="534" y="26"/>
                    <a:pt x="528" y="20"/>
                    <a:pt x="528" y="13"/>
                  </a:cubicBezTo>
                  <a:cubicBezTo>
                    <a:pt x="528" y="6"/>
                    <a:pt x="534" y="0"/>
                    <a:pt x="541" y="0"/>
                  </a:cubicBezTo>
                  <a:lnTo>
                    <a:pt x="566" y="0"/>
                  </a:lnTo>
                  <a:cubicBezTo>
                    <a:pt x="573" y="0"/>
                    <a:pt x="579" y="6"/>
                    <a:pt x="579" y="13"/>
                  </a:cubicBezTo>
                  <a:cubicBezTo>
                    <a:pt x="579" y="20"/>
                    <a:pt x="573" y="26"/>
                    <a:pt x="566" y="26"/>
                  </a:cubicBezTo>
                  <a:close/>
                  <a:moveTo>
                    <a:pt x="489" y="26"/>
                  </a:moveTo>
                  <a:lnTo>
                    <a:pt x="464" y="26"/>
                  </a:lnTo>
                  <a:cubicBezTo>
                    <a:pt x="457" y="26"/>
                    <a:pt x="451" y="20"/>
                    <a:pt x="451" y="13"/>
                  </a:cubicBezTo>
                  <a:cubicBezTo>
                    <a:pt x="451" y="6"/>
                    <a:pt x="457" y="0"/>
                    <a:pt x="464" y="0"/>
                  </a:cubicBezTo>
                  <a:lnTo>
                    <a:pt x="489" y="0"/>
                  </a:lnTo>
                  <a:cubicBezTo>
                    <a:pt x="497" y="0"/>
                    <a:pt x="502" y="6"/>
                    <a:pt x="502" y="13"/>
                  </a:cubicBezTo>
                  <a:cubicBezTo>
                    <a:pt x="502" y="20"/>
                    <a:pt x="497" y="26"/>
                    <a:pt x="489" y="26"/>
                  </a:cubicBezTo>
                  <a:close/>
                  <a:moveTo>
                    <a:pt x="413" y="26"/>
                  </a:moveTo>
                  <a:lnTo>
                    <a:pt x="387" y="26"/>
                  </a:lnTo>
                  <a:cubicBezTo>
                    <a:pt x="380" y="26"/>
                    <a:pt x="374" y="20"/>
                    <a:pt x="374" y="13"/>
                  </a:cubicBezTo>
                  <a:cubicBezTo>
                    <a:pt x="374" y="6"/>
                    <a:pt x="380" y="0"/>
                    <a:pt x="387" y="0"/>
                  </a:cubicBezTo>
                  <a:lnTo>
                    <a:pt x="413" y="0"/>
                  </a:lnTo>
                  <a:cubicBezTo>
                    <a:pt x="420" y="0"/>
                    <a:pt x="425" y="6"/>
                    <a:pt x="425" y="13"/>
                  </a:cubicBezTo>
                  <a:cubicBezTo>
                    <a:pt x="425" y="20"/>
                    <a:pt x="420" y="26"/>
                    <a:pt x="413" y="26"/>
                  </a:cubicBezTo>
                  <a:close/>
                  <a:moveTo>
                    <a:pt x="336" y="26"/>
                  </a:moveTo>
                  <a:lnTo>
                    <a:pt x="310" y="26"/>
                  </a:lnTo>
                  <a:cubicBezTo>
                    <a:pt x="303" y="26"/>
                    <a:pt x="297" y="20"/>
                    <a:pt x="297" y="13"/>
                  </a:cubicBezTo>
                  <a:cubicBezTo>
                    <a:pt x="297" y="6"/>
                    <a:pt x="303" y="0"/>
                    <a:pt x="310" y="0"/>
                  </a:cubicBezTo>
                  <a:lnTo>
                    <a:pt x="336" y="0"/>
                  </a:lnTo>
                  <a:cubicBezTo>
                    <a:pt x="343" y="0"/>
                    <a:pt x="349" y="6"/>
                    <a:pt x="349" y="13"/>
                  </a:cubicBezTo>
                  <a:cubicBezTo>
                    <a:pt x="349" y="20"/>
                    <a:pt x="343" y="26"/>
                    <a:pt x="336" y="26"/>
                  </a:cubicBezTo>
                  <a:close/>
                  <a:moveTo>
                    <a:pt x="259" y="26"/>
                  </a:moveTo>
                  <a:lnTo>
                    <a:pt x="233" y="26"/>
                  </a:lnTo>
                  <a:cubicBezTo>
                    <a:pt x="226" y="26"/>
                    <a:pt x="221" y="20"/>
                    <a:pt x="221" y="13"/>
                  </a:cubicBezTo>
                  <a:cubicBezTo>
                    <a:pt x="221" y="6"/>
                    <a:pt x="226" y="0"/>
                    <a:pt x="233" y="0"/>
                  </a:cubicBezTo>
                  <a:lnTo>
                    <a:pt x="259" y="0"/>
                  </a:lnTo>
                  <a:cubicBezTo>
                    <a:pt x="266" y="0"/>
                    <a:pt x="272" y="6"/>
                    <a:pt x="272" y="13"/>
                  </a:cubicBezTo>
                  <a:cubicBezTo>
                    <a:pt x="272" y="20"/>
                    <a:pt x="266" y="26"/>
                    <a:pt x="259" y="26"/>
                  </a:cubicBezTo>
                  <a:close/>
                  <a:moveTo>
                    <a:pt x="182" y="26"/>
                  </a:moveTo>
                  <a:lnTo>
                    <a:pt x="157" y="26"/>
                  </a:lnTo>
                  <a:cubicBezTo>
                    <a:pt x="150" y="26"/>
                    <a:pt x="144" y="20"/>
                    <a:pt x="144" y="13"/>
                  </a:cubicBezTo>
                  <a:cubicBezTo>
                    <a:pt x="144" y="6"/>
                    <a:pt x="150" y="0"/>
                    <a:pt x="157" y="0"/>
                  </a:cubicBezTo>
                  <a:lnTo>
                    <a:pt x="182" y="0"/>
                  </a:lnTo>
                  <a:cubicBezTo>
                    <a:pt x="189" y="0"/>
                    <a:pt x="195" y="6"/>
                    <a:pt x="195" y="13"/>
                  </a:cubicBezTo>
                  <a:cubicBezTo>
                    <a:pt x="195" y="20"/>
                    <a:pt x="189" y="26"/>
                    <a:pt x="182" y="26"/>
                  </a:cubicBezTo>
                  <a:close/>
                  <a:moveTo>
                    <a:pt x="105" y="26"/>
                  </a:moveTo>
                  <a:lnTo>
                    <a:pt x="80" y="26"/>
                  </a:lnTo>
                  <a:cubicBezTo>
                    <a:pt x="73" y="26"/>
                    <a:pt x="67" y="20"/>
                    <a:pt x="67" y="13"/>
                  </a:cubicBezTo>
                  <a:cubicBezTo>
                    <a:pt x="67" y="6"/>
                    <a:pt x="73" y="0"/>
                    <a:pt x="80" y="0"/>
                  </a:cubicBezTo>
                  <a:lnTo>
                    <a:pt x="105" y="0"/>
                  </a:lnTo>
                  <a:cubicBezTo>
                    <a:pt x="113" y="0"/>
                    <a:pt x="118" y="6"/>
                    <a:pt x="118" y="13"/>
                  </a:cubicBezTo>
                  <a:cubicBezTo>
                    <a:pt x="118" y="20"/>
                    <a:pt x="113" y="26"/>
                    <a:pt x="105" y="26"/>
                  </a:cubicBezTo>
                  <a:close/>
                  <a:moveTo>
                    <a:pt x="29" y="26"/>
                  </a:moveTo>
                  <a:lnTo>
                    <a:pt x="13" y="26"/>
                  </a:lnTo>
                  <a:cubicBezTo>
                    <a:pt x="6" y="26"/>
                    <a:pt x="0" y="20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lnTo>
                    <a:pt x="29" y="0"/>
                  </a:lnTo>
                  <a:cubicBezTo>
                    <a:pt x="36" y="0"/>
                    <a:pt x="41" y="6"/>
                    <a:pt x="41" y="13"/>
                  </a:cubicBezTo>
                  <a:cubicBezTo>
                    <a:pt x="41" y="20"/>
                    <a:pt x="36" y="26"/>
                    <a:pt x="29" y="26"/>
                  </a:cubicBez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56" name="Line 147"/>
            <p:cNvSpPr>
              <a:spLocks noChangeShapeType="1"/>
            </p:cNvSpPr>
            <p:nvPr/>
          </p:nvSpPr>
          <p:spPr bwMode="auto">
            <a:xfrm>
              <a:off x="5214824" y="5189486"/>
              <a:ext cx="534863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57" name="Freeform 148"/>
            <p:cNvSpPr>
              <a:spLocks/>
            </p:cNvSpPr>
            <p:nvPr/>
          </p:nvSpPr>
          <p:spPr bwMode="auto">
            <a:xfrm>
              <a:off x="5740164" y="5151384"/>
              <a:ext cx="68247" cy="7461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7" y="34"/>
                </a:cxn>
                <a:cxn ang="0">
                  <a:pos x="0" y="67"/>
                </a:cxn>
                <a:cxn ang="0">
                  <a:pos x="0" y="0"/>
                </a:cxn>
              </a:cxnLst>
              <a:rect l="0" t="0" r="r" b="b"/>
              <a:pathLst>
                <a:path w="67" h="67">
                  <a:moveTo>
                    <a:pt x="0" y="0"/>
                  </a:moveTo>
                  <a:lnTo>
                    <a:pt x="67" y="34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58" name="Line 150"/>
            <p:cNvSpPr>
              <a:spLocks noChangeShapeType="1"/>
            </p:cNvSpPr>
            <p:nvPr/>
          </p:nvSpPr>
          <p:spPr bwMode="auto">
            <a:xfrm>
              <a:off x="5936968" y="4978337"/>
              <a:ext cx="77770" cy="0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59" name="Line 151"/>
            <p:cNvSpPr>
              <a:spLocks noChangeShapeType="1"/>
            </p:cNvSpPr>
            <p:nvPr/>
          </p:nvSpPr>
          <p:spPr bwMode="auto">
            <a:xfrm>
              <a:off x="6427392" y="4978337"/>
              <a:ext cx="95228" cy="0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60" name="Freeform 152"/>
            <p:cNvSpPr>
              <a:spLocks/>
            </p:cNvSpPr>
            <p:nvPr/>
          </p:nvSpPr>
          <p:spPr bwMode="auto">
            <a:xfrm>
              <a:off x="6514684" y="4940235"/>
              <a:ext cx="66660" cy="746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7" y="34"/>
                </a:cxn>
                <a:cxn ang="0">
                  <a:pos x="0" y="67"/>
                </a:cxn>
                <a:cxn ang="0">
                  <a:pos x="0" y="0"/>
                </a:cxn>
              </a:cxnLst>
              <a:rect l="0" t="0" r="r" b="b"/>
              <a:pathLst>
                <a:path w="67" h="67">
                  <a:moveTo>
                    <a:pt x="0" y="0"/>
                  </a:moveTo>
                  <a:lnTo>
                    <a:pt x="67" y="34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61" name="Line 153"/>
            <p:cNvSpPr>
              <a:spLocks noChangeShapeType="1"/>
            </p:cNvSpPr>
            <p:nvPr/>
          </p:nvSpPr>
          <p:spPr bwMode="auto">
            <a:xfrm>
              <a:off x="5936968" y="5403808"/>
              <a:ext cx="77770" cy="0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62" name="Line 154"/>
            <p:cNvSpPr>
              <a:spLocks noChangeShapeType="1"/>
            </p:cNvSpPr>
            <p:nvPr/>
          </p:nvSpPr>
          <p:spPr bwMode="auto">
            <a:xfrm>
              <a:off x="6427392" y="5403808"/>
              <a:ext cx="95228" cy="0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63" name="Freeform 155"/>
            <p:cNvSpPr>
              <a:spLocks/>
            </p:cNvSpPr>
            <p:nvPr/>
          </p:nvSpPr>
          <p:spPr bwMode="auto">
            <a:xfrm>
              <a:off x="6514684" y="5365706"/>
              <a:ext cx="66660" cy="746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7" y="34"/>
                </a:cxn>
                <a:cxn ang="0">
                  <a:pos x="0" y="67"/>
                </a:cxn>
                <a:cxn ang="0">
                  <a:pos x="0" y="0"/>
                </a:cxn>
              </a:cxnLst>
              <a:rect l="0" t="0" r="r" b="b"/>
              <a:pathLst>
                <a:path w="67" h="67">
                  <a:moveTo>
                    <a:pt x="0" y="0"/>
                  </a:moveTo>
                  <a:lnTo>
                    <a:pt x="67" y="34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64" name="Line 156"/>
            <p:cNvSpPr>
              <a:spLocks noChangeShapeType="1"/>
            </p:cNvSpPr>
            <p:nvPr/>
          </p:nvSpPr>
          <p:spPr bwMode="auto">
            <a:xfrm>
              <a:off x="5938556" y="5189486"/>
              <a:ext cx="77769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65" name="Line 157"/>
            <p:cNvSpPr>
              <a:spLocks noChangeShapeType="1"/>
            </p:cNvSpPr>
            <p:nvPr/>
          </p:nvSpPr>
          <p:spPr bwMode="auto">
            <a:xfrm>
              <a:off x="6428979" y="5189486"/>
              <a:ext cx="95228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66" name="Freeform 158"/>
            <p:cNvSpPr>
              <a:spLocks/>
            </p:cNvSpPr>
            <p:nvPr/>
          </p:nvSpPr>
          <p:spPr bwMode="auto">
            <a:xfrm>
              <a:off x="6514684" y="5151384"/>
              <a:ext cx="69834" cy="7461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8" y="34"/>
                </a:cxn>
                <a:cxn ang="0">
                  <a:pos x="0" y="67"/>
                </a:cxn>
                <a:cxn ang="0">
                  <a:pos x="0" y="0"/>
                </a:cxn>
              </a:cxnLst>
              <a:rect l="0" t="0" r="r" b="b"/>
              <a:pathLst>
                <a:path w="68" h="67">
                  <a:moveTo>
                    <a:pt x="0" y="0"/>
                  </a:moveTo>
                  <a:lnTo>
                    <a:pt x="68" y="34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67" name="Rectangle 159"/>
            <p:cNvSpPr>
              <a:spLocks noChangeArrowheads="1"/>
            </p:cNvSpPr>
            <p:nvPr/>
          </p:nvSpPr>
          <p:spPr bwMode="auto">
            <a:xfrm>
              <a:off x="6014738" y="5110107"/>
              <a:ext cx="412654" cy="15240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68" name="Rectangle 160"/>
            <p:cNvSpPr>
              <a:spLocks noChangeArrowheads="1"/>
            </p:cNvSpPr>
            <p:nvPr/>
          </p:nvSpPr>
          <p:spPr bwMode="auto">
            <a:xfrm>
              <a:off x="6014738" y="5110107"/>
              <a:ext cx="412654" cy="152408"/>
            </a:xfrm>
            <a:prstGeom prst="rect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69" name="Rectangle 163"/>
            <p:cNvSpPr>
              <a:spLocks noChangeArrowheads="1"/>
            </p:cNvSpPr>
            <p:nvPr/>
          </p:nvSpPr>
          <p:spPr bwMode="auto">
            <a:xfrm>
              <a:off x="6014738" y="5324429"/>
              <a:ext cx="412654" cy="15082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70" name="Rectangle 164"/>
            <p:cNvSpPr>
              <a:spLocks noChangeArrowheads="1"/>
            </p:cNvSpPr>
            <p:nvPr/>
          </p:nvSpPr>
          <p:spPr bwMode="auto">
            <a:xfrm>
              <a:off x="6014738" y="5324429"/>
              <a:ext cx="412654" cy="150820"/>
            </a:xfrm>
            <a:prstGeom prst="rect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71" name="Freeform 165"/>
            <p:cNvSpPr>
              <a:spLocks/>
            </p:cNvSpPr>
            <p:nvPr/>
          </p:nvSpPr>
          <p:spPr bwMode="auto">
            <a:xfrm>
              <a:off x="5806823" y="5622894"/>
              <a:ext cx="128558" cy="574703"/>
            </a:xfrm>
            <a:custGeom>
              <a:avLst/>
              <a:gdLst/>
              <a:ahLst/>
              <a:cxnLst>
                <a:cxn ang="0">
                  <a:pos x="0" y="86"/>
                </a:cxn>
                <a:cxn ang="0">
                  <a:pos x="0" y="434"/>
                </a:cxn>
                <a:cxn ang="0">
                  <a:pos x="128" y="521"/>
                </a:cxn>
                <a:cxn ang="0">
                  <a:pos x="128" y="0"/>
                </a:cxn>
                <a:cxn ang="0">
                  <a:pos x="0" y="86"/>
                </a:cxn>
              </a:cxnLst>
              <a:rect l="0" t="0" r="r" b="b"/>
              <a:pathLst>
                <a:path w="128" h="521">
                  <a:moveTo>
                    <a:pt x="0" y="86"/>
                  </a:moveTo>
                  <a:lnTo>
                    <a:pt x="0" y="434"/>
                  </a:lnTo>
                  <a:lnTo>
                    <a:pt x="128" y="521"/>
                  </a:lnTo>
                  <a:lnTo>
                    <a:pt x="128" y="0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00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72" name="Freeform 166"/>
            <p:cNvSpPr>
              <a:spLocks/>
            </p:cNvSpPr>
            <p:nvPr/>
          </p:nvSpPr>
          <p:spPr bwMode="auto">
            <a:xfrm>
              <a:off x="5806823" y="5622894"/>
              <a:ext cx="128558" cy="574703"/>
            </a:xfrm>
            <a:custGeom>
              <a:avLst/>
              <a:gdLst/>
              <a:ahLst/>
              <a:cxnLst>
                <a:cxn ang="0">
                  <a:pos x="0" y="86"/>
                </a:cxn>
                <a:cxn ang="0">
                  <a:pos x="0" y="434"/>
                </a:cxn>
                <a:cxn ang="0">
                  <a:pos x="128" y="521"/>
                </a:cxn>
                <a:cxn ang="0">
                  <a:pos x="128" y="0"/>
                </a:cxn>
                <a:cxn ang="0">
                  <a:pos x="0" y="86"/>
                </a:cxn>
              </a:cxnLst>
              <a:rect l="0" t="0" r="r" b="b"/>
              <a:pathLst>
                <a:path w="128" h="521">
                  <a:moveTo>
                    <a:pt x="0" y="86"/>
                  </a:moveTo>
                  <a:lnTo>
                    <a:pt x="0" y="434"/>
                  </a:lnTo>
                  <a:lnTo>
                    <a:pt x="128" y="521"/>
                  </a:lnTo>
                  <a:lnTo>
                    <a:pt x="128" y="0"/>
                  </a:lnTo>
                  <a:lnTo>
                    <a:pt x="0" y="86"/>
                  </a:lnTo>
                  <a:close/>
                </a:path>
              </a:pathLst>
            </a:custGeom>
            <a:noFill/>
            <a:ln w="1746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73" name="Freeform 167"/>
            <p:cNvSpPr>
              <a:spLocks/>
            </p:cNvSpPr>
            <p:nvPr/>
          </p:nvSpPr>
          <p:spPr bwMode="auto">
            <a:xfrm>
              <a:off x="6579757" y="5622894"/>
              <a:ext cx="128557" cy="574703"/>
            </a:xfrm>
            <a:custGeom>
              <a:avLst/>
              <a:gdLst/>
              <a:ahLst/>
              <a:cxnLst>
                <a:cxn ang="0">
                  <a:pos x="128" y="86"/>
                </a:cxn>
                <a:cxn ang="0">
                  <a:pos x="128" y="434"/>
                </a:cxn>
                <a:cxn ang="0">
                  <a:pos x="0" y="521"/>
                </a:cxn>
                <a:cxn ang="0">
                  <a:pos x="0" y="0"/>
                </a:cxn>
                <a:cxn ang="0">
                  <a:pos x="128" y="86"/>
                </a:cxn>
              </a:cxnLst>
              <a:rect l="0" t="0" r="r" b="b"/>
              <a:pathLst>
                <a:path w="128" h="521">
                  <a:moveTo>
                    <a:pt x="128" y="86"/>
                  </a:moveTo>
                  <a:lnTo>
                    <a:pt x="128" y="434"/>
                  </a:lnTo>
                  <a:lnTo>
                    <a:pt x="0" y="521"/>
                  </a:lnTo>
                  <a:lnTo>
                    <a:pt x="0" y="0"/>
                  </a:lnTo>
                  <a:lnTo>
                    <a:pt x="128" y="86"/>
                  </a:lnTo>
                  <a:close/>
                </a:path>
              </a:pathLst>
            </a:custGeom>
            <a:solidFill>
              <a:srgbClr val="00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74" name="Freeform 168"/>
            <p:cNvSpPr>
              <a:spLocks/>
            </p:cNvSpPr>
            <p:nvPr/>
          </p:nvSpPr>
          <p:spPr bwMode="auto">
            <a:xfrm>
              <a:off x="6579757" y="5622894"/>
              <a:ext cx="128557" cy="574703"/>
            </a:xfrm>
            <a:custGeom>
              <a:avLst/>
              <a:gdLst/>
              <a:ahLst/>
              <a:cxnLst>
                <a:cxn ang="0">
                  <a:pos x="128" y="86"/>
                </a:cxn>
                <a:cxn ang="0">
                  <a:pos x="128" y="434"/>
                </a:cxn>
                <a:cxn ang="0">
                  <a:pos x="0" y="521"/>
                </a:cxn>
                <a:cxn ang="0">
                  <a:pos x="0" y="0"/>
                </a:cxn>
                <a:cxn ang="0">
                  <a:pos x="128" y="86"/>
                </a:cxn>
              </a:cxnLst>
              <a:rect l="0" t="0" r="r" b="b"/>
              <a:pathLst>
                <a:path w="128" h="521">
                  <a:moveTo>
                    <a:pt x="128" y="86"/>
                  </a:moveTo>
                  <a:lnTo>
                    <a:pt x="128" y="434"/>
                  </a:lnTo>
                  <a:lnTo>
                    <a:pt x="0" y="521"/>
                  </a:lnTo>
                  <a:lnTo>
                    <a:pt x="0" y="0"/>
                  </a:lnTo>
                  <a:lnTo>
                    <a:pt x="128" y="86"/>
                  </a:lnTo>
                  <a:close/>
                </a:path>
              </a:pathLst>
            </a:custGeom>
            <a:noFill/>
            <a:ln w="17463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75" name="Rectangle 169"/>
            <p:cNvSpPr>
              <a:spLocks noChangeArrowheads="1"/>
            </p:cNvSpPr>
            <p:nvPr/>
          </p:nvSpPr>
          <p:spPr bwMode="auto">
            <a:xfrm>
              <a:off x="6013150" y="5622894"/>
              <a:ext cx="412654" cy="15240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76" name="Rectangle 170"/>
            <p:cNvSpPr>
              <a:spLocks noChangeArrowheads="1"/>
            </p:cNvSpPr>
            <p:nvPr/>
          </p:nvSpPr>
          <p:spPr bwMode="auto">
            <a:xfrm>
              <a:off x="6013150" y="5622894"/>
              <a:ext cx="412654" cy="152408"/>
            </a:xfrm>
            <a:prstGeom prst="rect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77" name="Freeform 173"/>
            <p:cNvSpPr>
              <a:spLocks noEditPoints="1"/>
            </p:cNvSpPr>
            <p:nvPr/>
          </p:nvSpPr>
          <p:spPr bwMode="auto">
            <a:xfrm>
              <a:off x="5467177" y="5559391"/>
              <a:ext cx="1299861" cy="689009"/>
            </a:xfrm>
            <a:custGeom>
              <a:avLst/>
              <a:gdLst/>
              <a:ahLst/>
              <a:cxnLst>
                <a:cxn ang="0">
                  <a:pos x="13" y="103"/>
                </a:cxn>
                <a:cxn ang="0">
                  <a:pos x="0" y="269"/>
                </a:cxn>
                <a:cxn ang="0">
                  <a:pos x="0" y="448"/>
                </a:cxn>
                <a:cxn ang="0">
                  <a:pos x="13" y="615"/>
                </a:cxn>
                <a:cxn ang="0">
                  <a:pos x="26" y="756"/>
                </a:cxn>
                <a:cxn ang="0">
                  <a:pos x="26" y="884"/>
                </a:cxn>
                <a:cxn ang="0">
                  <a:pos x="26" y="960"/>
                </a:cxn>
                <a:cxn ang="0">
                  <a:pos x="13" y="1101"/>
                </a:cxn>
                <a:cxn ang="0">
                  <a:pos x="0" y="1268"/>
                </a:cxn>
                <a:cxn ang="0">
                  <a:pos x="0" y="1447"/>
                </a:cxn>
                <a:cxn ang="0">
                  <a:pos x="161" y="1464"/>
                </a:cxn>
                <a:cxn ang="0">
                  <a:pos x="302" y="1452"/>
                </a:cxn>
                <a:cxn ang="0">
                  <a:pos x="430" y="1452"/>
                </a:cxn>
                <a:cxn ang="0">
                  <a:pos x="507" y="1452"/>
                </a:cxn>
                <a:cxn ang="0">
                  <a:pos x="648" y="1464"/>
                </a:cxn>
                <a:cxn ang="0">
                  <a:pos x="814" y="1477"/>
                </a:cxn>
                <a:cxn ang="0">
                  <a:pos x="993" y="1477"/>
                </a:cxn>
                <a:cxn ang="0">
                  <a:pos x="1160" y="1464"/>
                </a:cxn>
                <a:cxn ang="0">
                  <a:pos x="1301" y="1452"/>
                </a:cxn>
                <a:cxn ang="0">
                  <a:pos x="1429" y="1452"/>
                </a:cxn>
                <a:cxn ang="0">
                  <a:pos x="1505" y="1452"/>
                </a:cxn>
                <a:cxn ang="0">
                  <a:pos x="1646" y="1464"/>
                </a:cxn>
                <a:cxn ang="0">
                  <a:pos x="1813" y="1477"/>
                </a:cxn>
                <a:cxn ang="0">
                  <a:pos x="1992" y="1477"/>
                </a:cxn>
                <a:cxn ang="0">
                  <a:pos x="2158" y="1464"/>
                </a:cxn>
                <a:cxn ang="0">
                  <a:pos x="2299" y="1452"/>
                </a:cxn>
                <a:cxn ang="0">
                  <a:pos x="2427" y="1452"/>
                </a:cxn>
                <a:cxn ang="0">
                  <a:pos x="2504" y="1452"/>
                </a:cxn>
                <a:cxn ang="0">
                  <a:pos x="2645" y="1464"/>
                </a:cxn>
                <a:cxn ang="0">
                  <a:pos x="2811" y="1477"/>
                </a:cxn>
                <a:cxn ang="0">
                  <a:pos x="2990" y="1477"/>
                </a:cxn>
                <a:cxn ang="0">
                  <a:pos x="3036" y="1344"/>
                </a:cxn>
                <a:cxn ang="0">
                  <a:pos x="3024" y="1203"/>
                </a:cxn>
                <a:cxn ang="0">
                  <a:pos x="3024" y="1075"/>
                </a:cxn>
                <a:cxn ang="0">
                  <a:pos x="3024" y="999"/>
                </a:cxn>
                <a:cxn ang="0">
                  <a:pos x="3036" y="858"/>
                </a:cxn>
                <a:cxn ang="0">
                  <a:pos x="3049" y="691"/>
                </a:cxn>
                <a:cxn ang="0">
                  <a:pos x="3049" y="512"/>
                </a:cxn>
                <a:cxn ang="0">
                  <a:pos x="3036" y="346"/>
                </a:cxn>
                <a:cxn ang="0">
                  <a:pos x="3024" y="205"/>
                </a:cxn>
                <a:cxn ang="0">
                  <a:pos x="3024" y="77"/>
                </a:cxn>
                <a:cxn ang="0">
                  <a:pos x="3024" y="26"/>
                </a:cxn>
                <a:cxn ang="0">
                  <a:pos x="2883" y="13"/>
                </a:cxn>
                <a:cxn ang="0">
                  <a:pos x="2716" y="0"/>
                </a:cxn>
                <a:cxn ang="0">
                  <a:pos x="2537" y="0"/>
                </a:cxn>
                <a:cxn ang="0">
                  <a:pos x="2371" y="13"/>
                </a:cxn>
                <a:cxn ang="0">
                  <a:pos x="2230" y="26"/>
                </a:cxn>
                <a:cxn ang="0">
                  <a:pos x="2102" y="26"/>
                </a:cxn>
                <a:cxn ang="0">
                  <a:pos x="2025" y="26"/>
                </a:cxn>
                <a:cxn ang="0">
                  <a:pos x="1884" y="13"/>
                </a:cxn>
                <a:cxn ang="0">
                  <a:pos x="1718" y="0"/>
                </a:cxn>
                <a:cxn ang="0">
                  <a:pos x="1539" y="0"/>
                </a:cxn>
                <a:cxn ang="0">
                  <a:pos x="1372" y="13"/>
                </a:cxn>
                <a:cxn ang="0">
                  <a:pos x="1232" y="26"/>
                </a:cxn>
                <a:cxn ang="0">
                  <a:pos x="1104" y="26"/>
                </a:cxn>
                <a:cxn ang="0">
                  <a:pos x="1027" y="26"/>
                </a:cxn>
                <a:cxn ang="0">
                  <a:pos x="886" y="13"/>
                </a:cxn>
                <a:cxn ang="0">
                  <a:pos x="720" y="0"/>
                </a:cxn>
                <a:cxn ang="0">
                  <a:pos x="540" y="0"/>
                </a:cxn>
                <a:cxn ang="0">
                  <a:pos x="374" y="13"/>
                </a:cxn>
                <a:cxn ang="0">
                  <a:pos x="233" y="26"/>
                </a:cxn>
                <a:cxn ang="0">
                  <a:pos x="105" y="26"/>
                </a:cxn>
                <a:cxn ang="0">
                  <a:pos x="28" y="26"/>
                </a:cxn>
              </a:cxnLst>
              <a:rect l="0" t="0" r="r" b="b"/>
              <a:pathLst>
                <a:path w="3049" h="1477">
                  <a:moveTo>
                    <a:pt x="26" y="39"/>
                  </a:moveTo>
                  <a:lnTo>
                    <a:pt x="26" y="64"/>
                  </a:lnTo>
                  <a:cubicBezTo>
                    <a:pt x="26" y="71"/>
                    <a:pt x="20" y="77"/>
                    <a:pt x="13" y="77"/>
                  </a:cubicBezTo>
                  <a:cubicBezTo>
                    <a:pt x="6" y="77"/>
                    <a:pt x="0" y="71"/>
                    <a:pt x="0" y="64"/>
                  </a:cubicBezTo>
                  <a:lnTo>
                    <a:pt x="0" y="39"/>
                  </a:lnTo>
                  <a:cubicBezTo>
                    <a:pt x="0" y="32"/>
                    <a:pt x="6" y="26"/>
                    <a:pt x="13" y="26"/>
                  </a:cubicBezTo>
                  <a:cubicBezTo>
                    <a:pt x="20" y="26"/>
                    <a:pt x="26" y="32"/>
                    <a:pt x="26" y="39"/>
                  </a:cubicBezTo>
                  <a:close/>
                  <a:moveTo>
                    <a:pt x="26" y="116"/>
                  </a:moveTo>
                  <a:lnTo>
                    <a:pt x="26" y="141"/>
                  </a:lnTo>
                  <a:cubicBezTo>
                    <a:pt x="26" y="148"/>
                    <a:pt x="20" y="154"/>
                    <a:pt x="13" y="154"/>
                  </a:cubicBezTo>
                  <a:cubicBezTo>
                    <a:pt x="6" y="154"/>
                    <a:pt x="0" y="148"/>
                    <a:pt x="0" y="141"/>
                  </a:cubicBezTo>
                  <a:lnTo>
                    <a:pt x="0" y="116"/>
                  </a:lnTo>
                  <a:cubicBezTo>
                    <a:pt x="0" y="108"/>
                    <a:pt x="6" y="103"/>
                    <a:pt x="13" y="103"/>
                  </a:cubicBezTo>
                  <a:cubicBezTo>
                    <a:pt x="20" y="103"/>
                    <a:pt x="26" y="108"/>
                    <a:pt x="26" y="116"/>
                  </a:cubicBezTo>
                  <a:close/>
                  <a:moveTo>
                    <a:pt x="26" y="192"/>
                  </a:moveTo>
                  <a:lnTo>
                    <a:pt x="26" y="218"/>
                  </a:lnTo>
                  <a:cubicBezTo>
                    <a:pt x="26" y="225"/>
                    <a:pt x="20" y="231"/>
                    <a:pt x="13" y="231"/>
                  </a:cubicBezTo>
                  <a:cubicBezTo>
                    <a:pt x="6" y="231"/>
                    <a:pt x="0" y="225"/>
                    <a:pt x="0" y="218"/>
                  </a:cubicBezTo>
                  <a:lnTo>
                    <a:pt x="0" y="192"/>
                  </a:lnTo>
                  <a:cubicBezTo>
                    <a:pt x="0" y="185"/>
                    <a:pt x="6" y="180"/>
                    <a:pt x="13" y="180"/>
                  </a:cubicBezTo>
                  <a:cubicBezTo>
                    <a:pt x="20" y="180"/>
                    <a:pt x="26" y="185"/>
                    <a:pt x="26" y="192"/>
                  </a:cubicBezTo>
                  <a:close/>
                  <a:moveTo>
                    <a:pt x="26" y="269"/>
                  </a:moveTo>
                  <a:lnTo>
                    <a:pt x="26" y="295"/>
                  </a:lnTo>
                  <a:cubicBezTo>
                    <a:pt x="26" y="302"/>
                    <a:pt x="20" y="308"/>
                    <a:pt x="13" y="308"/>
                  </a:cubicBezTo>
                  <a:cubicBezTo>
                    <a:pt x="6" y="308"/>
                    <a:pt x="0" y="302"/>
                    <a:pt x="0" y="295"/>
                  </a:cubicBezTo>
                  <a:lnTo>
                    <a:pt x="0" y="269"/>
                  </a:lnTo>
                  <a:cubicBezTo>
                    <a:pt x="0" y="262"/>
                    <a:pt x="6" y="256"/>
                    <a:pt x="13" y="256"/>
                  </a:cubicBezTo>
                  <a:cubicBezTo>
                    <a:pt x="20" y="256"/>
                    <a:pt x="26" y="262"/>
                    <a:pt x="26" y="269"/>
                  </a:cubicBezTo>
                  <a:close/>
                  <a:moveTo>
                    <a:pt x="26" y="346"/>
                  </a:moveTo>
                  <a:lnTo>
                    <a:pt x="26" y="372"/>
                  </a:lnTo>
                  <a:cubicBezTo>
                    <a:pt x="26" y="379"/>
                    <a:pt x="20" y="384"/>
                    <a:pt x="13" y="384"/>
                  </a:cubicBezTo>
                  <a:cubicBezTo>
                    <a:pt x="6" y="384"/>
                    <a:pt x="0" y="379"/>
                    <a:pt x="0" y="372"/>
                  </a:cubicBezTo>
                  <a:lnTo>
                    <a:pt x="0" y="346"/>
                  </a:lnTo>
                  <a:cubicBezTo>
                    <a:pt x="0" y="339"/>
                    <a:pt x="6" y="333"/>
                    <a:pt x="13" y="333"/>
                  </a:cubicBezTo>
                  <a:cubicBezTo>
                    <a:pt x="20" y="333"/>
                    <a:pt x="26" y="339"/>
                    <a:pt x="26" y="346"/>
                  </a:cubicBezTo>
                  <a:close/>
                  <a:moveTo>
                    <a:pt x="26" y="423"/>
                  </a:moveTo>
                  <a:lnTo>
                    <a:pt x="26" y="448"/>
                  </a:lnTo>
                  <a:cubicBezTo>
                    <a:pt x="26" y="455"/>
                    <a:pt x="20" y="461"/>
                    <a:pt x="13" y="461"/>
                  </a:cubicBezTo>
                  <a:cubicBezTo>
                    <a:pt x="6" y="461"/>
                    <a:pt x="0" y="455"/>
                    <a:pt x="0" y="448"/>
                  </a:cubicBezTo>
                  <a:lnTo>
                    <a:pt x="0" y="423"/>
                  </a:lnTo>
                  <a:cubicBezTo>
                    <a:pt x="0" y="416"/>
                    <a:pt x="6" y="410"/>
                    <a:pt x="13" y="410"/>
                  </a:cubicBezTo>
                  <a:cubicBezTo>
                    <a:pt x="20" y="410"/>
                    <a:pt x="26" y="416"/>
                    <a:pt x="26" y="423"/>
                  </a:cubicBezTo>
                  <a:close/>
                  <a:moveTo>
                    <a:pt x="26" y="500"/>
                  </a:moveTo>
                  <a:lnTo>
                    <a:pt x="26" y="525"/>
                  </a:lnTo>
                  <a:cubicBezTo>
                    <a:pt x="26" y="532"/>
                    <a:pt x="20" y="538"/>
                    <a:pt x="13" y="538"/>
                  </a:cubicBezTo>
                  <a:cubicBezTo>
                    <a:pt x="6" y="538"/>
                    <a:pt x="0" y="532"/>
                    <a:pt x="0" y="525"/>
                  </a:cubicBezTo>
                  <a:lnTo>
                    <a:pt x="0" y="500"/>
                  </a:lnTo>
                  <a:cubicBezTo>
                    <a:pt x="0" y="492"/>
                    <a:pt x="6" y="487"/>
                    <a:pt x="13" y="487"/>
                  </a:cubicBezTo>
                  <a:cubicBezTo>
                    <a:pt x="20" y="487"/>
                    <a:pt x="26" y="492"/>
                    <a:pt x="26" y="500"/>
                  </a:cubicBezTo>
                  <a:close/>
                  <a:moveTo>
                    <a:pt x="26" y="576"/>
                  </a:moveTo>
                  <a:lnTo>
                    <a:pt x="26" y="602"/>
                  </a:lnTo>
                  <a:cubicBezTo>
                    <a:pt x="26" y="609"/>
                    <a:pt x="20" y="615"/>
                    <a:pt x="13" y="615"/>
                  </a:cubicBezTo>
                  <a:cubicBezTo>
                    <a:pt x="6" y="615"/>
                    <a:pt x="0" y="609"/>
                    <a:pt x="0" y="602"/>
                  </a:cubicBezTo>
                  <a:lnTo>
                    <a:pt x="0" y="576"/>
                  </a:lnTo>
                  <a:cubicBezTo>
                    <a:pt x="0" y="569"/>
                    <a:pt x="6" y="564"/>
                    <a:pt x="13" y="564"/>
                  </a:cubicBezTo>
                  <a:cubicBezTo>
                    <a:pt x="20" y="564"/>
                    <a:pt x="26" y="569"/>
                    <a:pt x="26" y="576"/>
                  </a:cubicBezTo>
                  <a:close/>
                  <a:moveTo>
                    <a:pt x="26" y="653"/>
                  </a:moveTo>
                  <a:lnTo>
                    <a:pt x="26" y="679"/>
                  </a:lnTo>
                  <a:cubicBezTo>
                    <a:pt x="26" y="686"/>
                    <a:pt x="20" y="692"/>
                    <a:pt x="13" y="692"/>
                  </a:cubicBezTo>
                  <a:cubicBezTo>
                    <a:pt x="6" y="692"/>
                    <a:pt x="0" y="686"/>
                    <a:pt x="0" y="679"/>
                  </a:cubicBezTo>
                  <a:lnTo>
                    <a:pt x="0" y="653"/>
                  </a:lnTo>
                  <a:cubicBezTo>
                    <a:pt x="0" y="646"/>
                    <a:pt x="6" y="640"/>
                    <a:pt x="13" y="640"/>
                  </a:cubicBezTo>
                  <a:cubicBezTo>
                    <a:pt x="20" y="640"/>
                    <a:pt x="26" y="646"/>
                    <a:pt x="26" y="653"/>
                  </a:cubicBezTo>
                  <a:close/>
                  <a:moveTo>
                    <a:pt x="26" y="730"/>
                  </a:moveTo>
                  <a:lnTo>
                    <a:pt x="26" y="756"/>
                  </a:lnTo>
                  <a:cubicBezTo>
                    <a:pt x="26" y="763"/>
                    <a:pt x="20" y="768"/>
                    <a:pt x="13" y="768"/>
                  </a:cubicBezTo>
                  <a:cubicBezTo>
                    <a:pt x="6" y="768"/>
                    <a:pt x="0" y="763"/>
                    <a:pt x="0" y="756"/>
                  </a:cubicBezTo>
                  <a:lnTo>
                    <a:pt x="0" y="730"/>
                  </a:lnTo>
                  <a:cubicBezTo>
                    <a:pt x="0" y="723"/>
                    <a:pt x="6" y="717"/>
                    <a:pt x="13" y="717"/>
                  </a:cubicBezTo>
                  <a:cubicBezTo>
                    <a:pt x="20" y="717"/>
                    <a:pt x="26" y="723"/>
                    <a:pt x="26" y="730"/>
                  </a:cubicBezTo>
                  <a:close/>
                  <a:moveTo>
                    <a:pt x="26" y="807"/>
                  </a:moveTo>
                  <a:lnTo>
                    <a:pt x="26" y="832"/>
                  </a:lnTo>
                  <a:cubicBezTo>
                    <a:pt x="26" y="839"/>
                    <a:pt x="20" y="845"/>
                    <a:pt x="13" y="845"/>
                  </a:cubicBezTo>
                  <a:cubicBezTo>
                    <a:pt x="6" y="845"/>
                    <a:pt x="0" y="839"/>
                    <a:pt x="0" y="832"/>
                  </a:cubicBezTo>
                  <a:lnTo>
                    <a:pt x="0" y="807"/>
                  </a:lnTo>
                  <a:cubicBezTo>
                    <a:pt x="0" y="800"/>
                    <a:pt x="6" y="794"/>
                    <a:pt x="13" y="794"/>
                  </a:cubicBezTo>
                  <a:cubicBezTo>
                    <a:pt x="20" y="794"/>
                    <a:pt x="26" y="800"/>
                    <a:pt x="26" y="807"/>
                  </a:cubicBezTo>
                  <a:close/>
                  <a:moveTo>
                    <a:pt x="26" y="884"/>
                  </a:moveTo>
                  <a:lnTo>
                    <a:pt x="26" y="909"/>
                  </a:lnTo>
                  <a:cubicBezTo>
                    <a:pt x="26" y="916"/>
                    <a:pt x="20" y="922"/>
                    <a:pt x="13" y="922"/>
                  </a:cubicBezTo>
                  <a:cubicBezTo>
                    <a:pt x="6" y="922"/>
                    <a:pt x="0" y="916"/>
                    <a:pt x="0" y="909"/>
                  </a:cubicBezTo>
                  <a:lnTo>
                    <a:pt x="0" y="884"/>
                  </a:lnTo>
                  <a:cubicBezTo>
                    <a:pt x="0" y="876"/>
                    <a:pt x="6" y="871"/>
                    <a:pt x="13" y="871"/>
                  </a:cubicBezTo>
                  <a:cubicBezTo>
                    <a:pt x="20" y="871"/>
                    <a:pt x="26" y="876"/>
                    <a:pt x="26" y="884"/>
                  </a:cubicBezTo>
                  <a:close/>
                  <a:moveTo>
                    <a:pt x="26" y="960"/>
                  </a:moveTo>
                  <a:lnTo>
                    <a:pt x="26" y="986"/>
                  </a:lnTo>
                  <a:cubicBezTo>
                    <a:pt x="26" y="993"/>
                    <a:pt x="20" y="999"/>
                    <a:pt x="13" y="999"/>
                  </a:cubicBezTo>
                  <a:cubicBezTo>
                    <a:pt x="6" y="999"/>
                    <a:pt x="0" y="993"/>
                    <a:pt x="0" y="986"/>
                  </a:cubicBezTo>
                  <a:lnTo>
                    <a:pt x="0" y="960"/>
                  </a:lnTo>
                  <a:cubicBezTo>
                    <a:pt x="0" y="953"/>
                    <a:pt x="6" y="948"/>
                    <a:pt x="13" y="948"/>
                  </a:cubicBezTo>
                  <a:cubicBezTo>
                    <a:pt x="20" y="948"/>
                    <a:pt x="26" y="953"/>
                    <a:pt x="26" y="960"/>
                  </a:cubicBezTo>
                  <a:close/>
                  <a:moveTo>
                    <a:pt x="26" y="1037"/>
                  </a:moveTo>
                  <a:lnTo>
                    <a:pt x="26" y="1063"/>
                  </a:lnTo>
                  <a:cubicBezTo>
                    <a:pt x="26" y="1070"/>
                    <a:pt x="20" y="1076"/>
                    <a:pt x="13" y="1076"/>
                  </a:cubicBezTo>
                  <a:cubicBezTo>
                    <a:pt x="6" y="1076"/>
                    <a:pt x="0" y="1070"/>
                    <a:pt x="0" y="1063"/>
                  </a:cubicBezTo>
                  <a:lnTo>
                    <a:pt x="0" y="1037"/>
                  </a:lnTo>
                  <a:cubicBezTo>
                    <a:pt x="0" y="1030"/>
                    <a:pt x="6" y="1024"/>
                    <a:pt x="13" y="1024"/>
                  </a:cubicBezTo>
                  <a:cubicBezTo>
                    <a:pt x="20" y="1024"/>
                    <a:pt x="26" y="1030"/>
                    <a:pt x="26" y="1037"/>
                  </a:cubicBezTo>
                  <a:close/>
                  <a:moveTo>
                    <a:pt x="26" y="1114"/>
                  </a:moveTo>
                  <a:lnTo>
                    <a:pt x="26" y="1140"/>
                  </a:lnTo>
                  <a:cubicBezTo>
                    <a:pt x="26" y="1147"/>
                    <a:pt x="20" y="1152"/>
                    <a:pt x="13" y="1152"/>
                  </a:cubicBezTo>
                  <a:cubicBezTo>
                    <a:pt x="6" y="1152"/>
                    <a:pt x="0" y="1147"/>
                    <a:pt x="0" y="1140"/>
                  </a:cubicBezTo>
                  <a:lnTo>
                    <a:pt x="0" y="1114"/>
                  </a:lnTo>
                  <a:cubicBezTo>
                    <a:pt x="0" y="1107"/>
                    <a:pt x="6" y="1101"/>
                    <a:pt x="13" y="1101"/>
                  </a:cubicBezTo>
                  <a:cubicBezTo>
                    <a:pt x="20" y="1101"/>
                    <a:pt x="26" y="1107"/>
                    <a:pt x="26" y="1114"/>
                  </a:cubicBezTo>
                  <a:close/>
                  <a:moveTo>
                    <a:pt x="26" y="1191"/>
                  </a:moveTo>
                  <a:lnTo>
                    <a:pt x="26" y="1216"/>
                  </a:lnTo>
                  <a:cubicBezTo>
                    <a:pt x="26" y="1223"/>
                    <a:pt x="20" y="1229"/>
                    <a:pt x="13" y="1229"/>
                  </a:cubicBezTo>
                  <a:cubicBezTo>
                    <a:pt x="6" y="1229"/>
                    <a:pt x="0" y="1223"/>
                    <a:pt x="0" y="1216"/>
                  </a:cubicBezTo>
                  <a:lnTo>
                    <a:pt x="0" y="1191"/>
                  </a:lnTo>
                  <a:cubicBezTo>
                    <a:pt x="0" y="1184"/>
                    <a:pt x="6" y="1178"/>
                    <a:pt x="13" y="1178"/>
                  </a:cubicBezTo>
                  <a:cubicBezTo>
                    <a:pt x="20" y="1178"/>
                    <a:pt x="26" y="1184"/>
                    <a:pt x="26" y="1191"/>
                  </a:cubicBezTo>
                  <a:close/>
                  <a:moveTo>
                    <a:pt x="26" y="1268"/>
                  </a:moveTo>
                  <a:lnTo>
                    <a:pt x="26" y="1293"/>
                  </a:lnTo>
                  <a:cubicBezTo>
                    <a:pt x="26" y="1300"/>
                    <a:pt x="20" y="1306"/>
                    <a:pt x="13" y="1306"/>
                  </a:cubicBezTo>
                  <a:cubicBezTo>
                    <a:pt x="6" y="1306"/>
                    <a:pt x="0" y="1300"/>
                    <a:pt x="0" y="1293"/>
                  </a:cubicBezTo>
                  <a:lnTo>
                    <a:pt x="0" y="1268"/>
                  </a:lnTo>
                  <a:cubicBezTo>
                    <a:pt x="0" y="1260"/>
                    <a:pt x="6" y="1255"/>
                    <a:pt x="13" y="1255"/>
                  </a:cubicBezTo>
                  <a:cubicBezTo>
                    <a:pt x="20" y="1255"/>
                    <a:pt x="26" y="1260"/>
                    <a:pt x="26" y="1268"/>
                  </a:cubicBezTo>
                  <a:close/>
                  <a:moveTo>
                    <a:pt x="26" y="1344"/>
                  </a:moveTo>
                  <a:lnTo>
                    <a:pt x="26" y="1370"/>
                  </a:lnTo>
                  <a:cubicBezTo>
                    <a:pt x="26" y="1377"/>
                    <a:pt x="20" y="1383"/>
                    <a:pt x="13" y="1383"/>
                  </a:cubicBezTo>
                  <a:cubicBezTo>
                    <a:pt x="6" y="1383"/>
                    <a:pt x="0" y="1377"/>
                    <a:pt x="0" y="1370"/>
                  </a:cubicBezTo>
                  <a:lnTo>
                    <a:pt x="0" y="1344"/>
                  </a:lnTo>
                  <a:cubicBezTo>
                    <a:pt x="0" y="1337"/>
                    <a:pt x="6" y="1332"/>
                    <a:pt x="13" y="1332"/>
                  </a:cubicBezTo>
                  <a:cubicBezTo>
                    <a:pt x="20" y="1332"/>
                    <a:pt x="26" y="1337"/>
                    <a:pt x="26" y="1344"/>
                  </a:cubicBezTo>
                  <a:close/>
                  <a:moveTo>
                    <a:pt x="26" y="1421"/>
                  </a:moveTo>
                  <a:lnTo>
                    <a:pt x="26" y="1447"/>
                  </a:lnTo>
                  <a:cubicBezTo>
                    <a:pt x="26" y="1454"/>
                    <a:pt x="20" y="1460"/>
                    <a:pt x="13" y="1460"/>
                  </a:cubicBezTo>
                  <a:cubicBezTo>
                    <a:pt x="6" y="1460"/>
                    <a:pt x="0" y="1454"/>
                    <a:pt x="0" y="1447"/>
                  </a:cubicBezTo>
                  <a:lnTo>
                    <a:pt x="0" y="1421"/>
                  </a:lnTo>
                  <a:cubicBezTo>
                    <a:pt x="0" y="1414"/>
                    <a:pt x="6" y="1408"/>
                    <a:pt x="13" y="1408"/>
                  </a:cubicBezTo>
                  <a:cubicBezTo>
                    <a:pt x="20" y="1408"/>
                    <a:pt x="26" y="1414"/>
                    <a:pt x="26" y="1421"/>
                  </a:cubicBezTo>
                  <a:close/>
                  <a:moveTo>
                    <a:pt x="46" y="1452"/>
                  </a:moveTo>
                  <a:lnTo>
                    <a:pt x="72" y="1452"/>
                  </a:lnTo>
                  <a:cubicBezTo>
                    <a:pt x="79" y="1452"/>
                    <a:pt x="85" y="1457"/>
                    <a:pt x="85" y="1464"/>
                  </a:cubicBezTo>
                  <a:cubicBezTo>
                    <a:pt x="85" y="1472"/>
                    <a:pt x="79" y="1477"/>
                    <a:pt x="72" y="1477"/>
                  </a:cubicBezTo>
                  <a:lnTo>
                    <a:pt x="46" y="1477"/>
                  </a:lnTo>
                  <a:cubicBezTo>
                    <a:pt x="39" y="1477"/>
                    <a:pt x="33" y="1472"/>
                    <a:pt x="33" y="1464"/>
                  </a:cubicBezTo>
                  <a:cubicBezTo>
                    <a:pt x="33" y="1457"/>
                    <a:pt x="39" y="1452"/>
                    <a:pt x="46" y="1452"/>
                  </a:cubicBezTo>
                  <a:close/>
                  <a:moveTo>
                    <a:pt x="123" y="1452"/>
                  </a:moveTo>
                  <a:lnTo>
                    <a:pt x="149" y="1452"/>
                  </a:lnTo>
                  <a:cubicBezTo>
                    <a:pt x="156" y="1452"/>
                    <a:pt x="161" y="1457"/>
                    <a:pt x="161" y="1464"/>
                  </a:cubicBezTo>
                  <a:cubicBezTo>
                    <a:pt x="161" y="1472"/>
                    <a:pt x="156" y="1477"/>
                    <a:pt x="149" y="1477"/>
                  </a:cubicBezTo>
                  <a:lnTo>
                    <a:pt x="123" y="1477"/>
                  </a:lnTo>
                  <a:cubicBezTo>
                    <a:pt x="116" y="1477"/>
                    <a:pt x="110" y="1472"/>
                    <a:pt x="110" y="1464"/>
                  </a:cubicBezTo>
                  <a:cubicBezTo>
                    <a:pt x="110" y="1457"/>
                    <a:pt x="116" y="1452"/>
                    <a:pt x="123" y="1452"/>
                  </a:cubicBezTo>
                  <a:close/>
                  <a:moveTo>
                    <a:pt x="200" y="1452"/>
                  </a:moveTo>
                  <a:lnTo>
                    <a:pt x="225" y="1452"/>
                  </a:lnTo>
                  <a:cubicBezTo>
                    <a:pt x="233" y="1452"/>
                    <a:pt x="238" y="1457"/>
                    <a:pt x="238" y="1464"/>
                  </a:cubicBezTo>
                  <a:cubicBezTo>
                    <a:pt x="238" y="1472"/>
                    <a:pt x="233" y="1477"/>
                    <a:pt x="225" y="1477"/>
                  </a:cubicBezTo>
                  <a:lnTo>
                    <a:pt x="200" y="1477"/>
                  </a:lnTo>
                  <a:cubicBezTo>
                    <a:pt x="193" y="1477"/>
                    <a:pt x="187" y="1472"/>
                    <a:pt x="187" y="1464"/>
                  </a:cubicBezTo>
                  <a:cubicBezTo>
                    <a:pt x="187" y="1457"/>
                    <a:pt x="193" y="1452"/>
                    <a:pt x="200" y="1452"/>
                  </a:cubicBezTo>
                  <a:close/>
                  <a:moveTo>
                    <a:pt x="277" y="1452"/>
                  </a:moveTo>
                  <a:lnTo>
                    <a:pt x="302" y="1452"/>
                  </a:lnTo>
                  <a:cubicBezTo>
                    <a:pt x="309" y="1452"/>
                    <a:pt x="315" y="1457"/>
                    <a:pt x="315" y="1464"/>
                  </a:cubicBezTo>
                  <a:cubicBezTo>
                    <a:pt x="315" y="1472"/>
                    <a:pt x="309" y="1477"/>
                    <a:pt x="302" y="1477"/>
                  </a:cubicBezTo>
                  <a:lnTo>
                    <a:pt x="277" y="1477"/>
                  </a:lnTo>
                  <a:cubicBezTo>
                    <a:pt x="270" y="1477"/>
                    <a:pt x="264" y="1472"/>
                    <a:pt x="264" y="1464"/>
                  </a:cubicBezTo>
                  <a:cubicBezTo>
                    <a:pt x="264" y="1457"/>
                    <a:pt x="270" y="1452"/>
                    <a:pt x="277" y="1452"/>
                  </a:cubicBezTo>
                  <a:close/>
                  <a:moveTo>
                    <a:pt x="353" y="1452"/>
                  </a:moveTo>
                  <a:lnTo>
                    <a:pt x="379" y="1452"/>
                  </a:lnTo>
                  <a:cubicBezTo>
                    <a:pt x="386" y="1452"/>
                    <a:pt x="392" y="1457"/>
                    <a:pt x="392" y="1464"/>
                  </a:cubicBezTo>
                  <a:cubicBezTo>
                    <a:pt x="392" y="1472"/>
                    <a:pt x="386" y="1477"/>
                    <a:pt x="379" y="1477"/>
                  </a:cubicBezTo>
                  <a:lnTo>
                    <a:pt x="353" y="1477"/>
                  </a:lnTo>
                  <a:cubicBezTo>
                    <a:pt x="346" y="1477"/>
                    <a:pt x="341" y="1472"/>
                    <a:pt x="341" y="1464"/>
                  </a:cubicBezTo>
                  <a:cubicBezTo>
                    <a:pt x="341" y="1457"/>
                    <a:pt x="346" y="1452"/>
                    <a:pt x="353" y="1452"/>
                  </a:cubicBezTo>
                  <a:close/>
                  <a:moveTo>
                    <a:pt x="430" y="1452"/>
                  </a:moveTo>
                  <a:lnTo>
                    <a:pt x="456" y="1452"/>
                  </a:lnTo>
                  <a:cubicBezTo>
                    <a:pt x="463" y="1452"/>
                    <a:pt x="469" y="1457"/>
                    <a:pt x="469" y="1464"/>
                  </a:cubicBezTo>
                  <a:cubicBezTo>
                    <a:pt x="469" y="1472"/>
                    <a:pt x="463" y="1477"/>
                    <a:pt x="456" y="1477"/>
                  </a:cubicBezTo>
                  <a:lnTo>
                    <a:pt x="430" y="1477"/>
                  </a:lnTo>
                  <a:cubicBezTo>
                    <a:pt x="423" y="1477"/>
                    <a:pt x="417" y="1472"/>
                    <a:pt x="417" y="1464"/>
                  </a:cubicBezTo>
                  <a:cubicBezTo>
                    <a:pt x="417" y="1457"/>
                    <a:pt x="423" y="1452"/>
                    <a:pt x="430" y="1452"/>
                  </a:cubicBezTo>
                  <a:close/>
                  <a:moveTo>
                    <a:pt x="507" y="1452"/>
                  </a:moveTo>
                  <a:lnTo>
                    <a:pt x="533" y="1452"/>
                  </a:lnTo>
                  <a:cubicBezTo>
                    <a:pt x="540" y="1452"/>
                    <a:pt x="545" y="1457"/>
                    <a:pt x="545" y="1464"/>
                  </a:cubicBezTo>
                  <a:cubicBezTo>
                    <a:pt x="545" y="1472"/>
                    <a:pt x="540" y="1477"/>
                    <a:pt x="533" y="1477"/>
                  </a:cubicBezTo>
                  <a:lnTo>
                    <a:pt x="507" y="1477"/>
                  </a:lnTo>
                  <a:cubicBezTo>
                    <a:pt x="500" y="1477"/>
                    <a:pt x="494" y="1472"/>
                    <a:pt x="494" y="1464"/>
                  </a:cubicBezTo>
                  <a:cubicBezTo>
                    <a:pt x="494" y="1457"/>
                    <a:pt x="500" y="1452"/>
                    <a:pt x="507" y="1452"/>
                  </a:cubicBezTo>
                  <a:close/>
                  <a:moveTo>
                    <a:pt x="584" y="1452"/>
                  </a:moveTo>
                  <a:lnTo>
                    <a:pt x="609" y="1452"/>
                  </a:lnTo>
                  <a:cubicBezTo>
                    <a:pt x="617" y="1452"/>
                    <a:pt x="622" y="1457"/>
                    <a:pt x="622" y="1464"/>
                  </a:cubicBezTo>
                  <a:cubicBezTo>
                    <a:pt x="622" y="1472"/>
                    <a:pt x="617" y="1477"/>
                    <a:pt x="609" y="1477"/>
                  </a:cubicBezTo>
                  <a:lnTo>
                    <a:pt x="584" y="1477"/>
                  </a:lnTo>
                  <a:cubicBezTo>
                    <a:pt x="577" y="1477"/>
                    <a:pt x="571" y="1472"/>
                    <a:pt x="571" y="1464"/>
                  </a:cubicBezTo>
                  <a:cubicBezTo>
                    <a:pt x="571" y="1457"/>
                    <a:pt x="577" y="1452"/>
                    <a:pt x="584" y="1452"/>
                  </a:cubicBezTo>
                  <a:close/>
                  <a:moveTo>
                    <a:pt x="661" y="1452"/>
                  </a:moveTo>
                  <a:lnTo>
                    <a:pt x="686" y="1452"/>
                  </a:lnTo>
                  <a:cubicBezTo>
                    <a:pt x="693" y="1452"/>
                    <a:pt x="699" y="1457"/>
                    <a:pt x="699" y="1464"/>
                  </a:cubicBezTo>
                  <a:cubicBezTo>
                    <a:pt x="699" y="1472"/>
                    <a:pt x="693" y="1477"/>
                    <a:pt x="686" y="1477"/>
                  </a:cubicBezTo>
                  <a:lnTo>
                    <a:pt x="661" y="1477"/>
                  </a:lnTo>
                  <a:cubicBezTo>
                    <a:pt x="654" y="1477"/>
                    <a:pt x="648" y="1472"/>
                    <a:pt x="648" y="1464"/>
                  </a:cubicBezTo>
                  <a:cubicBezTo>
                    <a:pt x="648" y="1457"/>
                    <a:pt x="654" y="1452"/>
                    <a:pt x="661" y="1452"/>
                  </a:cubicBezTo>
                  <a:close/>
                  <a:moveTo>
                    <a:pt x="737" y="1452"/>
                  </a:moveTo>
                  <a:lnTo>
                    <a:pt x="763" y="1452"/>
                  </a:lnTo>
                  <a:cubicBezTo>
                    <a:pt x="770" y="1452"/>
                    <a:pt x="776" y="1457"/>
                    <a:pt x="776" y="1464"/>
                  </a:cubicBezTo>
                  <a:cubicBezTo>
                    <a:pt x="776" y="1472"/>
                    <a:pt x="770" y="1477"/>
                    <a:pt x="763" y="1477"/>
                  </a:cubicBezTo>
                  <a:lnTo>
                    <a:pt x="737" y="1477"/>
                  </a:lnTo>
                  <a:cubicBezTo>
                    <a:pt x="730" y="1477"/>
                    <a:pt x="725" y="1472"/>
                    <a:pt x="725" y="1464"/>
                  </a:cubicBezTo>
                  <a:cubicBezTo>
                    <a:pt x="725" y="1457"/>
                    <a:pt x="730" y="1452"/>
                    <a:pt x="737" y="1452"/>
                  </a:cubicBezTo>
                  <a:close/>
                  <a:moveTo>
                    <a:pt x="814" y="1452"/>
                  </a:moveTo>
                  <a:lnTo>
                    <a:pt x="840" y="1452"/>
                  </a:lnTo>
                  <a:cubicBezTo>
                    <a:pt x="847" y="1452"/>
                    <a:pt x="853" y="1457"/>
                    <a:pt x="853" y="1464"/>
                  </a:cubicBezTo>
                  <a:cubicBezTo>
                    <a:pt x="853" y="1472"/>
                    <a:pt x="847" y="1477"/>
                    <a:pt x="840" y="1477"/>
                  </a:cubicBezTo>
                  <a:lnTo>
                    <a:pt x="814" y="1477"/>
                  </a:lnTo>
                  <a:cubicBezTo>
                    <a:pt x="807" y="1477"/>
                    <a:pt x="801" y="1472"/>
                    <a:pt x="801" y="1464"/>
                  </a:cubicBezTo>
                  <a:cubicBezTo>
                    <a:pt x="801" y="1457"/>
                    <a:pt x="807" y="1452"/>
                    <a:pt x="814" y="1452"/>
                  </a:cubicBezTo>
                  <a:close/>
                  <a:moveTo>
                    <a:pt x="891" y="1452"/>
                  </a:moveTo>
                  <a:lnTo>
                    <a:pt x="917" y="1452"/>
                  </a:lnTo>
                  <a:cubicBezTo>
                    <a:pt x="924" y="1452"/>
                    <a:pt x="929" y="1457"/>
                    <a:pt x="929" y="1464"/>
                  </a:cubicBezTo>
                  <a:cubicBezTo>
                    <a:pt x="929" y="1472"/>
                    <a:pt x="924" y="1477"/>
                    <a:pt x="917" y="1477"/>
                  </a:cubicBezTo>
                  <a:lnTo>
                    <a:pt x="891" y="1477"/>
                  </a:lnTo>
                  <a:cubicBezTo>
                    <a:pt x="884" y="1477"/>
                    <a:pt x="878" y="1472"/>
                    <a:pt x="878" y="1464"/>
                  </a:cubicBezTo>
                  <a:cubicBezTo>
                    <a:pt x="878" y="1457"/>
                    <a:pt x="884" y="1452"/>
                    <a:pt x="891" y="1452"/>
                  </a:cubicBezTo>
                  <a:close/>
                  <a:moveTo>
                    <a:pt x="968" y="1452"/>
                  </a:moveTo>
                  <a:lnTo>
                    <a:pt x="993" y="1452"/>
                  </a:lnTo>
                  <a:cubicBezTo>
                    <a:pt x="1001" y="1452"/>
                    <a:pt x="1006" y="1457"/>
                    <a:pt x="1006" y="1464"/>
                  </a:cubicBezTo>
                  <a:cubicBezTo>
                    <a:pt x="1006" y="1472"/>
                    <a:pt x="1001" y="1477"/>
                    <a:pt x="993" y="1477"/>
                  </a:cubicBezTo>
                  <a:lnTo>
                    <a:pt x="968" y="1477"/>
                  </a:lnTo>
                  <a:cubicBezTo>
                    <a:pt x="961" y="1477"/>
                    <a:pt x="955" y="1472"/>
                    <a:pt x="955" y="1464"/>
                  </a:cubicBezTo>
                  <a:cubicBezTo>
                    <a:pt x="955" y="1457"/>
                    <a:pt x="961" y="1452"/>
                    <a:pt x="968" y="1452"/>
                  </a:cubicBezTo>
                  <a:close/>
                  <a:moveTo>
                    <a:pt x="1045" y="1452"/>
                  </a:moveTo>
                  <a:lnTo>
                    <a:pt x="1070" y="1452"/>
                  </a:lnTo>
                  <a:cubicBezTo>
                    <a:pt x="1077" y="1452"/>
                    <a:pt x="1083" y="1457"/>
                    <a:pt x="1083" y="1464"/>
                  </a:cubicBezTo>
                  <a:cubicBezTo>
                    <a:pt x="1083" y="1472"/>
                    <a:pt x="1077" y="1477"/>
                    <a:pt x="1070" y="1477"/>
                  </a:cubicBezTo>
                  <a:lnTo>
                    <a:pt x="1045" y="1477"/>
                  </a:lnTo>
                  <a:cubicBezTo>
                    <a:pt x="1038" y="1477"/>
                    <a:pt x="1032" y="1472"/>
                    <a:pt x="1032" y="1464"/>
                  </a:cubicBezTo>
                  <a:cubicBezTo>
                    <a:pt x="1032" y="1457"/>
                    <a:pt x="1038" y="1452"/>
                    <a:pt x="1045" y="1452"/>
                  </a:cubicBezTo>
                  <a:close/>
                  <a:moveTo>
                    <a:pt x="1121" y="1452"/>
                  </a:moveTo>
                  <a:lnTo>
                    <a:pt x="1147" y="1452"/>
                  </a:lnTo>
                  <a:cubicBezTo>
                    <a:pt x="1154" y="1452"/>
                    <a:pt x="1160" y="1457"/>
                    <a:pt x="1160" y="1464"/>
                  </a:cubicBezTo>
                  <a:cubicBezTo>
                    <a:pt x="1160" y="1472"/>
                    <a:pt x="1154" y="1477"/>
                    <a:pt x="1147" y="1477"/>
                  </a:cubicBezTo>
                  <a:lnTo>
                    <a:pt x="1121" y="1477"/>
                  </a:lnTo>
                  <a:cubicBezTo>
                    <a:pt x="1114" y="1477"/>
                    <a:pt x="1109" y="1472"/>
                    <a:pt x="1109" y="1464"/>
                  </a:cubicBezTo>
                  <a:cubicBezTo>
                    <a:pt x="1109" y="1457"/>
                    <a:pt x="1114" y="1452"/>
                    <a:pt x="1121" y="1452"/>
                  </a:cubicBezTo>
                  <a:close/>
                  <a:moveTo>
                    <a:pt x="1198" y="1452"/>
                  </a:moveTo>
                  <a:lnTo>
                    <a:pt x="1224" y="1452"/>
                  </a:lnTo>
                  <a:cubicBezTo>
                    <a:pt x="1231" y="1452"/>
                    <a:pt x="1237" y="1457"/>
                    <a:pt x="1237" y="1464"/>
                  </a:cubicBezTo>
                  <a:cubicBezTo>
                    <a:pt x="1237" y="1472"/>
                    <a:pt x="1231" y="1477"/>
                    <a:pt x="1224" y="1477"/>
                  </a:cubicBezTo>
                  <a:lnTo>
                    <a:pt x="1198" y="1477"/>
                  </a:lnTo>
                  <a:cubicBezTo>
                    <a:pt x="1191" y="1477"/>
                    <a:pt x="1185" y="1472"/>
                    <a:pt x="1185" y="1464"/>
                  </a:cubicBezTo>
                  <a:cubicBezTo>
                    <a:pt x="1185" y="1457"/>
                    <a:pt x="1191" y="1452"/>
                    <a:pt x="1198" y="1452"/>
                  </a:cubicBezTo>
                  <a:close/>
                  <a:moveTo>
                    <a:pt x="1275" y="1452"/>
                  </a:moveTo>
                  <a:lnTo>
                    <a:pt x="1301" y="1452"/>
                  </a:lnTo>
                  <a:cubicBezTo>
                    <a:pt x="1308" y="1452"/>
                    <a:pt x="1313" y="1457"/>
                    <a:pt x="1313" y="1464"/>
                  </a:cubicBezTo>
                  <a:cubicBezTo>
                    <a:pt x="1313" y="1472"/>
                    <a:pt x="1308" y="1477"/>
                    <a:pt x="1301" y="1477"/>
                  </a:cubicBezTo>
                  <a:lnTo>
                    <a:pt x="1275" y="1477"/>
                  </a:lnTo>
                  <a:cubicBezTo>
                    <a:pt x="1268" y="1477"/>
                    <a:pt x="1262" y="1472"/>
                    <a:pt x="1262" y="1464"/>
                  </a:cubicBezTo>
                  <a:cubicBezTo>
                    <a:pt x="1262" y="1457"/>
                    <a:pt x="1268" y="1452"/>
                    <a:pt x="1275" y="1452"/>
                  </a:cubicBezTo>
                  <a:close/>
                  <a:moveTo>
                    <a:pt x="1352" y="1452"/>
                  </a:moveTo>
                  <a:lnTo>
                    <a:pt x="1377" y="1452"/>
                  </a:lnTo>
                  <a:cubicBezTo>
                    <a:pt x="1385" y="1452"/>
                    <a:pt x="1390" y="1457"/>
                    <a:pt x="1390" y="1464"/>
                  </a:cubicBezTo>
                  <a:cubicBezTo>
                    <a:pt x="1390" y="1472"/>
                    <a:pt x="1385" y="1477"/>
                    <a:pt x="1377" y="1477"/>
                  </a:cubicBezTo>
                  <a:lnTo>
                    <a:pt x="1352" y="1477"/>
                  </a:lnTo>
                  <a:cubicBezTo>
                    <a:pt x="1345" y="1477"/>
                    <a:pt x="1339" y="1472"/>
                    <a:pt x="1339" y="1464"/>
                  </a:cubicBezTo>
                  <a:cubicBezTo>
                    <a:pt x="1339" y="1457"/>
                    <a:pt x="1345" y="1452"/>
                    <a:pt x="1352" y="1452"/>
                  </a:cubicBezTo>
                  <a:close/>
                  <a:moveTo>
                    <a:pt x="1429" y="1452"/>
                  </a:moveTo>
                  <a:lnTo>
                    <a:pt x="1454" y="1452"/>
                  </a:lnTo>
                  <a:cubicBezTo>
                    <a:pt x="1461" y="1452"/>
                    <a:pt x="1467" y="1457"/>
                    <a:pt x="1467" y="1464"/>
                  </a:cubicBezTo>
                  <a:cubicBezTo>
                    <a:pt x="1467" y="1472"/>
                    <a:pt x="1461" y="1477"/>
                    <a:pt x="1454" y="1477"/>
                  </a:cubicBezTo>
                  <a:lnTo>
                    <a:pt x="1429" y="1477"/>
                  </a:lnTo>
                  <a:cubicBezTo>
                    <a:pt x="1422" y="1477"/>
                    <a:pt x="1416" y="1472"/>
                    <a:pt x="1416" y="1464"/>
                  </a:cubicBezTo>
                  <a:cubicBezTo>
                    <a:pt x="1416" y="1457"/>
                    <a:pt x="1422" y="1452"/>
                    <a:pt x="1429" y="1452"/>
                  </a:cubicBezTo>
                  <a:close/>
                  <a:moveTo>
                    <a:pt x="1505" y="1452"/>
                  </a:moveTo>
                  <a:lnTo>
                    <a:pt x="1531" y="1452"/>
                  </a:lnTo>
                  <a:cubicBezTo>
                    <a:pt x="1538" y="1452"/>
                    <a:pt x="1544" y="1457"/>
                    <a:pt x="1544" y="1464"/>
                  </a:cubicBezTo>
                  <a:cubicBezTo>
                    <a:pt x="1544" y="1472"/>
                    <a:pt x="1538" y="1477"/>
                    <a:pt x="1531" y="1477"/>
                  </a:cubicBezTo>
                  <a:lnTo>
                    <a:pt x="1505" y="1477"/>
                  </a:lnTo>
                  <a:cubicBezTo>
                    <a:pt x="1498" y="1477"/>
                    <a:pt x="1493" y="1472"/>
                    <a:pt x="1493" y="1464"/>
                  </a:cubicBezTo>
                  <a:cubicBezTo>
                    <a:pt x="1493" y="1457"/>
                    <a:pt x="1498" y="1452"/>
                    <a:pt x="1505" y="1452"/>
                  </a:cubicBezTo>
                  <a:close/>
                  <a:moveTo>
                    <a:pt x="1582" y="1452"/>
                  </a:moveTo>
                  <a:lnTo>
                    <a:pt x="1608" y="1452"/>
                  </a:lnTo>
                  <a:cubicBezTo>
                    <a:pt x="1615" y="1452"/>
                    <a:pt x="1621" y="1457"/>
                    <a:pt x="1621" y="1464"/>
                  </a:cubicBezTo>
                  <a:cubicBezTo>
                    <a:pt x="1621" y="1472"/>
                    <a:pt x="1615" y="1477"/>
                    <a:pt x="1608" y="1477"/>
                  </a:cubicBezTo>
                  <a:lnTo>
                    <a:pt x="1582" y="1477"/>
                  </a:lnTo>
                  <a:cubicBezTo>
                    <a:pt x="1575" y="1477"/>
                    <a:pt x="1569" y="1472"/>
                    <a:pt x="1569" y="1464"/>
                  </a:cubicBezTo>
                  <a:cubicBezTo>
                    <a:pt x="1569" y="1457"/>
                    <a:pt x="1575" y="1452"/>
                    <a:pt x="1582" y="1452"/>
                  </a:cubicBezTo>
                  <a:close/>
                  <a:moveTo>
                    <a:pt x="1659" y="1452"/>
                  </a:moveTo>
                  <a:lnTo>
                    <a:pt x="1685" y="1452"/>
                  </a:lnTo>
                  <a:cubicBezTo>
                    <a:pt x="1692" y="1452"/>
                    <a:pt x="1697" y="1457"/>
                    <a:pt x="1697" y="1464"/>
                  </a:cubicBezTo>
                  <a:cubicBezTo>
                    <a:pt x="1697" y="1472"/>
                    <a:pt x="1692" y="1477"/>
                    <a:pt x="1685" y="1477"/>
                  </a:cubicBezTo>
                  <a:lnTo>
                    <a:pt x="1659" y="1477"/>
                  </a:lnTo>
                  <a:cubicBezTo>
                    <a:pt x="1652" y="1477"/>
                    <a:pt x="1646" y="1472"/>
                    <a:pt x="1646" y="1464"/>
                  </a:cubicBezTo>
                  <a:cubicBezTo>
                    <a:pt x="1646" y="1457"/>
                    <a:pt x="1652" y="1452"/>
                    <a:pt x="1659" y="1452"/>
                  </a:cubicBezTo>
                  <a:close/>
                  <a:moveTo>
                    <a:pt x="1736" y="1452"/>
                  </a:moveTo>
                  <a:lnTo>
                    <a:pt x="1761" y="1452"/>
                  </a:lnTo>
                  <a:cubicBezTo>
                    <a:pt x="1769" y="1452"/>
                    <a:pt x="1774" y="1457"/>
                    <a:pt x="1774" y="1464"/>
                  </a:cubicBezTo>
                  <a:cubicBezTo>
                    <a:pt x="1774" y="1472"/>
                    <a:pt x="1769" y="1477"/>
                    <a:pt x="1761" y="1477"/>
                  </a:cubicBezTo>
                  <a:lnTo>
                    <a:pt x="1736" y="1477"/>
                  </a:lnTo>
                  <a:cubicBezTo>
                    <a:pt x="1729" y="1477"/>
                    <a:pt x="1723" y="1472"/>
                    <a:pt x="1723" y="1464"/>
                  </a:cubicBezTo>
                  <a:cubicBezTo>
                    <a:pt x="1723" y="1457"/>
                    <a:pt x="1729" y="1452"/>
                    <a:pt x="1736" y="1452"/>
                  </a:cubicBezTo>
                  <a:close/>
                  <a:moveTo>
                    <a:pt x="1813" y="1452"/>
                  </a:moveTo>
                  <a:lnTo>
                    <a:pt x="1838" y="1452"/>
                  </a:lnTo>
                  <a:cubicBezTo>
                    <a:pt x="1845" y="1452"/>
                    <a:pt x="1851" y="1457"/>
                    <a:pt x="1851" y="1464"/>
                  </a:cubicBezTo>
                  <a:cubicBezTo>
                    <a:pt x="1851" y="1472"/>
                    <a:pt x="1845" y="1477"/>
                    <a:pt x="1838" y="1477"/>
                  </a:cubicBezTo>
                  <a:lnTo>
                    <a:pt x="1813" y="1477"/>
                  </a:lnTo>
                  <a:cubicBezTo>
                    <a:pt x="1806" y="1477"/>
                    <a:pt x="1800" y="1472"/>
                    <a:pt x="1800" y="1464"/>
                  </a:cubicBezTo>
                  <a:cubicBezTo>
                    <a:pt x="1800" y="1457"/>
                    <a:pt x="1806" y="1452"/>
                    <a:pt x="1813" y="1452"/>
                  </a:cubicBezTo>
                  <a:close/>
                  <a:moveTo>
                    <a:pt x="1889" y="1452"/>
                  </a:moveTo>
                  <a:lnTo>
                    <a:pt x="1915" y="1452"/>
                  </a:lnTo>
                  <a:cubicBezTo>
                    <a:pt x="1922" y="1452"/>
                    <a:pt x="1928" y="1457"/>
                    <a:pt x="1928" y="1464"/>
                  </a:cubicBezTo>
                  <a:cubicBezTo>
                    <a:pt x="1928" y="1472"/>
                    <a:pt x="1922" y="1477"/>
                    <a:pt x="1915" y="1477"/>
                  </a:cubicBezTo>
                  <a:lnTo>
                    <a:pt x="1889" y="1477"/>
                  </a:lnTo>
                  <a:cubicBezTo>
                    <a:pt x="1882" y="1477"/>
                    <a:pt x="1877" y="1472"/>
                    <a:pt x="1877" y="1464"/>
                  </a:cubicBezTo>
                  <a:cubicBezTo>
                    <a:pt x="1877" y="1457"/>
                    <a:pt x="1882" y="1452"/>
                    <a:pt x="1889" y="1452"/>
                  </a:cubicBezTo>
                  <a:close/>
                  <a:moveTo>
                    <a:pt x="1966" y="1452"/>
                  </a:moveTo>
                  <a:lnTo>
                    <a:pt x="1992" y="1452"/>
                  </a:lnTo>
                  <a:cubicBezTo>
                    <a:pt x="1999" y="1452"/>
                    <a:pt x="2005" y="1457"/>
                    <a:pt x="2005" y="1464"/>
                  </a:cubicBezTo>
                  <a:cubicBezTo>
                    <a:pt x="2005" y="1472"/>
                    <a:pt x="1999" y="1477"/>
                    <a:pt x="1992" y="1477"/>
                  </a:cubicBezTo>
                  <a:lnTo>
                    <a:pt x="1966" y="1477"/>
                  </a:lnTo>
                  <a:cubicBezTo>
                    <a:pt x="1959" y="1477"/>
                    <a:pt x="1953" y="1472"/>
                    <a:pt x="1953" y="1464"/>
                  </a:cubicBezTo>
                  <a:cubicBezTo>
                    <a:pt x="1953" y="1457"/>
                    <a:pt x="1959" y="1452"/>
                    <a:pt x="1966" y="1452"/>
                  </a:cubicBezTo>
                  <a:close/>
                  <a:moveTo>
                    <a:pt x="2043" y="1452"/>
                  </a:moveTo>
                  <a:lnTo>
                    <a:pt x="2069" y="1452"/>
                  </a:lnTo>
                  <a:cubicBezTo>
                    <a:pt x="2076" y="1452"/>
                    <a:pt x="2081" y="1457"/>
                    <a:pt x="2081" y="1464"/>
                  </a:cubicBezTo>
                  <a:cubicBezTo>
                    <a:pt x="2081" y="1472"/>
                    <a:pt x="2076" y="1477"/>
                    <a:pt x="2069" y="1477"/>
                  </a:cubicBezTo>
                  <a:lnTo>
                    <a:pt x="2043" y="1477"/>
                  </a:lnTo>
                  <a:cubicBezTo>
                    <a:pt x="2036" y="1477"/>
                    <a:pt x="2030" y="1472"/>
                    <a:pt x="2030" y="1464"/>
                  </a:cubicBezTo>
                  <a:cubicBezTo>
                    <a:pt x="2030" y="1457"/>
                    <a:pt x="2036" y="1452"/>
                    <a:pt x="2043" y="1452"/>
                  </a:cubicBezTo>
                  <a:close/>
                  <a:moveTo>
                    <a:pt x="2120" y="1452"/>
                  </a:moveTo>
                  <a:lnTo>
                    <a:pt x="2145" y="1452"/>
                  </a:lnTo>
                  <a:cubicBezTo>
                    <a:pt x="2153" y="1452"/>
                    <a:pt x="2158" y="1457"/>
                    <a:pt x="2158" y="1464"/>
                  </a:cubicBezTo>
                  <a:cubicBezTo>
                    <a:pt x="2158" y="1472"/>
                    <a:pt x="2153" y="1477"/>
                    <a:pt x="2145" y="1477"/>
                  </a:cubicBezTo>
                  <a:lnTo>
                    <a:pt x="2120" y="1477"/>
                  </a:lnTo>
                  <a:cubicBezTo>
                    <a:pt x="2113" y="1477"/>
                    <a:pt x="2107" y="1472"/>
                    <a:pt x="2107" y="1464"/>
                  </a:cubicBezTo>
                  <a:cubicBezTo>
                    <a:pt x="2107" y="1457"/>
                    <a:pt x="2113" y="1452"/>
                    <a:pt x="2120" y="1452"/>
                  </a:cubicBezTo>
                  <a:close/>
                  <a:moveTo>
                    <a:pt x="2197" y="1452"/>
                  </a:moveTo>
                  <a:lnTo>
                    <a:pt x="2222" y="1452"/>
                  </a:lnTo>
                  <a:cubicBezTo>
                    <a:pt x="2229" y="1452"/>
                    <a:pt x="2235" y="1457"/>
                    <a:pt x="2235" y="1464"/>
                  </a:cubicBezTo>
                  <a:cubicBezTo>
                    <a:pt x="2235" y="1472"/>
                    <a:pt x="2229" y="1477"/>
                    <a:pt x="2222" y="1477"/>
                  </a:cubicBezTo>
                  <a:lnTo>
                    <a:pt x="2197" y="1477"/>
                  </a:lnTo>
                  <a:cubicBezTo>
                    <a:pt x="2190" y="1477"/>
                    <a:pt x="2184" y="1472"/>
                    <a:pt x="2184" y="1464"/>
                  </a:cubicBezTo>
                  <a:cubicBezTo>
                    <a:pt x="2184" y="1457"/>
                    <a:pt x="2190" y="1452"/>
                    <a:pt x="2197" y="1452"/>
                  </a:cubicBezTo>
                  <a:close/>
                  <a:moveTo>
                    <a:pt x="2273" y="1452"/>
                  </a:moveTo>
                  <a:lnTo>
                    <a:pt x="2299" y="1452"/>
                  </a:lnTo>
                  <a:cubicBezTo>
                    <a:pt x="2306" y="1452"/>
                    <a:pt x="2312" y="1457"/>
                    <a:pt x="2312" y="1464"/>
                  </a:cubicBezTo>
                  <a:cubicBezTo>
                    <a:pt x="2312" y="1472"/>
                    <a:pt x="2306" y="1477"/>
                    <a:pt x="2299" y="1477"/>
                  </a:cubicBezTo>
                  <a:lnTo>
                    <a:pt x="2273" y="1477"/>
                  </a:lnTo>
                  <a:cubicBezTo>
                    <a:pt x="2266" y="1477"/>
                    <a:pt x="2261" y="1472"/>
                    <a:pt x="2261" y="1464"/>
                  </a:cubicBezTo>
                  <a:cubicBezTo>
                    <a:pt x="2261" y="1457"/>
                    <a:pt x="2266" y="1452"/>
                    <a:pt x="2273" y="1452"/>
                  </a:cubicBezTo>
                  <a:close/>
                  <a:moveTo>
                    <a:pt x="2350" y="1452"/>
                  </a:moveTo>
                  <a:lnTo>
                    <a:pt x="2376" y="1452"/>
                  </a:lnTo>
                  <a:cubicBezTo>
                    <a:pt x="2383" y="1452"/>
                    <a:pt x="2389" y="1457"/>
                    <a:pt x="2389" y="1464"/>
                  </a:cubicBezTo>
                  <a:cubicBezTo>
                    <a:pt x="2389" y="1472"/>
                    <a:pt x="2383" y="1477"/>
                    <a:pt x="2376" y="1477"/>
                  </a:cubicBezTo>
                  <a:lnTo>
                    <a:pt x="2350" y="1477"/>
                  </a:lnTo>
                  <a:cubicBezTo>
                    <a:pt x="2343" y="1477"/>
                    <a:pt x="2337" y="1472"/>
                    <a:pt x="2337" y="1464"/>
                  </a:cubicBezTo>
                  <a:cubicBezTo>
                    <a:pt x="2337" y="1457"/>
                    <a:pt x="2343" y="1452"/>
                    <a:pt x="2350" y="1452"/>
                  </a:cubicBezTo>
                  <a:close/>
                  <a:moveTo>
                    <a:pt x="2427" y="1452"/>
                  </a:moveTo>
                  <a:lnTo>
                    <a:pt x="2453" y="1452"/>
                  </a:lnTo>
                  <a:cubicBezTo>
                    <a:pt x="2460" y="1452"/>
                    <a:pt x="2465" y="1457"/>
                    <a:pt x="2465" y="1464"/>
                  </a:cubicBezTo>
                  <a:cubicBezTo>
                    <a:pt x="2465" y="1472"/>
                    <a:pt x="2460" y="1477"/>
                    <a:pt x="2453" y="1477"/>
                  </a:cubicBezTo>
                  <a:lnTo>
                    <a:pt x="2427" y="1477"/>
                  </a:lnTo>
                  <a:cubicBezTo>
                    <a:pt x="2420" y="1477"/>
                    <a:pt x="2414" y="1472"/>
                    <a:pt x="2414" y="1464"/>
                  </a:cubicBezTo>
                  <a:cubicBezTo>
                    <a:pt x="2414" y="1457"/>
                    <a:pt x="2420" y="1452"/>
                    <a:pt x="2427" y="1452"/>
                  </a:cubicBezTo>
                  <a:close/>
                  <a:moveTo>
                    <a:pt x="2504" y="1452"/>
                  </a:moveTo>
                  <a:lnTo>
                    <a:pt x="2529" y="1452"/>
                  </a:lnTo>
                  <a:cubicBezTo>
                    <a:pt x="2537" y="1452"/>
                    <a:pt x="2542" y="1457"/>
                    <a:pt x="2542" y="1464"/>
                  </a:cubicBezTo>
                  <a:cubicBezTo>
                    <a:pt x="2542" y="1472"/>
                    <a:pt x="2537" y="1477"/>
                    <a:pt x="2529" y="1477"/>
                  </a:cubicBezTo>
                  <a:lnTo>
                    <a:pt x="2504" y="1477"/>
                  </a:lnTo>
                  <a:cubicBezTo>
                    <a:pt x="2497" y="1477"/>
                    <a:pt x="2491" y="1472"/>
                    <a:pt x="2491" y="1464"/>
                  </a:cubicBezTo>
                  <a:cubicBezTo>
                    <a:pt x="2491" y="1457"/>
                    <a:pt x="2497" y="1452"/>
                    <a:pt x="2504" y="1452"/>
                  </a:cubicBezTo>
                  <a:close/>
                  <a:moveTo>
                    <a:pt x="2581" y="1452"/>
                  </a:moveTo>
                  <a:lnTo>
                    <a:pt x="2606" y="1452"/>
                  </a:lnTo>
                  <a:cubicBezTo>
                    <a:pt x="2613" y="1452"/>
                    <a:pt x="2619" y="1457"/>
                    <a:pt x="2619" y="1464"/>
                  </a:cubicBezTo>
                  <a:cubicBezTo>
                    <a:pt x="2619" y="1472"/>
                    <a:pt x="2613" y="1477"/>
                    <a:pt x="2606" y="1477"/>
                  </a:cubicBezTo>
                  <a:lnTo>
                    <a:pt x="2581" y="1477"/>
                  </a:lnTo>
                  <a:cubicBezTo>
                    <a:pt x="2574" y="1477"/>
                    <a:pt x="2568" y="1472"/>
                    <a:pt x="2568" y="1464"/>
                  </a:cubicBezTo>
                  <a:cubicBezTo>
                    <a:pt x="2568" y="1457"/>
                    <a:pt x="2574" y="1452"/>
                    <a:pt x="2581" y="1452"/>
                  </a:cubicBezTo>
                  <a:close/>
                  <a:moveTo>
                    <a:pt x="2657" y="1452"/>
                  </a:moveTo>
                  <a:lnTo>
                    <a:pt x="2683" y="1452"/>
                  </a:lnTo>
                  <a:cubicBezTo>
                    <a:pt x="2690" y="1452"/>
                    <a:pt x="2696" y="1457"/>
                    <a:pt x="2696" y="1464"/>
                  </a:cubicBezTo>
                  <a:cubicBezTo>
                    <a:pt x="2696" y="1472"/>
                    <a:pt x="2690" y="1477"/>
                    <a:pt x="2683" y="1477"/>
                  </a:cubicBezTo>
                  <a:lnTo>
                    <a:pt x="2657" y="1477"/>
                  </a:lnTo>
                  <a:cubicBezTo>
                    <a:pt x="2650" y="1477"/>
                    <a:pt x="2645" y="1472"/>
                    <a:pt x="2645" y="1464"/>
                  </a:cubicBezTo>
                  <a:cubicBezTo>
                    <a:pt x="2645" y="1457"/>
                    <a:pt x="2650" y="1452"/>
                    <a:pt x="2657" y="1452"/>
                  </a:cubicBezTo>
                  <a:close/>
                  <a:moveTo>
                    <a:pt x="2734" y="1452"/>
                  </a:moveTo>
                  <a:lnTo>
                    <a:pt x="2760" y="1452"/>
                  </a:lnTo>
                  <a:cubicBezTo>
                    <a:pt x="2767" y="1452"/>
                    <a:pt x="2773" y="1457"/>
                    <a:pt x="2773" y="1464"/>
                  </a:cubicBezTo>
                  <a:cubicBezTo>
                    <a:pt x="2773" y="1472"/>
                    <a:pt x="2767" y="1477"/>
                    <a:pt x="2760" y="1477"/>
                  </a:cubicBezTo>
                  <a:lnTo>
                    <a:pt x="2734" y="1477"/>
                  </a:lnTo>
                  <a:cubicBezTo>
                    <a:pt x="2727" y="1477"/>
                    <a:pt x="2721" y="1472"/>
                    <a:pt x="2721" y="1464"/>
                  </a:cubicBezTo>
                  <a:cubicBezTo>
                    <a:pt x="2721" y="1457"/>
                    <a:pt x="2727" y="1452"/>
                    <a:pt x="2734" y="1452"/>
                  </a:cubicBezTo>
                  <a:close/>
                  <a:moveTo>
                    <a:pt x="2811" y="1452"/>
                  </a:moveTo>
                  <a:lnTo>
                    <a:pt x="2837" y="1452"/>
                  </a:lnTo>
                  <a:cubicBezTo>
                    <a:pt x="2844" y="1452"/>
                    <a:pt x="2849" y="1457"/>
                    <a:pt x="2849" y="1464"/>
                  </a:cubicBezTo>
                  <a:cubicBezTo>
                    <a:pt x="2849" y="1472"/>
                    <a:pt x="2844" y="1477"/>
                    <a:pt x="2837" y="1477"/>
                  </a:cubicBezTo>
                  <a:lnTo>
                    <a:pt x="2811" y="1477"/>
                  </a:lnTo>
                  <a:cubicBezTo>
                    <a:pt x="2804" y="1477"/>
                    <a:pt x="2798" y="1472"/>
                    <a:pt x="2798" y="1464"/>
                  </a:cubicBezTo>
                  <a:cubicBezTo>
                    <a:pt x="2798" y="1457"/>
                    <a:pt x="2804" y="1452"/>
                    <a:pt x="2811" y="1452"/>
                  </a:cubicBezTo>
                  <a:close/>
                  <a:moveTo>
                    <a:pt x="2888" y="1452"/>
                  </a:moveTo>
                  <a:lnTo>
                    <a:pt x="2913" y="1452"/>
                  </a:lnTo>
                  <a:cubicBezTo>
                    <a:pt x="2921" y="1452"/>
                    <a:pt x="2926" y="1457"/>
                    <a:pt x="2926" y="1464"/>
                  </a:cubicBezTo>
                  <a:cubicBezTo>
                    <a:pt x="2926" y="1472"/>
                    <a:pt x="2921" y="1477"/>
                    <a:pt x="2913" y="1477"/>
                  </a:cubicBezTo>
                  <a:lnTo>
                    <a:pt x="2888" y="1477"/>
                  </a:lnTo>
                  <a:cubicBezTo>
                    <a:pt x="2881" y="1477"/>
                    <a:pt x="2875" y="1472"/>
                    <a:pt x="2875" y="1464"/>
                  </a:cubicBezTo>
                  <a:cubicBezTo>
                    <a:pt x="2875" y="1457"/>
                    <a:pt x="2881" y="1452"/>
                    <a:pt x="2888" y="1452"/>
                  </a:cubicBezTo>
                  <a:close/>
                  <a:moveTo>
                    <a:pt x="2965" y="1452"/>
                  </a:moveTo>
                  <a:lnTo>
                    <a:pt x="2990" y="1452"/>
                  </a:lnTo>
                  <a:cubicBezTo>
                    <a:pt x="2997" y="1452"/>
                    <a:pt x="3003" y="1457"/>
                    <a:pt x="3003" y="1464"/>
                  </a:cubicBezTo>
                  <a:cubicBezTo>
                    <a:pt x="3003" y="1472"/>
                    <a:pt x="2997" y="1477"/>
                    <a:pt x="2990" y="1477"/>
                  </a:cubicBezTo>
                  <a:lnTo>
                    <a:pt x="2965" y="1477"/>
                  </a:lnTo>
                  <a:cubicBezTo>
                    <a:pt x="2958" y="1477"/>
                    <a:pt x="2952" y="1472"/>
                    <a:pt x="2952" y="1464"/>
                  </a:cubicBezTo>
                  <a:cubicBezTo>
                    <a:pt x="2952" y="1457"/>
                    <a:pt x="2958" y="1452"/>
                    <a:pt x="2965" y="1452"/>
                  </a:cubicBezTo>
                  <a:close/>
                  <a:moveTo>
                    <a:pt x="3024" y="1459"/>
                  </a:moveTo>
                  <a:lnTo>
                    <a:pt x="3024" y="1434"/>
                  </a:lnTo>
                  <a:cubicBezTo>
                    <a:pt x="3024" y="1427"/>
                    <a:pt x="3029" y="1421"/>
                    <a:pt x="3036" y="1421"/>
                  </a:cubicBezTo>
                  <a:cubicBezTo>
                    <a:pt x="3043" y="1421"/>
                    <a:pt x="3049" y="1427"/>
                    <a:pt x="3049" y="1434"/>
                  </a:cubicBezTo>
                  <a:lnTo>
                    <a:pt x="3049" y="1459"/>
                  </a:lnTo>
                  <a:cubicBezTo>
                    <a:pt x="3049" y="1467"/>
                    <a:pt x="3043" y="1472"/>
                    <a:pt x="3036" y="1472"/>
                  </a:cubicBezTo>
                  <a:cubicBezTo>
                    <a:pt x="3029" y="1472"/>
                    <a:pt x="3024" y="1467"/>
                    <a:pt x="3024" y="1459"/>
                  </a:cubicBezTo>
                  <a:close/>
                  <a:moveTo>
                    <a:pt x="3024" y="1383"/>
                  </a:moveTo>
                  <a:lnTo>
                    <a:pt x="3024" y="1357"/>
                  </a:lnTo>
                  <a:cubicBezTo>
                    <a:pt x="3024" y="1350"/>
                    <a:pt x="3029" y="1344"/>
                    <a:pt x="3036" y="1344"/>
                  </a:cubicBezTo>
                  <a:cubicBezTo>
                    <a:pt x="3043" y="1344"/>
                    <a:pt x="3049" y="1350"/>
                    <a:pt x="3049" y="1357"/>
                  </a:cubicBezTo>
                  <a:lnTo>
                    <a:pt x="3049" y="1383"/>
                  </a:lnTo>
                  <a:cubicBezTo>
                    <a:pt x="3049" y="1390"/>
                    <a:pt x="3043" y="1395"/>
                    <a:pt x="3036" y="1395"/>
                  </a:cubicBezTo>
                  <a:cubicBezTo>
                    <a:pt x="3029" y="1395"/>
                    <a:pt x="3024" y="1390"/>
                    <a:pt x="3024" y="1383"/>
                  </a:cubicBezTo>
                  <a:close/>
                  <a:moveTo>
                    <a:pt x="3024" y="1306"/>
                  </a:moveTo>
                  <a:lnTo>
                    <a:pt x="3024" y="1280"/>
                  </a:lnTo>
                  <a:cubicBezTo>
                    <a:pt x="3024" y="1273"/>
                    <a:pt x="3029" y="1267"/>
                    <a:pt x="3036" y="1267"/>
                  </a:cubicBezTo>
                  <a:cubicBezTo>
                    <a:pt x="3043" y="1267"/>
                    <a:pt x="3049" y="1273"/>
                    <a:pt x="3049" y="1280"/>
                  </a:cubicBezTo>
                  <a:lnTo>
                    <a:pt x="3049" y="1306"/>
                  </a:lnTo>
                  <a:cubicBezTo>
                    <a:pt x="3049" y="1313"/>
                    <a:pt x="3043" y="1319"/>
                    <a:pt x="3036" y="1319"/>
                  </a:cubicBezTo>
                  <a:cubicBezTo>
                    <a:pt x="3029" y="1319"/>
                    <a:pt x="3024" y="1313"/>
                    <a:pt x="3024" y="1306"/>
                  </a:cubicBezTo>
                  <a:close/>
                  <a:moveTo>
                    <a:pt x="3024" y="1229"/>
                  </a:moveTo>
                  <a:lnTo>
                    <a:pt x="3024" y="1203"/>
                  </a:lnTo>
                  <a:cubicBezTo>
                    <a:pt x="3024" y="1196"/>
                    <a:pt x="3029" y="1191"/>
                    <a:pt x="3036" y="1191"/>
                  </a:cubicBezTo>
                  <a:cubicBezTo>
                    <a:pt x="3043" y="1191"/>
                    <a:pt x="3049" y="1196"/>
                    <a:pt x="3049" y="1203"/>
                  </a:cubicBezTo>
                  <a:lnTo>
                    <a:pt x="3049" y="1229"/>
                  </a:lnTo>
                  <a:cubicBezTo>
                    <a:pt x="3049" y="1236"/>
                    <a:pt x="3043" y="1242"/>
                    <a:pt x="3036" y="1242"/>
                  </a:cubicBezTo>
                  <a:cubicBezTo>
                    <a:pt x="3029" y="1242"/>
                    <a:pt x="3024" y="1236"/>
                    <a:pt x="3024" y="1229"/>
                  </a:cubicBezTo>
                  <a:close/>
                  <a:moveTo>
                    <a:pt x="3024" y="1152"/>
                  </a:moveTo>
                  <a:lnTo>
                    <a:pt x="3024" y="1127"/>
                  </a:lnTo>
                  <a:cubicBezTo>
                    <a:pt x="3024" y="1120"/>
                    <a:pt x="3029" y="1114"/>
                    <a:pt x="3036" y="1114"/>
                  </a:cubicBezTo>
                  <a:cubicBezTo>
                    <a:pt x="3043" y="1114"/>
                    <a:pt x="3049" y="1120"/>
                    <a:pt x="3049" y="1127"/>
                  </a:cubicBezTo>
                  <a:lnTo>
                    <a:pt x="3049" y="1152"/>
                  </a:lnTo>
                  <a:cubicBezTo>
                    <a:pt x="3049" y="1159"/>
                    <a:pt x="3043" y="1165"/>
                    <a:pt x="3036" y="1165"/>
                  </a:cubicBezTo>
                  <a:cubicBezTo>
                    <a:pt x="3029" y="1165"/>
                    <a:pt x="3024" y="1159"/>
                    <a:pt x="3024" y="1152"/>
                  </a:cubicBezTo>
                  <a:close/>
                  <a:moveTo>
                    <a:pt x="3024" y="1075"/>
                  </a:moveTo>
                  <a:lnTo>
                    <a:pt x="3024" y="1050"/>
                  </a:lnTo>
                  <a:cubicBezTo>
                    <a:pt x="3024" y="1043"/>
                    <a:pt x="3029" y="1037"/>
                    <a:pt x="3036" y="1037"/>
                  </a:cubicBezTo>
                  <a:cubicBezTo>
                    <a:pt x="3043" y="1037"/>
                    <a:pt x="3049" y="1043"/>
                    <a:pt x="3049" y="1050"/>
                  </a:cubicBezTo>
                  <a:lnTo>
                    <a:pt x="3049" y="1075"/>
                  </a:lnTo>
                  <a:cubicBezTo>
                    <a:pt x="3049" y="1083"/>
                    <a:pt x="3043" y="1088"/>
                    <a:pt x="3036" y="1088"/>
                  </a:cubicBezTo>
                  <a:cubicBezTo>
                    <a:pt x="3029" y="1088"/>
                    <a:pt x="3024" y="1083"/>
                    <a:pt x="3024" y="1075"/>
                  </a:cubicBezTo>
                  <a:close/>
                  <a:moveTo>
                    <a:pt x="3024" y="999"/>
                  </a:moveTo>
                  <a:lnTo>
                    <a:pt x="3024" y="973"/>
                  </a:lnTo>
                  <a:cubicBezTo>
                    <a:pt x="3024" y="966"/>
                    <a:pt x="3029" y="960"/>
                    <a:pt x="3036" y="960"/>
                  </a:cubicBezTo>
                  <a:cubicBezTo>
                    <a:pt x="3043" y="960"/>
                    <a:pt x="3049" y="966"/>
                    <a:pt x="3049" y="973"/>
                  </a:cubicBezTo>
                  <a:lnTo>
                    <a:pt x="3049" y="999"/>
                  </a:lnTo>
                  <a:cubicBezTo>
                    <a:pt x="3049" y="1006"/>
                    <a:pt x="3043" y="1011"/>
                    <a:pt x="3036" y="1011"/>
                  </a:cubicBezTo>
                  <a:cubicBezTo>
                    <a:pt x="3029" y="1011"/>
                    <a:pt x="3024" y="1006"/>
                    <a:pt x="3024" y="999"/>
                  </a:cubicBezTo>
                  <a:close/>
                  <a:moveTo>
                    <a:pt x="3024" y="922"/>
                  </a:moveTo>
                  <a:lnTo>
                    <a:pt x="3024" y="896"/>
                  </a:lnTo>
                  <a:cubicBezTo>
                    <a:pt x="3024" y="889"/>
                    <a:pt x="3029" y="883"/>
                    <a:pt x="3036" y="883"/>
                  </a:cubicBezTo>
                  <a:cubicBezTo>
                    <a:pt x="3043" y="883"/>
                    <a:pt x="3049" y="889"/>
                    <a:pt x="3049" y="896"/>
                  </a:cubicBezTo>
                  <a:lnTo>
                    <a:pt x="3049" y="922"/>
                  </a:lnTo>
                  <a:cubicBezTo>
                    <a:pt x="3049" y="929"/>
                    <a:pt x="3043" y="935"/>
                    <a:pt x="3036" y="935"/>
                  </a:cubicBezTo>
                  <a:cubicBezTo>
                    <a:pt x="3029" y="935"/>
                    <a:pt x="3024" y="929"/>
                    <a:pt x="3024" y="922"/>
                  </a:cubicBezTo>
                  <a:close/>
                  <a:moveTo>
                    <a:pt x="3024" y="845"/>
                  </a:moveTo>
                  <a:lnTo>
                    <a:pt x="3024" y="819"/>
                  </a:lnTo>
                  <a:cubicBezTo>
                    <a:pt x="3024" y="812"/>
                    <a:pt x="3029" y="807"/>
                    <a:pt x="3036" y="807"/>
                  </a:cubicBezTo>
                  <a:cubicBezTo>
                    <a:pt x="3043" y="807"/>
                    <a:pt x="3049" y="812"/>
                    <a:pt x="3049" y="819"/>
                  </a:cubicBezTo>
                  <a:lnTo>
                    <a:pt x="3049" y="845"/>
                  </a:lnTo>
                  <a:cubicBezTo>
                    <a:pt x="3049" y="852"/>
                    <a:pt x="3043" y="858"/>
                    <a:pt x="3036" y="858"/>
                  </a:cubicBezTo>
                  <a:cubicBezTo>
                    <a:pt x="3029" y="858"/>
                    <a:pt x="3024" y="852"/>
                    <a:pt x="3024" y="845"/>
                  </a:cubicBezTo>
                  <a:close/>
                  <a:moveTo>
                    <a:pt x="3024" y="768"/>
                  </a:moveTo>
                  <a:lnTo>
                    <a:pt x="3024" y="743"/>
                  </a:lnTo>
                  <a:cubicBezTo>
                    <a:pt x="3024" y="736"/>
                    <a:pt x="3029" y="730"/>
                    <a:pt x="3036" y="730"/>
                  </a:cubicBezTo>
                  <a:cubicBezTo>
                    <a:pt x="3043" y="730"/>
                    <a:pt x="3049" y="736"/>
                    <a:pt x="3049" y="743"/>
                  </a:cubicBezTo>
                  <a:lnTo>
                    <a:pt x="3049" y="768"/>
                  </a:lnTo>
                  <a:cubicBezTo>
                    <a:pt x="3049" y="775"/>
                    <a:pt x="3043" y="781"/>
                    <a:pt x="3036" y="781"/>
                  </a:cubicBezTo>
                  <a:cubicBezTo>
                    <a:pt x="3029" y="781"/>
                    <a:pt x="3024" y="775"/>
                    <a:pt x="3024" y="768"/>
                  </a:cubicBezTo>
                  <a:close/>
                  <a:moveTo>
                    <a:pt x="3024" y="691"/>
                  </a:moveTo>
                  <a:lnTo>
                    <a:pt x="3024" y="666"/>
                  </a:lnTo>
                  <a:cubicBezTo>
                    <a:pt x="3024" y="659"/>
                    <a:pt x="3029" y="653"/>
                    <a:pt x="3036" y="653"/>
                  </a:cubicBezTo>
                  <a:cubicBezTo>
                    <a:pt x="3043" y="653"/>
                    <a:pt x="3049" y="659"/>
                    <a:pt x="3049" y="666"/>
                  </a:cubicBezTo>
                  <a:lnTo>
                    <a:pt x="3049" y="691"/>
                  </a:lnTo>
                  <a:cubicBezTo>
                    <a:pt x="3049" y="699"/>
                    <a:pt x="3043" y="704"/>
                    <a:pt x="3036" y="704"/>
                  </a:cubicBezTo>
                  <a:cubicBezTo>
                    <a:pt x="3029" y="704"/>
                    <a:pt x="3024" y="699"/>
                    <a:pt x="3024" y="691"/>
                  </a:cubicBezTo>
                  <a:close/>
                  <a:moveTo>
                    <a:pt x="3024" y="615"/>
                  </a:moveTo>
                  <a:lnTo>
                    <a:pt x="3024" y="589"/>
                  </a:lnTo>
                  <a:cubicBezTo>
                    <a:pt x="3024" y="582"/>
                    <a:pt x="3029" y="576"/>
                    <a:pt x="3036" y="576"/>
                  </a:cubicBezTo>
                  <a:cubicBezTo>
                    <a:pt x="3043" y="576"/>
                    <a:pt x="3049" y="582"/>
                    <a:pt x="3049" y="589"/>
                  </a:cubicBezTo>
                  <a:lnTo>
                    <a:pt x="3049" y="615"/>
                  </a:lnTo>
                  <a:cubicBezTo>
                    <a:pt x="3049" y="622"/>
                    <a:pt x="3043" y="627"/>
                    <a:pt x="3036" y="627"/>
                  </a:cubicBezTo>
                  <a:cubicBezTo>
                    <a:pt x="3029" y="627"/>
                    <a:pt x="3024" y="622"/>
                    <a:pt x="3024" y="615"/>
                  </a:cubicBezTo>
                  <a:close/>
                  <a:moveTo>
                    <a:pt x="3024" y="538"/>
                  </a:moveTo>
                  <a:lnTo>
                    <a:pt x="3024" y="512"/>
                  </a:lnTo>
                  <a:cubicBezTo>
                    <a:pt x="3024" y="505"/>
                    <a:pt x="3029" y="499"/>
                    <a:pt x="3036" y="499"/>
                  </a:cubicBezTo>
                  <a:cubicBezTo>
                    <a:pt x="3043" y="499"/>
                    <a:pt x="3049" y="505"/>
                    <a:pt x="3049" y="512"/>
                  </a:cubicBezTo>
                  <a:lnTo>
                    <a:pt x="3049" y="538"/>
                  </a:lnTo>
                  <a:cubicBezTo>
                    <a:pt x="3049" y="545"/>
                    <a:pt x="3043" y="551"/>
                    <a:pt x="3036" y="551"/>
                  </a:cubicBezTo>
                  <a:cubicBezTo>
                    <a:pt x="3029" y="551"/>
                    <a:pt x="3024" y="545"/>
                    <a:pt x="3024" y="538"/>
                  </a:cubicBezTo>
                  <a:close/>
                  <a:moveTo>
                    <a:pt x="3024" y="461"/>
                  </a:moveTo>
                  <a:lnTo>
                    <a:pt x="3024" y="435"/>
                  </a:lnTo>
                  <a:cubicBezTo>
                    <a:pt x="3024" y="428"/>
                    <a:pt x="3029" y="423"/>
                    <a:pt x="3036" y="423"/>
                  </a:cubicBezTo>
                  <a:cubicBezTo>
                    <a:pt x="3043" y="423"/>
                    <a:pt x="3049" y="428"/>
                    <a:pt x="3049" y="435"/>
                  </a:cubicBezTo>
                  <a:lnTo>
                    <a:pt x="3049" y="461"/>
                  </a:lnTo>
                  <a:cubicBezTo>
                    <a:pt x="3049" y="468"/>
                    <a:pt x="3043" y="474"/>
                    <a:pt x="3036" y="474"/>
                  </a:cubicBezTo>
                  <a:cubicBezTo>
                    <a:pt x="3029" y="474"/>
                    <a:pt x="3024" y="468"/>
                    <a:pt x="3024" y="461"/>
                  </a:cubicBezTo>
                  <a:close/>
                  <a:moveTo>
                    <a:pt x="3024" y="384"/>
                  </a:moveTo>
                  <a:lnTo>
                    <a:pt x="3024" y="359"/>
                  </a:lnTo>
                  <a:cubicBezTo>
                    <a:pt x="3024" y="352"/>
                    <a:pt x="3029" y="346"/>
                    <a:pt x="3036" y="346"/>
                  </a:cubicBezTo>
                  <a:cubicBezTo>
                    <a:pt x="3043" y="346"/>
                    <a:pt x="3049" y="352"/>
                    <a:pt x="3049" y="359"/>
                  </a:cubicBezTo>
                  <a:lnTo>
                    <a:pt x="3049" y="384"/>
                  </a:lnTo>
                  <a:cubicBezTo>
                    <a:pt x="3049" y="391"/>
                    <a:pt x="3043" y="397"/>
                    <a:pt x="3036" y="397"/>
                  </a:cubicBezTo>
                  <a:cubicBezTo>
                    <a:pt x="3029" y="397"/>
                    <a:pt x="3024" y="391"/>
                    <a:pt x="3024" y="384"/>
                  </a:cubicBezTo>
                  <a:close/>
                  <a:moveTo>
                    <a:pt x="3024" y="307"/>
                  </a:moveTo>
                  <a:lnTo>
                    <a:pt x="3024" y="282"/>
                  </a:lnTo>
                  <a:cubicBezTo>
                    <a:pt x="3024" y="275"/>
                    <a:pt x="3029" y="269"/>
                    <a:pt x="3036" y="269"/>
                  </a:cubicBezTo>
                  <a:cubicBezTo>
                    <a:pt x="3043" y="269"/>
                    <a:pt x="3049" y="275"/>
                    <a:pt x="3049" y="282"/>
                  </a:cubicBezTo>
                  <a:lnTo>
                    <a:pt x="3049" y="307"/>
                  </a:lnTo>
                  <a:cubicBezTo>
                    <a:pt x="3049" y="314"/>
                    <a:pt x="3043" y="320"/>
                    <a:pt x="3036" y="320"/>
                  </a:cubicBezTo>
                  <a:cubicBezTo>
                    <a:pt x="3029" y="320"/>
                    <a:pt x="3024" y="314"/>
                    <a:pt x="3024" y="307"/>
                  </a:cubicBezTo>
                  <a:close/>
                  <a:moveTo>
                    <a:pt x="3024" y="231"/>
                  </a:moveTo>
                  <a:lnTo>
                    <a:pt x="3024" y="205"/>
                  </a:lnTo>
                  <a:cubicBezTo>
                    <a:pt x="3024" y="198"/>
                    <a:pt x="3029" y="192"/>
                    <a:pt x="3036" y="192"/>
                  </a:cubicBezTo>
                  <a:cubicBezTo>
                    <a:pt x="3043" y="192"/>
                    <a:pt x="3049" y="198"/>
                    <a:pt x="3049" y="205"/>
                  </a:cubicBezTo>
                  <a:lnTo>
                    <a:pt x="3049" y="231"/>
                  </a:lnTo>
                  <a:cubicBezTo>
                    <a:pt x="3049" y="238"/>
                    <a:pt x="3043" y="243"/>
                    <a:pt x="3036" y="243"/>
                  </a:cubicBezTo>
                  <a:cubicBezTo>
                    <a:pt x="3029" y="243"/>
                    <a:pt x="3024" y="238"/>
                    <a:pt x="3024" y="231"/>
                  </a:cubicBezTo>
                  <a:close/>
                  <a:moveTo>
                    <a:pt x="3024" y="154"/>
                  </a:moveTo>
                  <a:lnTo>
                    <a:pt x="3024" y="128"/>
                  </a:lnTo>
                  <a:cubicBezTo>
                    <a:pt x="3024" y="121"/>
                    <a:pt x="3029" y="115"/>
                    <a:pt x="3036" y="115"/>
                  </a:cubicBezTo>
                  <a:cubicBezTo>
                    <a:pt x="3043" y="115"/>
                    <a:pt x="3049" y="121"/>
                    <a:pt x="3049" y="128"/>
                  </a:cubicBezTo>
                  <a:lnTo>
                    <a:pt x="3049" y="154"/>
                  </a:lnTo>
                  <a:cubicBezTo>
                    <a:pt x="3049" y="161"/>
                    <a:pt x="3043" y="167"/>
                    <a:pt x="3036" y="167"/>
                  </a:cubicBezTo>
                  <a:cubicBezTo>
                    <a:pt x="3029" y="167"/>
                    <a:pt x="3024" y="161"/>
                    <a:pt x="3024" y="154"/>
                  </a:cubicBezTo>
                  <a:close/>
                  <a:moveTo>
                    <a:pt x="3024" y="77"/>
                  </a:moveTo>
                  <a:lnTo>
                    <a:pt x="3024" y="51"/>
                  </a:lnTo>
                  <a:cubicBezTo>
                    <a:pt x="3024" y="44"/>
                    <a:pt x="3029" y="39"/>
                    <a:pt x="3036" y="39"/>
                  </a:cubicBezTo>
                  <a:cubicBezTo>
                    <a:pt x="3043" y="39"/>
                    <a:pt x="3049" y="44"/>
                    <a:pt x="3049" y="51"/>
                  </a:cubicBezTo>
                  <a:lnTo>
                    <a:pt x="3049" y="77"/>
                  </a:lnTo>
                  <a:cubicBezTo>
                    <a:pt x="3049" y="84"/>
                    <a:pt x="3043" y="90"/>
                    <a:pt x="3036" y="90"/>
                  </a:cubicBezTo>
                  <a:cubicBezTo>
                    <a:pt x="3029" y="90"/>
                    <a:pt x="3024" y="84"/>
                    <a:pt x="3024" y="77"/>
                  </a:cubicBezTo>
                  <a:close/>
                  <a:moveTo>
                    <a:pt x="3024" y="26"/>
                  </a:moveTo>
                  <a:lnTo>
                    <a:pt x="2998" y="26"/>
                  </a:lnTo>
                  <a:cubicBezTo>
                    <a:pt x="2991" y="26"/>
                    <a:pt x="2985" y="20"/>
                    <a:pt x="2985" y="13"/>
                  </a:cubicBezTo>
                  <a:cubicBezTo>
                    <a:pt x="2985" y="6"/>
                    <a:pt x="2991" y="0"/>
                    <a:pt x="2998" y="0"/>
                  </a:cubicBezTo>
                  <a:lnTo>
                    <a:pt x="3024" y="0"/>
                  </a:lnTo>
                  <a:cubicBezTo>
                    <a:pt x="3031" y="0"/>
                    <a:pt x="3036" y="6"/>
                    <a:pt x="3036" y="13"/>
                  </a:cubicBezTo>
                  <a:cubicBezTo>
                    <a:pt x="3036" y="20"/>
                    <a:pt x="3031" y="26"/>
                    <a:pt x="3024" y="26"/>
                  </a:cubicBezTo>
                  <a:close/>
                  <a:moveTo>
                    <a:pt x="2947" y="26"/>
                  </a:moveTo>
                  <a:lnTo>
                    <a:pt x="2921" y="26"/>
                  </a:lnTo>
                  <a:cubicBezTo>
                    <a:pt x="2914" y="26"/>
                    <a:pt x="2908" y="20"/>
                    <a:pt x="2908" y="13"/>
                  </a:cubicBezTo>
                  <a:cubicBezTo>
                    <a:pt x="2908" y="6"/>
                    <a:pt x="2914" y="0"/>
                    <a:pt x="2921" y="0"/>
                  </a:cubicBezTo>
                  <a:lnTo>
                    <a:pt x="2947" y="0"/>
                  </a:lnTo>
                  <a:cubicBezTo>
                    <a:pt x="2954" y="0"/>
                    <a:pt x="2960" y="6"/>
                    <a:pt x="2960" y="13"/>
                  </a:cubicBezTo>
                  <a:cubicBezTo>
                    <a:pt x="2960" y="20"/>
                    <a:pt x="2954" y="26"/>
                    <a:pt x="2947" y="26"/>
                  </a:cubicBezTo>
                  <a:close/>
                  <a:moveTo>
                    <a:pt x="2870" y="26"/>
                  </a:moveTo>
                  <a:lnTo>
                    <a:pt x="2844" y="26"/>
                  </a:lnTo>
                  <a:cubicBezTo>
                    <a:pt x="2837" y="26"/>
                    <a:pt x="2832" y="20"/>
                    <a:pt x="2832" y="13"/>
                  </a:cubicBezTo>
                  <a:cubicBezTo>
                    <a:pt x="2832" y="6"/>
                    <a:pt x="2837" y="0"/>
                    <a:pt x="2844" y="0"/>
                  </a:cubicBezTo>
                  <a:lnTo>
                    <a:pt x="2870" y="0"/>
                  </a:lnTo>
                  <a:cubicBezTo>
                    <a:pt x="2877" y="0"/>
                    <a:pt x="2883" y="6"/>
                    <a:pt x="2883" y="13"/>
                  </a:cubicBezTo>
                  <a:cubicBezTo>
                    <a:pt x="2883" y="20"/>
                    <a:pt x="2877" y="26"/>
                    <a:pt x="2870" y="26"/>
                  </a:cubicBezTo>
                  <a:close/>
                  <a:moveTo>
                    <a:pt x="2793" y="26"/>
                  </a:moveTo>
                  <a:lnTo>
                    <a:pt x="2768" y="26"/>
                  </a:lnTo>
                  <a:cubicBezTo>
                    <a:pt x="2760" y="26"/>
                    <a:pt x="2755" y="20"/>
                    <a:pt x="2755" y="13"/>
                  </a:cubicBezTo>
                  <a:cubicBezTo>
                    <a:pt x="2755" y="6"/>
                    <a:pt x="2760" y="0"/>
                    <a:pt x="2768" y="0"/>
                  </a:cubicBezTo>
                  <a:lnTo>
                    <a:pt x="2793" y="0"/>
                  </a:lnTo>
                  <a:cubicBezTo>
                    <a:pt x="2800" y="0"/>
                    <a:pt x="2806" y="6"/>
                    <a:pt x="2806" y="13"/>
                  </a:cubicBezTo>
                  <a:cubicBezTo>
                    <a:pt x="2806" y="20"/>
                    <a:pt x="2800" y="26"/>
                    <a:pt x="2793" y="26"/>
                  </a:cubicBezTo>
                  <a:close/>
                  <a:moveTo>
                    <a:pt x="2716" y="26"/>
                  </a:moveTo>
                  <a:lnTo>
                    <a:pt x="2691" y="26"/>
                  </a:lnTo>
                  <a:cubicBezTo>
                    <a:pt x="2684" y="26"/>
                    <a:pt x="2678" y="20"/>
                    <a:pt x="2678" y="13"/>
                  </a:cubicBezTo>
                  <a:cubicBezTo>
                    <a:pt x="2678" y="6"/>
                    <a:pt x="2684" y="0"/>
                    <a:pt x="2691" y="0"/>
                  </a:cubicBezTo>
                  <a:lnTo>
                    <a:pt x="2716" y="0"/>
                  </a:lnTo>
                  <a:cubicBezTo>
                    <a:pt x="2723" y="0"/>
                    <a:pt x="2729" y="6"/>
                    <a:pt x="2729" y="13"/>
                  </a:cubicBezTo>
                  <a:cubicBezTo>
                    <a:pt x="2729" y="20"/>
                    <a:pt x="2723" y="26"/>
                    <a:pt x="2716" y="26"/>
                  </a:cubicBezTo>
                  <a:close/>
                  <a:moveTo>
                    <a:pt x="2640" y="26"/>
                  </a:moveTo>
                  <a:lnTo>
                    <a:pt x="2614" y="26"/>
                  </a:lnTo>
                  <a:cubicBezTo>
                    <a:pt x="2607" y="26"/>
                    <a:pt x="2601" y="20"/>
                    <a:pt x="2601" y="13"/>
                  </a:cubicBezTo>
                  <a:cubicBezTo>
                    <a:pt x="2601" y="6"/>
                    <a:pt x="2607" y="0"/>
                    <a:pt x="2614" y="0"/>
                  </a:cubicBezTo>
                  <a:lnTo>
                    <a:pt x="2640" y="0"/>
                  </a:lnTo>
                  <a:cubicBezTo>
                    <a:pt x="2647" y="0"/>
                    <a:pt x="2652" y="6"/>
                    <a:pt x="2652" y="13"/>
                  </a:cubicBezTo>
                  <a:cubicBezTo>
                    <a:pt x="2652" y="20"/>
                    <a:pt x="2647" y="26"/>
                    <a:pt x="2640" y="26"/>
                  </a:cubicBezTo>
                  <a:close/>
                  <a:moveTo>
                    <a:pt x="2563" y="26"/>
                  </a:moveTo>
                  <a:lnTo>
                    <a:pt x="2537" y="26"/>
                  </a:lnTo>
                  <a:cubicBezTo>
                    <a:pt x="2530" y="26"/>
                    <a:pt x="2524" y="20"/>
                    <a:pt x="2524" y="13"/>
                  </a:cubicBezTo>
                  <a:cubicBezTo>
                    <a:pt x="2524" y="6"/>
                    <a:pt x="2530" y="0"/>
                    <a:pt x="2537" y="0"/>
                  </a:cubicBezTo>
                  <a:lnTo>
                    <a:pt x="2563" y="0"/>
                  </a:lnTo>
                  <a:cubicBezTo>
                    <a:pt x="2570" y="0"/>
                    <a:pt x="2576" y="6"/>
                    <a:pt x="2576" y="13"/>
                  </a:cubicBezTo>
                  <a:cubicBezTo>
                    <a:pt x="2576" y="20"/>
                    <a:pt x="2570" y="26"/>
                    <a:pt x="2563" y="26"/>
                  </a:cubicBezTo>
                  <a:close/>
                  <a:moveTo>
                    <a:pt x="2486" y="26"/>
                  </a:moveTo>
                  <a:lnTo>
                    <a:pt x="2460" y="26"/>
                  </a:lnTo>
                  <a:cubicBezTo>
                    <a:pt x="2453" y="26"/>
                    <a:pt x="2448" y="20"/>
                    <a:pt x="2448" y="13"/>
                  </a:cubicBezTo>
                  <a:cubicBezTo>
                    <a:pt x="2448" y="6"/>
                    <a:pt x="2453" y="0"/>
                    <a:pt x="2460" y="0"/>
                  </a:cubicBezTo>
                  <a:lnTo>
                    <a:pt x="2486" y="0"/>
                  </a:lnTo>
                  <a:cubicBezTo>
                    <a:pt x="2493" y="0"/>
                    <a:pt x="2499" y="6"/>
                    <a:pt x="2499" y="13"/>
                  </a:cubicBezTo>
                  <a:cubicBezTo>
                    <a:pt x="2499" y="20"/>
                    <a:pt x="2493" y="26"/>
                    <a:pt x="2486" y="26"/>
                  </a:cubicBezTo>
                  <a:close/>
                  <a:moveTo>
                    <a:pt x="2409" y="26"/>
                  </a:moveTo>
                  <a:lnTo>
                    <a:pt x="2384" y="26"/>
                  </a:lnTo>
                  <a:cubicBezTo>
                    <a:pt x="2376" y="26"/>
                    <a:pt x="2371" y="20"/>
                    <a:pt x="2371" y="13"/>
                  </a:cubicBezTo>
                  <a:cubicBezTo>
                    <a:pt x="2371" y="6"/>
                    <a:pt x="2376" y="0"/>
                    <a:pt x="2384" y="0"/>
                  </a:cubicBezTo>
                  <a:lnTo>
                    <a:pt x="2409" y="0"/>
                  </a:lnTo>
                  <a:cubicBezTo>
                    <a:pt x="2416" y="0"/>
                    <a:pt x="2422" y="6"/>
                    <a:pt x="2422" y="13"/>
                  </a:cubicBezTo>
                  <a:cubicBezTo>
                    <a:pt x="2422" y="20"/>
                    <a:pt x="2416" y="26"/>
                    <a:pt x="2409" y="26"/>
                  </a:cubicBezTo>
                  <a:close/>
                  <a:moveTo>
                    <a:pt x="2332" y="26"/>
                  </a:moveTo>
                  <a:lnTo>
                    <a:pt x="2307" y="26"/>
                  </a:lnTo>
                  <a:cubicBezTo>
                    <a:pt x="2300" y="26"/>
                    <a:pt x="2294" y="20"/>
                    <a:pt x="2294" y="13"/>
                  </a:cubicBezTo>
                  <a:cubicBezTo>
                    <a:pt x="2294" y="6"/>
                    <a:pt x="2300" y="0"/>
                    <a:pt x="2307" y="0"/>
                  </a:cubicBezTo>
                  <a:lnTo>
                    <a:pt x="2332" y="0"/>
                  </a:lnTo>
                  <a:cubicBezTo>
                    <a:pt x="2339" y="0"/>
                    <a:pt x="2345" y="6"/>
                    <a:pt x="2345" y="13"/>
                  </a:cubicBezTo>
                  <a:cubicBezTo>
                    <a:pt x="2345" y="20"/>
                    <a:pt x="2339" y="26"/>
                    <a:pt x="2332" y="26"/>
                  </a:cubicBezTo>
                  <a:close/>
                  <a:moveTo>
                    <a:pt x="2256" y="26"/>
                  </a:moveTo>
                  <a:lnTo>
                    <a:pt x="2230" y="26"/>
                  </a:lnTo>
                  <a:cubicBezTo>
                    <a:pt x="2223" y="26"/>
                    <a:pt x="2217" y="20"/>
                    <a:pt x="2217" y="13"/>
                  </a:cubicBezTo>
                  <a:cubicBezTo>
                    <a:pt x="2217" y="6"/>
                    <a:pt x="2223" y="0"/>
                    <a:pt x="2230" y="0"/>
                  </a:cubicBezTo>
                  <a:lnTo>
                    <a:pt x="2256" y="0"/>
                  </a:lnTo>
                  <a:cubicBezTo>
                    <a:pt x="2263" y="0"/>
                    <a:pt x="2268" y="6"/>
                    <a:pt x="2268" y="13"/>
                  </a:cubicBezTo>
                  <a:cubicBezTo>
                    <a:pt x="2268" y="20"/>
                    <a:pt x="2263" y="26"/>
                    <a:pt x="2256" y="26"/>
                  </a:cubicBezTo>
                  <a:close/>
                  <a:moveTo>
                    <a:pt x="2179" y="26"/>
                  </a:moveTo>
                  <a:lnTo>
                    <a:pt x="2153" y="26"/>
                  </a:lnTo>
                  <a:cubicBezTo>
                    <a:pt x="2146" y="26"/>
                    <a:pt x="2140" y="20"/>
                    <a:pt x="2140" y="13"/>
                  </a:cubicBezTo>
                  <a:cubicBezTo>
                    <a:pt x="2140" y="6"/>
                    <a:pt x="2146" y="0"/>
                    <a:pt x="2153" y="0"/>
                  </a:cubicBezTo>
                  <a:lnTo>
                    <a:pt x="2179" y="0"/>
                  </a:lnTo>
                  <a:cubicBezTo>
                    <a:pt x="2186" y="0"/>
                    <a:pt x="2192" y="6"/>
                    <a:pt x="2192" y="13"/>
                  </a:cubicBezTo>
                  <a:cubicBezTo>
                    <a:pt x="2192" y="20"/>
                    <a:pt x="2186" y="26"/>
                    <a:pt x="2179" y="26"/>
                  </a:cubicBezTo>
                  <a:close/>
                  <a:moveTo>
                    <a:pt x="2102" y="26"/>
                  </a:moveTo>
                  <a:lnTo>
                    <a:pt x="2076" y="26"/>
                  </a:lnTo>
                  <a:cubicBezTo>
                    <a:pt x="2069" y="26"/>
                    <a:pt x="2064" y="20"/>
                    <a:pt x="2064" y="13"/>
                  </a:cubicBezTo>
                  <a:cubicBezTo>
                    <a:pt x="2064" y="6"/>
                    <a:pt x="2069" y="0"/>
                    <a:pt x="2076" y="0"/>
                  </a:cubicBezTo>
                  <a:lnTo>
                    <a:pt x="2102" y="0"/>
                  </a:lnTo>
                  <a:cubicBezTo>
                    <a:pt x="2109" y="0"/>
                    <a:pt x="2115" y="6"/>
                    <a:pt x="2115" y="13"/>
                  </a:cubicBezTo>
                  <a:cubicBezTo>
                    <a:pt x="2115" y="20"/>
                    <a:pt x="2109" y="26"/>
                    <a:pt x="2102" y="26"/>
                  </a:cubicBezTo>
                  <a:close/>
                  <a:moveTo>
                    <a:pt x="2025" y="26"/>
                  </a:moveTo>
                  <a:lnTo>
                    <a:pt x="2000" y="26"/>
                  </a:lnTo>
                  <a:cubicBezTo>
                    <a:pt x="1992" y="26"/>
                    <a:pt x="1987" y="20"/>
                    <a:pt x="1987" y="13"/>
                  </a:cubicBezTo>
                  <a:cubicBezTo>
                    <a:pt x="1987" y="6"/>
                    <a:pt x="1992" y="0"/>
                    <a:pt x="2000" y="0"/>
                  </a:cubicBezTo>
                  <a:lnTo>
                    <a:pt x="2025" y="0"/>
                  </a:lnTo>
                  <a:cubicBezTo>
                    <a:pt x="2032" y="0"/>
                    <a:pt x="2038" y="6"/>
                    <a:pt x="2038" y="13"/>
                  </a:cubicBezTo>
                  <a:cubicBezTo>
                    <a:pt x="2038" y="20"/>
                    <a:pt x="2032" y="26"/>
                    <a:pt x="2025" y="26"/>
                  </a:cubicBezTo>
                  <a:close/>
                  <a:moveTo>
                    <a:pt x="1948" y="26"/>
                  </a:moveTo>
                  <a:lnTo>
                    <a:pt x="1923" y="26"/>
                  </a:lnTo>
                  <a:cubicBezTo>
                    <a:pt x="1916" y="26"/>
                    <a:pt x="1910" y="20"/>
                    <a:pt x="1910" y="13"/>
                  </a:cubicBezTo>
                  <a:cubicBezTo>
                    <a:pt x="1910" y="6"/>
                    <a:pt x="1916" y="0"/>
                    <a:pt x="1923" y="0"/>
                  </a:cubicBezTo>
                  <a:lnTo>
                    <a:pt x="1948" y="0"/>
                  </a:lnTo>
                  <a:cubicBezTo>
                    <a:pt x="1955" y="0"/>
                    <a:pt x="1961" y="6"/>
                    <a:pt x="1961" y="13"/>
                  </a:cubicBezTo>
                  <a:cubicBezTo>
                    <a:pt x="1961" y="20"/>
                    <a:pt x="1955" y="26"/>
                    <a:pt x="1948" y="26"/>
                  </a:cubicBezTo>
                  <a:close/>
                  <a:moveTo>
                    <a:pt x="1872" y="26"/>
                  </a:moveTo>
                  <a:lnTo>
                    <a:pt x="1846" y="26"/>
                  </a:lnTo>
                  <a:cubicBezTo>
                    <a:pt x="1839" y="26"/>
                    <a:pt x="1833" y="20"/>
                    <a:pt x="1833" y="13"/>
                  </a:cubicBezTo>
                  <a:cubicBezTo>
                    <a:pt x="1833" y="6"/>
                    <a:pt x="1839" y="0"/>
                    <a:pt x="1846" y="0"/>
                  </a:cubicBezTo>
                  <a:lnTo>
                    <a:pt x="1872" y="0"/>
                  </a:lnTo>
                  <a:cubicBezTo>
                    <a:pt x="1879" y="0"/>
                    <a:pt x="1884" y="6"/>
                    <a:pt x="1884" y="13"/>
                  </a:cubicBezTo>
                  <a:cubicBezTo>
                    <a:pt x="1884" y="20"/>
                    <a:pt x="1879" y="26"/>
                    <a:pt x="1872" y="26"/>
                  </a:cubicBezTo>
                  <a:close/>
                  <a:moveTo>
                    <a:pt x="1795" y="26"/>
                  </a:moveTo>
                  <a:lnTo>
                    <a:pt x="1769" y="26"/>
                  </a:lnTo>
                  <a:cubicBezTo>
                    <a:pt x="1762" y="26"/>
                    <a:pt x="1756" y="20"/>
                    <a:pt x="1756" y="13"/>
                  </a:cubicBezTo>
                  <a:cubicBezTo>
                    <a:pt x="1756" y="6"/>
                    <a:pt x="1762" y="0"/>
                    <a:pt x="1769" y="0"/>
                  </a:cubicBezTo>
                  <a:lnTo>
                    <a:pt x="1795" y="0"/>
                  </a:lnTo>
                  <a:cubicBezTo>
                    <a:pt x="1802" y="0"/>
                    <a:pt x="1808" y="6"/>
                    <a:pt x="1808" y="13"/>
                  </a:cubicBezTo>
                  <a:cubicBezTo>
                    <a:pt x="1808" y="20"/>
                    <a:pt x="1802" y="26"/>
                    <a:pt x="1795" y="26"/>
                  </a:cubicBezTo>
                  <a:close/>
                  <a:moveTo>
                    <a:pt x="1718" y="26"/>
                  </a:moveTo>
                  <a:lnTo>
                    <a:pt x="1692" y="26"/>
                  </a:lnTo>
                  <a:cubicBezTo>
                    <a:pt x="1685" y="26"/>
                    <a:pt x="1680" y="20"/>
                    <a:pt x="1680" y="13"/>
                  </a:cubicBezTo>
                  <a:cubicBezTo>
                    <a:pt x="1680" y="6"/>
                    <a:pt x="1685" y="0"/>
                    <a:pt x="1692" y="0"/>
                  </a:cubicBezTo>
                  <a:lnTo>
                    <a:pt x="1718" y="0"/>
                  </a:lnTo>
                  <a:cubicBezTo>
                    <a:pt x="1725" y="0"/>
                    <a:pt x="1731" y="6"/>
                    <a:pt x="1731" y="13"/>
                  </a:cubicBezTo>
                  <a:cubicBezTo>
                    <a:pt x="1731" y="20"/>
                    <a:pt x="1725" y="26"/>
                    <a:pt x="1718" y="26"/>
                  </a:cubicBezTo>
                  <a:close/>
                  <a:moveTo>
                    <a:pt x="1641" y="26"/>
                  </a:moveTo>
                  <a:lnTo>
                    <a:pt x="1616" y="26"/>
                  </a:lnTo>
                  <a:cubicBezTo>
                    <a:pt x="1608" y="26"/>
                    <a:pt x="1603" y="20"/>
                    <a:pt x="1603" y="13"/>
                  </a:cubicBezTo>
                  <a:cubicBezTo>
                    <a:pt x="1603" y="6"/>
                    <a:pt x="1608" y="0"/>
                    <a:pt x="1616" y="0"/>
                  </a:cubicBezTo>
                  <a:lnTo>
                    <a:pt x="1641" y="0"/>
                  </a:lnTo>
                  <a:cubicBezTo>
                    <a:pt x="1648" y="0"/>
                    <a:pt x="1654" y="6"/>
                    <a:pt x="1654" y="13"/>
                  </a:cubicBezTo>
                  <a:cubicBezTo>
                    <a:pt x="1654" y="20"/>
                    <a:pt x="1648" y="26"/>
                    <a:pt x="1641" y="26"/>
                  </a:cubicBezTo>
                  <a:close/>
                  <a:moveTo>
                    <a:pt x="1564" y="26"/>
                  </a:moveTo>
                  <a:lnTo>
                    <a:pt x="1539" y="26"/>
                  </a:lnTo>
                  <a:cubicBezTo>
                    <a:pt x="1532" y="26"/>
                    <a:pt x="1526" y="20"/>
                    <a:pt x="1526" y="13"/>
                  </a:cubicBezTo>
                  <a:cubicBezTo>
                    <a:pt x="1526" y="6"/>
                    <a:pt x="1532" y="0"/>
                    <a:pt x="1539" y="0"/>
                  </a:cubicBezTo>
                  <a:lnTo>
                    <a:pt x="1564" y="0"/>
                  </a:lnTo>
                  <a:cubicBezTo>
                    <a:pt x="1571" y="0"/>
                    <a:pt x="1577" y="6"/>
                    <a:pt x="1577" y="13"/>
                  </a:cubicBezTo>
                  <a:cubicBezTo>
                    <a:pt x="1577" y="20"/>
                    <a:pt x="1571" y="26"/>
                    <a:pt x="1564" y="26"/>
                  </a:cubicBezTo>
                  <a:close/>
                  <a:moveTo>
                    <a:pt x="1488" y="26"/>
                  </a:moveTo>
                  <a:lnTo>
                    <a:pt x="1462" y="26"/>
                  </a:lnTo>
                  <a:cubicBezTo>
                    <a:pt x="1455" y="26"/>
                    <a:pt x="1449" y="20"/>
                    <a:pt x="1449" y="13"/>
                  </a:cubicBezTo>
                  <a:cubicBezTo>
                    <a:pt x="1449" y="6"/>
                    <a:pt x="1455" y="0"/>
                    <a:pt x="1462" y="0"/>
                  </a:cubicBezTo>
                  <a:lnTo>
                    <a:pt x="1488" y="0"/>
                  </a:lnTo>
                  <a:cubicBezTo>
                    <a:pt x="1495" y="0"/>
                    <a:pt x="1500" y="6"/>
                    <a:pt x="1500" y="13"/>
                  </a:cubicBezTo>
                  <a:cubicBezTo>
                    <a:pt x="1500" y="20"/>
                    <a:pt x="1495" y="26"/>
                    <a:pt x="1488" y="26"/>
                  </a:cubicBezTo>
                  <a:close/>
                  <a:moveTo>
                    <a:pt x="1411" y="26"/>
                  </a:moveTo>
                  <a:lnTo>
                    <a:pt x="1385" y="26"/>
                  </a:lnTo>
                  <a:cubicBezTo>
                    <a:pt x="1378" y="26"/>
                    <a:pt x="1372" y="20"/>
                    <a:pt x="1372" y="13"/>
                  </a:cubicBezTo>
                  <a:cubicBezTo>
                    <a:pt x="1372" y="6"/>
                    <a:pt x="1378" y="0"/>
                    <a:pt x="1385" y="0"/>
                  </a:cubicBezTo>
                  <a:lnTo>
                    <a:pt x="1411" y="0"/>
                  </a:lnTo>
                  <a:cubicBezTo>
                    <a:pt x="1418" y="0"/>
                    <a:pt x="1424" y="6"/>
                    <a:pt x="1424" y="13"/>
                  </a:cubicBezTo>
                  <a:cubicBezTo>
                    <a:pt x="1424" y="20"/>
                    <a:pt x="1418" y="26"/>
                    <a:pt x="1411" y="26"/>
                  </a:cubicBezTo>
                  <a:close/>
                  <a:moveTo>
                    <a:pt x="1334" y="26"/>
                  </a:moveTo>
                  <a:lnTo>
                    <a:pt x="1308" y="26"/>
                  </a:lnTo>
                  <a:cubicBezTo>
                    <a:pt x="1301" y="26"/>
                    <a:pt x="1296" y="20"/>
                    <a:pt x="1296" y="13"/>
                  </a:cubicBezTo>
                  <a:cubicBezTo>
                    <a:pt x="1296" y="6"/>
                    <a:pt x="1301" y="0"/>
                    <a:pt x="1308" y="0"/>
                  </a:cubicBezTo>
                  <a:lnTo>
                    <a:pt x="1334" y="0"/>
                  </a:lnTo>
                  <a:cubicBezTo>
                    <a:pt x="1341" y="0"/>
                    <a:pt x="1347" y="6"/>
                    <a:pt x="1347" y="13"/>
                  </a:cubicBezTo>
                  <a:cubicBezTo>
                    <a:pt x="1347" y="20"/>
                    <a:pt x="1341" y="26"/>
                    <a:pt x="1334" y="26"/>
                  </a:cubicBezTo>
                  <a:close/>
                  <a:moveTo>
                    <a:pt x="1257" y="26"/>
                  </a:moveTo>
                  <a:lnTo>
                    <a:pt x="1232" y="26"/>
                  </a:lnTo>
                  <a:cubicBezTo>
                    <a:pt x="1224" y="26"/>
                    <a:pt x="1219" y="20"/>
                    <a:pt x="1219" y="13"/>
                  </a:cubicBezTo>
                  <a:cubicBezTo>
                    <a:pt x="1219" y="6"/>
                    <a:pt x="1224" y="0"/>
                    <a:pt x="1232" y="0"/>
                  </a:cubicBezTo>
                  <a:lnTo>
                    <a:pt x="1257" y="0"/>
                  </a:lnTo>
                  <a:cubicBezTo>
                    <a:pt x="1264" y="0"/>
                    <a:pt x="1270" y="6"/>
                    <a:pt x="1270" y="13"/>
                  </a:cubicBezTo>
                  <a:cubicBezTo>
                    <a:pt x="1270" y="20"/>
                    <a:pt x="1264" y="26"/>
                    <a:pt x="1257" y="26"/>
                  </a:cubicBezTo>
                  <a:close/>
                  <a:moveTo>
                    <a:pt x="1180" y="26"/>
                  </a:moveTo>
                  <a:lnTo>
                    <a:pt x="1155" y="26"/>
                  </a:lnTo>
                  <a:cubicBezTo>
                    <a:pt x="1148" y="26"/>
                    <a:pt x="1142" y="20"/>
                    <a:pt x="1142" y="13"/>
                  </a:cubicBezTo>
                  <a:cubicBezTo>
                    <a:pt x="1142" y="6"/>
                    <a:pt x="1148" y="0"/>
                    <a:pt x="1155" y="0"/>
                  </a:cubicBezTo>
                  <a:lnTo>
                    <a:pt x="1180" y="0"/>
                  </a:lnTo>
                  <a:cubicBezTo>
                    <a:pt x="1187" y="0"/>
                    <a:pt x="1193" y="6"/>
                    <a:pt x="1193" y="13"/>
                  </a:cubicBezTo>
                  <a:cubicBezTo>
                    <a:pt x="1193" y="20"/>
                    <a:pt x="1187" y="26"/>
                    <a:pt x="1180" y="26"/>
                  </a:cubicBezTo>
                  <a:close/>
                  <a:moveTo>
                    <a:pt x="1104" y="26"/>
                  </a:moveTo>
                  <a:lnTo>
                    <a:pt x="1078" y="26"/>
                  </a:lnTo>
                  <a:cubicBezTo>
                    <a:pt x="1071" y="26"/>
                    <a:pt x="1065" y="20"/>
                    <a:pt x="1065" y="13"/>
                  </a:cubicBezTo>
                  <a:cubicBezTo>
                    <a:pt x="1065" y="6"/>
                    <a:pt x="1071" y="0"/>
                    <a:pt x="1078" y="0"/>
                  </a:cubicBezTo>
                  <a:lnTo>
                    <a:pt x="1104" y="0"/>
                  </a:lnTo>
                  <a:cubicBezTo>
                    <a:pt x="1111" y="0"/>
                    <a:pt x="1116" y="6"/>
                    <a:pt x="1116" y="13"/>
                  </a:cubicBezTo>
                  <a:cubicBezTo>
                    <a:pt x="1116" y="20"/>
                    <a:pt x="1111" y="26"/>
                    <a:pt x="1104" y="26"/>
                  </a:cubicBezTo>
                  <a:close/>
                  <a:moveTo>
                    <a:pt x="1027" y="26"/>
                  </a:moveTo>
                  <a:lnTo>
                    <a:pt x="1001" y="26"/>
                  </a:lnTo>
                  <a:cubicBezTo>
                    <a:pt x="994" y="26"/>
                    <a:pt x="988" y="20"/>
                    <a:pt x="988" y="13"/>
                  </a:cubicBezTo>
                  <a:cubicBezTo>
                    <a:pt x="988" y="6"/>
                    <a:pt x="994" y="0"/>
                    <a:pt x="1001" y="0"/>
                  </a:cubicBezTo>
                  <a:lnTo>
                    <a:pt x="1027" y="0"/>
                  </a:lnTo>
                  <a:cubicBezTo>
                    <a:pt x="1034" y="0"/>
                    <a:pt x="1040" y="6"/>
                    <a:pt x="1040" y="13"/>
                  </a:cubicBezTo>
                  <a:cubicBezTo>
                    <a:pt x="1040" y="20"/>
                    <a:pt x="1034" y="26"/>
                    <a:pt x="1027" y="26"/>
                  </a:cubicBezTo>
                  <a:close/>
                  <a:moveTo>
                    <a:pt x="950" y="26"/>
                  </a:moveTo>
                  <a:lnTo>
                    <a:pt x="924" y="26"/>
                  </a:lnTo>
                  <a:cubicBezTo>
                    <a:pt x="917" y="26"/>
                    <a:pt x="912" y="20"/>
                    <a:pt x="912" y="13"/>
                  </a:cubicBezTo>
                  <a:cubicBezTo>
                    <a:pt x="912" y="6"/>
                    <a:pt x="917" y="0"/>
                    <a:pt x="924" y="0"/>
                  </a:cubicBezTo>
                  <a:lnTo>
                    <a:pt x="950" y="0"/>
                  </a:lnTo>
                  <a:cubicBezTo>
                    <a:pt x="957" y="0"/>
                    <a:pt x="963" y="6"/>
                    <a:pt x="963" y="13"/>
                  </a:cubicBezTo>
                  <a:cubicBezTo>
                    <a:pt x="963" y="20"/>
                    <a:pt x="957" y="26"/>
                    <a:pt x="950" y="26"/>
                  </a:cubicBezTo>
                  <a:close/>
                  <a:moveTo>
                    <a:pt x="873" y="26"/>
                  </a:moveTo>
                  <a:lnTo>
                    <a:pt x="848" y="26"/>
                  </a:lnTo>
                  <a:cubicBezTo>
                    <a:pt x="840" y="26"/>
                    <a:pt x="835" y="20"/>
                    <a:pt x="835" y="13"/>
                  </a:cubicBezTo>
                  <a:cubicBezTo>
                    <a:pt x="835" y="6"/>
                    <a:pt x="840" y="0"/>
                    <a:pt x="848" y="0"/>
                  </a:cubicBezTo>
                  <a:lnTo>
                    <a:pt x="873" y="0"/>
                  </a:lnTo>
                  <a:cubicBezTo>
                    <a:pt x="880" y="0"/>
                    <a:pt x="886" y="6"/>
                    <a:pt x="886" y="13"/>
                  </a:cubicBezTo>
                  <a:cubicBezTo>
                    <a:pt x="886" y="20"/>
                    <a:pt x="880" y="26"/>
                    <a:pt x="873" y="26"/>
                  </a:cubicBezTo>
                  <a:close/>
                  <a:moveTo>
                    <a:pt x="796" y="26"/>
                  </a:moveTo>
                  <a:lnTo>
                    <a:pt x="771" y="26"/>
                  </a:lnTo>
                  <a:cubicBezTo>
                    <a:pt x="764" y="26"/>
                    <a:pt x="758" y="20"/>
                    <a:pt x="758" y="13"/>
                  </a:cubicBezTo>
                  <a:cubicBezTo>
                    <a:pt x="758" y="6"/>
                    <a:pt x="764" y="0"/>
                    <a:pt x="771" y="0"/>
                  </a:cubicBezTo>
                  <a:lnTo>
                    <a:pt x="796" y="0"/>
                  </a:lnTo>
                  <a:cubicBezTo>
                    <a:pt x="803" y="0"/>
                    <a:pt x="809" y="6"/>
                    <a:pt x="809" y="13"/>
                  </a:cubicBezTo>
                  <a:cubicBezTo>
                    <a:pt x="809" y="20"/>
                    <a:pt x="803" y="26"/>
                    <a:pt x="796" y="26"/>
                  </a:cubicBezTo>
                  <a:close/>
                  <a:moveTo>
                    <a:pt x="720" y="26"/>
                  </a:moveTo>
                  <a:lnTo>
                    <a:pt x="694" y="26"/>
                  </a:lnTo>
                  <a:cubicBezTo>
                    <a:pt x="687" y="26"/>
                    <a:pt x="681" y="20"/>
                    <a:pt x="681" y="13"/>
                  </a:cubicBezTo>
                  <a:cubicBezTo>
                    <a:pt x="681" y="6"/>
                    <a:pt x="687" y="0"/>
                    <a:pt x="694" y="0"/>
                  </a:cubicBezTo>
                  <a:lnTo>
                    <a:pt x="720" y="0"/>
                  </a:lnTo>
                  <a:cubicBezTo>
                    <a:pt x="727" y="0"/>
                    <a:pt x="732" y="6"/>
                    <a:pt x="732" y="13"/>
                  </a:cubicBezTo>
                  <a:cubicBezTo>
                    <a:pt x="732" y="20"/>
                    <a:pt x="727" y="26"/>
                    <a:pt x="720" y="26"/>
                  </a:cubicBezTo>
                  <a:close/>
                  <a:moveTo>
                    <a:pt x="643" y="26"/>
                  </a:moveTo>
                  <a:lnTo>
                    <a:pt x="617" y="26"/>
                  </a:lnTo>
                  <a:cubicBezTo>
                    <a:pt x="610" y="26"/>
                    <a:pt x="604" y="20"/>
                    <a:pt x="604" y="13"/>
                  </a:cubicBezTo>
                  <a:cubicBezTo>
                    <a:pt x="604" y="6"/>
                    <a:pt x="610" y="0"/>
                    <a:pt x="617" y="0"/>
                  </a:cubicBezTo>
                  <a:lnTo>
                    <a:pt x="643" y="0"/>
                  </a:lnTo>
                  <a:cubicBezTo>
                    <a:pt x="650" y="0"/>
                    <a:pt x="656" y="6"/>
                    <a:pt x="656" y="13"/>
                  </a:cubicBezTo>
                  <a:cubicBezTo>
                    <a:pt x="656" y="20"/>
                    <a:pt x="650" y="26"/>
                    <a:pt x="643" y="26"/>
                  </a:cubicBezTo>
                  <a:close/>
                  <a:moveTo>
                    <a:pt x="566" y="26"/>
                  </a:moveTo>
                  <a:lnTo>
                    <a:pt x="540" y="26"/>
                  </a:lnTo>
                  <a:cubicBezTo>
                    <a:pt x="533" y="26"/>
                    <a:pt x="528" y="20"/>
                    <a:pt x="528" y="13"/>
                  </a:cubicBezTo>
                  <a:cubicBezTo>
                    <a:pt x="528" y="6"/>
                    <a:pt x="533" y="0"/>
                    <a:pt x="540" y="0"/>
                  </a:cubicBezTo>
                  <a:lnTo>
                    <a:pt x="566" y="0"/>
                  </a:lnTo>
                  <a:cubicBezTo>
                    <a:pt x="573" y="0"/>
                    <a:pt x="579" y="6"/>
                    <a:pt x="579" y="13"/>
                  </a:cubicBezTo>
                  <a:cubicBezTo>
                    <a:pt x="579" y="20"/>
                    <a:pt x="573" y="26"/>
                    <a:pt x="566" y="26"/>
                  </a:cubicBezTo>
                  <a:close/>
                  <a:moveTo>
                    <a:pt x="489" y="26"/>
                  </a:moveTo>
                  <a:lnTo>
                    <a:pt x="464" y="26"/>
                  </a:lnTo>
                  <a:cubicBezTo>
                    <a:pt x="456" y="26"/>
                    <a:pt x="451" y="20"/>
                    <a:pt x="451" y="13"/>
                  </a:cubicBezTo>
                  <a:cubicBezTo>
                    <a:pt x="451" y="6"/>
                    <a:pt x="456" y="0"/>
                    <a:pt x="464" y="0"/>
                  </a:cubicBezTo>
                  <a:lnTo>
                    <a:pt x="489" y="0"/>
                  </a:lnTo>
                  <a:cubicBezTo>
                    <a:pt x="496" y="0"/>
                    <a:pt x="502" y="6"/>
                    <a:pt x="502" y="13"/>
                  </a:cubicBezTo>
                  <a:cubicBezTo>
                    <a:pt x="502" y="20"/>
                    <a:pt x="496" y="26"/>
                    <a:pt x="489" y="26"/>
                  </a:cubicBezTo>
                  <a:close/>
                  <a:moveTo>
                    <a:pt x="412" y="26"/>
                  </a:moveTo>
                  <a:lnTo>
                    <a:pt x="387" y="26"/>
                  </a:lnTo>
                  <a:cubicBezTo>
                    <a:pt x="380" y="26"/>
                    <a:pt x="374" y="20"/>
                    <a:pt x="374" y="13"/>
                  </a:cubicBezTo>
                  <a:cubicBezTo>
                    <a:pt x="374" y="6"/>
                    <a:pt x="380" y="0"/>
                    <a:pt x="387" y="0"/>
                  </a:cubicBezTo>
                  <a:lnTo>
                    <a:pt x="412" y="0"/>
                  </a:lnTo>
                  <a:cubicBezTo>
                    <a:pt x="419" y="0"/>
                    <a:pt x="425" y="6"/>
                    <a:pt x="425" y="13"/>
                  </a:cubicBezTo>
                  <a:cubicBezTo>
                    <a:pt x="425" y="20"/>
                    <a:pt x="419" y="26"/>
                    <a:pt x="412" y="26"/>
                  </a:cubicBezTo>
                  <a:close/>
                  <a:moveTo>
                    <a:pt x="336" y="26"/>
                  </a:moveTo>
                  <a:lnTo>
                    <a:pt x="310" y="26"/>
                  </a:lnTo>
                  <a:cubicBezTo>
                    <a:pt x="303" y="26"/>
                    <a:pt x="297" y="20"/>
                    <a:pt x="297" y="13"/>
                  </a:cubicBezTo>
                  <a:cubicBezTo>
                    <a:pt x="297" y="6"/>
                    <a:pt x="303" y="0"/>
                    <a:pt x="310" y="0"/>
                  </a:cubicBezTo>
                  <a:lnTo>
                    <a:pt x="336" y="0"/>
                  </a:lnTo>
                  <a:cubicBezTo>
                    <a:pt x="343" y="0"/>
                    <a:pt x="348" y="6"/>
                    <a:pt x="348" y="13"/>
                  </a:cubicBezTo>
                  <a:cubicBezTo>
                    <a:pt x="348" y="20"/>
                    <a:pt x="343" y="26"/>
                    <a:pt x="336" y="26"/>
                  </a:cubicBezTo>
                  <a:close/>
                  <a:moveTo>
                    <a:pt x="259" y="26"/>
                  </a:moveTo>
                  <a:lnTo>
                    <a:pt x="233" y="26"/>
                  </a:lnTo>
                  <a:cubicBezTo>
                    <a:pt x="226" y="26"/>
                    <a:pt x="220" y="20"/>
                    <a:pt x="220" y="13"/>
                  </a:cubicBezTo>
                  <a:cubicBezTo>
                    <a:pt x="220" y="6"/>
                    <a:pt x="226" y="0"/>
                    <a:pt x="233" y="0"/>
                  </a:cubicBezTo>
                  <a:lnTo>
                    <a:pt x="259" y="0"/>
                  </a:lnTo>
                  <a:cubicBezTo>
                    <a:pt x="266" y="0"/>
                    <a:pt x="272" y="6"/>
                    <a:pt x="272" y="13"/>
                  </a:cubicBezTo>
                  <a:cubicBezTo>
                    <a:pt x="272" y="20"/>
                    <a:pt x="266" y="26"/>
                    <a:pt x="259" y="26"/>
                  </a:cubicBezTo>
                  <a:close/>
                  <a:moveTo>
                    <a:pt x="182" y="26"/>
                  </a:moveTo>
                  <a:lnTo>
                    <a:pt x="156" y="26"/>
                  </a:lnTo>
                  <a:cubicBezTo>
                    <a:pt x="149" y="26"/>
                    <a:pt x="144" y="20"/>
                    <a:pt x="144" y="13"/>
                  </a:cubicBezTo>
                  <a:cubicBezTo>
                    <a:pt x="144" y="6"/>
                    <a:pt x="149" y="0"/>
                    <a:pt x="156" y="0"/>
                  </a:cubicBezTo>
                  <a:lnTo>
                    <a:pt x="182" y="0"/>
                  </a:lnTo>
                  <a:cubicBezTo>
                    <a:pt x="189" y="0"/>
                    <a:pt x="195" y="6"/>
                    <a:pt x="195" y="13"/>
                  </a:cubicBezTo>
                  <a:cubicBezTo>
                    <a:pt x="195" y="20"/>
                    <a:pt x="189" y="26"/>
                    <a:pt x="182" y="26"/>
                  </a:cubicBezTo>
                  <a:close/>
                  <a:moveTo>
                    <a:pt x="105" y="26"/>
                  </a:moveTo>
                  <a:lnTo>
                    <a:pt x="80" y="26"/>
                  </a:lnTo>
                  <a:cubicBezTo>
                    <a:pt x="72" y="26"/>
                    <a:pt x="67" y="20"/>
                    <a:pt x="67" y="13"/>
                  </a:cubicBezTo>
                  <a:cubicBezTo>
                    <a:pt x="67" y="6"/>
                    <a:pt x="72" y="0"/>
                    <a:pt x="80" y="0"/>
                  </a:cubicBezTo>
                  <a:lnTo>
                    <a:pt x="105" y="0"/>
                  </a:lnTo>
                  <a:cubicBezTo>
                    <a:pt x="112" y="0"/>
                    <a:pt x="118" y="6"/>
                    <a:pt x="118" y="13"/>
                  </a:cubicBezTo>
                  <a:cubicBezTo>
                    <a:pt x="118" y="20"/>
                    <a:pt x="112" y="26"/>
                    <a:pt x="105" y="26"/>
                  </a:cubicBezTo>
                  <a:close/>
                  <a:moveTo>
                    <a:pt x="28" y="26"/>
                  </a:moveTo>
                  <a:lnTo>
                    <a:pt x="13" y="26"/>
                  </a:lnTo>
                  <a:cubicBezTo>
                    <a:pt x="6" y="26"/>
                    <a:pt x="0" y="20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lnTo>
                    <a:pt x="28" y="0"/>
                  </a:lnTo>
                  <a:cubicBezTo>
                    <a:pt x="35" y="0"/>
                    <a:pt x="41" y="6"/>
                    <a:pt x="41" y="13"/>
                  </a:cubicBezTo>
                  <a:cubicBezTo>
                    <a:pt x="41" y="20"/>
                    <a:pt x="35" y="26"/>
                    <a:pt x="28" y="26"/>
                  </a:cubicBezTo>
                  <a:close/>
                </a:path>
              </a:pathLst>
            </a:custGeom>
            <a:solidFill>
              <a:srgbClr val="000000"/>
            </a:solidFill>
            <a:ln w="11113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78" name="Line 174"/>
            <p:cNvSpPr>
              <a:spLocks noChangeShapeType="1"/>
            </p:cNvSpPr>
            <p:nvPr/>
          </p:nvSpPr>
          <p:spPr bwMode="auto">
            <a:xfrm>
              <a:off x="5213236" y="5910246"/>
              <a:ext cx="534864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79" name="Freeform 175"/>
            <p:cNvSpPr>
              <a:spLocks/>
            </p:cNvSpPr>
            <p:nvPr/>
          </p:nvSpPr>
          <p:spPr bwMode="auto">
            <a:xfrm>
              <a:off x="5738577" y="5873731"/>
              <a:ext cx="68246" cy="730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7" y="33"/>
                </a:cxn>
                <a:cxn ang="0">
                  <a:pos x="0" y="66"/>
                </a:cxn>
                <a:cxn ang="0">
                  <a:pos x="0" y="0"/>
                </a:cxn>
              </a:cxnLst>
              <a:rect l="0" t="0" r="r" b="b"/>
              <a:pathLst>
                <a:path w="67" h="66">
                  <a:moveTo>
                    <a:pt x="0" y="0"/>
                  </a:moveTo>
                  <a:lnTo>
                    <a:pt x="67" y="33"/>
                  </a:lnTo>
                  <a:lnTo>
                    <a:pt x="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80" name="Line 177"/>
            <p:cNvSpPr>
              <a:spLocks noChangeShapeType="1"/>
            </p:cNvSpPr>
            <p:nvPr/>
          </p:nvSpPr>
          <p:spPr bwMode="auto">
            <a:xfrm>
              <a:off x="5935382" y="5699098"/>
              <a:ext cx="77769" cy="0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81" name="Line 178"/>
            <p:cNvSpPr>
              <a:spLocks noChangeShapeType="1"/>
            </p:cNvSpPr>
            <p:nvPr/>
          </p:nvSpPr>
          <p:spPr bwMode="auto">
            <a:xfrm>
              <a:off x="6425805" y="5699098"/>
              <a:ext cx="95228" cy="0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82" name="Freeform 179"/>
            <p:cNvSpPr>
              <a:spLocks/>
            </p:cNvSpPr>
            <p:nvPr/>
          </p:nvSpPr>
          <p:spPr bwMode="auto">
            <a:xfrm>
              <a:off x="6513097" y="5662584"/>
              <a:ext cx="66660" cy="730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7" y="33"/>
                </a:cxn>
                <a:cxn ang="0">
                  <a:pos x="0" y="67"/>
                </a:cxn>
                <a:cxn ang="0">
                  <a:pos x="0" y="0"/>
                </a:cxn>
              </a:cxnLst>
              <a:rect l="0" t="0" r="r" b="b"/>
              <a:pathLst>
                <a:path w="67" h="67">
                  <a:moveTo>
                    <a:pt x="0" y="0"/>
                  </a:moveTo>
                  <a:lnTo>
                    <a:pt x="67" y="33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83" name="Line 180"/>
            <p:cNvSpPr>
              <a:spLocks noChangeShapeType="1"/>
            </p:cNvSpPr>
            <p:nvPr/>
          </p:nvSpPr>
          <p:spPr bwMode="auto">
            <a:xfrm>
              <a:off x="5935382" y="6124569"/>
              <a:ext cx="77769" cy="0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84" name="Line 181"/>
            <p:cNvSpPr>
              <a:spLocks noChangeShapeType="1"/>
            </p:cNvSpPr>
            <p:nvPr/>
          </p:nvSpPr>
          <p:spPr bwMode="auto">
            <a:xfrm>
              <a:off x="6425805" y="6124569"/>
              <a:ext cx="95228" cy="0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85" name="Freeform 182"/>
            <p:cNvSpPr>
              <a:spLocks/>
            </p:cNvSpPr>
            <p:nvPr/>
          </p:nvSpPr>
          <p:spPr bwMode="auto">
            <a:xfrm>
              <a:off x="6513097" y="6088055"/>
              <a:ext cx="66660" cy="730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7" y="33"/>
                </a:cxn>
                <a:cxn ang="0">
                  <a:pos x="0" y="67"/>
                </a:cxn>
                <a:cxn ang="0">
                  <a:pos x="0" y="0"/>
                </a:cxn>
              </a:cxnLst>
              <a:rect l="0" t="0" r="r" b="b"/>
              <a:pathLst>
                <a:path w="67" h="67">
                  <a:moveTo>
                    <a:pt x="0" y="0"/>
                  </a:moveTo>
                  <a:lnTo>
                    <a:pt x="67" y="33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86" name="Line 183"/>
            <p:cNvSpPr>
              <a:spLocks noChangeShapeType="1"/>
            </p:cNvSpPr>
            <p:nvPr/>
          </p:nvSpPr>
          <p:spPr bwMode="auto">
            <a:xfrm>
              <a:off x="5936968" y="5910246"/>
              <a:ext cx="77770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87" name="Line 184"/>
            <p:cNvSpPr>
              <a:spLocks noChangeShapeType="1"/>
            </p:cNvSpPr>
            <p:nvPr/>
          </p:nvSpPr>
          <p:spPr bwMode="auto">
            <a:xfrm>
              <a:off x="6427392" y="5910246"/>
              <a:ext cx="96814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88" name="Freeform 185"/>
            <p:cNvSpPr>
              <a:spLocks/>
            </p:cNvSpPr>
            <p:nvPr/>
          </p:nvSpPr>
          <p:spPr bwMode="auto">
            <a:xfrm>
              <a:off x="6514684" y="5873731"/>
              <a:ext cx="66660" cy="730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7" y="33"/>
                </a:cxn>
                <a:cxn ang="0">
                  <a:pos x="0" y="66"/>
                </a:cxn>
                <a:cxn ang="0">
                  <a:pos x="0" y="0"/>
                </a:cxn>
              </a:cxnLst>
              <a:rect l="0" t="0" r="r" b="b"/>
              <a:pathLst>
                <a:path w="67" h="66">
                  <a:moveTo>
                    <a:pt x="0" y="0"/>
                  </a:moveTo>
                  <a:lnTo>
                    <a:pt x="67" y="33"/>
                  </a:lnTo>
                  <a:lnTo>
                    <a:pt x="0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89" name="Rectangle 186"/>
            <p:cNvSpPr>
              <a:spLocks noChangeArrowheads="1"/>
            </p:cNvSpPr>
            <p:nvPr/>
          </p:nvSpPr>
          <p:spPr bwMode="auto">
            <a:xfrm>
              <a:off x="6013150" y="5832454"/>
              <a:ext cx="412654" cy="15082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90" name="Rectangle 187"/>
            <p:cNvSpPr>
              <a:spLocks noChangeArrowheads="1"/>
            </p:cNvSpPr>
            <p:nvPr/>
          </p:nvSpPr>
          <p:spPr bwMode="auto">
            <a:xfrm>
              <a:off x="6013150" y="5832454"/>
              <a:ext cx="412654" cy="150820"/>
            </a:xfrm>
            <a:prstGeom prst="rect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91" name="Rectangle 190"/>
            <p:cNvSpPr>
              <a:spLocks noChangeArrowheads="1"/>
            </p:cNvSpPr>
            <p:nvPr/>
          </p:nvSpPr>
          <p:spPr bwMode="auto">
            <a:xfrm>
              <a:off x="6013150" y="6045190"/>
              <a:ext cx="412654" cy="15240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92" name="Rectangle 191"/>
            <p:cNvSpPr>
              <a:spLocks noChangeArrowheads="1"/>
            </p:cNvSpPr>
            <p:nvPr/>
          </p:nvSpPr>
          <p:spPr bwMode="auto">
            <a:xfrm>
              <a:off x="6013150" y="6045190"/>
              <a:ext cx="412654" cy="152408"/>
            </a:xfrm>
            <a:prstGeom prst="rect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  <p:sp>
          <p:nvSpPr>
            <p:cNvPr id="393" name="Line 199"/>
            <p:cNvSpPr>
              <a:spLocks noChangeShapeType="1"/>
            </p:cNvSpPr>
            <p:nvPr/>
          </p:nvSpPr>
          <p:spPr bwMode="auto">
            <a:xfrm flipH="1">
              <a:off x="6708314" y="5910246"/>
              <a:ext cx="63485" cy="1587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</p:grpSp>
      <p:graphicFrame>
        <p:nvGraphicFramePr>
          <p:cNvPr id="394" name="Table 393"/>
          <p:cNvGraphicFramePr>
            <a:graphicFrameLocks noGrp="1"/>
          </p:cNvGraphicFramePr>
          <p:nvPr/>
        </p:nvGraphicFramePr>
        <p:xfrm>
          <a:off x="1276350" y="2149475"/>
          <a:ext cx="2974974" cy="2409825"/>
        </p:xfrm>
        <a:graphic>
          <a:graphicData uri="http://schemas.openxmlformats.org/drawingml/2006/table">
            <a:tbl>
              <a:tblPr firstRow="1" bandRow="1"/>
              <a:tblGrid>
                <a:gridCol w="991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1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16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03275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endParaRPr lang="en-US" sz="1800" dirty="0"/>
                    </a:p>
                  </a:txBody>
                  <a:tcPr marL="91431" marR="91431" marT="45705" marB="45705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endParaRPr lang="en-US" sz="1800" dirty="0"/>
                    </a:p>
                  </a:txBody>
                  <a:tcPr marL="91431" marR="91431" marT="45705" marB="45705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endParaRPr lang="en-US" sz="1800" dirty="0"/>
                    </a:p>
                  </a:txBody>
                  <a:tcPr marL="91431" marR="91431" marT="45705" marB="45705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3275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endParaRPr lang="en-US" sz="1800" dirty="0"/>
                    </a:p>
                  </a:txBody>
                  <a:tcPr marL="91431" marR="91431" marT="45705" marB="45705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endParaRPr lang="en-US" sz="1800" dirty="0"/>
                    </a:p>
                  </a:txBody>
                  <a:tcPr marL="91431" marR="91431" marT="45705" marB="45705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endParaRPr lang="en-US" sz="1800"/>
                    </a:p>
                  </a:txBody>
                  <a:tcPr marL="91431" marR="91431" marT="45705" marB="45705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3275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endParaRPr lang="en-US" sz="1800"/>
                    </a:p>
                  </a:txBody>
                  <a:tcPr marL="91431" marR="91431" marT="45705" marB="45705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endParaRPr lang="en-US" sz="1800" dirty="0"/>
                    </a:p>
                  </a:txBody>
                  <a:tcPr marL="91431" marR="91431" marT="45705" marB="45705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Perpetua"/>
                        </a:defRPr>
                      </a:lvl9pPr>
                    </a:lstStyle>
                    <a:p>
                      <a:endParaRPr lang="en-US" sz="1800" dirty="0"/>
                    </a:p>
                  </a:txBody>
                  <a:tcPr marL="91431" marR="91431" marT="45705" marB="45705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64216" name="Group 394"/>
          <p:cNvGrpSpPr>
            <a:grpSpLocks/>
          </p:cNvGrpSpPr>
          <p:nvPr/>
        </p:nvGrpSpPr>
        <p:grpSpPr bwMode="auto">
          <a:xfrm>
            <a:off x="1657350" y="2365375"/>
            <a:ext cx="838200" cy="717550"/>
            <a:chOff x="5715000" y="2286000"/>
            <a:chExt cx="838200" cy="717187"/>
          </a:xfrm>
        </p:grpSpPr>
        <p:sp>
          <p:nvSpPr>
            <p:cNvPr id="396" name="Oval 395"/>
            <p:cNvSpPr/>
            <p:nvPr/>
          </p:nvSpPr>
          <p:spPr>
            <a:xfrm>
              <a:off x="6167438" y="2666807"/>
              <a:ext cx="385762" cy="336380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Arial" pitchFamily="-105" charset="0"/>
                </a:rPr>
                <a:t>R</a:t>
              </a:r>
            </a:p>
          </p:txBody>
        </p:sp>
        <p:sp>
          <p:nvSpPr>
            <p:cNvPr id="397" name="Rectangle 396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rPr>
                <a:t>PE</a:t>
              </a:r>
            </a:p>
          </p:txBody>
        </p:sp>
        <p:cxnSp>
          <p:nvCxnSpPr>
            <p:cNvPr id="264355" name="Straight Connector 397"/>
            <p:cNvCxnSpPr>
              <a:cxnSpLocks noChangeShapeType="1"/>
              <a:endCxn id="396" idx="1"/>
            </p:cNvCxnSpPr>
            <p:nvPr/>
          </p:nvCxnSpPr>
          <p:spPr bwMode="auto">
            <a:xfrm>
              <a:off x="6172200" y="2667000"/>
              <a:ext cx="51113" cy="4923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64217" name="Group 398"/>
          <p:cNvGrpSpPr>
            <a:grpSpLocks/>
          </p:cNvGrpSpPr>
          <p:nvPr/>
        </p:nvGrpSpPr>
        <p:grpSpPr bwMode="auto">
          <a:xfrm>
            <a:off x="652463" y="2368550"/>
            <a:ext cx="838200" cy="715963"/>
            <a:chOff x="5715000" y="2286000"/>
            <a:chExt cx="838200" cy="717187"/>
          </a:xfrm>
        </p:grpSpPr>
        <p:sp>
          <p:nvSpPr>
            <p:cNvPr id="400" name="Oval 399"/>
            <p:cNvSpPr/>
            <p:nvPr/>
          </p:nvSpPr>
          <p:spPr>
            <a:xfrm>
              <a:off x="6167437" y="2667651"/>
              <a:ext cx="385763" cy="335536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Arial" pitchFamily="-105" charset="0"/>
                </a:rPr>
                <a:t>R</a:t>
              </a:r>
            </a:p>
          </p:txBody>
        </p:sp>
        <p:sp>
          <p:nvSpPr>
            <p:cNvPr id="401" name="Rectangle 400"/>
            <p:cNvSpPr/>
            <p:nvPr/>
          </p:nvSpPr>
          <p:spPr>
            <a:xfrm>
              <a:off x="5715000" y="2286000"/>
              <a:ext cx="457200" cy="381651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rPr>
                <a:t>PE</a:t>
              </a:r>
            </a:p>
          </p:txBody>
        </p:sp>
        <p:cxnSp>
          <p:nvCxnSpPr>
            <p:cNvPr id="264352" name="Straight Connector 401"/>
            <p:cNvCxnSpPr>
              <a:cxnSpLocks noChangeShapeType="1"/>
              <a:endCxn id="400" idx="1"/>
            </p:cNvCxnSpPr>
            <p:nvPr/>
          </p:nvCxnSpPr>
          <p:spPr bwMode="auto">
            <a:xfrm>
              <a:off x="6172200" y="2667000"/>
              <a:ext cx="51113" cy="4923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64218" name="Group 402"/>
          <p:cNvGrpSpPr>
            <a:grpSpLocks/>
          </p:cNvGrpSpPr>
          <p:nvPr/>
        </p:nvGrpSpPr>
        <p:grpSpPr bwMode="auto">
          <a:xfrm>
            <a:off x="2647950" y="2389188"/>
            <a:ext cx="838200" cy="717550"/>
            <a:chOff x="5715000" y="2286000"/>
            <a:chExt cx="838200" cy="717187"/>
          </a:xfrm>
        </p:grpSpPr>
        <p:sp>
          <p:nvSpPr>
            <p:cNvPr id="404" name="Oval 403"/>
            <p:cNvSpPr/>
            <p:nvPr/>
          </p:nvSpPr>
          <p:spPr>
            <a:xfrm>
              <a:off x="6167438" y="2666807"/>
              <a:ext cx="385762" cy="336380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Arial" pitchFamily="-105" charset="0"/>
                </a:rPr>
                <a:t>R</a:t>
              </a:r>
            </a:p>
          </p:txBody>
        </p:sp>
        <p:sp>
          <p:nvSpPr>
            <p:cNvPr id="405" name="Rectangle 404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rPr>
                <a:t>PE</a:t>
              </a:r>
            </a:p>
          </p:txBody>
        </p:sp>
        <p:cxnSp>
          <p:nvCxnSpPr>
            <p:cNvPr id="264349" name="Straight Connector 405"/>
            <p:cNvCxnSpPr>
              <a:cxnSpLocks noChangeShapeType="1"/>
              <a:endCxn id="404" idx="1"/>
            </p:cNvCxnSpPr>
            <p:nvPr/>
          </p:nvCxnSpPr>
          <p:spPr bwMode="auto">
            <a:xfrm>
              <a:off x="6172200" y="2667000"/>
              <a:ext cx="51113" cy="4923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64219" name="Group 406"/>
          <p:cNvGrpSpPr>
            <a:grpSpLocks/>
          </p:cNvGrpSpPr>
          <p:nvPr/>
        </p:nvGrpSpPr>
        <p:grpSpPr bwMode="auto">
          <a:xfrm>
            <a:off x="3609975" y="2403475"/>
            <a:ext cx="838200" cy="717550"/>
            <a:chOff x="5715000" y="2286000"/>
            <a:chExt cx="838200" cy="717187"/>
          </a:xfrm>
        </p:grpSpPr>
        <p:sp>
          <p:nvSpPr>
            <p:cNvPr id="408" name="Oval 407"/>
            <p:cNvSpPr/>
            <p:nvPr/>
          </p:nvSpPr>
          <p:spPr>
            <a:xfrm>
              <a:off x="6167438" y="2666807"/>
              <a:ext cx="385762" cy="336380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Arial" pitchFamily="-105" charset="0"/>
                </a:rPr>
                <a:t>R</a:t>
              </a:r>
            </a:p>
          </p:txBody>
        </p:sp>
        <p:sp>
          <p:nvSpPr>
            <p:cNvPr id="409" name="Rectangle 408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rPr>
                <a:t>PE</a:t>
              </a:r>
            </a:p>
          </p:txBody>
        </p:sp>
        <p:cxnSp>
          <p:nvCxnSpPr>
            <p:cNvPr id="264346" name="Straight Connector 409"/>
            <p:cNvCxnSpPr>
              <a:cxnSpLocks noChangeShapeType="1"/>
              <a:endCxn id="408" idx="1"/>
            </p:cNvCxnSpPr>
            <p:nvPr/>
          </p:nvCxnSpPr>
          <p:spPr bwMode="auto">
            <a:xfrm>
              <a:off x="6172200" y="2667000"/>
              <a:ext cx="51113" cy="4923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64220" name="Group 410"/>
          <p:cNvGrpSpPr>
            <a:grpSpLocks/>
          </p:cNvGrpSpPr>
          <p:nvPr/>
        </p:nvGrpSpPr>
        <p:grpSpPr bwMode="auto">
          <a:xfrm>
            <a:off x="1643063" y="1611313"/>
            <a:ext cx="838200" cy="715962"/>
            <a:chOff x="5715000" y="2286000"/>
            <a:chExt cx="838200" cy="717187"/>
          </a:xfrm>
        </p:grpSpPr>
        <p:sp>
          <p:nvSpPr>
            <p:cNvPr id="412" name="Oval 411"/>
            <p:cNvSpPr/>
            <p:nvPr/>
          </p:nvSpPr>
          <p:spPr>
            <a:xfrm>
              <a:off x="6167437" y="2667652"/>
              <a:ext cx="385763" cy="335535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Arial" pitchFamily="-105" charset="0"/>
                </a:rPr>
                <a:t>R</a:t>
              </a:r>
            </a:p>
          </p:txBody>
        </p:sp>
        <p:sp>
          <p:nvSpPr>
            <p:cNvPr id="413" name="Rectangle 412"/>
            <p:cNvSpPr/>
            <p:nvPr/>
          </p:nvSpPr>
          <p:spPr>
            <a:xfrm>
              <a:off x="5715000" y="2286000"/>
              <a:ext cx="457200" cy="381652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rPr>
                <a:t>PE</a:t>
              </a:r>
            </a:p>
          </p:txBody>
        </p:sp>
        <p:cxnSp>
          <p:nvCxnSpPr>
            <p:cNvPr id="264343" name="Straight Connector 413"/>
            <p:cNvCxnSpPr>
              <a:cxnSpLocks noChangeShapeType="1"/>
              <a:endCxn id="412" idx="1"/>
            </p:cNvCxnSpPr>
            <p:nvPr/>
          </p:nvCxnSpPr>
          <p:spPr bwMode="auto">
            <a:xfrm>
              <a:off x="6172200" y="2667000"/>
              <a:ext cx="51113" cy="4923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64221" name="Group 414"/>
          <p:cNvGrpSpPr>
            <a:grpSpLocks/>
          </p:cNvGrpSpPr>
          <p:nvPr/>
        </p:nvGrpSpPr>
        <p:grpSpPr bwMode="auto">
          <a:xfrm>
            <a:off x="638175" y="1612900"/>
            <a:ext cx="838200" cy="717550"/>
            <a:chOff x="5715000" y="2286000"/>
            <a:chExt cx="838200" cy="717187"/>
          </a:xfrm>
        </p:grpSpPr>
        <p:sp>
          <p:nvSpPr>
            <p:cNvPr id="416" name="Oval 415"/>
            <p:cNvSpPr/>
            <p:nvPr/>
          </p:nvSpPr>
          <p:spPr>
            <a:xfrm>
              <a:off x="6167438" y="2666807"/>
              <a:ext cx="385762" cy="336380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Arial" pitchFamily="-105" charset="0"/>
                </a:rPr>
                <a:t>R</a:t>
              </a:r>
            </a:p>
          </p:txBody>
        </p:sp>
        <p:sp>
          <p:nvSpPr>
            <p:cNvPr id="417" name="Rectangle 416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rPr>
                <a:t>PE</a:t>
              </a:r>
            </a:p>
          </p:txBody>
        </p:sp>
        <p:cxnSp>
          <p:nvCxnSpPr>
            <p:cNvPr id="264340" name="Straight Connector 417"/>
            <p:cNvCxnSpPr>
              <a:cxnSpLocks noChangeShapeType="1"/>
              <a:endCxn id="416" idx="1"/>
            </p:cNvCxnSpPr>
            <p:nvPr/>
          </p:nvCxnSpPr>
          <p:spPr bwMode="auto">
            <a:xfrm>
              <a:off x="6172200" y="2667000"/>
              <a:ext cx="51113" cy="4923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64222" name="Group 418"/>
          <p:cNvGrpSpPr>
            <a:grpSpLocks/>
          </p:cNvGrpSpPr>
          <p:nvPr/>
        </p:nvGrpSpPr>
        <p:grpSpPr bwMode="auto">
          <a:xfrm>
            <a:off x="2633663" y="1635125"/>
            <a:ext cx="838200" cy="715963"/>
            <a:chOff x="5715000" y="2286000"/>
            <a:chExt cx="838200" cy="717187"/>
          </a:xfrm>
        </p:grpSpPr>
        <p:sp>
          <p:nvSpPr>
            <p:cNvPr id="420" name="Oval 419"/>
            <p:cNvSpPr/>
            <p:nvPr/>
          </p:nvSpPr>
          <p:spPr>
            <a:xfrm>
              <a:off x="6167437" y="2667651"/>
              <a:ext cx="385763" cy="335536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Arial" pitchFamily="-105" charset="0"/>
                </a:rPr>
                <a:t>R</a:t>
              </a:r>
            </a:p>
          </p:txBody>
        </p:sp>
        <p:sp>
          <p:nvSpPr>
            <p:cNvPr id="421" name="Rectangle 420"/>
            <p:cNvSpPr/>
            <p:nvPr/>
          </p:nvSpPr>
          <p:spPr>
            <a:xfrm>
              <a:off x="5715000" y="2286000"/>
              <a:ext cx="457200" cy="381651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rPr>
                <a:t>PE</a:t>
              </a:r>
            </a:p>
          </p:txBody>
        </p:sp>
        <p:cxnSp>
          <p:nvCxnSpPr>
            <p:cNvPr id="264337" name="Straight Connector 421"/>
            <p:cNvCxnSpPr>
              <a:cxnSpLocks noChangeShapeType="1"/>
              <a:endCxn id="420" idx="1"/>
            </p:cNvCxnSpPr>
            <p:nvPr/>
          </p:nvCxnSpPr>
          <p:spPr bwMode="auto">
            <a:xfrm>
              <a:off x="6172200" y="2667000"/>
              <a:ext cx="51113" cy="4923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64223" name="Group 422"/>
          <p:cNvGrpSpPr>
            <a:grpSpLocks/>
          </p:cNvGrpSpPr>
          <p:nvPr/>
        </p:nvGrpSpPr>
        <p:grpSpPr bwMode="auto">
          <a:xfrm>
            <a:off x="3595688" y="1649413"/>
            <a:ext cx="838200" cy="715962"/>
            <a:chOff x="5715000" y="2286000"/>
            <a:chExt cx="838200" cy="717187"/>
          </a:xfrm>
        </p:grpSpPr>
        <p:sp>
          <p:nvSpPr>
            <p:cNvPr id="424" name="Oval 423"/>
            <p:cNvSpPr/>
            <p:nvPr/>
          </p:nvSpPr>
          <p:spPr>
            <a:xfrm>
              <a:off x="6167437" y="2667652"/>
              <a:ext cx="385763" cy="335535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Arial" pitchFamily="-105" charset="0"/>
                </a:rPr>
                <a:t>R</a:t>
              </a:r>
            </a:p>
          </p:txBody>
        </p:sp>
        <p:sp>
          <p:nvSpPr>
            <p:cNvPr id="425" name="Rectangle 424"/>
            <p:cNvSpPr/>
            <p:nvPr/>
          </p:nvSpPr>
          <p:spPr>
            <a:xfrm>
              <a:off x="5715000" y="2286000"/>
              <a:ext cx="457200" cy="381652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rPr>
                <a:t>PE</a:t>
              </a:r>
            </a:p>
          </p:txBody>
        </p:sp>
        <p:cxnSp>
          <p:nvCxnSpPr>
            <p:cNvPr id="264334" name="Straight Connector 425"/>
            <p:cNvCxnSpPr>
              <a:cxnSpLocks noChangeShapeType="1"/>
              <a:endCxn id="424" idx="1"/>
            </p:cNvCxnSpPr>
            <p:nvPr/>
          </p:nvCxnSpPr>
          <p:spPr bwMode="auto">
            <a:xfrm>
              <a:off x="6172200" y="2667000"/>
              <a:ext cx="51113" cy="4923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64224" name="Group 426"/>
          <p:cNvGrpSpPr>
            <a:grpSpLocks/>
          </p:cNvGrpSpPr>
          <p:nvPr/>
        </p:nvGrpSpPr>
        <p:grpSpPr bwMode="auto">
          <a:xfrm>
            <a:off x="1639888" y="3927475"/>
            <a:ext cx="838200" cy="717550"/>
            <a:chOff x="5715000" y="2286000"/>
            <a:chExt cx="838200" cy="717187"/>
          </a:xfrm>
        </p:grpSpPr>
        <p:sp>
          <p:nvSpPr>
            <p:cNvPr id="428" name="Oval 427"/>
            <p:cNvSpPr/>
            <p:nvPr/>
          </p:nvSpPr>
          <p:spPr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Arial" pitchFamily="-105" charset="0"/>
                </a:rPr>
                <a:t>R</a:t>
              </a:r>
            </a:p>
          </p:txBody>
        </p:sp>
        <p:sp>
          <p:nvSpPr>
            <p:cNvPr id="429" name="Rectangle 428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rPr>
                <a:t>PE</a:t>
              </a:r>
            </a:p>
          </p:txBody>
        </p:sp>
        <p:cxnSp>
          <p:nvCxnSpPr>
            <p:cNvPr id="264331" name="Straight Connector 429"/>
            <p:cNvCxnSpPr>
              <a:cxnSpLocks noChangeShapeType="1"/>
              <a:endCxn id="428" idx="1"/>
            </p:cNvCxnSpPr>
            <p:nvPr/>
          </p:nvCxnSpPr>
          <p:spPr bwMode="auto">
            <a:xfrm>
              <a:off x="6172200" y="2667000"/>
              <a:ext cx="51113" cy="4923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64225" name="Group 430"/>
          <p:cNvGrpSpPr>
            <a:grpSpLocks/>
          </p:cNvGrpSpPr>
          <p:nvPr/>
        </p:nvGrpSpPr>
        <p:grpSpPr bwMode="auto">
          <a:xfrm>
            <a:off x="635000" y="3929063"/>
            <a:ext cx="838200" cy="717550"/>
            <a:chOff x="5715000" y="2286000"/>
            <a:chExt cx="838200" cy="717187"/>
          </a:xfrm>
        </p:grpSpPr>
        <p:sp>
          <p:nvSpPr>
            <p:cNvPr id="432" name="Oval 431"/>
            <p:cNvSpPr/>
            <p:nvPr/>
          </p:nvSpPr>
          <p:spPr>
            <a:xfrm>
              <a:off x="6167438" y="2666807"/>
              <a:ext cx="385762" cy="336380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Arial" pitchFamily="-105" charset="0"/>
                </a:rPr>
                <a:t>R</a:t>
              </a:r>
            </a:p>
          </p:txBody>
        </p:sp>
        <p:sp>
          <p:nvSpPr>
            <p:cNvPr id="433" name="Rectangle 432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rPr>
                <a:t>PE</a:t>
              </a:r>
            </a:p>
          </p:txBody>
        </p:sp>
        <p:cxnSp>
          <p:nvCxnSpPr>
            <p:cNvPr id="264328" name="Straight Connector 433"/>
            <p:cNvCxnSpPr>
              <a:cxnSpLocks noChangeShapeType="1"/>
              <a:endCxn id="432" idx="1"/>
            </p:cNvCxnSpPr>
            <p:nvPr/>
          </p:nvCxnSpPr>
          <p:spPr bwMode="auto">
            <a:xfrm>
              <a:off x="6172200" y="2667000"/>
              <a:ext cx="51113" cy="4923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64226" name="Group 434"/>
          <p:cNvGrpSpPr>
            <a:grpSpLocks/>
          </p:cNvGrpSpPr>
          <p:nvPr/>
        </p:nvGrpSpPr>
        <p:grpSpPr bwMode="auto">
          <a:xfrm>
            <a:off x="2630488" y="3951288"/>
            <a:ext cx="838200" cy="717550"/>
            <a:chOff x="5715000" y="2286000"/>
            <a:chExt cx="838200" cy="717187"/>
          </a:xfrm>
        </p:grpSpPr>
        <p:sp>
          <p:nvSpPr>
            <p:cNvPr id="436" name="Oval 435"/>
            <p:cNvSpPr/>
            <p:nvPr/>
          </p:nvSpPr>
          <p:spPr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Arial" pitchFamily="-105" charset="0"/>
                </a:rPr>
                <a:t>R</a:t>
              </a:r>
            </a:p>
          </p:txBody>
        </p:sp>
        <p:sp>
          <p:nvSpPr>
            <p:cNvPr id="437" name="Rectangle 436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rPr>
                <a:t>PE</a:t>
              </a:r>
            </a:p>
          </p:txBody>
        </p:sp>
        <p:cxnSp>
          <p:nvCxnSpPr>
            <p:cNvPr id="264325" name="Straight Connector 437"/>
            <p:cNvCxnSpPr>
              <a:cxnSpLocks noChangeShapeType="1"/>
              <a:endCxn id="436" idx="1"/>
            </p:cNvCxnSpPr>
            <p:nvPr/>
          </p:nvCxnSpPr>
          <p:spPr bwMode="auto">
            <a:xfrm>
              <a:off x="6172200" y="2667000"/>
              <a:ext cx="51113" cy="4923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64227" name="Group 438"/>
          <p:cNvGrpSpPr>
            <a:grpSpLocks/>
          </p:cNvGrpSpPr>
          <p:nvPr/>
        </p:nvGrpSpPr>
        <p:grpSpPr bwMode="auto">
          <a:xfrm>
            <a:off x="3592513" y="3965575"/>
            <a:ext cx="838200" cy="717550"/>
            <a:chOff x="5715000" y="2286000"/>
            <a:chExt cx="838200" cy="717187"/>
          </a:xfrm>
        </p:grpSpPr>
        <p:sp>
          <p:nvSpPr>
            <p:cNvPr id="440" name="Oval 439"/>
            <p:cNvSpPr/>
            <p:nvPr/>
          </p:nvSpPr>
          <p:spPr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Arial" pitchFamily="-105" charset="0"/>
                </a:rPr>
                <a:t>R</a:t>
              </a:r>
            </a:p>
          </p:txBody>
        </p:sp>
        <p:sp>
          <p:nvSpPr>
            <p:cNvPr id="441" name="Rectangle 440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rPr>
                <a:t>PE</a:t>
              </a:r>
            </a:p>
          </p:txBody>
        </p:sp>
        <p:cxnSp>
          <p:nvCxnSpPr>
            <p:cNvPr id="264322" name="Straight Connector 441"/>
            <p:cNvCxnSpPr>
              <a:cxnSpLocks noChangeShapeType="1"/>
              <a:endCxn id="440" idx="1"/>
            </p:cNvCxnSpPr>
            <p:nvPr/>
          </p:nvCxnSpPr>
          <p:spPr bwMode="auto">
            <a:xfrm>
              <a:off x="6172200" y="2667000"/>
              <a:ext cx="51113" cy="4923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64228" name="Group 442"/>
          <p:cNvGrpSpPr>
            <a:grpSpLocks/>
          </p:cNvGrpSpPr>
          <p:nvPr/>
        </p:nvGrpSpPr>
        <p:grpSpPr bwMode="auto">
          <a:xfrm>
            <a:off x="1614488" y="3136900"/>
            <a:ext cx="838200" cy="717550"/>
            <a:chOff x="5715000" y="2286000"/>
            <a:chExt cx="838200" cy="717187"/>
          </a:xfrm>
        </p:grpSpPr>
        <p:sp>
          <p:nvSpPr>
            <p:cNvPr id="444" name="Oval 443"/>
            <p:cNvSpPr/>
            <p:nvPr/>
          </p:nvSpPr>
          <p:spPr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Arial" pitchFamily="-105" charset="0"/>
                </a:rPr>
                <a:t>R</a:t>
              </a:r>
            </a:p>
          </p:txBody>
        </p:sp>
        <p:sp>
          <p:nvSpPr>
            <p:cNvPr id="445" name="Rectangle 444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rPr>
                <a:t>PE</a:t>
              </a:r>
            </a:p>
          </p:txBody>
        </p:sp>
        <p:cxnSp>
          <p:nvCxnSpPr>
            <p:cNvPr id="264319" name="Straight Connector 445"/>
            <p:cNvCxnSpPr>
              <a:cxnSpLocks noChangeShapeType="1"/>
              <a:endCxn id="444" idx="1"/>
            </p:cNvCxnSpPr>
            <p:nvPr/>
          </p:nvCxnSpPr>
          <p:spPr bwMode="auto">
            <a:xfrm>
              <a:off x="6172200" y="2667000"/>
              <a:ext cx="51113" cy="4923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64229" name="Group 446"/>
          <p:cNvGrpSpPr>
            <a:grpSpLocks/>
          </p:cNvGrpSpPr>
          <p:nvPr/>
        </p:nvGrpSpPr>
        <p:grpSpPr bwMode="auto">
          <a:xfrm>
            <a:off x="609600" y="3140075"/>
            <a:ext cx="838200" cy="715963"/>
            <a:chOff x="5715000" y="2286000"/>
            <a:chExt cx="838200" cy="717187"/>
          </a:xfrm>
        </p:grpSpPr>
        <p:sp>
          <p:nvSpPr>
            <p:cNvPr id="448" name="Oval 447"/>
            <p:cNvSpPr/>
            <p:nvPr/>
          </p:nvSpPr>
          <p:spPr>
            <a:xfrm>
              <a:off x="6167438" y="2667651"/>
              <a:ext cx="385762" cy="335536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Arial" pitchFamily="-105" charset="0"/>
                </a:rPr>
                <a:t>R</a:t>
              </a:r>
            </a:p>
          </p:txBody>
        </p:sp>
        <p:sp>
          <p:nvSpPr>
            <p:cNvPr id="449" name="Rectangle 448"/>
            <p:cNvSpPr/>
            <p:nvPr/>
          </p:nvSpPr>
          <p:spPr>
            <a:xfrm>
              <a:off x="5715000" y="2286000"/>
              <a:ext cx="457200" cy="381651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rPr>
                <a:t>PE</a:t>
              </a:r>
            </a:p>
          </p:txBody>
        </p:sp>
        <p:cxnSp>
          <p:nvCxnSpPr>
            <p:cNvPr id="264316" name="Straight Connector 449"/>
            <p:cNvCxnSpPr>
              <a:cxnSpLocks noChangeShapeType="1"/>
              <a:endCxn id="448" idx="1"/>
            </p:cNvCxnSpPr>
            <p:nvPr/>
          </p:nvCxnSpPr>
          <p:spPr bwMode="auto">
            <a:xfrm>
              <a:off x="6172200" y="2667000"/>
              <a:ext cx="51113" cy="4923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64230" name="Group 450"/>
          <p:cNvGrpSpPr>
            <a:grpSpLocks/>
          </p:cNvGrpSpPr>
          <p:nvPr/>
        </p:nvGrpSpPr>
        <p:grpSpPr bwMode="auto">
          <a:xfrm>
            <a:off x="2605088" y="3160713"/>
            <a:ext cx="838200" cy="717550"/>
            <a:chOff x="5715000" y="2286000"/>
            <a:chExt cx="838200" cy="717187"/>
          </a:xfrm>
        </p:grpSpPr>
        <p:sp>
          <p:nvSpPr>
            <p:cNvPr id="452" name="Oval 451"/>
            <p:cNvSpPr/>
            <p:nvPr/>
          </p:nvSpPr>
          <p:spPr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Arial" pitchFamily="-105" charset="0"/>
                </a:rPr>
                <a:t>R</a:t>
              </a:r>
            </a:p>
          </p:txBody>
        </p:sp>
        <p:sp>
          <p:nvSpPr>
            <p:cNvPr id="453" name="Rectangle 452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rPr>
                <a:t>PE</a:t>
              </a:r>
            </a:p>
          </p:txBody>
        </p:sp>
        <p:cxnSp>
          <p:nvCxnSpPr>
            <p:cNvPr id="264313" name="Straight Connector 453"/>
            <p:cNvCxnSpPr>
              <a:cxnSpLocks noChangeShapeType="1"/>
              <a:endCxn id="452" idx="1"/>
            </p:cNvCxnSpPr>
            <p:nvPr/>
          </p:nvCxnSpPr>
          <p:spPr bwMode="auto">
            <a:xfrm>
              <a:off x="6172200" y="2667000"/>
              <a:ext cx="51113" cy="4923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64231" name="Group 454"/>
          <p:cNvGrpSpPr>
            <a:grpSpLocks/>
          </p:cNvGrpSpPr>
          <p:nvPr/>
        </p:nvGrpSpPr>
        <p:grpSpPr bwMode="auto">
          <a:xfrm>
            <a:off x="3567113" y="3175000"/>
            <a:ext cx="838200" cy="717550"/>
            <a:chOff x="5715000" y="2286000"/>
            <a:chExt cx="838200" cy="717187"/>
          </a:xfrm>
        </p:grpSpPr>
        <p:sp>
          <p:nvSpPr>
            <p:cNvPr id="456" name="Oval 455"/>
            <p:cNvSpPr/>
            <p:nvPr/>
          </p:nvSpPr>
          <p:spPr>
            <a:xfrm>
              <a:off x="6167437" y="2666807"/>
              <a:ext cx="385763" cy="336380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rgbClr val="FF99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FrutigerNextLT Regular" pitchFamily="18" charset="0"/>
                  <a:ea typeface="굴림" pitchFamily="50" charset="-127"/>
                  <a:cs typeface="Arial" pitchFamily="-105" charset="0"/>
                </a:rPr>
                <a:t>R</a:t>
              </a:r>
            </a:p>
          </p:txBody>
        </p:sp>
        <p:sp>
          <p:nvSpPr>
            <p:cNvPr id="457" name="Rectangle 456"/>
            <p:cNvSpPr/>
            <p:nvPr/>
          </p:nvSpPr>
          <p:spPr>
            <a:xfrm>
              <a:off x="5715000" y="2286000"/>
              <a:ext cx="457200" cy="380807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erpetua"/>
                  <a:ea typeface="ＭＳ Ｐゴシック" charset="0"/>
                  <a:cs typeface="ＭＳ Ｐゴシック" charset="0"/>
                </a:rPr>
                <a:t>PE</a:t>
              </a:r>
            </a:p>
          </p:txBody>
        </p:sp>
        <p:cxnSp>
          <p:nvCxnSpPr>
            <p:cNvPr id="264310" name="Straight Connector 457"/>
            <p:cNvCxnSpPr>
              <a:cxnSpLocks noChangeShapeType="1"/>
              <a:endCxn id="456" idx="1"/>
            </p:cNvCxnSpPr>
            <p:nvPr/>
          </p:nvCxnSpPr>
          <p:spPr bwMode="auto">
            <a:xfrm>
              <a:off x="6172200" y="2667000"/>
              <a:ext cx="51113" cy="4923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459" name="Straight Arrow Connector 458"/>
          <p:cNvCxnSpPr>
            <a:cxnSpLocks noChangeShapeType="1"/>
            <a:stCxn id="396" idx="4"/>
          </p:cNvCxnSpPr>
          <p:nvPr/>
        </p:nvCxnSpPr>
        <p:spPr bwMode="auto">
          <a:xfrm rot="16200000" flipH="1">
            <a:off x="1892300" y="3492500"/>
            <a:ext cx="3241675" cy="2422525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ysDash"/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60" name="Straight Arrow Connector 459"/>
          <p:cNvCxnSpPr>
            <a:cxnSpLocks noChangeShapeType="1"/>
            <a:stCxn id="396" idx="0"/>
          </p:cNvCxnSpPr>
          <p:nvPr/>
        </p:nvCxnSpPr>
        <p:spPr bwMode="auto">
          <a:xfrm rot="5400000" flipH="1" flipV="1">
            <a:off x="3092450" y="1114425"/>
            <a:ext cx="841375" cy="2422525"/>
          </a:xfrm>
          <a:prstGeom prst="straightConnector1">
            <a:avLst/>
          </a:prstGeom>
          <a:noFill/>
          <a:ln w="38100">
            <a:solidFill>
              <a:srgbClr val="FF0000"/>
            </a:solidFill>
            <a:prstDash val="sysDash"/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19" name="Group 460"/>
          <p:cNvGrpSpPr>
            <a:grpSpLocks/>
          </p:cNvGrpSpPr>
          <p:nvPr/>
        </p:nvGrpSpPr>
        <p:grpSpPr bwMode="auto">
          <a:xfrm>
            <a:off x="6710363" y="3025775"/>
            <a:ext cx="2282825" cy="2884488"/>
            <a:chOff x="6711012" y="3025435"/>
            <a:chExt cx="2281600" cy="2884692"/>
          </a:xfrm>
        </p:grpSpPr>
        <p:grpSp>
          <p:nvGrpSpPr>
            <p:cNvPr id="264267" name="Group 419"/>
            <p:cNvGrpSpPr>
              <a:grpSpLocks/>
            </p:cNvGrpSpPr>
            <p:nvPr/>
          </p:nvGrpSpPr>
          <p:grpSpPr bwMode="auto">
            <a:xfrm>
              <a:off x="6711012" y="3025435"/>
              <a:ext cx="2175930" cy="2884692"/>
              <a:chOff x="6711012" y="3025435"/>
              <a:chExt cx="2175930" cy="2884692"/>
            </a:xfrm>
          </p:grpSpPr>
          <p:sp>
            <p:nvSpPr>
              <p:cNvPr id="465" name="Line 197"/>
              <p:cNvSpPr>
                <a:spLocks noChangeShapeType="1"/>
              </p:cNvSpPr>
              <p:nvPr/>
            </p:nvSpPr>
            <p:spPr bwMode="auto">
              <a:xfrm flipH="1">
                <a:off x="6720532" y="3025435"/>
                <a:ext cx="142798" cy="1588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5" charset="0"/>
                  <a:ea typeface="Arial" pitchFamily="-105" charset="0"/>
                  <a:cs typeface="Arial" pitchFamily="-105" charset="0"/>
                </a:endParaRPr>
              </a:p>
            </p:txBody>
          </p:sp>
          <p:grpSp>
            <p:nvGrpSpPr>
              <p:cNvPr id="264271" name="Group 418"/>
              <p:cNvGrpSpPr>
                <a:grpSpLocks/>
              </p:cNvGrpSpPr>
              <p:nvPr/>
            </p:nvGrpSpPr>
            <p:grpSpPr bwMode="auto">
              <a:xfrm>
                <a:off x="6711012" y="3025435"/>
                <a:ext cx="2175930" cy="2884692"/>
                <a:chOff x="6711012" y="3025435"/>
                <a:chExt cx="2175930" cy="2884692"/>
              </a:xfrm>
            </p:grpSpPr>
            <p:sp>
              <p:nvSpPr>
                <p:cNvPr id="467" name="Freeform 194"/>
                <p:cNvSpPr>
                  <a:spLocks/>
                </p:cNvSpPr>
                <p:nvPr/>
              </p:nvSpPr>
              <p:spPr bwMode="auto">
                <a:xfrm>
                  <a:off x="6715771" y="3739861"/>
                  <a:ext cx="184051" cy="76046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82" y="0"/>
                    </a:cxn>
                    <a:cxn ang="0">
                      <a:pos x="182" y="690"/>
                    </a:cxn>
                  </a:cxnLst>
                  <a:rect l="0" t="0" r="r" b="b"/>
                  <a:pathLst>
                    <a:path w="182" h="690">
                      <a:moveTo>
                        <a:pt x="0" y="0"/>
                      </a:moveTo>
                      <a:lnTo>
                        <a:pt x="182" y="0"/>
                      </a:lnTo>
                      <a:lnTo>
                        <a:pt x="182" y="690"/>
                      </a:lnTo>
                    </a:path>
                  </a:pathLst>
                </a:custGeom>
                <a:noFill/>
                <a:ln w="1746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5" charset="0"/>
                    <a:ea typeface="Arial" pitchFamily="-105" charset="0"/>
                    <a:cs typeface="Arial" pitchFamily="-105" charset="0"/>
                  </a:endParaRPr>
                </a:p>
              </p:txBody>
            </p:sp>
            <p:sp>
              <p:nvSpPr>
                <p:cNvPr id="468" name="Freeform 198"/>
                <p:cNvSpPr>
                  <a:spLocks/>
                </p:cNvSpPr>
                <p:nvPr/>
              </p:nvSpPr>
              <p:spPr bwMode="auto">
                <a:xfrm>
                  <a:off x="6714185" y="4473337"/>
                  <a:ext cx="133278" cy="24290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33" y="0"/>
                    </a:cxn>
                    <a:cxn ang="0">
                      <a:pos x="133" y="220"/>
                    </a:cxn>
                  </a:cxnLst>
                  <a:rect l="0" t="0" r="r" b="b"/>
                  <a:pathLst>
                    <a:path w="133" h="220">
                      <a:moveTo>
                        <a:pt x="0" y="0"/>
                      </a:moveTo>
                      <a:lnTo>
                        <a:pt x="133" y="0"/>
                      </a:lnTo>
                      <a:lnTo>
                        <a:pt x="133" y="220"/>
                      </a:lnTo>
                    </a:path>
                  </a:pathLst>
                </a:custGeom>
                <a:noFill/>
                <a:ln w="1746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5" charset="0"/>
                    <a:ea typeface="Arial" pitchFamily="-105" charset="0"/>
                    <a:cs typeface="Arial" pitchFamily="-105" charset="0"/>
                  </a:endParaRPr>
                </a:p>
              </p:txBody>
            </p:sp>
            <p:sp>
              <p:nvSpPr>
                <p:cNvPr id="469" name="Line 200"/>
                <p:cNvSpPr>
                  <a:spLocks noChangeShapeType="1"/>
                </p:cNvSpPr>
                <p:nvPr/>
              </p:nvSpPr>
              <p:spPr bwMode="auto">
                <a:xfrm>
                  <a:off x="6711012" y="5206814"/>
                  <a:ext cx="136452" cy="0"/>
                </a:xfrm>
                <a:prstGeom prst="line">
                  <a:avLst/>
                </a:prstGeom>
                <a:noFill/>
                <a:ln w="17463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5" charset="0"/>
                    <a:ea typeface="Arial" pitchFamily="-105" charset="0"/>
                    <a:cs typeface="Arial" pitchFamily="-105" charset="0"/>
                  </a:endParaRPr>
                </a:p>
              </p:txBody>
            </p:sp>
            <p:sp>
              <p:nvSpPr>
                <p:cNvPr id="470" name="Line 70"/>
                <p:cNvSpPr>
                  <a:spLocks noChangeShapeType="1"/>
                </p:cNvSpPr>
                <p:nvPr/>
              </p:nvSpPr>
              <p:spPr bwMode="auto">
                <a:xfrm>
                  <a:off x="6847464" y="4716243"/>
                  <a:ext cx="147558" cy="0"/>
                </a:xfrm>
                <a:prstGeom prst="line">
                  <a:avLst/>
                </a:prstGeom>
                <a:noFill/>
                <a:ln w="17463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5" charset="0"/>
                    <a:ea typeface="Arial" pitchFamily="-105" charset="0"/>
                    <a:cs typeface="Arial" pitchFamily="-105" charset="0"/>
                  </a:endParaRPr>
                </a:p>
              </p:txBody>
            </p:sp>
            <p:sp>
              <p:nvSpPr>
                <p:cNvPr id="471" name="Rectangle 13"/>
                <p:cNvSpPr>
                  <a:spLocks noChangeArrowheads="1"/>
                </p:cNvSpPr>
                <p:nvPr/>
              </p:nvSpPr>
              <p:spPr bwMode="auto">
                <a:xfrm>
                  <a:off x="7055314" y="4011343"/>
                  <a:ext cx="1031321" cy="1408212"/>
                </a:xfrm>
                <a:prstGeom prst="rect">
                  <a:avLst/>
                </a:prstGeom>
                <a:solidFill>
                  <a:srgbClr val="E6E6E6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5" charset="0"/>
                    <a:ea typeface="Arial" pitchFamily="-105" charset="0"/>
                    <a:cs typeface="Arial" pitchFamily="-105" charset="0"/>
                  </a:endParaRPr>
                </a:p>
              </p:txBody>
            </p:sp>
            <p:sp>
              <p:nvSpPr>
                <p:cNvPr id="472" name="Rectangle 14"/>
                <p:cNvSpPr>
                  <a:spLocks noChangeArrowheads="1"/>
                </p:cNvSpPr>
                <p:nvPr/>
              </p:nvSpPr>
              <p:spPr bwMode="auto">
                <a:xfrm>
                  <a:off x="7055314" y="4011343"/>
                  <a:ext cx="1031321" cy="1408212"/>
                </a:xfrm>
                <a:prstGeom prst="rect">
                  <a:avLst/>
                </a:prstGeom>
                <a:noFill/>
                <a:ln w="17463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5" charset="0"/>
                    <a:ea typeface="Arial" pitchFamily="-105" charset="0"/>
                    <a:cs typeface="Arial" pitchFamily="-105" charset="0"/>
                  </a:endParaRPr>
                </a:p>
              </p:txBody>
            </p:sp>
            <p:sp>
              <p:nvSpPr>
                <p:cNvPr id="473" name="Freeform 15"/>
                <p:cNvSpPr>
                  <a:spLocks/>
                </p:cNvSpPr>
                <p:nvPr/>
              </p:nvSpPr>
              <p:spPr bwMode="auto">
                <a:xfrm>
                  <a:off x="7183833" y="4247896"/>
                  <a:ext cx="772697" cy="928754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53" y="0"/>
                    </a:cxn>
                    <a:cxn ang="0">
                      <a:pos x="613" y="843"/>
                    </a:cxn>
                    <a:cxn ang="0">
                      <a:pos x="766" y="843"/>
                    </a:cxn>
                  </a:cxnLst>
                  <a:rect l="0" t="0" r="r" b="b"/>
                  <a:pathLst>
                    <a:path w="766" h="843">
                      <a:moveTo>
                        <a:pt x="0" y="0"/>
                      </a:moveTo>
                      <a:lnTo>
                        <a:pt x="153" y="0"/>
                      </a:lnTo>
                      <a:lnTo>
                        <a:pt x="613" y="843"/>
                      </a:lnTo>
                      <a:lnTo>
                        <a:pt x="766" y="843"/>
                      </a:lnTo>
                    </a:path>
                  </a:pathLst>
                </a:custGeom>
                <a:noFill/>
                <a:ln w="1746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5" charset="0"/>
                    <a:ea typeface="Arial" pitchFamily="-105" charset="0"/>
                    <a:cs typeface="Arial" pitchFamily="-105" charset="0"/>
                  </a:endParaRPr>
                </a:p>
              </p:txBody>
            </p:sp>
            <p:sp>
              <p:nvSpPr>
                <p:cNvPr id="474" name="Freeform 16"/>
                <p:cNvSpPr>
                  <a:spLocks/>
                </p:cNvSpPr>
                <p:nvPr/>
              </p:nvSpPr>
              <p:spPr bwMode="auto">
                <a:xfrm>
                  <a:off x="7183833" y="4247896"/>
                  <a:ext cx="772697" cy="928754"/>
                </a:xfrm>
                <a:custGeom>
                  <a:avLst/>
                  <a:gdLst/>
                  <a:ahLst/>
                  <a:cxnLst>
                    <a:cxn ang="0">
                      <a:pos x="766" y="0"/>
                    </a:cxn>
                    <a:cxn ang="0">
                      <a:pos x="613" y="0"/>
                    </a:cxn>
                    <a:cxn ang="0">
                      <a:pos x="153" y="843"/>
                    </a:cxn>
                    <a:cxn ang="0">
                      <a:pos x="0" y="843"/>
                    </a:cxn>
                  </a:cxnLst>
                  <a:rect l="0" t="0" r="r" b="b"/>
                  <a:pathLst>
                    <a:path w="766" h="843">
                      <a:moveTo>
                        <a:pt x="766" y="0"/>
                      </a:moveTo>
                      <a:lnTo>
                        <a:pt x="613" y="0"/>
                      </a:lnTo>
                      <a:lnTo>
                        <a:pt x="153" y="843"/>
                      </a:lnTo>
                      <a:lnTo>
                        <a:pt x="0" y="843"/>
                      </a:lnTo>
                    </a:path>
                  </a:pathLst>
                </a:custGeom>
                <a:noFill/>
                <a:ln w="1746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5" charset="0"/>
                    <a:ea typeface="Arial" pitchFamily="-105" charset="0"/>
                    <a:cs typeface="Arial" pitchFamily="-105" charset="0"/>
                  </a:endParaRPr>
                </a:p>
              </p:txBody>
            </p:sp>
            <p:sp>
              <p:nvSpPr>
                <p:cNvPr id="475" name="Line 17"/>
                <p:cNvSpPr>
                  <a:spLocks noChangeShapeType="1"/>
                </p:cNvSpPr>
                <p:nvPr/>
              </p:nvSpPr>
              <p:spPr bwMode="auto">
                <a:xfrm>
                  <a:off x="8086636" y="4251072"/>
                  <a:ext cx="249104" cy="0"/>
                </a:xfrm>
                <a:prstGeom prst="line">
                  <a:avLst/>
                </a:prstGeom>
                <a:noFill/>
                <a:ln w="17463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5" charset="0"/>
                    <a:ea typeface="Arial" pitchFamily="-105" charset="0"/>
                    <a:cs typeface="Arial" pitchFamily="-105" charset="0"/>
                  </a:endParaRPr>
                </a:p>
              </p:txBody>
            </p:sp>
            <p:sp>
              <p:nvSpPr>
                <p:cNvPr id="476" name="Freeform 18"/>
                <p:cNvSpPr>
                  <a:spLocks/>
                </p:cNvSpPr>
                <p:nvPr/>
              </p:nvSpPr>
              <p:spPr bwMode="auto">
                <a:xfrm>
                  <a:off x="8327806" y="4214557"/>
                  <a:ext cx="66639" cy="7303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7" y="33"/>
                    </a:cxn>
                    <a:cxn ang="0">
                      <a:pos x="0" y="6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7" h="67">
                      <a:moveTo>
                        <a:pt x="0" y="0"/>
                      </a:moveTo>
                      <a:lnTo>
                        <a:pt x="67" y="33"/>
                      </a:lnTo>
                      <a:lnTo>
                        <a:pt x="0" y="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5" charset="0"/>
                    <a:ea typeface="Arial" pitchFamily="-105" charset="0"/>
                    <a:cs typeface="Arial" pitchFamily="-105" charset="0"/>
                  </a:endParaRPr>
                </a:p>
              </p:txBody>
            </p:sp>
            <p:sp>
              <p:nvSpPr>
                <p:cNvPr id="477" name="Line 19"/>
                <p:cNvSpPr>
                  <a:spLocks noChangeShapeType="1"/>
                </p:cNvSpPr>
                <p:nvPr/>
              </p:nvSpPr>
              <p:spPr bwMode="auto">
                <a:xfrm>
                  <a:off x="8086636" y="5181412"/>
                  <a:ext cx="249104" cy="0"/>
                </a:xfrm>
                <a:prstGeom prst="line">
                  <a:avLst/>
                </a:prstGeom>
                <a:noFill/>
                <a:ln w="17463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5" charset="0"/>
                    <a:ea typeface="Arial" pitchFamily="-105" charset="0"/>
                    <a:cs typeface="Arial" pitchFamily="-105" charset="0"/>
                  </a:endParaRPr>
                </a:p>
              </p:txBody>
            </p:sp>
            <p:sp>
              <p:nvSpPr>
                <p:cNvPr id="478" name="Freeform 20"/>
                <p:cNvSpPr>
                  <a:spLocks/>
                </p:cNvSpPr>
                <p:nvPr/>
              </p:nvSpPr>
              <p:spPr bwMode="auto">
                <a:xfrm>
                  <a:off x="8327806" y="5144898"/>
                  <a:ext cx="66639" cy="7303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7" y="33"/>
                    </a:cxn>
                    <a:cxn ang="0">
                      <a:pos x="0" y="6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7" h="67">
                      <a:moveTo>
                        <a:pt x="0" y="0"/>
                      </a:moveTo>
                      <a:lnTo>
                        <a:pt x="67" y="33"/>
                      </a:lnTo>
                      <a:lnTo>
                        <a:pt x="0" y="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5" charset="0"/>
                    <a:ea typeface="Arial" pitchFamily="-105" charset="0"/>
                    <a:cs typeface="Arial" pitchFamily="-105" charset="0"/>
                  </a:endParaRPr>
                </a:p>
              </p:txBody>
            </p:sp>
            <p:sp>
              <p:nvSpPr>
                <p:cNvPr id="264284" name="Rectangle 21"/>
                <p:cNvSpPr>
                  <a:spLocks noChangeArrowheads="1"/>
                </p:cNvSpPr>
                <p:nvPr/>
              </p:nvSpPr>
              <p:spPr bwMode="auto">
                <a:xfrm>
                  <a:off x="7091808" y="5429080"/>
                  <a:ext cx="604513" cy="1857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굴림" charset="0"/>
                      <a:cs typeface="굴림" charset="0"/>
                    </a:rPr>
                    <a:t>Crossbar </a:t>
                  </a:r>
                  <a:endParaRPr kumimoji="0" lang="en-US" altLang="ko-KR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굴림" charset="0"/>
                    <a:cs typeface="굴림" charset="0"/>
                  </a:endParaRPr>
                </a:p>
              </p:txBody>
            </p:sp>
            <p:sp>
              <p:nvSpPr>
                <p:cNvPr id="264285" name="Rectangle 22"/>
                <p:cNvSpPr>
                  <a:spLocks noChangeArrowheads="1"/>
                </p:cNvSpPr>
                <p:nvPr/>
              </p:nvSpPr>
              <p:spPr bwMode="auto">
                <a:xfrm>
                  <a:off x="7683627" y="5429080"/>
                  <a:ext cx="57119" cy="1857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굴림" charset="0"/>
                      <a:cs typeface="굴림" charset="0"/>
                    </a:rPr>
                    <a:t>(</a:t>
                  </a:r>
                  <a:endParaRPr kumimoji="0" lang="en-US" altLang="ko-KR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굴림" charset="0"/>
                    <a:cs typeface="굴림" charset="0"/>
                  </a:endParaRPr>
                </a:p>
              </p:txBody>
            </p:sp>
            <p:sp>
              <p:nvSpPr>
                <p:cNvPr id="264286" name="Rectangle 23"/>
                <p:cNvSpPr>
                  <a:spLocks noChangeArrowheads="1"/>
                </p:cNvSpPr>
                <p:nvPr/>
              </p:nvSpPr>
              <p:spPr bwMode="auto">
                <a:xfrm>
                  <a:off x="7724880" y="5429080"/>
                  <a:ext cx="106306" cy="1857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굴림" charset="0"/>
                      <a:cs typeface="굴림" charset="0"/>
                    </a:rPr>
                    <a:t>5 </a:t>
                  </a:r>
                  <a:endParaRPr kumimoji="0" lang="en-US" altLang="ko-KR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굴림" charset="0"/>
                    <a:cs typeface="굴림" charset="0"/>
                  </a:endParaRPr>
                </a:p>
              </p:txBody>
            </p:sp>
            <p:sp>
              <p:nvSpPr>
                <p:cNvPr id="264287" name="Rectangle 24"/>
                <p:cNvSpPr>
                  <a:spLocks noChangeArrowheads="1"/>
                </p:cNvSpPr>
                <p:nvPr/>
              </p:nvSpPr>
              <p:spPr bwMode="auto">
                <a:xfrm>
                  <a:off x="7834359" y="5429080"/>
                  <a:ext cx="120585" cy="1857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굴림" charset="0"/>
                      <a:cs typeface="굴림" charset="0"/>
                    </a:rPr>
                    <a:t>x </a:t>
                  </a:r>
                  <a:endParaRPr kumimoji="0" lang="en-US" altLang="ko-KR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굴림" charset="0"/>
                    <a:cs typeface="굴림" charset="0"/>
                  </a:endParaRPr>
                </a:p>
              </p:txBody>
            </p:sp>
            <p:sp>
              <p:nvSpPr>
                <p:cNvPr id="264288" name="Rectangle 25"/>
                <p:cNvSpPr>
                  <a:spLocks noChangeArrowheads="1"/>
                </p:cNvSpPr>
                <p:nvPr/>
              </p:nvSpPr>
              <p:spPr bwMode="auto">
                <a:xfrm>
                  <a:off x="7937491" y="5429080"/>
                  <a:ext cx="69813" cy="1857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굴림" charset="0"/>
                      <a:cs typeface="굴림" charset="0"/>
                    </a:rPr>
                    <a:t>5</a:t>
                  </a:r>
                  <a:endParaRPr kumimoji="0" lang="en-US" altLang="ko-KR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굴림" charset="0"/>
                    <a:cs typeface="굴림" charset="0"/>
                  </a:endParaRPr>
                </a:p>
              </p:txBody>
            </p:sp>
            <p:sp>
              <p:nvSpPr>
                <p:cNvPr id="264289" name="Rectangle 26"/>
                <p:cNvSpPr>
                  <a:spLocks noChangeArrowheads="1"/>
                </p:cNvSpPr>
                <p:nvPr/>
              </p:nvSpPr>
              <p:spPr bwMode="auto">
                <a:xfrm>
                  <a:off x="8012064" y="5429080"/>
                  <a:ext cx="55532" cy="1857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굴림" charset="0"/>
                      <a:cs typeface="굴림" charset="0"/>
                    </a:rPr>
                    <a:t>)</a:t>
                  </a:r>
                  <a:endParaRPr kumimoji="0" lang="en-US" altLang="ko-KR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굴림" charset="0"/>
                    <a:cs typeface="굴림" charset="0"/>
                  </a:endParaRPr>
                </a:p>
              </p:txBody>
            </p:sp>
            <p:sp>
              <p:nvSpPr>
                <p:cNvPr id="485" name="Freeform 55"/>
                <p:cNvSpPr>
                  <a:spLocks/>
                </p:cNvSpPr>
                <p:nvPr/>
              </p:nvSpPr>
              <p:spPr bwMode="auto">
                <a:xfrm>
                  <a:off x="6863330" y="3025435"/>
                  <a:ext cx="131691" cy="122563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8" y="0"/>
                    </a:cxn>
                    <a:cxn ang="0">
                      <a:pos x="88" y="1112"/>
                    </a:cxn>
                    <a:cxn ang="0">
                      <a:pos x="131" y="1112"/>
                    </a:cxn>
                  </a:cxnLst>
                  <a:rect l="0" t="0" r="r" b="b"/>
                  <a:pathLst>
                    <a:path w="131" h="1112">
                      <a:moveTo>
                        <a:pt x="0" y="0"/>
                      </a:moveTo>
                      <a:lnTo>
                        <a:pt x="88" y="0"/>
                      </a:lnTo>
                      <a:lnTo>
                        <a:pt x="88" y="1112"/>
                      </a:lnTo>
                      <a:lnTo>
                        <a:pt x="131" y="1112"/>
                      </a:lnTo>
                    </a:path>
                  </a:pathLst>
                </a:custGeom>
                <a:noFill/>
                <a:ln w="1746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5" charset="0"/>
                    <a:ea typeface="Arial" pitchFamily="-105" charset="0"/>
                    <a:cs typeface="Arial" pitchFamily="-105" charset="0"/>
                  </a:endParaRPr>
                </a:p>
              </p:txBody>
            </p:sp>
            <p:sp>
              <p:nvSpPr>
                <p:cNvPr id="486" name="Freeform 56"/>
                <p:cNvSpPr>
                  <a:spLocks/>
                </p:cNvSpPr>
                <p:nvPr/>
              </p:nvSpPr>
              <p:spPr bwMode="auto">
                <a:xfrm>
                  <a:off x="6987089" y="4214557"/>
                  <a:ext cx="68225" cy="7303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7" y="33"/>
                    </a:cxn>
                    <a:cxn ang="0">
                      <a:pos x="0" y="6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7" h="67">
                      <a:moveTo>
                        <a:pt x="0" y="0"/>
                      </a:moveTo>
                      <a:lnTo>
                        <a:pt x="67" y="33"/>
                      </a:lnTo>
                      <a:lnTo>
                        <a:pt x="0" y="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5" charset="0"/>
                    <a:ea typeface="Arial" pitchFamily="-105" charset="0"/>
                    <a:cs typeface="Arial" pitchFamily="-105" charset="0"/>
                  </a:endParaRPr>
                </a:p>
              </p:txBody>
            </p:sp>
            <p:sp>
              <p:nvSpPr>
                <p:cNvPr id="264292" name="Rectangle 59"/>
                <p:cNvSpPr>
                  <a:spLocks noChangeArrowheads="1"/>
                </p:cNvSpPr>
                <p:nvPr/>
              </p:nvSpPr>
              <p:spPr bwMode="auto">
                <a:xfrm>
                  <a:off x="8407139" y="4154228"/>
                  <a:ext cx="449022" cy="1857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굴림" charset="0"/>
                      <a:cs typeface="굴림" charset="0"/>
                    </a:rPr>
                    <a:t>To East</a:t>
                  </a:r>
                  <a:endParaRPr kumimoji="0" lang="en-US" altLang="ko-KR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굴림" charset="0"/>
                    <a:cs typeface="굴림" charset="0"/>
                  </a:endParaRPr>
                </a:p>
              </p:txBody>
            </p:sp>
            <p:sp>
              <p:nvSpPr>
                <p:cNvPr id="264293" name="Rectangle 60"/>
                <p:cNvSpPr>
                  <a:spLocks noChangeArrowheads="1"/>
                </p:cNvSpPr>
                <p:nvPr/>
              </p:nvSpPr>
              <p:spPr bwMode="auto">
                <a:xfrm>
                  <a:off x="8407139" y="5087744"/>
                  <a:ext cx="353823" cy="1841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굴림" charset="0"/>
                      <a:cs typeface="굴림" charset="0"/>
                    </a:rPr>
                    <a:t>To PE</a:t>
                  </a:r>
                  <a:endParaRPr kumimoji="0" lang="en-US" altLang="ko-KR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굴림" charset="0"/>
                    <a:cs typeface="굴림" charset="0"/>
                  </a:endParaRPr>
                </a:p>
              </p:txBody>
            </p:sp>
            <p:sp>
              <p:nvSpPr>
                <p:cNvPr id="489" name="Freeform 71"/>
                <p:cNvSpPr>
                  <a:spLocks/>
                </p:cNvSpPr>
                <p:nvPr/>
              </p:nvSpPr>
              <p:spPr bwMode="auto">
                <a:xfrm>
                  <a:off x="6987089" y="4679727"/>
                  <a:ext cx="68225" cy="7303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7" y="33"/>
                    </a:cxn>
                    <a:cxn ang="0">
                      <a:pos x="0" y="6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7" h="66">
                      <a:moveTo>
                        <a:pt x="0" y="0"/>
                      </a:moveTo>
                      <a:lnTo>
                        <a:pt x="67" y="33"/>
                      </a:lnTo>
                      <a:lnTo>
                        <a:pt x="0" y="6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5" charset="0"/>
                    <a:ea typeface="Arial" pitchFamily="-105" charset="0"/>
                    <a:cs typeface="Arial" pitchFamily="-105" charset="0"/>
                  </a:endParaRPr>
                </a:p>
              </p:txBody>
            </p:sp>
            <p:sp>
              <p:nvSpPr>
                <p:cNvPr id="490" name="Freeform 72"/>
                <p:cNvSpPr>
                  <a:spLocks/>
                </p:cNvSpPr>
                <p:nvPr/>
              </p:nvSpPr>
              <p:spPr bwMode="auto">
                <a:xfrm>
                  <a:off x="6771305" y="5176650"/>
                  <a:ext cx="223717" cy="733477"/>
                </a:xfrm>
                <a:custGeom>
                  <a:avLst/>
                  <a:gdLst/>
                  <a:ahLst/>
                  <a:cxnLst>
                    <a:cxn ang="0">
                      <a:pos x="0" y="665"/>
                    </a:cxn>
                    <a:cxn ang="0">
                      <a:pos x="129" y="665"/>
                    </a:cxn>
                    <a:cxn ang="0">
                      <a:pos x="129" y="0"/>
                    </a:cxn>
                    <a:cxn ang="0">
                      <a:pos x="222" y="0"/>
                    </a:cxn>
                  </a:cxnLst>
                  <a:rect l="0" t="0" r="r" b="b"/>
                  <a:pathLst>
                    <a:path w="222" h="665">
                      <a:moveTo>
                        <a:pt x="0" y="665"/>
                      </a:moveTo>
                      <a:lnTo>
                        <a:pt x="129" y="665"/>
                      </a:lnTo>
                      <a:lnTo>
                        <a:pt x="129" y="0"/>
                      </a:lnTo>
                      <a:lnTo>
                        <a:pt x="222" y="0"/>
                      </a:lnTo>
                    </a:path>
                  </a:pathLst>
                </a:custGeom>
                <a:noFill/>
                <a:ln w="1746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5" charset="0"/>
                    <a:ea typeface="Arial" pitchFamily="-105" charset="0"/>
                    <a:cs typeface="Arial" pitchFamily="-105" charset="0"/>
                  </a:endParaRPr>
                </a:p>
              </p:txBody>
            </p:sp>
            <p:sp>
              <p:nvSpPr>
                <p:cNvPr id="491" name="Freeform 73"/>
                <p:cNvSpPr>
                  <a:spLocks/>
                </p:cNvSpPr>
                <p:nvPr/>
              </p:nvSpPr>
              <p:spPr bwMode="auto">
                <a:xfrm>
                  <a:off x="6987089" y="5141723"/>
                  <a:ext cx="68225" cy="73030"/>
                </a:xfrm>
                <a:custGeom>
                  <a:avLst/>
                  <a:gdLst/>
                  <a:ahLst/>
                  <a:cxnLst>
                    <a:cxn ang="0">
                      <a:pos x="0" y="67"/>
                    </a:cxn>
                    <a:cxn ang="0">
                      <a:pos x="67" y="33"/>
                    </a:cxn>
                    <a:cxn ang="0">
                      <a:pos x="0" y="0"/>
                    </a:cxn>
                    <a:cxn ang="0">
                      <a:pos x="0" y="67"/>
                    </a:cxn>
                  </a:cxnLst>
                  <a:rect l="0" t="0" r="r" b="b"/>
                  <a:pathLst>
                    <a:path w="67" h="67">
                      <a:moveTo>
                        <a:pt x="0" y="67"/>
                      </a:moveTo>
                      <a:lnTo>
                        <a:pt x="67" y="33"/>
                      </a:lnTo>
                      <a:lnTo>
                        <a:pt x="0" y="0"/>
                      </a:ln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5" charset="0"/>
                    <a:ea typeface="Arial" pitchFamily="-105" charset="0"/>
                    <a:cs typeface="Arial" pitchFamily="-105" charset="0"/>
                  </a:endParaRPr>
                </a:p>
              </p:txBody>
            </p:sp>
            <p:sp>
              <p:nvSpPr>
                <p:cNvPr id="492" name="Line 195"/>
                <p:cNvSpPr>
                  <a:spLocks noChangeShapeType="1"/>
                </p:cNvSpPr>
                <p:nvPr/>
              </p:nvSpPr>
              <p:spPr bwMode="auto">
                <a:xfrm>
                  <a:off x="6899823" y="4500327"/>
                  <a:ext cx="95199" cy="1587"/>
                </a:xfrm>
                <a:prstGeom prst="line">
                  <a:avLst/>
                </a:prstGeom>
                <a:noFill/>
                <a:ln w="17463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5" charset="0"/>
                    <a:ea typeface="Arial" pitchFamily="-105" charset="0"/>
                    <a:cs typeface="Arial" pitchFamily="-105" charset="0"/>
                  </a:endParaRPr>
                </a:p>
              </p:txBody>
            </p:sp>
            <p:sp>
              <p:nvSpPr>
                <p:cNvPr id="493" name="Freeform 196"/>
                <p:cNvSpPr>
                  <a:spLocks/>
                </p:cNvSpPr>
                <p:nvPr/>
              </p:nvSpPr>
              <p:spPr bwMode="auto">
                <a:xfrm>
                  <a:off x="6987089" y="4463812"/>
                  <a:ext cx="68225" cy="7461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7" y="33"/>
                    </a:cxn>
                    <a:cxn ang="0">
                      <a:pos x="0" y="6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7" h="67">
                      <a:moveTo>
                        <a:pt x="0" y="0"/>
                      </a:moveTo>
                      <a:lnTo>
                        <a:pt x="67" y="33"/>
                      </a:lnTo>
                      <a:lnTo>
                        <a:pt x="0" y="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5" charset="0"/>
                    <a:ea typeface="Arial" pitchFamily="-105" charset="0"/>
                    <a:cs typeface="Arial" pitchFamily="-105" charset="0"/>
                  </a:endParaRPr>
                </a:p>
              </p:txBody>
            </p:sp>
            <p:sp>
              <p:nvSpPr>
                <p:cNvPr id="494" name="Freeform 201"/>
                <p:cNvSpPr>
                  <a:spLocks/>
                </p:cNvSpPr>
                <p:nvPr/>
              </p:nvSpPr>
              <p:spPr bwMode="auto">
                <a:xfrm>
                  <a:off x="6847464" y="4952796"/>
                  <a:ext cx="147558" cy="254018"/>
                </a:xfrm>
                <a:custGeom>
                  <a:avLst/>
                  <a:gdLst/>
                  <a:ahLst/>
                  <a:cxnLst>
                    <a:cxn ang="0">
                      <a:pos x="146" y="0"/>
                    </a:cxn>
                    <a:cxn ang="0">
                      <a:pos x="0" y="0"/>
                    </a:cxn>
                    <a:cxn ang="0">
                      <a:pos x="0" y="230"/>
                    </a:cxn>
                  </a:cxnLst>
                  <a:rect l="0" t="0" r="r" b="b"/>
                  <a:pathLst>
                    <a:path w="146" h="230">
                      <a:moveTo>
                        <a:pt x="146" y="0"/>
                      </a:moveTo>
                      <a:lnTo>
                        <a:pt x="0" y="0"/>
                      </a:lnTo>
                      <a:lnTo>
                        <a:pt x="0" y="230"/>
                      </a:lnTo>
                    </a:path>
                  </a:pathLst>
                </a:custGeom>
                <a:noFill/>
                <a:ln w="17463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5" charset="0"/>
                    <a:ea typeface="Arial" pitchFamily="-105" charset="0"/>
                    <a:cs typeface="Arial" pitchFamily="-105" charset="0"/>
                  </a:endParaRPr>
                </a:p>
              </p:txBody>
            </p:sp>
            <p:sp>
              <p:nvSpPr>
                <p:cNvPr id="495" name="Freeform 202"/>
                <p:cNvSpPr>
                  <a:spLocks/>
                </p:cNvSpPr>
                <p:nvPr/>
              </p:nvSpPr>
              <p:spPr bwMode="auto">
                <a:xfrm>
                  <a:off x="6987089" y="4914694"/>
                  <a:ext cx="68225" cy="7461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7" y="34"/>
                    </a:cxn>
                    <a:cxn ang="0">
                      <a:pos x="0" y="6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7" h="67">
                      <a:moveTo>
                        <a:pt x="0" y="0"/>
                      </a:moveTo>
                      <a:lnTo>
                        <a:pt x="67" y="34"/>
                      </a:lnTo>
                      <a:lnTo>
                        <a:pt x="0" y="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5" charset="0"/>
                    <a:ea typeface="Arial" pitchFamily="-105" charset="0"/>
                    <a:cs typeface="Arial" pitchFamily="-105" charset="0"/>
                  </a:endParaRPr>
                </a:p>
              </p:txBody>
            </p:sp>
            <p:sp>
              <p:nvSpPr>
                <p:cNvPr id="496" name="Line 203"/>
                <p:cNvSpPr>
                  <a:spLocks noChangeShapeType="1"/>
                </p:cNvSpPr>
                <p:nvPr/>
              </p:nvSpPr>
              <p:spPr bwMode="auto">
                <a:xfrm>
                  <a:off x="8086636" y="4500327"/>
                  <a:ext cx="249104" cy="1587"/>
                </a:xfrm>
                <a:prstGeom prst="line">
                  <a:avLst/>
                </a:prstGeom>
                <a:noFill/>
                <a:ln w="17463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5" charset="0"/>
                    <a:ea typeface="Arial" pitchFamily="-105" charset="0"/>
                    <a:cs typeface="Arial" pitchFamily="-105" charset="0"/>
                  </a:endParaRPr>
                </a:p>
              </p:txBody>
            </p:sp>
            <p:sp>
              <p:nvSpPr>
                <p:cNvPr id="497" name="Freeform 204"/>
                <p:cNvSpPr>
                  <a:spLocks/>
                </p:cNvSpPr>
                <p:nvPr/>
              </p:nvSpPr>
              <p:spPr bwMode="auto">
                <a:xfrm>
                  <a:off x="8327806" y="4463812"/>
                  <a:ext cx="66639" cy="7461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7" y="33"/>
                    </a:cxn>
                    <a:cxn ang="0">
                      <a:pos x="0" y="6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7" h="67">
                      <a:moveTo>
                        <a:pt x="0" y="0"/>
                      </a:moveTo>
                      <a:lnTo>
                        <a:pt x="67" y="33"/>
                      </a:lnTo>
                      <a:lnTo>
                        <a:pt x="0" y="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5" charset="0"/>
                    <a:ea typeface="Arial" pitchFamily="-105" charset="0"/>
                    <a:cs typeface="Arial" pitchFamily="-105" charset="0"/>
                  </a:endParaRPr>
                </a:p>
              </p:txBody>
            </p:sp>
            <p:sp>
              <p:nvSpPr>
                <p:cNvPr id="498" name="Line 205"/>
                <p:cNvSpPr>
                  <a:spLocks noChangeShapeType="1"/>
                </p:cNvSpPr>
                <p:nvPr/>
              </p:nvSpPr>
              <p:spPr bwMode="auto">
                <a:xfrm>
                  <a:off x="8086636" y="4716243"/>
                  <a:ext cx="249104" cy="0"/>
                </a:xfrm>
                <a:prstGeom prst="line">
                  <a:avLst/>
                </a:prstGeom>
                <a:noFill/>
                <a:ln w="17463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5" charset="0"/>
                    <a:ea typeface="Arial" pitchFamily="-105" charset="0"/>
                    <a:cs typeface="Arial" pitchFamily="-105" charset="0"/>
                  </a:endParaRPr>
                </a:p>
              </p:txBody>
            </p:sp>
            <p:sp>
              <p:nvSpPr>
                <p:cNvPr id="499" name="Freeform 206"/>
                <p:cNvSpPr>
                  <a:spLocks/>
                </p:cNvSpPr>
                <p:nvPr/>
              </p:nvSpPr>
              <p:spPr bwMode="auto">
                <a:xfrm>
                  <a:off x="8327806" y="4679727"/>
                  <a:ext cx="66639" cy="7303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7" y="33"/>
                    </a:cxn>
                    <a:cxn ang="0">
                      <a:pos x="0" y="6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7" h="66">
                      <a:moveTo>
                        <a:pt x="0" y="0"/>
                      </a:moveTo>
                      <a:lnTo>
                        <a:pt x="67" y="33"/>
                      </a:lnTo>
                      <a:lnTo>
                        <a:pt x="0" y="6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5" charset="0"/>
                    <a:ea typeface="Arial" pitchFamily="-105" charset="0"/>
                    <a:cs typeface="Arial" pitchFamily="-105" charset="0"/>
                  </a:endParaRPr>
                </a:p>
              </p:txBody>
            </p:sp>
            <p:sp>
              <p:nvSpPr>
                <p:cNvPr id="500" name="Line 207"/>
                <p:cNvSpPr>
                  <a:spLocks noChangeShapeType="1"/>
                </p:cNvSpPr>
                <p:nvPr/>
              </p:nvSpPr>
              <p:spPr bwMode="auto">
                <a:xfrm>
                  <a:off x="8086636" y="4952796"/>
                  <a:ext cx="249104" cy="1588"/>
                </a:xfrm>
                <a:prstGeom prst="line">
                  <a:avLst/>
                </a:prstGeom>
                <a:noFill/>
                <a:ln w="17463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5" charset="0"/>
                    <a:ea typeface="Arial" pitchFamily="-105" charset="0"/>
                    <a:cs typeface="Arial" pitchFamily="-105" charset="0"/>
                  </a:endParaRPr>
                </a:p>
              </p:txBody>
            </p:sp>
            <p:sp>
              <p:nvSpPr>
                <p:cNvPr id="501" name="Freeform 208"/>
                <p:cNvSpPr>
                  <a:spLocks/>
                </p:cNvSpPr>
                <p:nvPr/>
              </p:nvSpPr>
              <p:spPr bwMode="auto">
                <a:xfrm>
                  <a:off x="8327806" y="4914694"/>
                  <a:ext cx="66639" cy="7461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7" y="34"/>
                    </a:cxn>
                    <a:cxn ang="0">
                      <a:pos x="0" y="6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7" h="67">
                      <a:moveTo>
                        <a:pt x="0" y="0"/>
                      </a:moveTo>
                      <a:lnTo>
                        <a:pt x="67" y="34"/>
                      </a:lnTo>
                      <a:lnTo>
                        <a:pt x="0" y="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-105" charset="0"/>
                    <a:ea typeface="Arial" pitchFamily="-105" charset="0"/>
                    <a:cs typeface="Arial" pitchFamily="-105" charset="0"/>
                  </a:endParaRPr>
                </a:p>
              </p:txBody>
            </p:sp>
            <p:sp>
              <p:nvSpPr>
                <p:cNvPr id="264307" name="Rectangle 209"/>
                <p:cNvSpPr>
                  <a:spLocks noChangeArrowheads="1"/>
                </p:cNvSpPr>
                <p:nvPr/>
              </p:nvSpPr>
              <p:spPr bwMode="auto">
                <a:xfrm>
                  <a:off x="8407139" y="4408246"/>
                  <a:ext cx="479168" cy="1841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굴림" charset="0"/>
                      <a:cs typeface="굴림" charset="0"/>
                    </a:rPr>
                    <a:t>To West</a:t>
                  </a:r>
                  <a:endParaRPr kumimoji="0" lang="en-US" altLang="ko-KR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굴림" charset="0"/>
                    <a:cs typeface="굴림" charset="0"/>
                  </a:endParaRPr>
                </a:p>
              </p:txBody>
            </p:sp>
          </p:grpSp>
        </p:grpSp>
        <p:sp>
          <p:nvSpPr>
            <p:cNvPr id="264268" name="Rectangle 210"/>
            <p:cNvSpPr>
              <a:spLocks noChangeArrowheads="1"/>
            </p:cNvSpPr>
            <p:nvPr/>
          </p:nvSpPr>
          <p:spPr bwMode="auto">
            <a:xfrm>
              <a:off x="8407138" y="4624161"/>
              <a:ext cx="585474" cy="184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charset="0"/>
                  <a:cs typeface="굴림" charset="0"/>
                </a:rPr>
                <a:t>To North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charset="0"/>
                <a:cs typeface="굴림" charset="0"/>
              </a:endParaRPr>
            </a:p>
          </p:txBody>
        </p:sp>
        <p:sp>
          <p:nvSpPr>
            <p:cNvPr id="264269" name="Rectangle 211"/>
            <p:cNvSpPr>
              <a:spLocks noChangeArrowheads="1"/>
            </p:cNvSpPr>
            <p:nvPr/>
          </p:nvSpPr>
          <p:spPr bwMode="auto">
            <a:xfrm>
              <a:off x="8407138" y="4863890"/>
              <a:ext cx="572780" cy="184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charset="0"/>
                  <a:cs typeface="굴림" charset="0"/>
                </a:rPr>
                <a:t>To South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charset="0"/>
                <a:cs typeface="굴림" charset="0"/>
              </a:endParaRPr>
            </a:p>
          </p:txBody>
        </p:sp>
      </p:grpSp>
      <p:sp>
        <p:nvSpPr>
          <p:cNvPr id="503" name="Rectangle 216"/>
          <p:cNvSpPr>
            <a:spLocks noChangeArrowheads="1"/>
          </p:cNvSpPr>
          <p:nvPr/>
        </p:nvSpPr>
        <p:spPr bwMode="auto">
          <a:xfrm>
            <a:off x="5435600" y="2438400"/>
            <a:ext cx="1371600" cy="99695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sp>
        <p:nvSpPr>
          <p:cNvPr id="504" name="Text Box 217"/>
          <p:cNvSpPr txBox="1">
            <a:spLocks noChangeArrowheads="1"/>
          </p:cNvSpPr>
          <p:nvPr/>
        </p:nvSpPr>
        <p:spPr bwMode="auto">
          <a:xfrm>
            <a:off x="5257800" y="2057400"/>
            <a:ext cx="26463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굴림" charset="0"/>
                <a:cs typeface="굴림" charset="0"/>
              </a:rPr>
              <a:t>Input Port with Buffers</a:t>
            </a:r>
          </a:p>
        </p:txBody>
      </p:sp>
      <p:sp>
        <p:nvSpPr>
          <p:cNvPr id="505" name="Text Box 219"/>
          <p:cNvSpPr txBox="1">
            <a:spLocks noChangeArrowheads="1"/>
          </p:cNvSpPr>
          <p:nvPr/>
        </p:nvSpPr>
        <p:spPr bwMode="auto">
          <a:xfrm>
            <a:off x="7018338" y="2438400"/>
            <a:ext cx="18208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굴림" charset="0"/>
                <a:cs typeface="굴림" charset="0"/>
              </a:rPr>
              <a:t>Control Logic</a:t>
            </a:r>
          </a:p>
        </p:txBody>
      </p:sp>
      <p:sp>
        <p:nvSpPr>
          <p:cNvPr id="506" name="Text Box 221"/>
          <p:cNvSpPr txBox="1">
            <a:spLocks noChangeArrowheads="1"/>
          </p:cNvSpPr>
          <p:nvPr/>
        </p:nvSpPr>
        <p:spPr bwMode="auto">
          <a:xfrm>
            <a:off x="7162800" y="5715000"/>
            <a:ext cx="1447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srgbClr val="99CC00"/>
                </a:solidFill>
                <a:effectLst/>
                <a:uLnTx/>
                <a:uFillTx/>
                <a:latin typeface="Arial" charset="0"/>
                <a:ea typeface="굴림" charset="0"/>
                <a:cs typeface="굴림" charset="0"/>
              </a:rPr>
              <a:t>Crossbar</a:t>
            </a:r>
          </a:p>
        </p:txBody>
      </p:sp>
      <p:sp>
        <p:nvSpPr>
          <p:cNvPr id="507" name="Rectangle 506"/>
          <p:cNvSpPr/>
          <p:nvPr/>
        </p:nvSpPr>
        <p:spPr>
          <a:xfrm>
            <a:off x="4724400" y="1905000"/>
            <a:ext cx="4343400" cy="44196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Perpetua"/>
              <a:ea typeface="ＭＳ Ｐゴシック" charset="0"/>
              <a:cs typeface="ＭＳ Ｐゴシック" charset="0"/>
            </a:endParaRPr>
          </a:p>
        </p:txBody>
      </p:sp>
      <p:sp>
        <p:nvSpPr>
          <p:cNvPr id="508" name="Oval 507"/>
          <p:cNvSpPr/>
          <p:nvPr/>
        </p:nvSpPr>
        <p:spPr>
          <a:xfrm>
            <a:off x="228600" y="5257800"/>
            <a:ext cx="385763" cy="336550"/>
          </a:xfrm>
          <a:prstGeom prst="ellipse">
            <a:avLst/>
          </a:prstGeom>
          <a:solidFill>
            <a:srgbClr val="FF99CC"/>
          </a:solidFill>
          <a:ln w="9525">
            <a:solidFill>
              <a:srgbClr val="FF99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rutigerNextLT Regular" pitchFamily="18" charset="0"/>
                <a:ea typeface="굴림" pitchFamily="50" charset="-127"/>
                <a:cs typeface="Arial" pitchFamily="-105" charset="0"/>
              </a:rPr>
              <a:t>R</a:t>
            </a:r>
          </a:p>
        </p:txBody>
      </p:sp>
      <p:sp>
        <p:nvSpPr>
          <p:cNvPr id="509" name="TextBox 508"/>
          <p:cNvSpPr txBox="1"/>
          <p:nvPr/>
        </p:nvSpPr>
        <p:spPr>
          <a:xfrm>
            <a:off x="685800" y="5257800"/>
            <a:ext cx="877888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rPr>
              <a:t>Router</a:t>
            </a:r>
          </a:p>
        </p:txBody>
      </p:sp>
      <p:sp>
        <p:nvSpPr>
          <p:cNvPr id="510" name="Rectangle 509"/>
          <p:cNvSpPr/>
          <p:nvPr/>
        </p:nvSpPr>
        <p:spPr>
          <a:xfrm>
            <a:off x="228600" y="5715000"/>
            <a:ext cx="457200" cy="381000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Perpetua"/>
                <a:ea typeface="ＭＳ Ｐゴシック" charset="0"/>
                <a:cs typeface="ＭＳ Ｐゴシック" charset="0"/>
              </a:rPr>
              <a:t>PE</a:t>
            </a:r>
          </a:p>
        </p:txBody>
      </p:sp>
      <p:sp>
        <p:nvSpPr>
          <p:cNvPr id="511" name="TextBox 510"/>
          <p:cNvSpPr txBox="1"/>
          <p:nvPr/>
        </p:nvSpPr>
        <p:spPr>
          <a:xfrm>
            <a:off x="685800" y="5715000"/>
            <a:ext cx="2916238" cy="6159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rPr>
              <a:t>Processing Element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rPr>
              <a:t>(Cores, L2 Banks, Memory Controllers etc)</a:t>
            </a:r>
          </a:p>
        </p:txBody>
      </p:sp>
      <p:grpSp>
        <p:nvGrpSpPr>
          <p:cNvPr id="22" name="Group 511"/>
          <p:cNvGrpSpPr>
            <a:grpSpLocks/>
          </p:cNvGrpSpPr>
          <p:nvPr/>
        </p:nvGrpSpPr>
        <p:grpSpPr bwMode="auto">
          <a:xfrm>
            <a:off x="6665913" y="2676525"/>
            <a:ext cx="1563687" cy="1341438"/>
            <a:chOff x="6666491" y="2677160"/>
            <a:chExt cx="1563109" cy="1341014"/>
          </a:xfrm>
        </p:grpSpPr>
        <p:grpSp>
          <p:nvGrpSpPr>
            <p:cNvPr id="264246" name="Group 420"/>
            <p:cNvGrpSpPr>
              <a:grpSpLocks/>
            </p:cNvGrpSpPr>
            <p:nvPr/>
          </p:nvGrpSpPr>
          <p:grpSpPr bwMode="auto">
            <a:xfrm>
              <a:off x="6667650" y="2681652"/>
              <a:ext cx="1561950" cy="1336522"/>
              <a:chOff x="6667650" y="2681652"/>
              <a:chExt cx="1561950" cy="1336522"/>
            </a:xfrm>
          </p:grpSpPr>
          <p:sp>
            <p:nvSpPr>
              <p:cNvPr id="515" name="Rectangle 27"/>
              <p:cNvSpPr>
                <a:spLocks noChangeArrowheads="1"/>
              </p:cNvSpPr>
              <p:nvPr/>
            </p:nvSpPr>
            <p:spPr bwMode="auto">
              <a:xfrm>
                <a:off x="7131456" y="2815230"/>
                <a:ext cx="1007690" cy="31740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5" charset="0"/>
                  <a:ea typeface="Arial" pitchFamily="-105" charset="0"/>
                  <a:cs typeface="Arial" pitchFamily="-105" charset="0"/>
                </a:endParaRPr>
              </a:p>
            </p:txBody>
          </p:sp>
          <p:sp>
            <p:nvSpPr>
              <p:cNvPr id="516" name="Rectangle 28"/>
              <p:cNvSpPr>
                <a:spLocks noChangeArrowheads="1"/>
              </p:cNvSpPr>
              <p:nvPr/>
            </p:nvSpPr>
            <p:spPr bwMode="auto">
              <a:xfrm>
                <a:off x="7131456" y="2815230"/>
                <a:ext cx="1007690" cy="317400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5" charset="0"/>
                  <a:ea typeface="Arial" pitchFamily="-105" charset="0"/>
                  <a:cs typeface="Arial" pitchFamily="-105" charset="0"/>
                </a:endParaRPr>
              </a:p>
            </p:txBody>
          </p:sp>
          <p:sp>
            <p:nvSpPr>
              <p:cNvPr id="264250" name="Rectangle 29"/>
              <p:cNvSpPr>
                <a:spLocks noChangeArrowheads="1"/>
              </p:cNvSpPr>
              <p:nvPr/>
            </p:nvSpPr>
            <p:spPr bwMode="auto">
              <a:xfrm>
                <a:off x="7240954" y="2821578"/>
                <a:ext cx="950560" cy="1729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굴림" charset="0"/>
                    <a:cs typeface="굴림" charset="0"/>
                  </a:rPr>
                  <a:t>Routing Unit 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charset="0"/>
                  <a:cs typeface="굴림" charset="0"/>
                </a:endParaRPr>
              </a:p>
            </p:txBody>
          </p:sp>
          <p:sp>
            <p:nvSpPr>
              <p:cNvPr id="264251" name="Rectangle 30"/>
              <p:cNvSpPr>
                <a:spLocks noChangeArrowheads="1"/>
              </p:cNvSpPr>
              <p:nvPr/>
            </p:nvSpPr>
            <p:spPr bwMode="auto">
              <a:xfrm>
                <a:off x="7452013" y="2962820"/>
                <a:ext cx="58716" cy="172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굴림" charset="0"/>
                    <a:cs typeface="굴림" charset="0"/>
                  </a:rPr>
                  <a:t>(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charset="0"/>
                  <a:cs typeface="굴림" charset="0"/>
                </a:endParaRPr>
              </a:p>
            </p:txBody>
          </p:sp>
          <p:sp>
            <p:nvSpPr>
              <p:cNvPr id="264252" name="Rectangle 31"/>
              <p:cNvSpPr>
                <a:spLocks noChangeArrowheads="1"/>
              </p:cNvSpPr>
              <p:nvPr/>
            </p:nvSpPr>
            <p:spPr bwMode="auto">
              <a:xfrm>
                <a:off x="7493272" y="2962820"/>
                <a:ext cx="206299" cy="172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굴림" charset="0"/>
                    <a:cs typeface="굴림" charset="0"/>
                  </a:rPr>
                  <a:t>RC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charset="0"/>
                  <a:cs typeface="굴림" charset="0"/>
                </a:endParaRPr>
              </a:p>
            </p:txBody>
          </p:sp>
          <p:sp>
            <p:nvSpPr>
              <p:cNvPr id="264253" name="Rectangle 32"/>
              <p:cNvSpPr>
                <a:spLocks noChangeArrowheads="1"/>
              </p:cNvSpPr>
              <p:nvPr/>
            </p:nvSpPr>
            <p:spPr bwMode="auto">
              <a:xfrm>
                <a:off x="7650377" y="2962820"/>
                <a:ext cx="58715" cy="172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굴림" charset="0"/>
                    <a:cs typeface="굴림" charset="0"/>
                  </a:rPr>
                  <a:t>)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charset="0"/>
                  <a:cs typeface="굴림" charset="0"/>
                </a:endParaRPr>
              </a:p>
            </p:txBody>
          </p:sp>
          <p:sp>
            <p:nvSpPr>
              <p:cNvPr id="521" name="Rectangle 33"/>
              <p:cNvSpPr>
                <a:spLocks noChangeArrowheads="1"/>
              </p:cNvSpPr>
              <p:nvPr/>
            </p:nvSpPr>
            <p:spPr bwMode="auto">
              <a:xfrm>
                <a:off x="7131456" y="3124694"/>
                <a:ext cx="1007690" cy="31740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5" charset="0"/>
                  <a:ea typeface="Arial" pitchFamily="-105" charset="0"/>
                  <a:cs typeface="Arial" pitchFamily="-105" charset="0"/>
                </a:endParaRPr>
              </a:p>
            </p:txBody>
          </p:sp>
          <p:sp>
            <p:nvSpPr>
              <p:cNvPr id="522" name="Rectangle 34"/>
              <p:cNvSpPr>
                <a:spLocks noChangeArrowheads="1"/>
              </p:cNvSpPr>
              <p:nvPr/>
            </p:nvSpPr>
            <p:spPr bwMode="auto">
              <a:xfrm>
                <a:off x="7131456" y="3124694"/>
                <a:ext cx="1007690" cy="317400"/>
              </a:xfrm>
              <a:prstGeom prst="rect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5" charset="0"/>
                  <a:ea typeface="Arial" pitchFamily="-105" charset="0"/>
                  <a:cs typeface="Arial" pitchFamily="-105" charset="0"/>
                </a:endParaRPr>
              </a:p>
            </p:txBody>
          </p:sp>
          <p:sp>
            <p:nvSpPr>
              <p:cNvPr id="264256" name="Rectangle 35"/>
              <p:cNvSpPr>
                <a:spLocks noChangeArrowheads="1"/>
              </p:cNvSpPr>
              <p:nvPr/>
            </p:nvSpPr>
            <p:spPr bwMode="auto">
              <a:xfrm>
                <a:off x="7240954" y="3134216"/>
                <a:ext cx="888671" cy="172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굴림" charset="0"/>
                    <a:cs typeface="굴림" charset="0"/>
                  </a:rPr>
                  <a:t>VC Allocator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charset="0"/>
                  <a:cs typeface="굴림" charset="0"/>
                </a:endParaRPr>
              </a:p>
            </p:txBody>
          </p:sp>
          <p:sp>
            <p:nvSpPr>
              <p:cNvPr id="264257" name="Rectangle 36"/>
              <p:cNvSpPr>
                <a:spLocks noChangeArrowheads="1"/>
              </p:cNvSpPr>
              <p:nvPr/>
            </p:nvSpPr>
            <p:spPr bwMode="auto">
              <a:xfrm>
                <a:off x="7459948" y="3277046"/>
                <a:ext cx="58715" cy="172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굴림" charset="0"/>
                    <a:cs typeface="굴림" charset="0"/>
                  </a:rPr>
                  <a:t>(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charset="0"/>
                  <a:cs typeface="굴림" charset="0"/>
                </a:endParaRPr>
              </a:p>
            </p:txBody>
          </p:sp>
          <p:sp>
            <p:nvSpPr>
              <p:cNvPr id="264258" name="Rectangle 37"/>
              <p:cNvSpPr>
                <a:spLocks noChangeArrowheads="1"/>
              </p:cNvSpPr>
              <p:nvPr/>
            </p:nvSpPr>
            <p:spPr bwMode="auto">
              <a:xfrm>
                <a:off x="7493272" y="3277046"/>
                <a:ext cx="207886" cy="172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굴림" charset="0"/>
                    <a:cs typeface="굴림" charset="0"/>
                  </a:rPr>
                  <a:t>VA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charset="0"/>
                  <a:cs typeface="굴림" charset="0"/>
                </a:endParaRPr>
              </a:p>
            </p:txBody>
          </p:sp>
          <p:sp>
            <p:nvSpPr>
              <p:cNvPr id="264259" name="Rectangle 38"/>
              <p:cNvSpPr>
                <a:spLocks noChangeArrowheads="1"/>
              </p:cNvSpPr>
              <p:nvPr/>
            </p:nvSpPr>
            <p:spPr bwMode="auto">
              <a:xfrm>
                <a:off x="7644030" y="3277046"/>
                <a:ext cx="58715" cy="172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굴림" charset="0"/>
                    <a:cs typeface="굴림" charset="0"/>
                  </a:rPr>
                  <a:t>)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charset="0"/>
                  <a:cs typeface="굴림" charset="0"/>
                </a:endParaRPr>
              </a:p>
            </p:txBody>
          </p:sp>
          <p:sp>
            <p:nvSpPr>
              <p:cNvPr id="527" name="Rectangle 39"/>
              <p:cNvSpPr>
                <a:spLocks noChangeArrowheads="1"/>
              </p:cNvSpPr>
              <p:nvPr/>
            </p:nvSpPr>
            <p:spPr bwMode="auto">
              <a:xfrm>
                <a:off x="7131456" y="3434159"/>
                <a:ext cx="1007690" cy="317400"/>
              </a:xfrm>
              <a:prstGeom prst="rect">
                <a:avLst/>
              </a:prstGeom>
              <a:solidFill>
                <a:srgbClr val="00FF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5" charset="0"/>
                  <a:ea typeface="Arial" pitchFamily="-105" charset="0"/>
                  <a:cs typeface="Arial" pitchFamily="-105" charset="0"/>
                </a:endParaRPr>
              </a:p>
            </p:txBody>
          </p:sp>
          <p:sp>
            <p:nvSpPr>
              <p:cNvPr id="528" name="Rectangle 40"/>
              <p:cNvSpPr>
                <a:spLocks noChangeArrowheads="1"/>
              </p:cNvSpPr>
              <p:nvPr/>
            </p:nvSpPr>
            <p:spPr bwMode="auto">
              <a:xfrm>
                <a:off x="7131456" y="3434159"/>
                <a:ext cx="1007690" cy="31740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17463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5" charset="0"/>
                  <a:ea typeface="Arial" pitchFamily="-105" charset="0"/>
                  <a:cs typeface="Arial" pitchFamily="-105" charset="0"/>
                </a:endParaRPr>
              </a:p>
            </p:txBody>
          </p:sp>
          <p:sp>
            <p:nvSpPr>
              <p:cNvPr id="264262" name="Rectangle 41"/>
              <p:cNvSpPr>
                <a:spLocks noChangeArrowheads="1"/>
              </p:cNvSpPr>
              <p:nvPr/>
            </p:nvSpPr>
            <p:spPr bwMode="auto">
              <a:xfrm>
                <a:off x="7391710" y="3440507"/>
                <a:ext cx="503052" cy="1729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굴림" charset="0"/>
                    <a:cs typeface="굴림" charset="0"/>
                  </a:rPr>
                  <a:t>Switch 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charset="0"/>
                  <a:cs typeface="굴림" charset="0"/>
                </a:endParaRPr>
              </a:p>
            </p:txBody>
          </p:sp>
          <p:sp>
            <p:nvSpPr>
              <p:cNvPr id="264263" name="Rectangle 42"/>
              <p:cNvSpPr>
                <a:spLocks noChangeArrowheads="1"/>
              </p:cNvSpPr>
              <p:nvPr/>
            </p:nvSpPr>
            <p:spPr bwMode="auto">
              <a:xfrm>
                <a:off x="7221911" y="3581749"/>
                <a:ext cx="1007689" cy="1698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굴림" charset="0"/>
                    <a:cs typeface="굴림" charset="0"/>
                  </a:rPr>
                  <a:t>Allocator 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charset="0"/>
                  <a:cs typeface="굴림" charset="0"/>
                </a:endParaRPr>
              </a:p>
            </p:txBody>
          </p:sp>
          <p:sp>
            <p:nvSpPr>
              <p:cNvPr id="264264" name="Rectangle 44"/>
              <p:cNvSpPr>
                <a:spLocks noChangeArrowheads="1"/>
              </p:cNvSpPr>
              <p:nvPr/>
            </p:nvSpPr>
            <p:spPr bwMode="auto">
              <a:xfrm>
                <a:off x="7834459" y="3546835"/>
                <a:ext cx="318969" cy="168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굴림" charset="0"/>
                    <a:cs typeface="굴림" charset="0"/>
                  </a:rPr>
                  <a:t>(SA)</a:t>
                </a:r>
                <a:endPara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굴림" charset="0"/>
                  <a:cs typeface="굴림" charset="0"/>
                </a:endParaRPr>
              </a:p>
            </p:txBody>
          </p:sp>
          <p:sp>
            <p:nvSpPr>
              <p:cNvPr id="532" name="Freeform 46"/>
              <p:cNvSpPr>
                <a:spLocks/>
              </p:cNvSpPr>
              <p:nvPr/>
            </p:nvSpPr>
            <p:spPr bwMode="auto">
              <a:xfrm>
                <a:off x="6668078" y="2681922"/>
                <a:ext cx="463379" cy="907763"/>
              </a:xfrm>
              <a:custGeom>
                <a:avLst/>
                <a:gdLst/>
                <a:ahLst/>
                <a:cxnLst>
                  <a:cxn ang="0">
                    <a:pos x="460" y="824"/>
                  </a:cxn>
                  <a:cxn ang="0">
                    <a:pos x="373" y="824"/>
                  </a:cxn>
                  <a:cxn ang="0">
                    <a:pos x="373" y="0"/>
                  </a:cxn>
                  <a:cxn ang="0">
                    <a:pos x="0" y="0"/>
                  </a:cxn>
                </a:cxnLst>
                <a:rect l="0" t="0" r="r" b="b"/>
                <a:pathLst>
                  <a:path w="460" h="824">
                    <a:moveTo>
                      <a:pt x="460" y="824"/>
                    </a:moveTo>
                    <a:lnTo>
                      <a:pt x="373" y="824"/>
                    </a:lnTo>
                    <a:lnTo>
                      <a:pt x="373" y="0"/>
                    </a:lnTo>
                    <a:lnTo>
                      <a:pt x="0" y="0"/>
                    </a:lnTo>
                  </a:path>
                </a:pathLst>
              </a:custGeom>
              <a:noFill/>
              <a:ln w="1746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5" charset="0"/>
                  <a:ea typeface="Arial" pitchFamily="-105" charset="0"/>
                  <a:cs typeface="Arial" pitchFamily="-105" charset="0"/>
                </a:endParaRPr>
              </a:p>
            </p:txBody>
          </p:sp>
          <p:sp>
            <p:nvSpPr>
              <p:cNvPr id="533" name="Line 49"/>
              <p:cNvSpPr>
                <a:spLocks noChangeShapeType="1"/>
              </p:cNvSpPr>
              <p:nvPr/>
            </p:nvSpPr>
            <p:spPr bwMode="auto">
              <a:xfrm>
                <a:off x="7571032" y="3743623"/>
                <a:ext cx="0" cy="274551"/>
              </a:xfrm>
              <a:prstGeom prst="line">
                <a:avLst/>
              </a:prstGeom>
              <a:noFill/>
              <a:ln w="17463" cap="rnd">
                <a:solidFill>
                  <a:srgbClr val="000000"/>
                </a:solidFill>
                <a:round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-105" charset="0"/>
                  <a:ea typeface="Arial" pitchFamily="-105" charset="0"/>
                  <a:cs typeface="Arial" pitchFamily="-105" charset="0"/>
                </a:endParaRPr>
              </a:p>
            </p:txBody>
          </p:sp>
        </p:grpSp>
        <p:sp>
          <p:nvSpPr>
            <p:cNvPr id="514" name="Line 49"/>
            <p:cNvSpPr>
              <a:spLocks noChangeShapeType="1"/>
            </p:cNvSpPr>
            <p:nvPr/>
          </p:nvSpPr>
          <p:spPr bwMode="auto">
            <a:xfrm>
              <a:off x="6666491" y="2677160"/>
              <a:ext cx="1586" cy="136482"/>
            </a:xfrm>
            <a:prstGeom prst="line">
              <a:avLst/>
            </a:prstGeom>
            <a:noFill/>
            <a:ln w="17463" cap="rnd">
              <a:solidFill>
                <a:srgbClr val="000000"/>
              </a:solidFill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5" charset="0"/>
                <a:ea typeface="Arial" pitchFamily="-105" charset="0"/>
                <a:cs typeface="Arial" pitchFamily="-105" charset="0"/>
              </a:endParaRPr>
            </a:p>
          </p:txBody>
        </p:sp>
      </p:grpSp>
      <p:sp>
        <p:nvSpPr>
          <p:cNvPr id="534" name="Rectangle 218"/>
          <p:cNvSpPr>
            <a:spLocks noChangeArrowheads="1"/>
          </p:cNvSpPr>
          <p:nvPr/>
        </p:nvSpPr>
        <p:spPr bwMode="auto">
          <a:xfrm>
            <a:off x="7085013" y="2786063"/>
            <a:ext cx="1096962" cy="1004887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0980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" grpId="0" animBg="1"/>
      <p:bldP spid="503" grpId="0" animBg="1"/>
      <p:bldP spid="504" grpId="0"/>
      <p:bldP spid="505" grpId="0"/>
      <p:bldP spid="506" grpId="0"/>
      <p:bldP spid="507" grpId="0" animBg="1"/>
      <p:bldP spid="5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charset="0"/>
                <a:ea typeface="ＭＳ Ｐゴシック" charset="0"/>
                <a:cs typeface="ＭＳ Ｐゴシック" charset="0"/>
              </a:rPr>
              <a:t>More Terminology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Node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A router/switch within a network</a:t>
            </a:r>
          </a:p>
          <a:p>
            <a:endParaRPr lang="en-US" sz="20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Message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Unit of transfer for network’</a:t>
            </a:r>
            <a:r>
              <a:rPr lang="en-US" altLang="ja-JP" dirty="0">
                <a:latin typeface="Tahoma" charset="0"/>
                <a:ea typeface="ＭＳ Ｐゴシック" charset="0"/>
              </a:rPr>
              <a:t>s clients (processors, memory)</a:t>
            </a:r>
          </a:p>
          <a:p>
            <a:endParaRPr lang="en-US" sz="20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Packet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Unit of transfer for network </a:t>
            </a:r>
          </a:p>
          <a:p>
            <a:endParaRPr lang="en-US" sz="18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Tahoma" charset="0"/>
                <a:ea typeface="ＭＳ Ｐゴシック" charset="0"/>
                <a:cs typeface="ＭＳ Ｐゴシック" charset="0"/>
              </a:rPr>
              <a:t>Flit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Flow control digit</a:t>
            </a:r>
          </a:p>
          <a:p>
            <a:pPr lvl="1"/>
            <a:r>
              <a:rPr lang="en-US" dirty="0">
                <a:latin typeface="Tahoma" charset="0"/>
                <a:ea typeface="ＭＳ Ｐゴシック" charset="0"/>
              </a:rPr>
              <a:t>Unit of flow control within network</a:t>
            </a:r>
          </a:p>
          <a:p>
            <a:pPr lvl="1"/>
            <a:endParaRPr lang="en-US" dirty="0">
              <a:latin typeface="Tahoma" charset="0"/>
              <a:ea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05FF577-E831-AB4C-B0B2-6B98D6B00A27}" type="slidenum">
              <a:rPr lang="en-US">
                <a:solidFill>
                  <a:srgbClr val="000000"/>
                </a:solidFill>
                <a:latin typeface="Garamond" charset="0"/>
              </a:rPr>
              <a:pPr eaLnBrk="1" hangingPunct="1"/>
              <a:t>9</a:t>
            </a:fld>
            <a:endParaRPr lang="en-US">
              <a:solidFill>
                <a:srgbClr val="000000"/>
              </a:solidFill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03532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On-Chip vs. Off-Chip Interconnects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On-chip advantages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Low latency between cores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No pin constraints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Rich wiring resources</a:t>
            </a:r>
          </a:p>
          <a:p>
            <a:pPr lvl="1">
              <a:buFont typeface="Wingdings" charset="0"/>
              <a:buChar char="à"/>
            </a:pPr>
            <a:r>
              <a:rPr lang="en-US">
                <a:latin typeface="Tahoma" charset="0"/>
                <a:ea typeface="ＭＳ Ｐゴシック" charset="0"/>
              </a:rPr>
              <a:t>Very high bandwidth</a:t>
            </a:r>
          </a:p>
          <a:p>
            <a:pPr lvl="1">
              <a:buFont typeface="Wingdings" charset="0"/>
              <a:buChar char="à"/>
            </a:pPr>
            <a:r>
              <a:rPr lang="en-US">
                <a:latin typeface="Tahoma" charset="0"/>
                <a:ea typeface="ＭＳ Ｐゴシック" charset="0"/>
              </a:rPr>
              <a:t>Simpler coordination</a:t>
            </a:r>
          </a:p>
          <a:p>
            <a:pPr>
              <a:buFont typeface="Wingdings" charset="0"/>
              <a:buNone/>
            </a:pPr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On-chip constraints/disadvantages</a:t>
            </a:r>
          </a:p>
          <a:p>
            <a:pPr lvl="1" eaLnBrk="1" hangingPunct="1">
              <a:spcBef>
                <a:spcPts val="600"/>
              </a:spcBef>
            </a:pPr>
            <a:r>
              <a:rPr lang="en-US">
                <a:latin typeface="Tahoma" charset="0"/>
                <a:ea typeface="ＭＳ Ｐゴシック" charset="0"/>
              </a:rPr>
              <a:t>2D substrate limits implementable topologies</a:t>
            </a:r>
          </a:p>
          <a:p>
            <a:pPr lvl="1" eaLnBrk="1" hangingPunct="1">
              <a:spcBef>
                <a:spcPts val="600"/>
              </a:spcBef>
            </a:pPr>
            <a:r>
              <a:rPr lang="en-US">
                <a:latin typeface="Tahoma" charset="0"/>
                <a:ea typeface="ＭＳ Ｐゴシック" charset="0"/>
              </a:rPr>
              <a:t>Energy/power consumption a key concern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Complex algorithms undesirable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Logic area constrains use of wiring resources</a:t>
            </a:r>
          </a:p>
          <a:p>
            <a:pPr lvl="1"/>
            <a:endParaRPr lang="en-US">
              <a:latin typeface="Tahoma" charset="0"/>
              <a:ea typeface="ＭＳ Ｐゴシック" charset="0"/>
            </a:endParaRPr>
          </a:p>
          <a:p>
            <a:pPr lvl="1"/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26521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E42D34-46E0-B549-8CAE-F402EC46A71F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0426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aramond" charset="0"/>
                <a:ea typeface="ＭＳ Ｐゴシック" charset="0"/>
                <a:cs typeface="ＭＳ Ｐゴシック" charset="0"/>
              </a:rPr>
              <a:t>On-Chip vs. Off-Chip Interconnects (II)</a:t>
            </a:r>
          </a:p>
        </p:txBody>
      </p:sp>
      <p:sp>
        <p:nvSpPr>
          <p:cNvPr id="153602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/>
          <a:lstStyle/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Cost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Off-chip: Channels, pins, connectors, cables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On-chip: Cost is storage and switches (wires are plentiful)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Leads to networks with many wide channels, few buffers</a:t>
            </a:r>
          </a:p>
          <a:p>
            <a:endParaRPr lang="en-US">
              <a:latin typeface="Tahoma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</a:rPr>
              <a:t>Channel characteristics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</a:rPr>
              <a:t>On chip short distance </a:t>
            </a:r>
            <a:r>
              <a:rPr lang="en-US">
                <a:latin typeface="Tahoma" charset="0"/>
                <a:ea typeface="ＭＳ Ｐゴシック" charset="0"/>
                <a:sym typeface="Wingdings" charset="0"/>
              </a:rPr>
              <a:t> low latency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  <a:sym typeface="Wingdings" charset="0"/>
              </a:rPr>
              <a:t>On chip RC lines  need repeaters every 1-2mm</a:t>
            </a:r>
          </a:p>
          <a:p>
            <a:pPr lvl="2"/>
            <a:r>
              <a:rPr lang="en-US">
                <a:latin typeface="Tahoma" charset="0"/>
                <a:ea typeface="ＭＳ Ｐゴシック" charset="0"/>
                <a:sym typeface="Wingdings" charset="0"/>
              </a:rPr>
              <a:t>Can put logic in repeaters</a:t>
            </a:r>
          </a:p>
          <a:p>
            <a:pPr lvl="2"/>
            <a:endParaRPr lang="en-US">
              <a:latin typeface="Tahoma" charset="0"/>
              <a:ea typeface="ＭＳ Ｐゴシック" charset="0"/>
              <a:sym typeface="Wingdings" charset="0"/>
            </a:endParaRPr>
          </a:p>
          <a:p>
            <a:r>
              <a:rPr lang="en-US">
                <a:latin typeface="Tahoma" charset="0"/>
                <a:ea typeface="ＭＳ Ｐゴシック" charset="0"/>
                <a:cs typeface="ＭＳ Ｐゴシック" charset="0"/>
                <a:sym typeface="Wingdings" charset="0"/>
              </a:rPr>
              <a:t>Workloads</a:t>
            </a:r>
          </a:p>
          <a:p>
            <a:pPr lvl="1"/>
            <a:r>
              <a:rPr lang="en-US">
                <a:latin typeface="Tahoma" charset="0"/>
                <a:ea typeface="ＭＳ Ｐゴシック" charset="0"/>
                <a:sym typeface="Wingdings" charset="0"/>
              </a:rPr>
              <a:t>Multi-core cache traffic vs. supercomputer interconnect traffic</a:t>
            </a:r>
            <a:endParaRPr lang="en-US">
              <a:latin typeface="Tahoma" charset="0"/>
              <a:ea typeface="ＭＳ Ｐゴシック" charset="0"/>
            </a:endParaRPr>
          </a:p>
          <a:p>
            <a:pPr lvl="2"/>
            <a:endParaRPr lang="en-US">
              <a:latin typeface="Tahoma" charset="0"/>
              <a:ea typeface="ＭＳ Ｐゴシック" charset="0"/>
            </a:endParaRPr>
          </a:p>
        </p:txBody>
      </p:sp>
      <p:sp>
        <p:nvSpPr>
          <p:cNvPr id="26624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B57EEE-6760-4346-9FD2-229BB6063E1C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ＭＳ Ｐゴシック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5546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On-Chip vs. Off-Chip Tradeoffs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George </a:t>
            </a:r>
            <a:r>
              <a:rPr lang="en-US" sz="2200" dirty="0" err="1"/>
              <a:t>Nychis</a:t>
            </a:r>
            <a:r>
              <a:rPr lang="en-US" sz="2200" dirty="0"/>
              <a:t>, Chris </a:t>
            </a:r>
            <a:r>
              <a:rPr lang="en-US" sz="2200" dirty="0" err="1"/>
              <a:t>Fallin</a:t>
            </a:r>
            <a:r>
              <a:rPr lang="en-US" sz="2200" dirty="0"/>
              <a:t>, Thomas </a:t>
            </a:r>
            <a:r>
              <a:rPr lang="en-US" sz="2200" dirty="0" err="1"/>
              <a:t>Moscibroda</a:t>
            </a:r>
            <a:r>
              <a:rPr lang="en-US" sz="2200" dirty="0"/>
              <a:t>, Onur Mutlu, and Srinivasan </a:t>
            </a:r>
            <a:r>
              <a:rPr lang="en-US" sz="2200" dirty="0" err="1"/>
              <a:t>Seshan</a:t>
            </a:r>
            <a:r>
              <a:rPr lang="en-US" sz="2200" dirty="0"/>
              <a:t>,</a:t>
            </a:r>
            <a:br>
              <a:rPr lang="en-US" sz="2200" dirty="0"/>
            </a:br>
            <a:r>
              <a:rPr lang="en-US" sz="2200" b="1" dirty="0">
                <a:hlinkClick r:id="rId2"/>
              </a:rPr>
              <a:t>"On-Chip Networks from a Networking Perspective: Congestion and Scalability in Many-core Interconnects"</a:t>
            </a:r>
            <a:br>
              <a:rPr lang="en-US" sz="2200" dirty="0"/>
            </a:br>
            <a:r>
              <a:rPr lang="en-US" sz="2200" i="1" dirty="0"/>
              <a:t>Proceedings of the </a:t>
            </a:r>
            <a:r>
              <a:rPr lang="en-US" sz="2200" i="1" dirty="0">
                <a:hlinkClick r:id="rId3"/>
              </a:rPr>
              <a:t>2012 ACM SIGCOMM Conference</a:t>
            </a:r>
            <a:r>
              <a:rPr lang="en-US" sz="2200" i="1" dirty="0"/>
              <a:t> (</a:t>
            </a:r>
            <a:r>
              <a:rPr lang="en-US" sz="2200" b="1" i="1" dirty="0"/>
              <a:t>SIGCOMM</a:t>
            </a:r>
            <a:r>
              <a:rPr lang="en-US" sz="2200" i="1" dirty="0"/>
              <a:t>)</a:t>
            </a:r>
            <a:r>
              <a:rPr lang="en-US" sz="2200" dirty="0"/>
              <a:t>, Helsinki, Finland, August 2012. </a:t>
            </a:r>
            <a:r>
              <a:rPr lang="en-US" sz="2200" dirty="0">
                <a:hlinkClick r:id="rId4"/>
              </a:rPr>
              <a:t>Slides (pptx)</a:t>
            </a:r>
            <a:r>
              <a:rPr lang="en-US" sz="2200" dirty="0"/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707199-5A47-A049-8D5E-F0A177A45C88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04092"/>
            <a:ext cx="9144000" cy="211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2121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Content Placeholder 11"/>
          <p:cNvSpPr txBox="1">
            <a:spLocks/>
          </p:cNvSpPr>
          <p:nvPr/>
        </p:nvSpPr>
        <p:spPr bwMode="auto">
          <a:xfrm>
            <a:off x="1538288" y="1111250"/>
            <a:ext cx="6442075" cy="142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8163" indent="-4572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995363" indent="-4572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995363" marR="0" lvl="1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Buffers are necessary for high network throughput</a:t>
            </a: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	 buffers increase total available bandwidth in network</a:t>
            </a: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995363" marR="0" lvl="1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Gill Sans MT" charset="0"/>
              <a:buAutoNum type="arabicPeriod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8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80000"/>
              <a:buFont typeface="Wingdings 2" charset="0"/>
              <a:buChar char="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80000"/>
              <a:buFont typeface="Wingdings 2" charset="0"/>
              <a:buNone/>
              <a:tabLst/>
              <a:defRPr/>
            </a:pPr>
            <a:endParaRPr kumimoji="0" lang="en-US" sz="2000" b="0" i="0" u="sng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600200" y="914400"/>
            <a:ext cx="7543800" cy="1588"/>
          </a:xfrm>
          <a:prstGeom prst="line">
            <a:avLst/>
          </a:prstGeom>
          <a:ln w="28575">
            <a:gradFill flip="none" rotWithShape="1">
              <a:gsLst>
                <a:gs pos="0">
                  <a:srgbClr val="D6B19C"/>
                </a:gs>
                <a:gs pos="30000">
                  <a:srgbClr val="D49E6C"/>
                </a:gs>
                <a:gs pos="70000">
                  <a:srgbClr val="A65528"/>
                </a:gs>
                <a:gs pos="100000">
                  <a:srgbClr val="663012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7848600" cy="11430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Gill Sans MT" charset="0"/>
              </a:rPr>
              <a:t>Buffers in NoC Routers</a:t>
            </a:r>
          </a:p>
        </p:txBody>
      </p:sp>
      <p:pic>
        <p:nvPicPr>
          <p:cNvPr id="6" name="Picture 5" descr="as1823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038" y="1296988"/>
            <a:ext cx="635000" cy="68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 rot="5400000" flipH="1" flipV="1">
            <a:off x="1489075" y="3667125"/>
            <a:ext cx="1838325" cy="952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403475" y="4572000"/>
            <a:ext cx="4211638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852863" y="4659313"/>
            <a:ext cx="1479550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Injection Rate</a:t>
            </a:r>
          </a:p>
        </p:txBody>
      </p:sp>
      <p:sp>
        <p:nvSpPr>
          <p:cNvPr id="32" name="TextBox 31"/>
          <p:cNvSpPr txBox="1"/>
          <p:nvPr/>
        </p:nvSpPr>
        <p:spPr>
          <a:xfrm rot="16200000">
            <a:off x="1116012" y="3479801"/>
            <a:ext cx="194627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Avg. packet latency</a:t>
            </a:r>
          </a:p>
        </p:txBody>
      </p:sp>
      <p:sp>
        <p:nvSpPr>
          <p:cNvPr id="34" name="Freeform 33"/>
          <p:cNvSpPr/>
          <p:nvPr/>
        </p:nvSpPr>
        <p:spPr>
          <a:xfrm>
            <a:off x="2392363" y="2703513"/>
            <a:ext cx="3794125" cy="1582737"/>
          </a:xfrm>
          <a:custGeom>
            <a:avLst/>
            <a:gdLst>
              <a:gd name="connsiteX0" fmla="*/ 0 w 3793787"/>
              <a:gd name="connsiteY0" fmla="*/ 1964987 h 1971472"/>
              <a:gd name="connsiteX1" fmla="*/ 719847 w 3793787"/>
              <a:gd name="connsiteY1" fmla="*/ 1964987 h 1971472"/>
              <a:gd name="connsiteX2" fmla="*/ 1595336 w 3793787"/>
              <a:gd name="connsiteY2" fmla="*/ 1926076 h 1971472"/>
              <a:gd name="connsiteX3" fmla="*/ 2626468 w 3793787"/>
              <a:gd name="connsiteY3" fmla="*/ 1857983 h 1971472"/>
              <a:gd name="connsiteX4" fmla="*/ 3015575 w 3793787"/>
              <a:gd name="connsiteY4" fmla="*/ 1770434 h 1971472"/>
              <a:gd name="connsiteX5" fmla="*/ 3346315 w 3793787"/>
              <a:gd name="connsiteY5" fmla="*/ 1605064 h 1971472"/>
              <a:gd name="connsiteX6" fmla="*/ 3579779 w 3793787"/>
              <a:gd name="connsiteY6" fmla="*/ 1303506 h 1971472"/>
              <a:gd name="connsiteX7" fmla="*/ 3696511 w 3793787"/>
              <a:gd name="connsiteY7" fmla="*/ 904672 h 1971472"/>
              <a:gd name="connsiteX8" fmla="*/ 3793787 w 3793787"/>
              <a:gd name="connsiteY8" fmla="*/ 0 h 1971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93787" h="1971472">
                <a:moveTo>
                  <a:pt x="0" y="1964987"/>
                </a:moveTo>
                <a:cubicBezTo>
                  <a:pt x="226979" y="1968229"/>
                  <a:pt x="453958" y="1971472"/>
                  <a:pt x="719847" y="1964987"/>
                </a:cubicBezTo>
                <a:cubicBezTo>
                  <a:pt x="985736" y="1958502"/>
                  <a:pt x="1595336" y="1926076"/>
                  <a:pt x="1595336" y="1926076"/>
                </a:cubicBezTo>
                <a:cubicBezTo>
                  <a:pt x="1913106" y="1908242"/>
                  <a:pt x="2389762" y="1883923"/>
                  <a:pt x="2626468" y="1857983"/>
                </a:cubicBezTo>
                <a:cubicBezTo>
                  <a:pt x="2863174" y="1832043"/>
                  <a:pt x="2895601" y="1812587"/>
                  <a:pt x="3015575" y="1770434"/>
                </a:cubicBezTo>
                <a:cubicBezTo>
                  <a:pt x="3135549" y="1728281"/>
                  <a:pt x="3252281" y="1682885"/>
                  <a:pt x="3346315" y="1605064"/>
                </a:cubicBezTo>
                <a:cubicBezTo>
                  <a:pt x="3440349" y="1527243"/>
                  <a:pt x="3521413" y="1420238"/>
                  <a:pt x="3579779" y="1303506"/>
                </a:cubicBezTo>
                <a:cubicBezTo>
                  <a:pt x="3638145" y="1186774"/>
                  <a:pt x="3660843" y="1121923"/>
                  <a:pt x="3696511" y="904672"/>
                </a:cubicBezTo>
                <a:cubicBezTo>
                  <a:pt x="3732179" y="687421"/>
                  <a:pt x="3762983" y="343710"/>
                  <a:pt x="3793787" y="0"/>
                </a:cubicBezTo>
              </a:path>
            </a:pathLst>
          </a:cu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2409825" y="2681288"/>
            <a:ext cx="1879600" cy="1582737"/>
          </a:xfrm>
          <a:custGeom>
            <a:avLst/>
            <a:gdLst>
              <a:gd name="connsiteX0" fmla="*/ 0 w 3793787"/>
              <a:gd name="connsiteY0" fmla="*/ 1964987 h 1971472"/>
              <a:gd name="connsiteX1" fmla="*/ 719847 w 3793787"/>
              <a:gd name="connsiteY1" fmla="*/ 1964987 h 1971472"/>
              <a:gd name="connsiteX2" fmla="*/ 1595336 w 3793787"/>
              <a:gd name="connsiteY2" fmla="*/ 1926076 h 1971472"/>
              <a:gd name="connsiteX3" fmla="*/ 2626468 w 3793787"/>
              <a:gd name="connsiteY3" fmla="*/ 1857983 h 1971472"/>
              <a:gd name="connsiteX4" fmla="*/ 3015575 w 3793787"/>
              <a:gd name="connsiteY4" fmla="*/ 1770434 h 1971472"/>
              <a:gd name="connsiteX5" fmla="*/ 3346315 w 3793787"/>
              <a:gd name="connsiteY5" fmla="*/ 1605064 h 1971472"/>
              <a:gd name="connsiteX6" fmla="*/ 3579779 w 3793787"/>
              <a:gd name="connsiteY6" fmla="*/ 1303506 h 1971472"/>
              <a:gd name="connsiteX7" fmla="*/ 3696511 w 3793787"/>
              <a:gd name="connsiteY7" fmla="*/ 904672 h 1971472"/>
              <a:gd name="connsiteX8" fmla="*/ 3793787 w 3793787"/>
              <a:gd name="connsiteY8" fmla="*/ 0 h 1971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93787" h="1971472">
                <a:moveTo>
                  <a:pt x="0" y="1964987"/>
                </a:moveTo>
                <a:cubicBezTo>
                  <a:pt x="226979" y="1968229"/>
                  <a:pt x="453958" y="1971472"/>
                  <a:pt x="719847" y="1964987"/>
                </a:cubicBezTo>
                <a:cubicBezTo>
                  <a:pt x="985736" y="1958502"/>
                  <a:pt x="1595336" y="1926076"/>
                  <a:pt x="1595336" y="1926076"/>
                </a:cubicBezTo>
                <a:cubicBezTo>
                  <a:pt x="1913106" y="1908242"/>
                  <a:pt x="2389762" y="1883923"/>
                  <a:pt x="2626468" y="1857983"/>
                </a:cubicBezTo>
                <a:cubicBezTo>
                  <a:pt x="2863174" y="1832043"/>
                  <a:pt x="2895601" y="1812587"/>
                  <a:pt x="3015575" y="1770434"/>
                </a:cubicBezTo>
                <a:cubicBezTo>
                  <a:pt x="3135549" y="1728281"/>
                  <a:pt x="3252281" y="1682885"/>
                  <a:pt x="3346315" y="1605064"/>
                </a:cubicBezTo>
                <a:cubicBezTo>
                  <a:pt x="3440349" y="1527243"/>
                  <a:pt x="3521413" y="1420238"/>
                  <a:pt x="3579779" y="1303506"/>
                </a:cubicBezTo>
                <a:cubicBezTo>
                  <a:pt x="3638145" y="1186774"/>
                  <a:pt x="3660843" y="1121923"/>
                  <a:pt x="3696511" y="904672"/>
                </a:cubicBezTo>
                <a:cubicBezTo>
                  <a:pt x="3732179" y="687421"/>
                  <a:pt x="3762983" y="343710"/>
                  <a:pt x="3793787" y="0"/>
                </a:cubicBezTo>
              </a:path>
            </a:pathLst>
          </a:custGeom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Freeform 35"/>
          <p:cNvSpPr/>
          <p:nvPr/>
        </p:nvSpPr>
        <p:spPr>
          <a:xfrm>
            <a:off x="2416175" y="2697163"/>
            <a:ext cx="2827338" cy="1582737"/>
          </a:xfrm>
          <a:custGeom>
            <a:avLst/>
            <a:gdLst>
              <a:gd name="connsiteX0" fmla="*/ 0 w 3793787"/>
              <a:gd name="connsiteY0" fmla="*/ 1964987 h 1971472"/>
              <a:gd name="connsiteX1" fmla="*/ 719847 w 3793787"/>
              <a:gd name="connsiteY1" fmla="*/ 1964987 h 1971472"/>
              <a:gd name="connsiteX2" fmla="*/ 1595336 w 3793787"/>
              <a:gd name="connsiteY2" fmla="*/ 1926076 h 1971472"/>
              <a:gd name="connsiteX3" fmla="*/ 2626468 w 3793787"/>
              <a:gd name="connsiteY3" fmla="*/ 1857983 h 1971472"/>
              <a:gd name="connsiteX4" fmla="*/ 3015575 w 3793787"/>
              <a:gd name="connsiteY4" fmla="*/ 1770434 h 1971472"/>
              <a:gd name="connsiteX5" fmla="*/ 3346315 w 3793787"/>
              <a:gd name="connsiteY5" fmla="*/ 1605064 h 1971472"/>
              <a:gd name="connsiteX6" fmla="*/ 3579779 w 3793787"/>
              <a:gd name="connsiteY6" fmla="*/ 1303506 h 1971472"/>
              <a:gd name="connsiteX7" fmla="*/ 3696511 w 3793787"/>
              <a:gd name="connsiteY7" fmla="*/ 904672 h 1971472"/>
              <a:gd name="connsiteX8" fmla="*/ 3793787 w 3793787"/>
              <a:gd name="connsiteY8" fmla="*/ 0 h 1971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93787" h="1971472">
                <a:moveTo>
                  <a:pt x="0" y="1964987"/>
                </a:moveTo>
                <a:cubicBezTo>
                  <a:pt x="226979" y="1968229"/>
                  <a:pt x="453958" y="1971472"/>
                  <a:pt x="719847" y="1964987"/>
                </a:cubicBezTo>
                <a:cubicBezTo>
                  <a:pt x="985736" y="1958502"/>
                  <a:pt x="1595336" y="1926076"/>
                  <a:pt x="1595336" y="1926076"/>
                </a:cubicBezTo>
                <a:cubicBezTo>
                  <a:pt x="1913106" y="1908242"/>
                  <a:pt x="2389762" y="1883923"/>
                  <a:pt x="2626468" y="1857983"/>
                </a:cubicBezTo>
                <a:cubicBezTo>
                  <a:pt x="2863174" y="1832043"/>
                  <a:pt x="2895601" y="1812587"/>
                  <a:pt x="3015575" y="1770434"/>
                </a:cubicBezTo>
                <a:cubicBezTo>
                  <a:pt x="3135549" y="1728281"/>
                  <a:pt x="3252281" y="1682885"/>
                  <a:pt x="3346315" y="1605064"/>
                </a:cubicBezTo>
                <a:cubicBezTo>
                  <a:pt x="3440349" y="1527243"/>
                  <a:pt x="3521413" y="1420238"/>
                  <a:pt x="3579779" y="1303506"/>
                </a:cubicBezTo>
                <a:cubicBezTo>
                  <a:pt x="3638145" y="1186774"/>
                  <a:pt x="3660843" y="1121923"/>
                  <a:pt x="3696511" y="904672"/>
                </a:cubicBezTo>
                <a:cubicBezTo>
                  <a:pt x="3732179" y="687421"/>
                  <a:pt x="3762983" y="343710"/>
                  <a:pt x="3793787" y="0"/>
                </a:cubicBezTo>
              </a:path>
            </a:pathLst>
          </a:custGeom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138863" y="3016250"/>
            <a:ext cx="747712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large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buffers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181600" y="2905125"/>
            <a:ext cx="850900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medium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buffers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267200" y="2817813"/>
            <a:ext cx="749300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small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buffers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2663311"/>
      </p:ext>
    </p:extLst>
  </p:cSld>
  <p:clrMapOvr>
    <a:masterClrMapping/>
  </p:clrMapOvr>
  <p:transition advTm="2631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11"/>
          <p:cNvSpPr txBox="1">
            <a:spLocks/>
          </p:cNvSpPr>
          <p:nvPr/>
        </p:nvSpPr>
        <p:spPr bwMode="auto">
          <a:xfrm>
            <a:off x="1538288" y="1111250"/>
            <a:ext cx="6442075" cy="516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8163" indent="-4572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995363" indent="-4572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995363" marR="0" lvl="1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Buffers are necessary for high network throughput</a:t>
            </a: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	 buffers increase total available bandwidth in network</a:t>
            </a: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Buffers consume significant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energy/power</a:t>
            </a:r>
          </a:p>
          <a:p>
            <a:pPr marL="995363" marR="0" lvl="1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Dynamic energy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when read/write</a:t>
            </a:r>
          </a:p>
          <a:p>
            <a:pPr marL="995363" marR="0" lvl="1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Static energy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even when not occupied</a:t>
            </a: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Buffers add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complexity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and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 latency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 </a:t>
            </a:r>
          </a:p>
          <a:p>
            <a:pPr marL="995363" marR="0" lvl="1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Logic for buffer management</a:t>
            </a:r>
          </a:p>
          <a:p>
            <a:pPr marL="995363" marR="0" lvl="1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Virtual channel allocation</a:t>
            </a:r>
          </a:p>
          <a:p>
            <a:pPr marL="995363" marR="0" lvl="1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Credit-based flow control </a:t>
            </a: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Buffers require significant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chip area</a:t>
            </a:r>
          </a:p>
          <a:p>
            <a:pPr marL="995363" marR="0" lvl="1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E.g., in TRIPS prototype chip, input buffers occupy 75% of 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total on-chip network area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[Gratz et al, ICCD</a:t>
            </a:r>
            <a:r>
              <a:rPr kumimoji="0" lang="ja-JP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’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06]</a:t>
            </a: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995363" marR="0" lvl="1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Gill Sans MT" charset="0"/>
              <a:buAutoNum type="arabicPeriod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8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80000"/>
              <a:buFont typeface="Wingdings 2" charset="0"/>
              <a:buChar char="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80000"/>
              <a:buFont typeface="Wingdings 2" charset="0"/>
              <a:buNone/>
              <a:tabLst/>
              <a:defRPr/>
            </a:pPr>
            <a:endParaRPr kumimoji="0" lang="en-US" sz="2000" b="0" i="0" u="sng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600200" y="914400"/>
            <a:ext cx="7543800" cy="1588"/>
          </a:xfrm>
          <a:prstGeom prst="line">
            <a:avLst/>
          </a:prstGeom>
          <a:ln w="28575">
            <a:gradFill flip="none" rotWithShape="1">
              <a:gsLst>
                <a:gs pos="0">
                  <a:srgbClr val="D6B19C"/>
                </a:gs>
                <a:gs pos="30000">
                  <a:srgbClr val="D49E6C"/>
                </a:gs>
                <a:gs pos="70000">
                  <a:srgbClr val="A65528"/>
                </a:gs>
                <a:gs pos="100000">
                  <a:srgbClr val="663012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7848600" cy="11430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Gill Sans MT" charset="0"/>
              </a:rPr>
              <a:t>Buffers in NoC Routers</a:t>
            </a:r>
          </a:p>
        </p:txBody>
      </p:sp>
      <p:pic>
        <p:nvPicPr>
          <p:cNvPr id="82949" name="Picture 5" descr="as1823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038" y="1296988"/>
            <a:ext cx="635000" cy="68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s1823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00" y="2868613"/>
            <a:ext cx="633413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as1823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475" y="3876675"/>
            <a:ext cx="635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as1823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575" y="5054600"/>
            <a:ext cx="633413" cy="68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1244600" y="2451100"/>
            <a:ext cx="751046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 rot="19641053">
            <a:off x="1380373" y="2604994"/>
            <a:ext cx="6926094" cy="163424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Can we get rid of buffers…?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4684414"/>
      </p:ext>
    </p:extLst>
  </p:cSld>
  <p:clrMapOvr>
    <a:masterClrMapping/>
  </p:clrMapOvr>
  <p:transition advTm="4559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70" name="Group 23"/>
          <p:cNvGrpSpPr>
            <a:grpSpLocks/>
          </p:cNvGrpSpPr>
          <p:nvPr/>
        </p:nvGrpSpPr>
        <p:grpSpPr bwMode="auto">
          <a:xfrm>
            <a:off x="7135813" y="1727200"/>
            <a:ext cx="808037" cy="511175"/>
            <a:chOff x="7135853" y="1726658"/>
            <a:chExt cx="807626" cy="512359"/>
          </a:xfrm>
        </p:grpSpPr>
        <p:pic>
          <p:nvPicPr>
            <p:cNvPr id="83990" name="Picture 22" descr="question_mark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7487" y="1726658"/>
              <a:ext cx="375730" cy="512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0" name="Straight Arrow Connector 19"/>
            <p:cNvCxnSpPr>
              <a:stCxn id="12" idx="6"/>
              <a:endCxn id="11" idx="6"/>
            </p:cNvCxnSpPr>
            <p:nvPr/>
          </p:nvCxnSpPr>
          <p:spPr>
            <a:xfrm>
              <a:off x="7135853" y="1992385"/>
              <a:ext cx="807626" cy="12729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Content Placeholder 11"/>
          <p:cNvSpPr txBox="1">
            <a:spLocks/>
          </p:cNvSpPr>
          <p:nvPr/>
        </p:nvSpPr>
        <p:spPr bwMode="auto">
          <a:xfrm>
            <a:off x="1538288" y="1111250"/>
            <a:ext cx="7148512" cy="516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8163" indent="-4572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995363" indent="-4572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995363" marR="0" lvl="1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How much throughput do we lose? </a:t>
            </a:r>
          </a:p>
          <a:p>
            <a:pPr marL="995363" marR="0" lvl="1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 How is latency affected? </a:t>
            </a:r>
          </a:p>
          <a:p>
            <a:pPr marL="995363" marR="0" lvl="1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Up to what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injection rates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can we use bufferless routing?</a:t>
            </a: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	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 Are there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realistic scenarios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 in which NoC is 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    operated at injection rates below the threshold? </a:t>
            </a: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Can we achieve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energy reduction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?</a:t>
            </a:r>
          </a:p>
          <a:p>
            <a:pPr marL="995363" marR="0" lvl="1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 If so, how much…?  </a:t>
            </a: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Can we reduce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area, complexity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  <a:sym typeface="Wingdings" charset="0"/>
              </a:rPr>
              <a:t>, etc…? </a:t>
            </a: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995363" marR="0" lvl="1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Gill Sans MT" charset="0"/>
              <a:buAutoNum type="arabicPeriod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  <a:sym typeface="Wingdings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8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80000"/>
              <a:buFont typeface="Wingdings 2" charset="0"/>
              <a:buChar char="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</a:endParaRPr>
          </a:p>
          <a:p>
            <a:pPr marL="538163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80000"/>
              <a:buFont typeface="Wingdings 2" charset="0"/>
              <a:buNone/>
              <a:tabLst/>
              <a:defRPr/>
            </a:pPr>
            <a:endParaRPr kumimoji="0" lang="en-US" sz="2000" b="0" i="0" u="sng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600200" y="914400"/>
            <a:ext cx="7543800" cy="1588"/>
          </a:xfrm>
          <a:prstGeom prst="line">
            <a:avLst/>
          </a:prstGeom>
          <a:ln w="28575">
            <a:gradFill flip="none" rotWithShape="1">
              <a:gsLst>
                <a:gs pos="0">
                  <a:srgbClr val="D6B19C"/>
                </a:gs>
                <a:gs pos="30000">
                  <a:srgbClr val="D49E6C"/>
                </a:gs>
                <a:gs pos="70000">
                  <a:srgbClr val="A65528"/>
                </a:gs>
                <a:gs pos="100000">
                  <a:srgbClr val="663012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7848600" cy="11430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Gill Sans MT" charset="0"/>
              </a:rPr>
              <a:t>Going Bufferless…? </a:t>
            </a:r>
          </a:p>
        </p:txBody>
      </p:sp>
      <p:pic>
        <p:nvPicPr>
          <p:cNvPr id="6" name="Picture 41" descr="think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313" y="3656013"/>
            <a:ext cx="1119187" cy="157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rot="5400000" flipH="1" flipV="1">
            <a:off x="5845176" y="1962150"/>
            <a:ext cx="977900" cy="317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6332538" y="2441575"/>
            <a:ext cx="1900237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986588" y="2489200"/>
            <a:ext cx="1193800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Injection Rate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5842000" y="1804988"/>
            <a:ext cx="695325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latency</a:t>
            </a:r>
          </a:p>
        </p:txBody>
      </p:sp>
      <p:sp>
        <p:nvSpPr>
          <p:cNvPr id="11" name="Freeform 10"/>
          <p:cNvSpPr/>
          <p:nvPr/>
        </p:nvSpPr>
        <p:spPr>
          <a:xfrm>
            <a:off x="6327775" y="1447800"/>
            <a:ext cx="1712913" cy="842963"/>
          </a:xfrm>
          <a:custGeom>
            <a:avLst/>
            <a:gdLst>
              <a:gd name="connsiteX0" fmla="*/ 0 w 3793787"/>
              <a:gd name="connsiteY0" fmla="*/ 1964987 h 1971472"/>
              <a:gd name="connsiteX1" fmla="*/ 719847 w 3793787"/>
              <a:gd name="connsiteY1" fmla="*/ 1964987 h 1971472"/>
              <a:gd name="connsiteX2" fmla="*/ 1595336 w 3793787"/>
              <a:gd name="connsiteY2" fmla="*/ 1926076 h 1971472"/>
              <a:gd name="connsiteX3" fmla="*/ 2626468 w 3793787"/>
              <a:gd name="connsiteY3" fmla="*/ 1857983 h 1971472"/>
              <a:gd name="connsiteX4" fmla="*/ 3015575 w 3793787"/>
              <a:gd name="connsiteY4" fmla="*/ 1770434 h 1971472"/>
              <a:gd name="connsiteX5" fmla="*/ 3346315 w 3793787"/>
              <a:gd name="connsiteY5" fmla="*/ 1605064 h 1971472"/>
              <a:gd name="connsiteX6" fmla="*/ 3579779 w 3793787"/>
              <a:gd name="connsiteY6" fmla="*/ 1303506 h 1971472"/>
              <a:gd name="connsiteX7" fmla="*/ 3696511 w 3793787"/>
              <a:gd name="connsiteY7" fmla="*/ 904672 h 1971472"/>
              <a:gd name="connsiteX8" fmla="*/ 3793787 w 3793787"/>
              <a:gd name="connsiteY8" fmla="*/ 0 h 1971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93787" h="1971472">
                <a:moveTo>
                  <a:pt x="0" y="1964987"/>
                </a:moveTo>
                <a:cubicBezTo>
                  <a:pt x="226979" y="1968229"/>
                  <a:pt x="453958" y="1971472"/>
                  <a:pt x="719847" y="1964987"/>
                </a:cubicBezTo>
                <a:cubicBezTo>
                  <a:pt x="985736" y="1958502"/>
                  <a:pt x="1595336" y="1926076"/>
                  <a:pt x="1595336" y="1926076"/>
                </a:cubicBezTo>
                <a:cubicBezTo>
                  <a:pt x="1913106" y="1908242"/>
                  <a:pt x="2389762" y="1883923"/>
                  <a:pt x="2626468" y="1857983"/>
                </a:cubicBezTo>
                <a:cubicBezTo>
                  <a:pt x="2863174" y="1832043"/>
                  <a:pt x="2895601" y="1812587"/>
                  <a:pt x="3015575" y="1770434"/>
                </a:cubicBezTo>
                <a:cubicBezTo>
                  <a:pt x="3135549" y="1728281"/>
                  <a:pt x="3252281" y="1682885"/>
                  <a:pt x="3346315" y="1605064"/>
                </a:cubicBezTo>
                <a:cubicBezTo>
                  <a:pt x="3440349" y="1527243"/>
                  <a:pt x="3521413" y="1420238"/>
                  <a:pt x="3579779" y="1303506"/>
                </a:cubicBezTo>
                <a:cubicBezTo>
                  <a:pt x="3638145" y="1186774"/>
                  <a:pt x="3660843" y="1121923"/>
                  <a:pt x="3696511" y="904672"/>
                </a:cubicBezTo>
                <a:cubicBezTo>
                  <a:pt x="3732179" y="687421"/>
                  <a:pt x="3762983" y="343710"/>
                  <a:pt x="3793787" y="0"/>
                </a:cubicBezTo>
              </a:path>
            </a:pathLst>
          </a:cu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6334125" y="1436688"/>
            <a:ext cx="849313" cy="841375"/>
          </a:xfrm>
          <a:custGeom>
            <a:avLst/>
            <a:gdLst>
              <a:gd name="connsiteX0" fmla="*/ 0 w 3793787"/>
              <a:gd name="connsiteY0" fmla="*/ 1964987 h 1971472"/>
              <a:gd name="connsiteX1" fmla="*/ 719847 w 3793787"/>
              <a:gd name="connsiteY1" fmla="*/ 1964987 h 1971472"/>
              <a:gd name="connsiteX2" fmla="*/ 1595336 w 3793787"/>
              <a:gd name="connsiteY2" fmla="*/ 1926076 h 1971472"/>
              <a:gd name="connsiteX3" fmla="*/ 2626468 w 3793787"/>
              <a:gd name="connsiteY3" fmla="*/ 1857983 h 1971472"/>
              <a:gd name="connsiteX4" fmla="*/ 3015575 w 3793787"/>
              <a:gd name="connsiteY4" fmla="*/ 1770434 h 1971472"/>
              <a:gd name="connsiteX5" fmla="*/ 3346315 w 3793787"/>
              <a:gd name="connsiteY5" fmla="*/ 1605064 h 1971472"/>
              <a:gd name="connsiteX6" fmla="*/ 3579779 w 3793787"/>
              <a:gd name="connsiteY6" fmla="*/ 1303506 h 1971472"/>
              <a:gd name="connsiteX7" fmla="*/ 3696511 w 3793787"/>
              <a:gd name="connsiteY7" fmla="*/ 904672 h 1971472"/>
              <a:gd name="connsiteX8" fmla="*/ 3793787 w 3793787"/>
              <a:gd name="connsiteY8" fmla="*/ 0 h 1971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93787" h="1971472">
                <a:moveTo>
                  <a:pt x="0" y="1964987"/>
                </a:moveTo>
                <a:cubicBezTo>
                  <a:pt x="226979" y="1968229"/>
                  <a:pt x="453958" y="1971472"/>
                  <a:pt x="719847" y="1964987"/>
                </a:cubicBezTo>
                <a:cubicBezTo>
                  <a:pt x="985736" y="1958502"/>
                  <a:pt x="1595336" y="1926076"/>
                  <a:pt x="1595336" y="1926076"/>
                </a:cubicBezTo>
                <a:cubicBezTo>
                  <a:pt x="1913106" y="1908242"/>
                  <a:pt x="2389762" y="1883923"/>
                  <a:pt x="2626468" y="1857983"/>
                </a:cubicBezTo>
                <a:cubicBezTo>
                  <a:pt x="2863174" y="1832043"/>
                  <a:pt x="2895601" y="1812587"/>
                  <a:pt x="3015575" y="1770434"/>
                </a:cubicBezTo>
                <a:cubicBezTo>
                  <a:pt x="3135549" y="1728281"/>
                  <a:pt x="3252281" y="1682885"/>
                  <a:pt x="3346315" y="1605064"/>
                </a:cubicBezTo>
                <a:cubicBezTo>
                  <a:pt x="3440349" y="1527243"/>
                  <a:pt x="3521413" y="1420238"/>
                  <a:pt x="3579779" y="1303506"/>
                </a:cubicBezTo>
                <a:cubicBezTo>
                  <a:pt x="3638145" y="1186774"/>
                  <a:pt x="3660843" y="1121923"/>
                  <a:pt x="3696511" y="904672"/>
                </a:cubicBezTo>
                <a:cubicBezTo>
                  <a:pt x="3732179" y="687421"/>
                  <a:pt x="3762983" y="343710"/>
                  <a:pt x="3793787" y="0"/>
                </a:cubicBezTo>
              </a:path>
            </a:pathLst>
          </a:custGeom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77200" y="1235075"/>
            <a:ext cx="747713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buffers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73913" y="1139825"/>
            <a:ext cx="747712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no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buffers</a:t>
            </a:r>
          </a:p>
        </p:txBody>
      </p: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6678613" y="5083175"/>
            <a:ext cx="1833562" cy="1220788"/>
            <a:chOff x="6678038" y="5082702"/>
            <a:chExt cx="1833664" cy="1220820"/>
          </a:xfrm>
        </p:grpSpPr>
        <p:sp>
          <p:nvSpPr>
            <p:cNvPr id="25" name="Rounded Rectangle 24"/>
            <p:cNvSpPr/>
            <p:nvPr/>
          </p:nvSpPr>
          <p:spPr>
            <a:xfrm>
              <a:off x="7003914" y="5661497"/>
              <a:ext cx="1507788" cy="642025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Answers in 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our paper!</a:t>
              </a:r>
            </a:p>
          </p:txBody>
        </p:sp>
        <p:sp>
          <p:nvSpPr>
            <p:cNvPr id="26" name="Right Arrow 25"/>
            <p:cNvSpPr/>
            <p:nvPr/>
          </p:nvSpPr>
          <p:spPr>
            <a:xfrm rot="13914587">
              <a:off x="6536987" y="5223753"/>
              <a:ext cx="778213" cy="496111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Arial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96294292"/>
      </p:ext>
    </p:extLst>
  </p:cSld>
  <p:clrMapOvr>
    <a:masterClrMapping/>
  </p:clrMapOvr>
  <p:transition advTm="3511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Content Placeholder 11"/>
          <p:cNvSpPr txBox="1">
            <a:spLocks/>
          </p:cNvSpPr>
          <p:nvPr/>
        </p:nvSpPr>
        <p:spPr bwMode="auto">
          <a:xfrm>
            <a:off x="1538288" y="1111250"/>
            <a:ext cx="7148512" cy="516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8163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95363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995363" marR="0" lvl="1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Always forward </a:t>
            </a: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all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 incoming flits to some output port</a:t>
            </a: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If no productive direction is available, send to another direction</a:t>
            </a: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 packet is deflected</a:t>
            </a: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	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Hot-potato routing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[Baran</a:t>
            </a:r>
            <a:r>
              <a:rPr kumimoji="0" lang="ja-JP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’</a:t>
            </a:r>
            <a:r>
              <a:rPr kumimoji="0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64,  etc]</a:t>
            </a: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995363" marR="0" lvl="1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Gill Sans MT" charset="0"/>
              <a:buAutoNum type="arabicPeriod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8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80000"/>
              <a:buFont typeface="Wingdings 2" charset="0"/>
              <a:buChar char="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80000"/>
              <a:buFont typeface="Wingdings 2" charset="0"/>
              <a:buNone/>
              <a:tabLst/>
              <a:defRPr/>
            </a:pPr>
            <a:endParaRPr kumimoji="0" lang="en-US" sz="2000" b="0" i="0" u="sng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600200" y="914400"/>
            <a:ext cx="7543800" cy="1588"/>
          </a:xfrm>
          <a:prstGeom prst="line">
            <a:avLst/>
          </a:prstGeom>
          <a:ln w="28575">
            <a:gradFill flip="none" rotWithShape="1">
              <a:gsLst>
                <a:gs pos="0">
                  <a:srgbClr val="D6B19C"/>
                </a:gs>
                <a:gs pos="30000">
                  <a:srgbClr val="D49E6C"/>
                </a:gs>
                <a:gs pos="70000">
                  <a:srgbClr val="A65528"/>
                </a:gs>
                <a:gs pos="100000">
                  <a:srgbClr val="663012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7848600" cy="11430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Gill Sans MT" charset="0"/>
                <a:ea typeface="ＭＳ Ｐゴシック" charset="0"/>
                <a:cs typeface="ＭＳ Ｐゴシック" charset="0"/>
              </a:rPr>
              <a:t>BLESS: Bufferless Routing</a:t>
            </a:r>
          </a:p>
        </p:txBody>
      </p:sp>
      <p:pic>
        <p:nvPicPr>
          <p:cNvPr id="206852" name="Picture 4" descr="250_man_screeching_and_tossing_a_hot_potat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713" y="2335213"/>
            <a:ext cx="1004887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853" name="Content Placeholder 11"/>
          <p:cNvSpPr txBox="1">
            <a:spLocks/>
          </p:cNvSpPr>
          <p:nvPr/>
        </p:nvSpPr>
        <p:spPr bwMode="auto">
          <a:xfrm>
            <a:off x="2800350" y="2043113"/>
            <a:ext cx="4067175" cy="309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8163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95363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995363" marR="0" lvl="1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995363" marR="0" lvl="1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Gill Sans MT" charset="0"/>
              <a:buAutoNum type="arabicPeriod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8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80000"/>
              <a:buFont typeface="Wingdings 2" charset="0"/>
              <a:buChar char="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80000"/>
              <a:buFont typeface="Wingdings 2" charset="0"/>
              <a:buNone/>
              <a:tabLst/>
              <a:defRPr/>
            </a:pPr>
            <a:endParaRPr kumimoji="0" lang="en-US" sz="2000" b="0" i="0" u="sng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2857337" y="4094107"/>
            <a:ext cx="891526" cy="5635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cxnSp>
        <p:nvCxnSpPr>
          <p:cNvPr id="142" name="Straight Connector 141"/>
          <p:cNvCxnSpPr/>
          <p:nvPr/>
        </p:nvCxnSpPr>
        <p:spPr>
          <a:xfrm rot="16200000" flipV="1">
            <a:off x="3098800" y="3889375"/>
            <a:ext cx="407988" cy="1588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3748088" y="4375150"/>
            <a:ext cx="584200" cy="1588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rot="10800000" flipV="1">
            <a:off x="2260600" y="4375150"/>
            <a:ext cx="596900" cy="1588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rot="5400000">
            <a:off x="3049587" y="4910138"/>
            <a:ext cx="506413" cy="1588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rot="10800000">
            <a:off x="2522538" y="3841750"/>
            <a:ext cx="331787" cy="261938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/>
          <p:cNvSpPr/>
          <p:nvPr/>
        </p:nvSpPr>
        <p:spPr>
          <a:xfrm>
            <a:off x="6550605" y="4090865"/>
            <a:ext cx="891526" cy="5635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cxnSp>
        <p:nvCxnSpPr>
          <p:cNvPr id="153" name="Straight Connector 152"/>
          <p:cNvCxnSpPr/>
          <p:nvPr/>
        </p:nvCxnSpPr>
        <p:spPr>
          <a:xfrm rot="16200000" flipV="1">
            <a:off x="6791325" y="3886200"/>
            <a:ext cx="407988" cy="1588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7442200" y="4371975"/>
            <a:ext cx="584200" cy="1588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rot="10800000" flipV="1">
            <a:off x="5953125" y="4371975"/>
            <a:ext cx="596900" cy="1588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rot="5400000">
            <a:off x="6742112" y="4906963"/>
            <a:ext cx="506413" cy="1588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rot="10800000">
            <a:off x="6216650" y="3838575"/>
            <a:ext cx="330200" cy="261938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tangle 157"/>
          <p:cNvSpPr/>
          <p:nvPr/>
        </p:nvSpPr>
        <p:spPr>
          <a:xfrm>
            <a:off x="2251075" y="4454525"/>
            <a:ext cx="165100" cy="19367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3376613" y="5132388"/>
            <a:ext cx="165100" cy="19367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3122613" y="4100513"/>
            <a:ext cx="146050" cy="1651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2888585" y="5644519"/>
            <a:ext cx="968086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Buffered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6759427" y="5660556"/>
            <a:ext cx="755335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BLESS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7010400" y="5207000"/>
            <a:ext cx="165100" cy="19367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5973763" y="4460875"/>
            <a:ext cx="165100" cy="19367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66" name="TextBox 165"/>
          <p:cNvSpPr txBox="1">
            <a:spLocks noChangeArrowheads="1"/>
          </p:cNvSpPr>
          <p:nvPr/>
        </p:nvSpPr>
        <p:spPr bwMode="auto">
          <a:xfrm>
            <a:off x="7532688" y="4794250"/>
            <a:ext cx="1155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Deflected!</a:t>
            </a:r>
          </a:p>
        </p:txBody>
      </p:sp>
      <p:cxnSp>
        <p:nvCxnSpPr>
          <p:cNvPr id="168" name="Straight Arrow Connector 167"/>
          <p:cNvCxnSpPr>
            <a:stCxn id="166" idx="1"/>
            <a:endCxn id="164" idx="1"/>
          </p:cNvCxnSpPr>
          <p:nvPr/>
        </p:nvCxnSpPr>
        <p:spPr>
          <a:xfrm rot="10800000" flipV="1">
            <a:off x="7010400" y="4978400"/>
            <a:ext cx="522288" cy="3254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3122613" y="4262438"/>
            <a:ext cx="146050" cy="1651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5837979"/>
      </p:ext>
    </p:extLst>
  </p:cSld>
  <p:clrMapOvr>
    <a:masterClrMapping/>
  </p:clrMapOvr>
  <p:transition advTm="4414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7.40741E-7 L -0.00313 -0.1532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" y="-77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0.09566 -0.0539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00" y="-2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-0.15324 L -0.00313 -0.23542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1.85185E-6 L -0.00313 -0.15324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" y="-770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8 -0.00347 L 0.08542 -0.03194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0" y="-1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7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-0.15324 L -0.00313 -0.2354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10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438 -0.03194 L 0.09723 0.1270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" y="7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8" grpId="1" animBg="1"/>
      <p:bldP spid="159" grpId="0" animBg="1"/>
      <p:bldP spid="159" grpId="1" animBg="1"/>
      <p:bldP spid="159" grpId="2" animBg="1"/>
      <p:bldP spid="164" grpId="0" animBg="1"/>
      <p:bldP spid="164" grpId="1" animBg="1"/>
      <p:bldP spid="164" grpId="2" animBg="1"/>
      <p:bldP spid="165" grpId="0" animBg="1"/>
      <p:bldP spid="165" grpId="1" animBg="1"/>
      <p:bldP spid="165" grpId="2" animBg="1"/>
      <p:bldP spid="166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600200" y="914400"/>
            <a:ext cx="7543800" cy="1588"/>
          </a:xfrm>
          <a:prstGeom prst="line">
            <a:avLst/>
          </a:prstGeom>
          <a:ln w="28575">
            <a:gradFill flip="none" rotWithShape="1">
              <a:gsLst>
                <a:gs pos="0">
                  <a:srgbClr val="D6B19C"/>
                </a:gs>
                <a:gs pos="30000">
                  <a:srgbClr val="D49E6C"/>
                </a:gs>
                <a:gs pos="70000">
                  <a:srgbClr val="A65528"/>
                </a:gs>
                <a:gs pos="100000">
                  <a:srgbClr val="663012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7848600" cy="11430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Gill Sans MT" charset="0"/>
                <a:ea typeface="ＭＳ Ｐゴシック" charset="0"/>
                <a:cs typeface="ＭＳ Ｐゴシック" charset="0"/>
              </a:rPr>
              <a:t>BLESS: Bufferless Routing</a:t>
            </a:r>
          </a:p>
        </p:txBody>
      </p:sp>
      <p:sp>
        <p:nvSpPr>
          <p:cNvPr id="208899" name="Content Placeholder 11"/>
          <p:cNvSpPr txBox="1">
            <a:spLocks/>
          </p:cNvSpPr>
          <p:nvPr/>
        </p:nvSpPr>
        <p:spPr bwMode="auto">
          <a:xfrm>
            <a:off x="2800350" y="2043113"/>
            <a:ext cx="4067175" cy="309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8163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95363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995363" marR="0" lvl="1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995363" marR="0" lvl="1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Gill Sans MT" charset="0"/>
              <a:buAutoNum type="arabicPeriod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8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80000"/>
              <a:buFont typeface="Wingdings 2" charset="0"/>
              <a:buChar char="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80000"/>
              <a:buFont typeface="Wingdings 2" charset="0"/>
              <a:buNone/>
              <a:tabLst/>
              <a:defRPr/>
            </a:pPr>
            <a:endParaRPr kumimoji="0" lang="en-US" sz="2000" b="0" i="0" u="sng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76425" y="1455738"/>
            <a:ext cx="3452813" cy="250825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43100" y="1517650"/>
            <a:ext cx="1358900" cy="898525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43100" y="2873375"/>
            <a:ext cx="1322388" cy="86995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95738" y="2566988"/>
            <a:ext cx="1233487" cy="1193800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987800" y="1519238"/>
            <a:ext cx="1231900" cy="268287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Routing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92563" y="1785938"/>
            <a:ext cx="1231900" cy="266700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VC Arbiter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992563" y="2052638"/>
            <a:ext cx="1231900" cy="268287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Switch Arbiter</a:t>
            </a:r>
          </a:p>
        </p:txBody>
      </p:sp>
      <p:cxnSp>
        <p:nvCxnSpPr>
          <p:cNvPr id="15" name="Straight Connector 14"/>
          <p:cNvCxnSpPr/>
          <p:nvPr/>
        </p:nvCxnSpPr>
        <p:spPr>
          <a:xfrm rot="5400000">
            <a:off x="2409031" y="2642394"/>
            <a:ext cx="32543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490663" y="1724025"/>
            <a:ext cx="619125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rapezoid 16"/>
          <p:cNvSpPr/>
          <p:nvPr/>
        </p:nvSpPr>
        <p:spPr>
          <a:xfrm rot="16200000">
            <a:off x="1844676" y="1852612"/>
            <a:ext cx="660400" cy="92075"/>
          </a:xfrm>
          <a:prstGeom prst="trapezoid">
            <a:avLst>
              <a:gd name="adj" fmla="val 43590"/>
            </a:avLst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9" name="Trapezoid 18"/>
          <p:cNvSpPr/>
          <p:nvPr/>
        </p:nvSpPr>
        <p:spPr>
          <a:xfrm rot="5400000">
            <a:off x="2832101" y="1857375"/>
            <a:ext cx="660400" cy="92075"/>
          </a:xfrm>
          <a:prstGeom prst="trapezoid">
            <a:avLst>
              <a:gd name="adj" fmla="val 43590"/>
            </a:avLst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grpSp>
        <p:nvGrpSpPr>
          <p:cNvPr id="208911" name="Group 32"/>
          <p:cNvGrpSpPr>
            <a:grpSpLocks/>
          </p:cNvGrpSpPr>
          <p:nvPr/>
        </p:nvGrpSpPr>
        <p:grpSpPr bwMode="auto">
          <a:xfrm>
            <a:off x="2246313" y="1624013"/>
            <a:ext cx="833437" cy="100012"/>
            <a:chOff x="2324911" y="1614791"/>
            <a:chExt cx="1322051" cy="167088"/>
          </a:xfrm>
        </p:grpSpPr>
        <p:sp>
          <p:nvSpPr>
            <p:cNvPr id="22" name="Rectangle 21"/>
            <p:cNvSpPr/>
            <p:nvPr/>
          </p:nvSpPr>
          <p:spPr>
            <a:xfrm>
              <a:off x="2324911" y="1614791"/>
              <a:ext cx="146055" cy="1644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468447" y="1617442"/>
              <a:ext cx="146055" cy="1644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614503" y="1617442"/>
              <a:ext cx="146055" cy="1644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763077" y="1617442"/>
              <a:ext cx="146055" cy="1644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911649" y="1617442"/>
              <a:ext cx="143538" cy="1644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57705" y="1617442"/>
              <a:ext cx="146055" cy="1644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206279" y="1617442"/>
              <a:ext cx="146055" cy="1644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352334" y="1617442"/>
              <a:ext cx="146055" cy="1644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500907" y="1617442"/>
              <a:ext cx="146055" cy="1644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p:grpSp>
        <p:nvGrpSpPr>
          <p:cNvPr id="208912" name="Group 33"/>
          <p:cNvGrpSpPr>
            <a:grpSpLocks/>
          </p:cNvGrpSpPr>
          <p:nvPr/>
        </p:nvGrpSpPr>
        <p:grpSpPr bwMode="auto">
          <a:xfrm>
            <a:off x="2247900" y="1774825"/>
            <a:ext cx="835025" cy="100013"/>
            <a:chOff x="2324911" y="1614791"/>
            <a:chExt cx="1322051" cy="167088"/>
          </a:xfrm>
        </p:grpSpPr>
        <p:sp>
          <p:nvSpPr>
            <p:cNvPr id="32" name="Rectangle 31"/>
            <p:cNvSpPr/>
            <p:nvPr/>
          </p:nvSpPr>
          <p:spPr>
            <a:xfrm>
              <a:off x="2324911" y="1614791"/>
              <a:ext cx="145777" cy="1644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468176" y="1617444"/>
              <a:ext cx="145777" cy="1644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16466" y="1617444"/>
              <a:ext cx="145777" cy="1644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762243" y="1617444"/>
              <a:ext cx="145777" cy="1644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10535" y="1617444"/>
              <a:ext cx="145777" cy="1644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58825" y="1617444"/>
              <a:ext cx="145777" cy="1644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04603" y="1617444"/>
              <a:ext cx="148292" cy="1644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352894" y="1617444"/>
              <a:ext cx="145777" cy="1644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501185" y="1617444"/>
              <a:ext cx="145777" cy="1644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p:grpSp>
        <p:nvGrpSpPr>
          <p:cNvPr id="208913" name="Group 43"/>
          <p:cNvGrpSpPr>
            <a:grpSpLocks/>
          </p:cNvGrpSpPr>
          <p:nvPr/>
        </p:nvGrpSpPr>
        <p:grpSpPr bwMode="auto">
          <a:xfrm>
            <a:off x="2251075" y="2108200"/>
            <a:ext cx="835025" cy="100013"/>
            <a:chOff x="2324911" y="1614791"/>
            <a:chExt cx="1322051" cy="167088"/>
          </a:xfrm>
        </p:grpSpPr>
        <p:sp>
          <p:nvSpPr>
            <p:cNvPr id="42" name="Rectangle 41"/>
            <p:cNvSpPr/>
            <p:nvPr/>
          </p:nvSpPr>
          <p:spPr>
            <a:xfrm>
              <a:off x="2324911" y="1614791"/>
              <a:ext cx="145777" cy="1644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468176" y="1617444"/>
              <a:ext cx="145777" cy="1644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616466" y="1617444"/>
              <a:ext cx="145777" cy="1644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762243" y="1617444"/>
              <a:ext cx="145777" cy="1644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910535" y="1617444"/>
              <a:ext cx="145777" cy="1644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058825" y="1617444"/>
              <a:ext cx="145777" cy="1644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204603" y="1617444"/>
              <a:ext cx="148292" cy="1644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352894" y="1617444"/>
              <a:ext cx="145777" cy="1644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501185" y="1617444"/>
              <a:ext cx="145777" cy="1644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p:cxnSp>
        <p:nvCxnSpPr>
          <p:cNvPr id="51" name="Straight Connector 50"/>
          <p:cNvCxnSpPr/>
          <p:nvPr/>
        </p:nvCxnSpPr>
        <p:spPr>
          <a:xfrm rot="5400000">
            <a:off x="2570162" y="1989138"/>
            <a:ext cx="187325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rapezoid 51"/>
          <p:cNvSpPr/>
          <p:nvPr/>
        </p:nvSpPr>
        <p:spPr>
          <a:xfrm rot="16200000">
            <a:off x="1804988" y="3209925"/>
            <a:ext cx="660400" cy="92075"/>
          </a:xfrm>
          <a:prstGeom prst="trapezoid">
            <a:avLst>
              <a:gd name="adj" fmla="val 43590"/>
            </a:avLst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53" name="Trapezoid 52"/>
          <p:cNvSpPr/>
          <p:nvPr/>
        </p:nvSpPr>
        <p:spPr>
          <a:xfrm rot="5400000">
            <a:off x="2792413" y="3213100"/>
            <a:ext cx="660400" cy="92075"/>
          </a:xfrm>
          <a:prstGeom prst="trapezoid">
            <a:avLst>
              <a:gd name="adj" fmla="val 43590"/>
            </a:avLst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grpSp>
        <p:nvGrpSpPr>
          <p:cNvPr id="208917" name="Group 57"/>
          <p:cNvGrpSpPr>
            <a:grpSpLocks/>
          </p:cNvGrpSpPr>
          <p:nvPr/>
        </p:nvGrpSpPr>
        <p:grpSpPr bwMode="auto">
          <a:xfrm>
            <a:off x="2206625" y="2981325"/>
            <a:ext cx="835025" cy="100013"/>
            <a:chOff x="2324911" y="1614791"/>
            <a:chExt cx="1322051" cy="167088"/>
          </a:xfrm>
        </p:grpSpPr>
        <p:sp>
          <p:nvSpPr>
            <p:cNvPr id="55" name="Rectangle 54"/>
            <p:cNvSpPr/>
            <p:nvPr/>
          </p:nvSpPr>
          <p:spPr>
            <a:xfrm>
              <a:off x="2324911" y="1614791"/>
              <a:ext cx="145777" cy="1644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468176" y="1617444"/>
              <a:ext cx="145777" cy="1644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616466" y="1617444"/>
              <a:ext cx="145777" cy="1644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762243" y="1617444"/>
              <a:ext cx="145777" cy="1644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910535" y="1617444"/>
              <a:ext cx="145777" cy="1644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058825" y="1617444"/>
              <a:ext cx="145777" cy="1644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204603" y="1617444"/>
              <a:ext cx="148292" cy="1644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352894" y="1617444"/>
              <a:ext cx="145777" cy="1644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501185" y="1617444"/>
              <a:ext cx="145777" cy="16443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p:grpSp>
        <p:nvGrpSpPr>
          <p:cNvPr id="208918" name="Group 67"/>
          <p:cNvGrpSpPr>
            <a:grpSpLocks/>
          </p:cNvGrpSpPr>
          <p:nvPr/>
        </p:nvGrpSpPr>
        <p:grpSpPr bwMode="auto">
          <a:xfrm>
            <a:off x="2209800" y="3132138"/>
            <a:ext cx="835025" cy="100012"/>
            <a:chOff x="2324911" y="1614791"/>
            <a:chExt cx="1322051" cy="167088"/>
          </a:xfrm>
        </p:grpSpPr>
        <p:sp>
          <p:nvSpPr>
            <p:cNvPr id="65" name="Rectangle 64"/>
            <p:cNvSpPr/>
            <p:nvPr/>
          </p:nvSpPr>
          <p:spPr>
            <a:xfrm>
              <a:off x="2324911" y="1614791"/>
              <a:ext cx="145777" cy="1644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468176" y="1617442"/>
              <a:ext cx="145777" cy="1644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2616466" y="1617442"/>
              <a:ext cx="145777" cy="1644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2762243" y="1617442"/>
              <a:ext cx="145777" cy="1644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910535" y="1617442"/>
              <a:ext cx="145777" cy="1644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058825" y="1617442"/>
              <a:ext cx="145777" cy="1644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204603" y="1617442"/>
              <a:ext cx="148292" cy="1644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3352894" y="1617442"/>
              <a:ext cx="145777" cy="1644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501185" y="1617442"/>
              <a:ext cx="145777" cy="1644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p:grpSp>
        <p:nvGrpSpPr>
          <p:cNvPr id="208919" name="Group 77"/>
          <p:cNvGrpSpPr>
            <a:grpSpLocks/>
          </p:cNvGrpSpPr>
          <p:nvPr/>
        </p:nvGrpSpPr>
        <p:grpSpPr bwMode="auto">
          <a:xfrm>
            <a:off x="2212975" y="3465513"/>
            <a:ext cx="835025" cy="100012"/>
            <a:chOff x="2324911" y="1614791"/>
            <a:chExt cx="1322051" cy="167088"/>
          </a:xfrm>
        </p:grpSpPr>
        <p:sp>
          <p:nvSpPr>
            <p:cNvPr id="75" name="Rectangle 74"/>
            <p:cNvSpPr/>
            <p:nvPr/>
          </p:nvSpPr>
          <p:spPr>
            <a:xfrm>
              <a:off x="2324911" y="1614791"/>
              <a:ext cx="145777" cy="1644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468176" y="1617442"/>
              <a:ext cx="145777" cy="1644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2616466" y="1617442"/>
              <a:ext cx="145777" cy="1644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762243" y="1617442"/>
              <a:ext cx="145777" cy="1644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910535" y="1617442"/>
              <a:ext cx="145777" cy="1644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3058825" y="1617442"/>
              <a:ext cx="145777" cy="1644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3204603" y="1617442"/>
              <a:ext cx="148292" cy="1644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352894" y="1617442"/>
              <a:ext cx="145777" cy="1644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3501185" y="1617442"/>
              <a:ext cx="145777" cy="1644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p:cxnSp>
        <p:nvCxnSpPr>
          <p:cNvPr id="84" name="Straight Connector 83"/>
          <p:cNvCxnSpPr/>
          <p:nvPr/>
        </p:nvCxnSpPr>
        <p:spPr>
          <a:xfrm rot="5400000">
            <a:off x="2532063" y="3344863"/>
            <a:ext cx="185737" cy="158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1433513" y="3094038"/>
            <a:ext cx="619125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8922" name="Group 127"/>
          <p:cNvGrpSpPr>
            <a:grpSpLocks/>
          </p:cNvGrpSpPr>
          <p:nvPr/>
        </p:nvGrpSpPr>
        <p:grpSpPr bwMode="auto">
          <a:xfrm>
            <a:off x="4216400" y="2717800"/>
            <a:ext cx="738188" cy="868363"/>
            <a:chOff x="5422549" y="3521415"/>
            <a:chExt cx="1386813" cy="1274321"/>
          </a:xfrm>
        </p:grpSpPr>
        <p:cxnSp>
          <p:nvCxnSpPr>
            <p:cNvPr id="95" name="Straight Connector 94"/>
            <p:cNvCxnSpPr/>
            <p:nvPr/>
          </p:nvCxnSpPr>
          <p:spPr>
            <a:xfrm rot="16200000" flipH="1">
              <a:off x="5486437" y="3765085"/>
              <a:ext cx="1265002" cy="79629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rot="5400000" flipH="1" flipV="1">
              <a:off x="5501534" y="3701899"/>
              <a:ext cx="1255684" cy="89471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V="1">
              <a:off x="6484280" y="4786417"/>
              <a:ext cx="277363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V="1">
              <a:off x="6531999" y="3530734"/>
              <a:ext cx="277363" cy="699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rot="10800000">
              <a:off x="5458338" y="3540052"/>
              <a:ext cx="298239" cy="699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rot="10800000" flipV="1">
              <a:off x="5422549" y="4744484"/>
              <a:ext cx="301222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2" name="Straight Arrow Connector 101"/>
          <p:cNvCxnSpPr/>
          <p:nvPr/>
        </p:nvCxnSpPr>
        <p:spPr>
          <a:xfrm>
            <a:off x="5233988" y="2687638"/>
            <a:ext cx="620712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5229225" y="3600450"/>
            <a:ext cx="619125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/>
          <p:cNvCxnSpPr>
            <a:stCxn id="19" idx="0"/>
          </p:cNvCxnSpPr>
          <p:nvPr/>
        </p:nvCxnSpPr>
        <p:spPr>
          <a:xfrm>
            <a:off x="3208338" y="1903413"/>
            <a:ext cx="971550" cy="82073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/>
          <p:cNvCxnSpPr>
            <a:stCxn id="10" idx="3"/>
          </p:cNvCxnSpPr>
          <p:nvPr/>
        </p:nvCxnSpPr>
        <p:spPr>
          <a:xfrm>
            <a:off x="3265488" y="3308350"/>
            <a:ext cx="896937" cy="23653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Oval 109"/>
          <p:cNvSpPr/>
          <p:nvPr/>
        </p:nvSpPr>
        <p:spPr>
          <a:xfrm>
            <a:off x="3473450" y="1741488"/>
            <a:ext cx="417513" cy="1995487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grpSp>
        <p:nvGrpSpPr>
          <p:cNvPr id="41" name="Group 111"/>
          <p:cNvGrpSpPr>
            <a:grpSpLocks/>
          </p:cNvGrpSpPr>
          <p:nvPr/>
        </p:nvGrpSpPr>
        <p:grpSpPr bwMode="auto">
          <a:xfrm>
            <a:off x="1955800" y="1489075"/>
            <a:ext cx="1419225" cy="2411413"/>
            <a:chOff x="1955260" y="1488331"/>
            <a:chExt cx="1420238" cy="2412460"/>
          </a:xfrm>
        </p:grpSpPr>
        <p:cxnSp>
          <p:nvCxnSpPr>
            <p:cNvPr id="106" name="Straight Connector 105"/>
            <p:cNvCxnSpPr/>
            <p:nvPr/>
          </p:nvCxnSpPr>
          <p:spPr>
            <a:xfrm rot="16200000" flipH="1">
              <a:off x="1473440" y="1998746"/>
              <a:ext cx="2363226" cy="1342395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rot="5400000" flipH="1" flipV="1">
              <a:off x="1479002" y="2004295"/>
              <a:ext cx="2372755" cy="1420238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112"/>
          <p:cNvGrpSpPr>
            <a:grpSpLocks/>
          </p:cNvGrpSpPr>
          <p:nvPr/>
        </p:nvGrpSpPr>
        <p:grpSpPr bwMode="auto">
          <a:xfrm>
            <a:off x="4024313" y="1524000"/>
            <a:ext cx="1160462" cy="830263"/>
            <a:chOff x="1955260" y="1488331"/>
            <a:chExt cx="1420238" cy="2412460"/>
          </a:xfrm>
        </p:grpSpPr>
        <p:cxnSp>
          <p:nvCxnSpPr>
            <p:cNvPr id="114" name="Straight Connector 113"/>
            <p:cNvCxnSpPr/>
            <p:nvPr/>
          </p:nvCxnSpPr>
          <p:spPr>
            <a:xfrm rot="16200000" flipH="1">
              <a:off x="1474806" y="1997927"/>
              <a:ext cx="2361719" cy="1342524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rot="5400000" flipH="1" flipV="1">
              <a:off x="1477599" y="2002894"/>
              <a:ext cx="2375558" cy="1420238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Rectangle 100"/>
          <p:cNvSpPr/>
          <p:nvPr/>
        </p:nvSpPr>
        <p:spPr>
          <a:xfrm>
            <a:off x="4504291" y="1577836"/>
            <a:ext cx="1232455" cy="267712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Flit-Ranking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4520501" y="1944243"/>
            <a:ext cx="1218817" cy="448762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Port-Prioritization</a:t>
            </a:r>
          </a:p>
        </p:txBody>
      </p:sp>
      <p:sp>
        <p:nvSpPr>
          <p:cNvPr id="116" name="Left Brace 115"/>
          <p:cNvSpPr/>
          <p:nvPr/>
        </p:nvSpPr>
        <p:spPr>
          <a:xfrm rot="10800000">
            <a:off x="5826125" y="1546225"/>
            <a:ext cx="301625" cy="885825"/>
          </a:xfrm>
          <a:prstGeom prst="leftBrace">
            <a:avLst>
              <a:gd name="adj1" fmla="val 32256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17" name="TextBox 116"/>
          <p:cNvSpPr txBox="1">
            <a:spLocks noChangeArrowheads="1"/>
          </p:cNvSpPr>
          <p:nvPr/>
        </p:nvSpPr>
        <p:spPr bwMode="auto">
          <a:xfrm>
            <a:off x="6196013" y="1779588"/>
            <a:ext cx="17875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</a:rPr>
              <a:t>arbitration policy</a:t>
            </a:r>
          </a:p>
        </p:txBody>
      </p:sp>
      <p:grpSp>
        <p:nvGrpSpPr>
          <p:cNvPr id="64" name="Group 125"/>
          <p:cNvGrpSpPr>
            <a:grpSpLocks/>
          </p:cNvGrpSpPr>
          <p:nvPr/>
        </p:nvGrpSpPr>
        <p:grpSpPr bwMode="auto">
          <a:xfrm>
            <a:off x="1128713" y="4581525"/>
            <a:ext cx="7840662" cy="1536700"/>
            <a:chOff x="1128409" y="4581728"/>
            <a:chExt cx="7840493" cy="1536970"/>
          </a:xfrm>
        </p:grpSpPr>
        <p:sp>
          <p:nvSpPr>
            <p:cNvPr id="125" name="Rectangle 124"/>
            <p:cNvSpPr/>
            <p:nvPr/>
          </p:nvSpPr>
          <p:spPr>
            <a:xfrm>
              <a:off x="1128409" y="4581728"/>
              <a:ext cx="7840493" cy="153697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grpSp>
          <p:nvGrpSpPr>
            <p:cNvPr id="208948" name="Group 122"/>
            <p:cNvGrpSpPr>
              <a:grpSpLocks/>
            </p:cNvGrpSpPr>
            <p:nvPr/>
          </p:nvGrpSpPr>
          <p:grpSpPr bwMode="auto">
            <a:xfrm>
              <a:off x="1375224" y="4737370"/>
              <a:ext cx="7436304" cy="1265659"/>
              <a:chOff x="1394679" y="4620638"/>
              <a:chExt cx="7436304" cy="1265659"/>
            </a:xfrm>
          </p:grpSpPr>
          <p:sp>
            <p:nvSpPr>
              <p:cNvPr id="119" name="Rectangle 118"/>
              <p:cNvSpPr/>
              <p:nvPr/>
            </p:nvSpPr>
            <p:spPr>
              <a:xfrm>
                <a:off x="1397924" y="4677717"/>
                <a:ext cx="1232455" cy="267712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rPr>
                  <a:t>Flit-Ranking</a:t>
                </a:r>
              </a:p>
            </p:txBody>
          </p:sp>
          <p:sp>
            <p:nvSpPr>
              <p:cNvPr id="208952" name="TextBox 119"/>
              <p:cNvSpPr txBox="1">
                <a:spLocks noChangeArrowheads="1"/>
              </p:cNvSpPr>
              <p:nvPr/>
            </p:nvSpPr>
            <p:spPr bwMode="auto">
              <a:xfrm>
                <a:off x="2723744" y="4620638"/>
                <a:ext cx="4188711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342900" indent="-3429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Gill Sans MT" charset="0"/>
                    <a:ea typeface="ＭＳ Ｐゴシック" charset="0"/>
                  </a:rPr>
                  <a:t>Create a ranking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MT" charset="0"/>
                    <a:ea typeface="ＭＳ Ｐゴシック" charset="0"/>
                  </a:rPr>
                  <a:t>over all incoming flits</a:t>
                </a:r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1394679" y="5180312"/>
                <a:ext cx="1218817" cy="448762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rPr>
                  <a:t>Port-Prioritization</a:t>
                </a:r>
              </a:p>
            </p:txBody>
          </p:sp>
          <p:sp>
            <p:nvSpPr>
              <p:cNvPr id="208956" name="TextBox 121"/>
              <p:cNvSpPr txBox="1">
                <a:spLocks noChangeArrowheads="1"/>
              </p:cNvSpPr>
              <p:nvPr/>
            </p:nvSpPr>
            <p:spPr bwMode="auto">
              <a:xfrm>
                <a:off x="2739957" y="5239966"/>
                <a:ext cx="6091026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342900" indent="-3429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Gill Sans MT" charset="0"/>
                  <a:buAutoNum type="arabicPeriod" startAt="2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Gill Sans MT" charset="0"/>
                    <a:ea typeface="ＭＳ Ｐゴシック" charset="0"/>
                  </a:rPr>
                  <a:t>For a given flit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MT" charset="0"/>
                    <a:ea typeface="ＭＳ Ｐゴシック" charset="0"/>
                  </a:rPr>
                  <a:t>in this ranking, 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Gill Sans MT" charset="0"/>
                    <a:ea typeface="ＭＳ Ｐゴシック" charset="0"/>
                  </a:rPr>
                  <a:t>find the best free output-port</a:t>
                </a:r>
              </a:p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MT" charset="0"/>
                    <a:ea typeface="ＭＳ Ｐゴシック" charset="0"/>
                  </a:rPr>
                  <a:t>	Apply to each flit in order of ranking</a:t>
                </a:r>
              </a:p>
            </p:txBody>
          </p:sp>
        </p:grpSp>
      </p:grpSp>
      <p:cxnSp>
        <p:nvCxnSpPr>
          <p:cNvPr id="130" name="Straight Arrow Connector 129"/>
          <p:cNvCxnSpPr/>
          <p:nvPr/>
        </p:nvCxnSpPr>
        <p:spPr>
          <a:xfrm rot="10800000" flipV="1">
            <a:off x="1639888" y="2024063"/>
            <a:ext cx="412750" cy="317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 rot="10800000" flipV="1">
            <a:off x="1646238" y="3421063"/>
            <a:ext cx="412750" cy="476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131"/>
          <p:cNvGrpSpPr>
            <a:grpSpLocks/>
          </p:cNvGrpSpPr>
          <p:nvPr/>
        </p:nvGrpSpPr>
        <p:grpSpPr bwMode="auto">
          <a:xfrm>
            <a:off x="1816100" y="1893888"/>
            <a:ext cx="207963" cy="274637"/>
            <a:chOff x="1955260" y="1488331"/>
            <a:chExt cx="1420238" cy="2412460"/>
          </a:xfrm>
        </p:grpSpPr>
        <p:cxnSp>
          <p:nvCxnSpPr>
            <p:cNvPr id="133" name="Straight Connector 132"/>
            <p:cNvCxnSpPr/>
            <p:nvPr/>
          </p:nvCxnSpPr>
          <p:spPr>
            <a:xfrm rot="16200000" flipH="1">
              <a:off x="1474642" y="2001478"/>
              <a:ext cx="2370630" cy="1344344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rot="5400000" flipH="1" flipV="1">
              <a:off x="1480064" y="2005357"/>
              <a:ext cx="2370630" cy="1420238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137"/>
          <p:cNvGrpSpPr>
            <a:grpSpLocks/>
          </p:cNvGrpSpPr>
          <p:nvPr/>
        </p:nvGrpSpPr>
        <p:grpSpPr bwMode="auto">
          <a:xfrm>
            <a:off x="1822450" y="3300413"/>
            <a:ext cx="207963" cy="276225"/>
            <a:chOff x="1955260" y="1488331"/>
            <a:chExt cx="1420238" cy="2412460"/>
          </a:xfrm>
        </p:grpSpPr>
        <p:cxnSp>
          <p:nvCxnSpPr>
            <p:cNvPr id="139" name="Straight Connector 138"/>
            <p:cNvCxnSpPr/>
            <p:nvPr/>
          </p:nvCxnSpPr>
          <p:spPr>
            <a:xfrm rot="16200000" flipH="1">
              <a:off x="1481456" y="1994664"/>
              <a:ext cx="2357001" cy="1344344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rot="5400000" flipH="1" flipV="1">
              <a:off x="1479944" y="2005237"/>
              <a:ext cx="2370870" cy="1420238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75050479"/>
      </p:ext>
    </p:extLst>
  </p:cSld>
  <p:clrMapOvr>
    <a:masterClrMapping/>
  </p:clrMapOvr>
  <p:transition advTm="4173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117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11"/>
          <p:cNvSpPr txBox="1">
            <a:spLocks/>
          </p:cNvSpPr>
          <p:nvPr/>
        </p:nvSpPr>
        <p:spPr bwMode="auto">
          <a:xfrm>
            <a:off x="1538288" y="1111250"/>
            <a:ext cx="7167562" cy="516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8163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95363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995363" marR="0" lvl="1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Each flit is routed independently. </a:t>
            </a: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Oldest-first arbitration   </a:t>
            </a: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(other policies evaluated in paper)</a:t>
            </a: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Network Topology</a:t>
            </a: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: </a:t>
            </a:r>
            <a:b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</a:b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 </a:t>
            </a: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Can be applied to most topologies (Mesh, Torus, Hypercube, Trees, …) </a:t>
            </a:r>
            <a:b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</a:b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	1) #output ports </a:t>
            </a: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sy10" charset="0"/>
                <a:ea typeface="ＭＳ Ｐゴシック" charset="0"/>
                <a:sym typeface="Wingdings" charset="0"/>
              </a:rPr>
              <a:t>¸</a:t>
            </a: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 #input ports      at every router</a:t>
            </a:r>
            <a:b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</a:b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	2) every router is reachable from every other router</a:t>
            </a: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Flow Control </a:t>
            </a: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&amp; Injection Policy: </a:t>
            </a:r>
          </a:p>
          <a:p>
            <a:pPr marL="995363" marR="0" lvl="1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ＭＳ Ｐゴシック" charset="0"/>
                <a:sym typeface="Wingdings" charset="0"/>
              </a:rPr>
              <a:t> Completely </a:t>
            </a: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ＭＳ Ｐゴシック" charset="0"/>
                <a:sym typeface="Wingdings" charset="0"/>
              </a:rPr>
              <a:t>local</a:t>
            </a: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ＭＳ Ｐゴシック" charset="0"/>
                <a:sym typeface="Wingdings" charset="0"/>
              </a:rPr>
              <a:t>, inject whenever input port is free  </a:t>
            </a: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Absence of Deadlocks</a:t>
            </a: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:  every flit is always moving</a:t>
            </a: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Absence of Livelocks</a:t>
            </a: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:  with oldest-first ranking</a:t>
            </a:r>
            <a:b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</a:b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995363" marR="0" lvl="1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Gill Sans MT" charset="0"/>
              <a:buAutoNum type="arabicPeriod"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80000"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80000"/>
              <a:buFont typeface="Wingdings 2" charset="0"/>
              <a:buChar char=""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80000"/>
              <a:buFont typeface="Wingdings 2" charset="0"/>
              <a:buNone/>
              <a:tabLst/>
              <a:defRPr/>
            </a:pPr>
            <a:endParaRPr kumimoji="0" lang="en-US" sz="1900" b="0" i="0" u="sng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600200" y="914400"/>
            <a:ext cx="7543800" cy="1588"/>
          </a:xfrm>
          <a:prstGeom prst="line">
            <a:avLst/>
          </a:prstGeom>
          <a:ln w="28575">
            <a:gradFill flip="none" rotWithShape="1">
              <a:gsLst>
                <a:gs pos="0">
                  <a:srgbClr val="D6B19C"/>
                </a:gs>
                <a:gs pos="30000">
                  <a:srgbClr val="D49E6C"/>
                </a:gs>
                <a:gs pos="70000">
                  <a:srgbClr val="A65528"/>
                </a:gs>
                <a:gs pos="100000">
                  <a:srgbClr val="663012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7848600" cy="11430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Gill Sans MT" charset="0"/>
                <a:ea typeface="ＭＳ Ｐゴシック" charset="0"/>
                <a:cs typeface="ＭＳ Ｐゴシック" charset="0"/>
              </a:rPr>
              <a:t>FLIT-BLESS: Flit-Level Routing</a:t>
            </a:r>
          </a:p>
        </p:txBody>
      </p:sp>
      <p:grpSp>
        <p:nvGrpSpPr>
          <p:cNvPr id="210948" name="Group 11"/>
          <p:cNvGrpSpPr>
            <a:grpSpLocks/>
          </p:cNvGrpSpPr>
          <p:nvPr/>
        </p:nvGrpSpPr>
        <p:grpSpPr bwMode="auto">
          <a:xfrm>
            <a:off x="2311400" y="2220913"/>
            <a:ext cx="5532438" cy="971550"/>
            <a:chOff x="1225685" y="4708187"/>
            <a:chExt cx="5532388" cy="970640"/>
          </a:xfrm>
        </p:grpSpPr>
        <p:sp>
          <p:nvSpPr>
            <p:cNvPr id="13" name="Rectangle 12"/>
            <p:cNvSpPr/>
            <p:nvPr/>
          </p:nvSpPr>
          <p:spPr>
            <a:xfrm>
              <a:off x="1225685" y="4708187"/>
              <a:ext cx="5448251" cy="96270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grpSp>
          <p:nvGrpSpPr>
            <p:cNvPr id="210950" name="Group 122"/>
            <p:cNvGrpSpPr>
              <a:grpSpLocks/>
            </p:cNvGrpSpPr>
            <p:nvPr/>
          </p:nvGrpSpPr>
          <p:grpSpPr bwMode="auto">
            <a:xfrm>
              <a:off x="1365497" y="4737370"/>
              <a:ext cx="5392576" cy="941457"/>
              <a:chOff x="1384952" y="4620638"/>
              <a:chExt cx="5392576" cy="941457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397924" y="4677716"/>
                <a:ext cx="995080" cy="244479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rPr>
                  <a:t>Flit-Ranking</a:t>
                </a:r>
              </a:p>
            </p:txBody>
          </p:sp>
          <p:sp>
            <p:nvSpPr>
              <p:cNvPr id="210954" name="TextBox 15"/>
              <p:cNvSpPr txBox="1">
                <a:spLocks noChangeArrowheads="1"/>
              </p:cNvSpPr>
              <p:nvPr/>
            </p:nvSpPr>
            <p:spPr bwMode="auto">
              <a:xfrm>
                <a:off x="2723744" y="4620638"/>
                <a:ext cx="2148345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342900" indent="-3429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MT" charset="0"/>
                    <a:ea typeface="ＭＳ Ｐゴシック" charset="0"/>
                  </a:rPr>
                  <a:t>Oldest-first ranking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1384952" y="5058384"/>
                <a:ext cx="1017780" cy="350196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rPr>
                  <a:t>Port-Prioritization</a:t>
                </a:r>
              </a:p>
            </p:txBody>
          </p:sp>
          <p:sp>
            <p:nvSpPr>
              <p:cNvPr id="210958" name="TextBox 18"/>
              <p:cNvSpPr txBox="1">
                <a:spLocks noChangeArrowheads="1"/>
              </p:cNvSpPr>
              <p:nvPr/>
            </p:nvSpPr>
            <p:spPr bwMode="auto">
              <a:xfrm>
                <a:off x="2710774" y="4977320"/>
                <a:ext cx="4066754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342900" indent="-3429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Gill Sans MT" charset="0"/>
                  <a:buAutoNum type="arabicPeriod" startAt="2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MT" charset="0"/>
                    <a:ea typeface="ＭＳ Ｐゴシック" charset="0"/>
                  </a:rPr>
                  <a:t>Assign flit to productive port, if possible.</a:t>
                </a:r>
                <a:b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MT" charset="0"/>
                    <a:ea typeface="ＭＳ Ｐゴシック" charset="0"/>
                  </a:rPr>
                </a:b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MT" charset="0"/>
                    <a:ea typeface="ＭＳ Ｐゴシック" charset="0"/>
                  </a:rPr>
                  <a:t>Otherwise, assign to non-productive port. </a:t>
                </a: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26398133"/>
      </p:ext>
    </p:extLst>
  </p:cSld>
  <p:clrMapOvr>
    <a:masterClrMapping/>
  </p:clrMapOvr>
  <p:transition advTm="9308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41" name="Picture 9" descr="question_mark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775" y="5592763"/>
            <a:ext cx="649288" cy="88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Content Placeholder 11"/>
          <p:cNvSpPr txBox="1">
            <a:spLocks/>
          </p:cNvSpPr>
          <p:nvPr/>
        </p:nvSpPr>
        <p:spPr bwMode="auto">
          <a:xfrm>
            <a:off x="1538288" y="1119188"/>
            <a:ext cx="3490912" cy="517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8163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95363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995363" marR="0" lvl="1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Advantages</a:t>
            </a: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No buffers</a:t>
            </a: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Purely local flow control</a:t>
            </a: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Simplicity 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</a:b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- no credit-flows</a:t>
            </a: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</a:b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- no virtual channels</a:t>
            </a: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</a:b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- simplified router design</a:t>
            </a: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No deadlocks, livelocks</a:t>
            </a: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Adaptivity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</a:b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- packets are deflected around congested areas! </a:t>
            </a: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Router latency reduction</a:t>
            </a: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Area savings</a:t>
            </a: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995363" marR="0" lvl="1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Gill Sans MT" charset="0"/>
              <a:buAutoNum type="arabicPeriod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8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80000"/>
              <a:buFont typeface="Wingdings 2" charset="0"/>
              <a:buChar char="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80000"/>
              <a:buFont typeface="Wingdings 2" charset="0"/>
              <a:buNone/>
              <a:tabLst/>
              <a:defRPr/>
            </a:pPr>
            <a:endParaRPr kumimoji="0" lang="en-US" sz="2000" b="0" i="0" u="sng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600200" y="914400"/>
            <a:ext cx="7543800" cy="1588"/>
          </a:xfrm>
          <a:prstGeom prst="line">
            <a:avLst/>
          </a:prstGeom>
          <a:ln w="28575">
            <a:gradFill flip="none" rotWithShape="1">
              <a:gsLst>
                <a:gs pos="0">
                  <a:srgbClr val="D6B19C"/>
                </a:gs>
                <a:gs pos="30000">
                  <a:srgbClr val="D49E6C"/>
                </a:gs>
                <a:gs pos="70000">
                  <a:srgbClr val="A65528"/>
                </a:gs>
                <a:gs pos="100000">
                  <a:srgbClr val="663012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7848600" cy="11430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  <a:latin typeface="Gill Sans MT" charset="0"/>
                <a:ea typeface="ＭＳ Ｐゴシック" charset="0"/>
                <a:cs typeface="ＭＳ Ｐゴシック" charset="0"/>
              </a:rPr>
              <a:t>BLESS:  Advantages &amp; Disadvantages </a:t>
            </a:r>
          </a:p>
        </p:txBody>
      </p:sp>
      <p:sp>
        <p:nvSpPr>
          <p:cNvPr id="215045" name="Content Placeholder 11"/>
          <p:cNvSpPr txBox="1">
            <a:spLocks/>
          </p:cNvSpPr>
          <p:nvPr/>
        </p:nvSpPr>
        <p:spPr bwMode="auto">
          <a:xfrm>
            <a:off x="5273675" y="1122363"/>
            <a:ext cx="3233738" cy="3754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8163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95363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995363" marR="0" lvl="1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r>
              <a:rPr kumimoji="0" lang="en-US" sz="20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Disadvantages</a:t>
            </a: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Increased latency</a:t>
            </a: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Reduced bandwidth</a:t>
            </a: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Increased buffering at receiver</a:t>
            </a: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Header information at each flit</a:t>
            </a: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Oldest-first arbitration complex</a:t>
            </a: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sym typeface="Wingdings" charset="0"/>
              </a:rPr>
              <a:t>QoS becomes difficult</a:t>
            </a: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995363" marR="0" lvl="1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cs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Gill Sans MT" charset="0"/>
              <a:buAutoNum type="arabicPeriod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  <a:sym typeface="Wingdings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8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80000"/>
              <a:buFont typeface="Wingdings 2" charset="0"/>
              <a:buChar char="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  <a:p>
            <a:pPr marL="538163" marR="0" lvl="0" indent="-457200" algn="l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3891A7"/>
              </a:buClr>
              <a:buSzPct val="80000"/>
              <a:buFont typeface="Wingdings 2" charset="0"/>
              <a:buNone/>
              <a:tabLst/>
              <a:defRPr/>
            </a:pPr>
            <a:endParaRPr kumimoji="0" lang="en-US" sz="2000" b="0" i="0" u="sng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charset="0"/>
              <a:ea typeface="ＭＳ Ｐゴシック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760171" y="5002414"/>
            <a:ext cx="836125" cy="394314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603132" y="5658222"/>
            <a:ext cx="2626468" cy="710119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Impact on energy…?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2747065"/>
      </p:ext>
    </p:extLst>
  </p:cSld>
  <p:clrMapOvr>
    <a:masterClrMapping/>
  </p:clrMapOvr>
  <p:transition advTm="6261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3|13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10.8|5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3.7|8|5.2|5.3|1.9|8.3|4.3|12.3|0.7|14.2|34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|3.9|7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2|25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8.4|4|2.9|4.8|2|10.9|8.8|3.3|2.7|1|4.9|2.7|23.3|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9|16.9|5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9|19.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9.8|11.3|1.4|37.6|6.4|24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10.5|8.8|17.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1.3|1.9|5.5|7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1|4.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7|1|2.3|1.2|0.6|1.6|1.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|7.8|6.8|14.1|14|17.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7|12.1|3.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4.6|7.5|28.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|1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8|8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7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3.1|7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1|30.9|26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3|12.8|12.2"/>
</p:tagLst>
</file>

<file path=ppt/theme/_rels/theme43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theme/_rels/theme44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theme/_rels/theme5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theme/_rels/theme5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/Relationships>
</file>

<file path=ppt/theme/_rels/theme6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/Relationships>
</file>

<file path=ppt/theme/_rels/theme6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eg"/></Relationships>
</file>

<file path=ppt/theme/_rels/themeOverr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/Relationships>
</file>

<file path=ppt/theme/_rels/themeOverr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/Relationships>
</file>

<file path=ppt/theme/_rels/themeOverr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/Relationships>
</file>

<file path=ppt/theme/_rels/themeOverr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/Relationships>
</file>

<file path=ppt/theme/_rels/themeOverr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/Relationships>
</file>

<file path=ppt/theme/_rels/themeOverr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/Relationships>
</file>

<file path=ppt/theme/_rels/themeOverr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theme/_rels/themeOverr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theme/_rels/themeOverr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theme/_rels/themeOverr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theme/_rels/themeOverr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2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3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4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4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SAFARI_Templat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48_Edge">
  <a:themeElements>
    <a:clrScheme name="2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2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2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49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5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51_Edge">
  <a:themeElements>
    <a:clrScheme name="2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2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2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52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54_Edge">
  <a:themeElements>
    <a:clrScheme name="1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1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55_Edge">
  <a:themeElements>
    <a:clrScheme name="2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2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2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56_Edge">
  <a:themeElements>
    <a:clrScheme name="2_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2_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2_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1_Metropolitan_bullet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8ACA0D9-A384-4858-9FCC-2505F264A948}" vid="{6AE8C0EA-499D-4586-A497-DF22E9D58294}"/>
    </a:ext>
  </a:extLst>
</a:theme>
</file>

<file path=ppt/theme/theme24.xml><?xml version="1.0" encoding="utf-8"?>
<a:theme xmlns:a="http://schemas.openxmlformats.org/drawingml/2006/main" name="1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2_Metropolitan_bulle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8ACA0D9-A384-4858-9FCC-2505F264A948}" vid="{6AE8C0EA-499D-4586-A497-DF22E9D58294}"/>
    </a:ext>
  </a:extLst>
</a:theme>
</file>

<file path=ppt/theme/theme26.xml><?xml version="1.0" encoding="utf-8"?>
<a:theme xmlns:a="http://schemas.openxmlformats.org/drawingml/2006/main" name="6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7.xml><?xml version="1.0" encoding="utf-8"?>
<a:theme xmlns:a="http://schemas.openxmlformats.org/drawingml/2006/main" name="3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8.xml><?xml version="1.0" encoding="utf-8"?>
<a:theme xmlns:a="http://schemas.openxmlformats.org/drawingml/2006/main" name="4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9.xml><?xml version="1.0" encoding="utf-8"?>
<a:theme xmlns:a="http://schemas.openxmlformats.org/drawingml/2006/main" name="5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0.xml><?xml version="1.0" encoding="utf-8"?>
<a:theme xmlns:a="http://schemas.openxmlformats.org/drawingml/2006/main" name="4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1.xml><?xml version="1.0" encoding="utf-8"?>
<a:theme xmlns:a="http://schemas.openxmlformats.org/drawingml/2006/main" name="4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2.xml><?xml version="1.0" encoding="utf-8"?>
<a:theme xmlns:a="http://schemas.openxmlformats.org/drawingml/2006/main" name="6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3.xml><?xml version="1.0" encoding="utf-8"?>
<a:theme xmlns:a="http://schemas.openxmlformats.org/drawingml/2006/main" name="6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4.xml><?xml version="1.0" encoding="utf-8"?>
<a:theme xmlns:a="http://schemas.openxmlformats.org/drawingml/2006/main" name="6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5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6.xml><?xml version="1.0" encoding="utf-8"?>
<a:theme xmlns:a="http://schemas.openxmlformats.org/drawingml/2006/main" name="7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7.xml><?xml version="1.0" encoding="utf-8"?>
<a:theme xmlns:a="http://schemas.openxmlformats.org/drawingml/2006/main" name="7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8.xml><?xml version="1.0" encoding="utf-8"?>
<a:theme xmlns:a="http://schemas.openxmlformats.org/drawingml/2006/main" name="7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9.xml><?xml version="1.0" encoding="utf-8"?>
<a:theme xmlns:a="http://schemas.openxmlformats.org/drawingml/2006/main" name="7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0.xml><?xml version="1.0" encoding="utf-8"?>
<a:theme xmlns:a="http://schemas.openxmlformats.org/drawingml/2006/main" name="7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1.xml><?xml version="1.0" encoding="utf-8"?>
<a:theme xmlns:a="http://schemas.openxmlformats.org/drawingml/2006/main" name="7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2.xml><?xml version="1.0" encoding="utf-8"?>
<a:theme xmlns:a="http://schemas.openxmlformats.org/drawingml/2006/main" name="9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3.xml><?xml version="1.0" encoding="utf-8"?>
<a:theme xmlns:a="http://schemas.openxmlformats.org/drawingml/2006/main" name="2_ebrahimi_general">
  <a:themeElements>
    <a:clrScheme name="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A3B2C1"/>
      </a:accent1>
      <a:accent2>
        <a:srgbClr val="333399"/>
      </a:accent2>
      <a:accent3>
        <a:srgbClr val="FFFFFF"/>
      </a:accent3>
      <a:accent4>
        <a:srgbClr val="000000"/>
      </a:accent4>
      <a:accent5>
        <a:srgbClr val="CED5DD"/>
      </a:accent5>
      <a:accent6>
        <a:srgbClr val="2D2D8A"/>
      </a:accent6>
      <a:hlink>
        <a:srgbClr val="009999"/>
      </a:hlink>
      <a:folHlink>
        <a:srgbClr val="99CC00"/>
      </a:folHlink>
    </a:clrScheme>
    <a:fontScheme name="ebrahimi_general">
      <a:majorFont>
        <a:latin typeface="Verdana"/>
        <a:ea typeface="ヒラギノ角ゴ ProN W3"/>
        <a:cs typeface="ヒラギノ角ゴ ProN W3"/>
      </a:majorFont>
      <a:minorFont>
        <a:latin typeface="Verdana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ebrahimi_gener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4.xml><?xml version="1.0" encoding="utf-8"?>
<a:theme xmlns:a="http://schemas.openxmlformats.org/drawingml/2006/main" name="3_ebrahimi_general">
  <a:themeElements>
    <a:clrScheme name="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A3B2C1"/>
      </a:accent1>
      <a:accent2>
        <a:srgbClr val="333399"/>
      </a:accent2>
      <a:accent3>
        <a:srgbClr val="FFFFFF"/>
      </a:accent3>
      <a:accent4>
        <a:srgbClr val="000000"/>
      </a:accent4>
      <a:accent5>
        <a:srgbClr val="CED5DD"/>
      </a:accent5>
      <a:accent6>
        <a:srgbClr val="2D2D8A"/>
      </a:accent6>
      <a:hlink>
        <a:srgbClr val="009999"/>
      </a:hlink>
      <a:folHlink>
        <a:srgbClr val="99CC00"/>
      </a:folHlink>
    </a:clrScheme>
    <a:fontScheme name="ebrahimi_general">
      <a:majorFont>
        <a:latin typeface="Verdana"/>
        <a:ea typeface="ヒラギノ角ゴ ProN W3"/>
        <a:cs typeface="ヒラギノ角ゴ ProN W3"/>
      </a:majorFont>
      <a:minorFont>
        <a:latin typeface="Verdana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ebrahimi_gener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5.xml><?xml version="1.0" encoding="utf-8"?>
<a:theme xmlns:a="http://schemas.openxmlformats.org/drawingml/2006/main" name="흐름">
  <a:themeElements>
    <a:clrScheme name="흐름 1">
      <a:dk1>
        <a:srgbClr val="000514"/>
      </a:dk1>
      <a:lt1>
        <a:srgbClr val="FFFFFF"/>
      </a:lt1>
      <a:dk2>
        <a:srgbClr val="003399"/>
      </a:dk2>
      <a:lt2>
        <a:srgbClr val="E5E5FF"/>
      </a:lt2>
      <a:accent1>
        <a:srgbClr val="0099CC"/>
      </a:accent1>
      <a:accent2>
        <a:srgbClr val="A886E0"/>
      </a:accent2>
      <a:accent3>
        <a:srgbClr val="AAADCA"/>
      </a:accent3>
      <a:accent4>
        <a:srgbClr val="DADADA"/>
      </a:accent4>
      <a:accent5>
        <a:srgbClr val="AACAE2"/>
      </a:accent5>
      <a:accent6>
        <a:srgbClr val="9879CB"/>
      </a:accent6>
      <a:hlink>
        <a:srgbClr val="FFCC00"/>
      </a:hlink>
      <a:folHlink>
        <a:srgbClr val="FFFFCC"/>
      </a:folHlink>
    </a:clrScheme>
    <a:fontScheme name="흐름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90000"/>
          </a:lnSpc>
          <a:spcBef>
            <a:spcPct val="20000"/>
          </a:spcBef>
          <a:spcAft>
            <a:spcPct val="0"/>
          </a:spcAft>
          <a:buClrTx/>
          <a:buSzPct val="70000"/>
          <a:buFont typeface="Wingdings" pitchFamily="2" charset="2"/>
          <a:buChar char="n"/>
          <a:tabLst/>
          <a:defRPr kumimoji="1" lang="ko-KR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90000"/>
          </a:lnSpc>
          <a:spcBef>
            <a:spcPct val="20000"/>
          </a:spcBef>
          <a:spcAft>
            <a:spcPct val="0"/>
          </a:spcAft>
          <a:buClrTx/>
          <a:buSzPct val="70000"/>
          <a:buFont typeface="Wingdings" pitchFamily="2" charset="2"/>
          <a:buChar char="n"/>
          <a:tabLst/>
          <a:defRPr kumimoji="1" lang="ko-KR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  <a:ea typeface="굴림" pitchFamily="50" charset="-127"/>
          </a:defRPr>
        </a:defPPr>
      </a:lstStyle>
    </a:lnDef>
  </a:objectDefaults>
  <a:extraClrSchemeLst>
    <a:extraClrScheme>
      <a:clrScheme name="흐름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흐름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흐름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흐름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흐름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흐름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흐름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흐름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흐름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6.xml><?xml version="1.0" encoding="utf-8"?>
<a:theme xmlns:a="http://schemas.openxmlformats.org/drawingml/2006/main" name="7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7.xml><?xml version="1.0" encoding="utf-8"?>
<a:theme xmlns:a="http://schemas.openxmlformats.org/drawingml/2006/main" name="14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8.xml><?xml version="1.0" encoding="utf-8"?>
<a:theme xmlns:a="http://schemas.openxmlformats.org/drawingml/2006/main" name="8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9.xml><?xml version="1.0" encoding="utf-8"?>
<a:theme xmlns:a="http://schemas.openxmlformats.org/drawingml/2006/main" name="6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8_Ed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0.xml><?xml version="1.0" encoding="utf-8"?>
<a:theme xmlns:a="http://schemas.openxmlformats.org/drawingml/2006/main" name="6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1.xml><?xml version="1.0" encoding="utf-8"?>
<a:theme xmlns:a="http://schemas.openxmlformats.org/drawingml/2006/main" name="7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2.xml><?xml version="1.0" encoding="utf-8"?>
<a:theme xmlns:a="http://schemas.openxmlformats.org/drawingml/2006/main" name="7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3.xml><?xml version="1.0" encoding="utf-8"?>
<a:theme xmlns:a="http://schemas.openxmlformats.org/drawingml/2006/main" name="8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4.xml><?xml version="1.0" encoding="utf-8"?>
<a:theme xmlns:a="http://schemas.openxmlformats.org/drawingml/2006/main" name="8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5.xml><?xml version="1.0" encoding="utf-8"?>
<a:theme xmlns:a="http://schemas.openxmlformats.org/drawingml/2006/main" name="8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7.xml><?xml version="1.0" encoding="utf-8"?>
<a:theme xmlns:a="http://schemas.openxmlformats.org/drawingml/2006/main" name="8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8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59.xml><?xml version="1.0" encoding="utf-8"?>
<a:theme xmlns:a="http://schemas.openxmlformats.org/drawingml/2006/main" name="Equity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2_Office Theme">
  <a:themeElements>
    <a:clrScheme name="Custom 7">
      <a:dk1>
        <a:srgbClr val="990000"/>
      </a:dk1>
      <a:lt1>
        <a:srgbClr val="FFFFFF"/>
      </a:lt1>
      <a:dk2>
        <a:srgbClr val="FFFFFF"/>
      </a:dk2>
      <a:lt2>
        <a:srgbClr val="FFFFFF"/>
      </a:lt2>
      <a:accent1>
        <a:srgbClr val="606060"/>
      </a:accent1>
      <a:accent2>
        <a:srgbClr val="A9A9A9"/>
      </a:accent2>
      <a:accent3>
        <a:srgbClr val="CCCCCC"/>
      </a:accent3>
      <a:accent4>
        <a:srgbClr val="990000"/>
      </a:accent4>
      <a:accent5>
        <a:srgbClr val="000000"/>
      </a:accent5>
      <a:accent6>
        <a:srgbClr val="969696"/>
      </a:accent6>
      <a:hlink>
        <a:srgbClr val="990000"/>
      </a:hlink>
      <a:folHlink>
        <a:srgbClr val="AEAE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0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1.xml><?xml version="1.0" encoding="utf-8"?>
<a:theme xmlns:a="http://schemas.openxmlformats.org/drawingml/2006/main" name="8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2.xml><?xml version="1.0" encoding="utf-8"?>
<a:theme xmlns:a="http://schemas.openxmlformats.org/drawingml/2006/main" name="1_Equity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63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64.xml><?xml version="1.0" encoding="utf-8"?>
<a:theme xmlns:a="http://schemas.openxmlformats.org/drawingml/2006/main" name="4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5.xml><?xml version="1.0" encoding="utf-8"?>
<a:theme xmlns:a="http://schemas.openxmlformats.org/drawingml/2006/main" name="utcs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Lucida Sans Unicode"/>
      </a:majorFont>
      <a:minorFont>
        <a:latin typeface="Arial"/>
        <a:ea typeface=""/>
        <a:cs typeface="Lucida Sans Unicod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6" charset="0"/>
            <a:cs typeface="Lucida Sans Unicode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6" charset="0"/>
            <a:cs typeface="Lucida Sans Unicode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1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2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Office 2007-2010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4.xml><?xml version="1.0" encoding="utf-8"?>
<a:themeOverride xmlns:a="http://schemas.openxmlformats.org/drawingml/2006/main">
  <a:clrScheme name="Aspect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  <a:fontScheme name="Equity">
    <a:majorFont>
      <a:latin typeface="Franklin Gothic Book"/>
      <a:ea typeface=""/>
      <a:cs typeface=""/>
      <a:font script="Grek" typeface="Calibri"/>
      <a:font script="Cyrl" typeface="Calibri"/>
      <a:font script="Jpan" typeface="HGｺﾞｼｯｸM"/>
      <a:font script="Hang" typeface="바탕"/>
      <a:font script="Hans" typeface="幼圆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ajorFont>
    <a:minorFont>
      <a:latin typeface="Perpetua"/>
      <a:ea typeface=""/>
      <a:cs typeface=""/>
      <a:font script="Grek" typeface="Cambria"/>
      <a:font script="Cyrl" typeface="Cambria"/>
      <a:font script="Jpan" typeface="HG創英ﾌﾟﾚｾﾞﾝｽEB"/>
      <a:font script="Hang" typeface="맑은 고딕"/>
      <a:font script="Hans" typeface="宋体"/>
      <a:font script="Hant" typeface="新細明體"/>
      <a:font script="Arab" typeface="Times New Roman"/>
      <a:font script="Hebr" typeface="Aharoni"/>
      <a:font script="Thai" typeface="EucrosiaUPC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inorFont>
  </a:fontScheme>
  <a:fmtScheme name="Equity">
    <a:fillStyleLst>
      <a:solidFill>
        <a:schemeClr val="phClr"/>
      </a:solidFill>
      <a:blipFill>
        <a:blip xmlns:r="http://schemas.openxmlformats.org/officeDocument/2006/relationships" r:embed="rId1">
          <a:duotone>
            <a:schemeClr val="phClr">
              <a:tint val="30000"/>
              <a:satMod val="300000"/>
            </a:schemeClr>
            <a:schemeClr val="phClr">
              <a:tint val="40000"/>
              <a:satMod val="200000"/>
            </a:schemeClr>
          </a:duotone>
        </a:blip>
        <a:tile tx="0" ty="0" sx="70000" sy="70000" flip="none" algn="ctr"/>
      </a:blipFill>
      <a:blipFill>
        <a:blip xmlns:r="http://schemas.openxmlformats.org/officeDocument/2006/relationships" r:embed="rId1">
          <a:duotone>
            <a:schemeClr val="phClr">
              <a:shade val="22000"/>
              <a:satMod val="160000"/>
            </a:schemeClr>
            <a:schemeClr val="phClr">
              <a:shade val="45000"/>
              <a:satMod val="100000"/>
            </a:schemeClr>
          </a:duotone>
        </a:blip>
        <a:tile tx="0" ty="0" sx="65000" sy="65000" flip="none" algn="ctr"/>
      </a:blipFill>
    </a:fillStyleLst>
    <a:lnStyleLst>
      <a:ln w="9525" cap="flat" cmpd="sng" algn="ctr">
        <a:solidFill>
          <a:schemeClr val="phClr">
            <a:shade val="60000"/>
            <a:satMod val="110000"/>
          </a:schemeClr>
        </a:solidFill>
        <a:prstDash val="solid"/>
      </a:ln>
      <a:ln w="127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50800" dist="50800" dir="5400000" algn="t" rotWithShape="0">
            <a:srgbClr val="000000">
              <a:alpha val="60000"/>
            </a:srgbClr>
          </a:outerShdw>
        </a:effectLst>
        <a:scene3d>
          <a:camera prst="isometricBottomUp" fov="0">
            <a:rot lat="0" lon="0" rev="0"/>
          </a:camera>
          <a:lightRig rig="soft" dir="b">
            <a:rot lat="0" lon="0" rev="9000000"/>
          </a:lightRig>
        </a:scene3d>
        <a:sp3d contourW="35000" prstMaterial="matte">
          <a:bevelT w="45000" h="38100" prst="convex"/>
          <a:contourClr>
            <a:schemeClr val="phClr">
              <a:tint val="10000"/>
              <a:satMod val="13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shade val="40000"/>
              <a:satMod val="165000"/>
            </a:schemeClr>
          </a:gs>
          <a:gs pos="50000">
            <a:schemeClr val="phClr">
              <a:shade val="80000"/>
              <a:satMod val="155000"/>
            </a:schemeClr>
          </a:gs>
          <a:gs pos="100000">
            <a:schemeClr val="phClr">
              <a:tint val="95000"/>
              <a:satMod val="200000"/>
            </a:schemeClr>
          </a:gs>
        </a:gsLst>
        <a:lin ang="16200000" scaled="1"/>
      </a:gradFill>
      <a:blipFill>
        <a:blip xmlns:r="http://schemas.openxmlformats.org/officeDocument/2006/relationships" r:embed="rId1">
          <a:duotone>
            <a:schemeClr val="phClr">
              <a:tint val="95000"/>
              <a:satMod val="200000"/>
            </a:schemeClr>
            <a:schemeClr val="phClr">
              <a:shade val="80000"/>
              <a:satMod val="100000"/>
            </a:schemeClr>
          </a:duotone>
        </a:blip>
        <a:tile tx="0" ty="0" sx="55000" sy="55000" flip="none" algn="tl"/>
      </a:blipFill>
    </a:bgFillStyleLst>
  </a:fmtScheme>
</a:themeOverride>
</file>

<file path=ppt/theme/themeOverride25.xml><?xml version="1.0" encoding="utf-8"?>
<a:themeOverride xmlns:a="http://schemas.openxmlformats.org/drawingml/2006/main">
  <a:clrScheme name="Aspect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  <a:fontScheme name="Equity">
    <a:majorFont>
      <a:latin typeface="Franklin Gothic Book"/>
      <a:ea typeface=""/>
      <a:cs typeface=""/>
      <a:font script="Grek" typeface="Calibri"/>
      <a:font script="Cyrl" typeface="Calibri"/>
      <a:font script="Jpan" typeface="HGｺﾞｼｯｸM"/>
      <a:font script="Hang" typeface="바탕"/>
      <a:font script="Hans" typeface="幼圆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ajorFont>
    <a:minorFont>
      <a:latin typeface="Perpetua"/>
      <a:ea typeface=""/>
      <a:cs typeface=""/>
      <a:font script="Grek" typeface="Cambria"/>
      <a:font script="Cyrl" typeface="Cambria"/>
      <a:font script="Jpan" typeface="HG創英ﾌﾟﾚｾﾞﾝｽEB"/>
      <a:font script="Hang" typeface="맑은 고딕"/>
      <a:font script="Hans" typeface="宋体"/>
      <a:font script="Hant" typeface="新細明體"/>
      <a:font script="Arab" typeface="Times New Roman"/>
      <a:font script="Hebr" typeface="Aharoni"/>
      <a:font script="Thai" typeface="EucrosiaUPC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inorFont>
  </a:fontScheme>
  <a:fmtScheme name="Equity">
    <a:fillStyleLst>
      <a:solidFill>
        <a:schemeClr val="phClr"/>
      </a:solidFill>
      <a:blipFill>
        <a:blip xmlns:r="http://schemas.openxmlformats.org/officeDocument/2006/relationships" r:embed="rId1">
          <a:duotone>
            <a:schemeClr val="phClr">
              <a:tint val="30000"/>
              <a:satMod val="300000"/>
            </a:schemeClr>
            <a:schemeClr val="phClr">
              <a:tint val="40000"/>
              <a:satMod val="200000"/>
            </a:schemeClr>
          </a:duotone>
        </a:blip>
        <a:tile tx="0" ty="0" sx="70000" sy="70000" flip="none" algn="ctr"/>
      </a:blipFill>
      <a:blipFill>
        <a:blip xmlns:r="http://schemas.openxmlformats.org/officeDocument/2006/relationships" r:embed="rId1">
          <a:duotone>
            <a:schemeClr val="phClr">
              <a:shade val="22000"/>
              <a:satMod val="160000"/>
            </a:schemeClr>
            <a:schemeClr val="phClr">
              <a:shade val="45000"/>
              <a:satMod val="100000"/>
            </a:schemeClr>
          </a:duotone>
        </a:blip>
        <a:tile tx="0" ty="0" sx="65000" sy="65000" flip="none" algn="ctr"/>
      </a:blipFill>
    </a:fillStyleLst>
    <a:lnStyleLst>
      <a:ln w="9525" cap="flat" cmpd="sng" algn="ctr">
        <a:solidFill>
          <a:schemeClr val="phClr">
            <a:shade val="60000"/>
            <a:satMod val="110000"/>
          </a:schemeClr>
        </a:solidFill>
        <a:prstDash val="solid"/>
      </a:ln>
      <a:ln w="127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50800" dist="50800" dir="5400000" algn="t" rotWithShape="0">
            <a:srgbClr val="000000">
              <a:alpha val="60000"/>
            </a:srgbClr>
          </a:outerShdw>
        </a:effectLst>
        <a:scene3d>
          <a:camera prst="isometricBottomUp" fov="0">
            <a:rot lat="0" lon="0" rev="0"/>
          </a:camera>
          <a:lightRig rig="soft" dir="b">
            <a:rot lat="0" lon="0" rev="9000000"/>
          </a:lightRig>
        </a:scene3d>
        <a:sp3d contourW="35000" prstMaterial="matte">
          <a:bevelT w="45000" h="38100" prst="convex"/>
          <a:contourClr>
            <a:schemeClr val="phClr">
              <a:tint val="10000"/>
              <a:satMod val="13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shade val="40000"/>
              <a:satMod val="165000"/>
            </a:schemeClr>
          </a:gs>
          <a:gs pos="50000">
            <a:schemeClr val="phClr">
              <a:shade val="80000"/>
              <a:satMod val="155000"/>
            </a:schemeClr>
          </a:gs>
          <a:gs pos="100000">
            <a:schemeClr val="phClr">
              <a:tint val="95000"/>
              <a:satMod val="200000"/>
            </a:schemeClr>
          </a:gs>
        </a:gsLst>
        <a:lin ang="16200000" scaled="1"/>
      </a:gradFill>
      <a:blipFill>
        <a:blip xmlns:r="http://schemas.openxmlformats.org/officeDocument/2006/relationships" r:embed="rId1">
          <a:duotone>
            <a:schemeClr val="phClr">
              <a:tint val="95000"/>
              <a:satMod val="200000"/>
            </a:schemeClr>
            <a:schemeClr val="phClr">
              <a:shade val="80000"/>
              <a:satMod val="100000"/>
            </a:schemeClr>
          </a:duotone>
        </a:blip>
        <a:tile tx="0" ty="0" sx="55000" sy="55000" flip="none" algn="tl"/>
      </a:blipFill>
    </a:bgFillStyleLst>
  </a:fmtScheme>
</a:themeOverride>
</file>

<file path=ppt/theme/themeOverride26.xml><?xml version="1.0" encoding="utf-8"?>
<a:themeOverride xmlns:a="http://schemas.openxmlformats.org/drawingml/2006/main">
  <a:clrScheme name="Aspect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  <a:fontScheme name="Equity">
    <a:majorFont>
      <a:latin typeface="Franklin Gothic Book"/>
      <a:ea typeface=""/>
      <a:cs typeface=""/>
      <a:font script="Grek" typeface="Calibri"/>
      <a:font script="Cyrl" typeface="Calibri"/>
      <a:font script="Jpan" typeface="HGｺﾞｼｯｸM"/>
      <a:font script="Hang" typeface="바탕"/>
      <a:font script="Hans" typeface="幼圆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ajorFont>
    <a:minorFont>
      <a:latin typeface="Perpetua"/>
      <a:ea typeface=""/>
      <a:cs typeface=""/>
      <a:font script="Grek" typeface="Cambria"/>
      <a:font script="Cyrl" typeface="Cambria"/>
      <a:font script="Jpan" typeface="HG創英ﾌﾟﾚｾﾞﾝｽEB"/>
      <a:font script="Hang" typeface="맑은 고딕"/>
      <a:font script="Hans" typeface="宋体"/>
      <a:font script="Hant" typeface="新細明體"/>
      <a:font script="Arab" typeface="Times New Roman"/>
      <a:font script="Hebr" typeface="Aharoni"/>
      <a:font script="Thai" typeface="EucrosiaUPC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inorFont>
  </a:fontScheme>
  <a:fmtScheme name="Equity">
    <a:fillStyleLst>
      <a:solidFill>
        <a:schemeClr val="phClr"/>
      </a:solidFill>
      <a:blipFill>
        <a:blip xmlns:r="http://schemas.openxmlformats.org/officeDocument/2006/relationships" r:embed="rId1">
          <a:duotone>
            <a:schemeClr val="phClr">
              <a:tint val="30000"/>
              <a:satMod val="300000"/>
            </a:schemeClr>
            <a:schemeClr val="phClr">
              <a:tint val="40000"/>
              <a:satMod val="200000"/>
            </a:schemeClr>
          </a:duotone>
        </a:blip>
        <a:tile tx="0" ty="0" sx="70000" sy="70000" flip="none" algn="ctr"/>
      </a:blipFill>
      <a:blipFill>
        <a:blip xmlns:r="http://schemas.openxmlformats.org/officeDocument/2006/relationships" r:embed="rId1">
          <a:duotone>
            <a:schemeClr val="phClr">
              <a:shade val="22000"/>
              <a:satMod val="160000"/>
            </a:schemeClr>
            <a:schemeClr val="phClr">
              <a:shade val="45000"/>
              <a:satMod val="100000"/>
            </a:schemeClr>
          </a:duotone>
        </a:blip>
        <a:tile tx="0" ty="0" sx="65000" sy="65000" flip="none" algn="ctr"/>
      </a:blipFill>
    </a:fillStyleLst>
    <a:lnStyleLst>
      <a:ln w="9525" cap="flat" cmpd="sng" algn="ctr">
        <a:solidFill>
          <a:schemeClr val="phClr">
            <a:shade val="60000"/>
            <a:satMod val="110000"/>
          </a:schemeClr>
        </a:solidFill>
        <a:prstDash val="solid"/>
      </a:ln>
      <a:ln w="127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50800" dist="50800" dir="5400000" algn="t" rotWithShape="0">
            <a:srgbClr val="000000">
              <a:alpha val="60000"/>
            </a:srgbClr>
          </a:outerShdw>
        </a:effectLst>
        <a:scene3d>
          <a:camera prst="isometricBottomUp" fov="0">
            <a:rot lat="0" lon="0" rev="0"/>
          </a:camera>
          <a:lightRig rig="soft" dir="b">
            <a:rot lat="0" lon="0" rev="9000000"/>
          </a:lightRig>
        </a:scene3d>
        <a:sp3d contourW="35000" prstMaterial="matte">
          <a:bevelT w="45000" h="38100" prst="convex"/>
          <a:contourClr>
            <a:schemeClr val="phClr">
              <a:tint val="10000"/>
              <a:satMod val="13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shade val="40000"/>
              <a:satMod val="165000"/>
            </a:schemeClr>
          </a:gs>
          <a:gs pos="50000">
            <a:schemeClr val="phClr">
              <a:shade val="80000"/>
              <a:satMod val="155000"/>
            </a:schemeClr>
          </a:gs>
          <a:gs pos="100000">
            <a:schemeClr val="phClr">
              <a:tint val="95000"/>
              <a:satMod val="200000"/>
            </a:schemeClr>
          </a:gs>
        </a:gsLst>
        <a:lin ang="16200000" scaled="1"/>
      </a:gradFill>
      <a:blipFill>
        <a:blip xmlns:r="http://schemas.openxmlformats.org/officeDocument/2006/relationships" r:embed="rId1">
          <a:duotone>
            <a:schemeClr val="phClr">
              <a:tint val="95000"/>
              <a:satMod val="200000"/>
            </a:schemeClr>
            <a:schemeClr val="phClr">
              <a:shade val="80000"/>
              <a:satMod val="100000"/>
            </a:schemeClr>
          </a:duotone>
        </a:blip>
        <a:tile tx="0" ty="0" sx="55000" sy="55000" flip="none" algn="tl"/>
      </a:blipFill>
    </a:bgFillStyleLst>
  </a:fmtScheme>
</a:themeOverride>
</file>

<file path=ppt/theme/themeOverride27.xml><?xml version="1.0" encoding="utf-8"?>
<a:themeOverride xmlns:a="http://schemas.openxmlformats.org/drawingml/2006/main">
  <a:clrScheme name="Aspect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  <a:fontScheme name="Equity">
    <a:majorFont>
      <a:latin typeface="Franklin Gothic Book"/>
      <a:ea typeface=""/>
      <a:cs typeface=""/>
      <a:font script="Grek" typeface="Calibri"/>
      <a:font script="Cyrl" typeface="Calibri"/>
      <a:font script="Jpan" typeface="HGｺﾞｼｯｸM"/>
      <a:font script="Hang" typeface="바탕"/>
      <a:font script="Hans" typeface="幼圆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ajorFont>
    <a:minorFont>
      <a:latin typeface="Perpetua"/>
      <a:ea typeface=""/>
      <a:cs typeface=""/>
      <a:font script="Grek" typeface="Cambria"/>
      <a:font script="Cyrl" typeface="Cambria"/>
      <a:font script="Jpan" typeface="HG創英ﾌﾟﾚｾﾞﾝｽEB"/>
      <a:font script="Hang" typeface="맑은 고딕"/>
      <a:font script="Hans" typeface="宋体"/>
      <a:font script="Hant" typeface="新細明體"/>
      <a:font script="Arab" typeface="Times New Roman"/>
      <a:font script="Hebr" typeface="Aharoni"/>
      <a:font script="Thai" typeface="EucrosiaUPC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inorFont>
  </a:fontScheme>
  <a:fmtScheme name="Equity">
    <a:fillStyleLst>
      <a:solidFill>
        <a:schemeClr val="phClr"/>
      </a:solidFill>
      <a:blipFill>
        <a:blip xmlns:r="http://schemas.openxmlformats.org/officeDocument/2006/relationships" r:embed="rId1">
          <a:duotone>
            <a:schemeClr val="phClr">
              <a:tint val="30000"/>
              <a:satMod val="300000"/>
            </a:schemeClr>
            <a:schemeClr val="phClr">
              <a:tint val="40000"/>
              <a:satMod val="200000"/>
            </a:schemeClr>
          </a:duotone>
        </a:blip>
        <a:tile tx="0" ty="0" sx="70000" sy="70000" flip="none" algn="ctr"/>
      </a:blipFill>
      <a:blipFill>
        <a:blip xmlns:r="http://schemas.openxmlformats.org/officeDocument/2006/relationships" r:embed="rId1">
          <a:duotone>
            <a:schemeClr val="phClr">
              <a:shade val="22000"/>
              <a:satMod val="160000"/>
            </a:schemeClr>
            <a:schemeClr val="phClr">
              <a:shade val="45000"/>
              <a:satMod val="100000"/>
            </a:schemeClr>
          </a:duotone>
        </a:blip>
        <a:tile tx="0" ty="0" sx="65000" sy="65000" flip="none" algn="ctr"/>
      </a:blipFill>
    </a:fillStyleLst>
    <a:lnStyleLst>
      <a:ln w="9525" cap="flat" cmpd="sng" algn="ctr">
        <a:solidFill>
          <a:schemeClr val="phClr">
            <a:shade val="60000"/>
            <a:satMod val="110000"/>
          </a:schemeClr>
        </a:solidFill>
        <a:prstDash val="solid"/>
      </a:ln>
      <a:ln w="127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50800" dist="50800" dir="5400000" algn="t" rotWithShape="0">
            <a:srgbClr val="000000">
              <a:alpha val="60000"/>
            </a:srgbClr>
          </a:outerShdw>
        </a:effectLst>
        <a:scene3d>
          <a:camera prst="isometricBottomUp" fov="0">
            <a:rot lat="0" lon="0" rev="0"/>
          </a:camera>
          <a:lightRig rig="soft" dir="b">
            <a:rot lat="0" lon="0" rev="9000000"/>
          </a:lightRig>
        </a:scene3d>
        <a:sp3d contourW="35000" prstMaterial="matte">
          <a:bevelT w="45000" h="38100" prst="convex"/>
          <a:contourClr>
            <a:schemeClr val="phClr">
              <a:tint val="10000"/>
              <a:satMod val="13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shade val="40000"/>
              <a:satMod val="165000"/>
            </a:schemeClr>
          </a:gs>
          <a:gs pos="50000">
            <a:schemeClr val="phClr">
              <a:shade val="80000"/>
              <a:satMod val="155000"/>
            </a:schemeClr>
          </a:gs>
          <a:gs pos="100000">
            <a:schemeClr val="phClr">
              <a:tint val="95000"/>
              <a:satMod val="200000"/>
            </a:schemeClr>
          </a:gs>
        </a:gsLst>
        <a:lin ang="16200000" scaled="1"/>
      </a:gradFill>
      <a:blipFill>
        <a:blip xmlns:r="http://schemas.openxmlformats.org/officeDocument/2006/relationships" r:embed="rId1">
          <a:duotone>
            <a:schemeClr val="phClr">
              <a:tint val="95000"/>
              <a:satMod val="200000"/>
            </a:schemeClr>
            <a:schemeClr val="phClr">
              <a:shade val="80000"/>
              <a:satMod val="100000"/>
            </a:schemeClr>
          </a:duotone>
        </a:blip>
        <a:tile tx="0" ty="0" sx="55000" sy="55000" flip="none" algn="tl"/>
      </a:blipFill>
    </a:bgFillStyleLst>
  </a:fmtScheme>
</a:themeOverride>
</file>

<file path=ppt/theme/themeOverride28.xml><?xml version="1.0" encoding="utf-8"?>
<a:themeOverride xmlns:a="http://schemas.openxmlformats.org/drawingml/2006/main">
  <a:clrScheme name="Aspect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  <a:fontScheme name="Equity">
    <a:majorFont>
      <a:latin typeface="Franklin Gothic Book"/>
      <a:ea typeface=""/>
      <a:cs typeface=""/>
      <a:font script="Grek" typeface="Calibri"/>
      <a:font script="Cyrl" typeface="Calibri"/>
      <a:font script="Jpan" typeface="HGｺﾞｼｯｸM"/>
      <a:font script="Hang" typeface="바탕"/>
      <a:font script="Hans" typeface="幼圆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ajorFont>
    <a:minorFont>
      <a:latin typeface="Perpetua"/>
      <a:ea typeface=""/>
      <a:cs typeface=""/>
      <a:font script="Grek" typeface="Cambria"/>
      <a:font script="Cyrl" typeface="Cambria"/>
      <a:font script="Jpan" typeface="HG創英ﾌﾟﾚｾﾞﾝｽEB"/>
      <a:font script="Hang" typeface="맑은 고딕"/>
      <a:font script="Hans" typeface="宋体"/>
      <a:font script="Hant" typeface="新細明體"/>
      <a:font script="Arab" typeface="Times New Roman"/>
      <a:font script="Hebr" typeface="Aharoni"/>
      <a:font script="Thai" typeface="EucrosiaUPC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inorFont>
  </a:fontScheme>
  <a:fmtScheme name="Equity">
    <a:fillStyleLst>
      <a:solidFill>
        <a:schemeClr val="phClr"/>
      </a:solidFill>
      <a:blipFill>
        <a:blip xmlns:r="http://schemas.openxmlformats.org/officeDocument/2006/relationships" r:embed="rId1">
          <a:duotone>
            <a:schemeClr val="phClr">
              <a:tint val="30000"/>
              <a:satMod val="300000"/>
            </a:schemeClr>
            <a:schemeClr val="phClr">
              <a:tint val="40000"/>
              <a:satMod val="200000"/>
            </a:schemeClr>
          </a:duotone>
        </a:blip>
        <a:tile tx="0" ty="0" sx="70000" sy="70000" flip="none" algn="ctr"/>
      </a:blipFill>
      <a:blipFill>
        <a:blip xmlns:r="http://schemas.openxmlformats.org/officeDocument/2006/relationships" r:embed="rId1">
          <a:duotone>
            <a:schemeClr val="phClr">
              <a:shade val="22000"/>
              <a:satMod val="160000"/>
            </a:schemeClr>
            <a:schemeClr val="phClr">
              <a:shade val="45000"/>
              <a:satMod val="100000"/>
            </a:schemeClr>
          </a:duotone>
        </a:blip>
        <a:tile tx="0" ty="0" sx="65000" sy="65000" flip="none" algn="ctr"/>
      </a:blipFill>
    </a:fillStyleLst>
    <a:lnStyleLst>
      <a:ln w="9525" cap="flat" cmpd="sng" algn="ctr">
        <a:solidFill>
          <a:schemeClr val="phClr">
            <a:shade val="60000"/>
            <a:satMod val="110000"/>
          </a:schemeClr>
        </a:solidFill>
        <a:prstDash val="solid"/>
      </a:ln>
      <a:ln w="127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50800" dist="50800" dir="5400000" algn="t" rotWithShape="0">
            <a:srgbClr val="000000">
              <a:alpha val="60000"/>
            </a:srgbClr>
          </a:outerShdw>
        </a:effectLst>
        <a:scene3d>
          <a:camera prst="isometricBottomUp" fov="0">
            <a:rot lat="0" lon="0" rev="0"/>
          </a:camera>
          <a:lightRig rig="soft" dir="b">
            <a:rot lat="0" lon="0" rev="9000000"/>
          </a:lightRig>
        </a:scene3d>
        <a:sp3d contourW="35000" prstMaterial="matte">
          <a:bevelT w="45000" h="38100" prst="convex"/>
          <a:contourClr>
            <a:schemeClr val="phClr">
              <a:tint val="10000"/>
              <a:satMod val="13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shade val="40000"/>
              <a:satMod val="165000"/>
            </a:schemeClr>
          </a:gs>
          <a:gs pos="50000">
            <a:schemeClr val="phClr">
              <a:shade val="80000"/>
              <a:satMod val="155000"/>
            </a:schemeClr>
          </a:gs>
          <a:gs pos="100000">
            <a:schemeClr val="phClr">
              <a:tint val="95000"/>
              <a:satMod val="200000"/>
            </a:schemeClr>
          </a:gs>
        </a:gsLst>
        <a:lin ang="16200000" scaled="1"/>
      </a:gradFill>
      <a:blipFill>
        <a:blip xmlns:r="http://schemas.openxmlformats.org/officeDocument/2006/relationships" r:embed="rId1">
          <a:duotone>
            <a:schemeClr val="phClr">
              <a:tint val="95000"/>
              <a:satMod val="200000"/>
            </a:schemeClr>
            <a:schemeClr val="phClr">
              <a:shade val="80000"/>
              <a:satMod val="100000"/>
            </a:schemeClr>
          </a:duotone>
        </a:blip>
        <a:tile tx="0" ty="0" sx="55000" sy="55000" flip="none" algn="tl"/>
      </a:blipFill>
    </a:bgFillStyleLst>
  </a:fmtScheme>
</a:themeOverride>
</file>

<file path=ppt/theme/themeOverride29.xml><?xml version="1.0" encoding="utf-8"?>
<a:themeOverride xmlns:a="http://schemas.openxmlformats.org/drawingml/2006/main">
  <a:clrScheme name="Aspect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  <a:fontScheme name="Equity">
    <a:majorFont>
      <a:latin typeface="Franklin Gothic Book"/>
      <a:ea typeface=""/>
      <a:cs typeface=""/>
      <a:font script="Grek" typeface="Calibri"/>
      <a:font script="Cyrl" typeface="Calibri"/>
      <a:font script="Jpan" typeface="HGｺﾞｼｯｸM"/>
      <a:font script="Hang" typeface="바탕"/>
      <a:font script="Hans" typeface="幼圆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ajorFont>
    <a:minorFont>
      <a:latin typeface="Perpetua"/>
      <a:ea typeface=""/>
      <a:cs typeface=""/>
      <a:font script="Grek" typeface="Cambria"/>
      <a:font script="Cyrl" typeface="Cambria"/>
      <a:font script="Jpan" typeface="HG創英ﾌﾟﾚｾﾞﾝｽEB"/>
      <a:font script="Hang" typeface="맑은 고딕"/>
      <a:font script="Hans" typeface="宋体"/>
      <a:font script="Hant" typeface="新細明體"/>
      <a:font script="Arab" typeface="Times New Roman"/>
      <a:font script="Hebr" typeface="Aharoni"/>
      <a:font script="Thai" typeface="EucrosiaUPC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inorFont>
  </a:fontScheme>
  <a:fmtScheme name="Equity">
    <a:fillStyleLst>
      <a:solidFill>
        <a:schemeClr val="phClr"/>
      </a:solidFill>
      <a:blipFill>
        <a:blip xmlns:r="http://schemas.openxmlformats.org/officeDocument/2006/relationships" r:embed="rId1">
          <a:duotone>
            <a:schemeClr val="phClr">
              <a:tint val="30000"/>
              <a:satMod val="300000"/>
            </a:schemeClr>
            <a:schemeClr val="phClr">
              <a:tint val="40000"/>
              <a:satMod val="200000"/>
            </a:schemeClr>
          </a:duotone>
        </a:blip>
        <a:tile tx="0" ty="0" sx="70000" sy="70000" flip="none" algn="ctr"/>
      </a:blipFill>
      <a:blipFill>
        <a:blip xmlns:r="http://schemas.openxmlformats.org/officeDocument/2006/relationships" r:embed="rId1">
          <a:duotone>
            <a:schemeClr val="phClr">
              <a:shade val="22000"/>
              <a:satMod val="160000"/>
            </a:schemeClr>
            <a:schemeClr val="phClr">
              <a:shade val="45000"/>
              <a:satMod val="100000"/>
            </a:schemeClr>
          </a:duotone>
        </a:blip>
        <a:tile tx="0" ty="0" sx="65000" sy="65000" flip="none" algn="ctr"/>
      </a:blipFill>
    </a:fillStyleLst>
    <a:lnStyleLst>
      <a:ln w="9525" cap="flat" cmpd="sng" algn="ctr">
        <a:solidFill>
          <a:schemeClr val="phClr">
            <a:shade val="60000"/>
            <a:satMod val="110000"/>
          </a:schemeClr>
        </a:solidFill>
        <a:prstDash val="solid"/>
      </a:ln>
      <a:ln w="127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50800" dist="50800" dir="5400000" algn="t" rotWithShape="0">
            <a:srgbClr val="000000">
              <a:alpha val="60000"/>
            </a:srgbClr>
          </a:outerShdw>
        </a:effectLst>
        <a:scene3d>
          <a:camera prst="isometricBottomUp" fov="0">
            <a:rot lat="0" lon="0" rev="0"/>
          </a:camera>
          <a:lightRig rig="soft" dir="b">
            <a:rot lat="0" lon="0" rev="9000000"/>
          </a:lightRig>
        </a:scene3d>
        <a:sp3d contourW="35000" prstMaterial="matte">
          <a:bevelT w="45000" h="38100" prst="convex"/>
          <a:contourClr>
            <a:schemeClr val="phClr">
              <a:tint val="10000"/>
              <a:satMod val="13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shade val="40000"/>
              <a:satMod val="165000"/>
            </a:schemeClr>
          </a:gs>
          <a:gs pos="50000">
            <a:schemeClr val="phClr">
              <a:shade val="80000"/>
              <a:satMod val="155000"/>
            </a:schemeClr>
          </a:gs>
          <a:gs pos="100000">
            <a:schemeClr val="phClr">
              <a:tint val="95000"/>
              <a:satMod val="200000"/>
            </a:schemeClr>
          </a:gs>
        </a:gsLst>
        <a:lin ang="16200000" scaled="1"/>
      </a:gradFill>
      <a:blipFill>
        <a:blip xmlns:r="http://schemas.openxmlformats.org/officeDocument/2006/relationships" r:embed="rId1">
          <a:duotone>
            <a:schemeClr val="phClr">
              <a:tint val="95000"/>
              <a:satMod val="200000"/>
            </a:schemeClr>
            <a:schemeClr val="phClr">
              <a:shade val="80000"/>
              <a:satMod val="100000"/>
            </a:schemeClr>
          </a:duotone>
        </a:blip>
        <a:tile tx="0" ty="0" sx="55000" sy="55000" flip="none" algn="tl"/>
      </a:blipFill>
    </a:bgFillStyleLst>
  </a:fmtScheme>
</a:themeOverride>
</file>

<file path=ppt/theme/themeOverride3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ppt/theme/themeOverride4.xml><?xml version="1.0" encoding="utf-8"?>
<a:themeOverride xmlns:a="http://schemas.openxmlformats.org/drawingml/2006/main">
  <a:clrScheme name="Edge 7">
    <a:dk1>
      <a:srgbClr val="000000"/>
    </a:dk1>
    <a:lt1>
      <a:srgbClr val="FFFFFF"/>
    </a:lt1>
    <a:dk2>
      <a:srgbClr val="006633"/>
    </a:dk2>
    <a:lt2>
      <a:srgbClr val="5F5F5F"/>
    </a:lt2>
    <a:accent1>
      <a:srgbClr val="CC9900"/>
    </a:accent1>
    <a:accent2>
      <a:srgbClr val="3B812F"/>
    </a:accent2>
    <a:accent3>
      <a:srgbClr val="FFFFFF"/>
    </a:accent3>
    <a:accent4>
      <a:srgbClr val="000000"/>
    </a:accent4>
    <a:accent5>
      <a:srgbClr val="E2CAAA"/>
    </a:accent5>
    <a:accent6>
      <a:srgbClr val="35742A"/>
    </a:accent6>
    <a:hlink>
      <a:srgbClr val="996600"/>
    </a:hlink>
    <a:folHlink>
      <a:srgbClr val="AFBF39"/>
    </a:folHlink>
  </a:clrScheme>
  <a:fontScheme name="Edge">
    <a:majorFont>
      <a:latin typeface="Garamond"/>
      <a:ea typeface=""/>
      <a:cs typeface=""/>
    </a:majorFont>
    <a:minorFont>
      <a:latin typeface="Tahoma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Solstice">
    <a:dk1>
      <a:sysClr val="windowText" lastClr="000000"/>
    </a:dk1>
    <a:lt1>
      <a:sysClr val="window" lastClr="FFFFFF"/>
    </a:lt1>
    <a:dk2>
      <a:srgbClr val="4F271C"/>
    </a:dk2>
    <a:lt2>
      <a:srgbClr val="E7DEC9"/>
    </a:lt2>
    <a:accent1>
      <a:srgbClr val="3891A7"/>
    </a:accent1>
    <a:accent2>
      <a:srgbClr val="FEB80A"/>
    </a:accent2>
    <a:accent3>
      <a:srgbClr val="C32D2E"/>
    </a:accent3>
    <a:accent4>
      <a:srgbClr val="84AA33"/>
    </a:accent4>
    <a:accent5>
      <a:srgbClr val="964305"/>
    </a:accent5>
    <a:accent6>
      <a:srgbClr val="475A8D"/>
    </a:accent6>
    <a:hlink>
      <a:srgbClr val="8DC765"/>
    </a:hlink>
    <a:folHlink>
      <a:srgbClr val="AA8A14"/>
    </a:folHlink>
  </a:clrScheme>
  <a:fontScheme name="Solstice">
    <a:majorFont>
      <a:latin typeface="Gill Sans MT"/>
      <a:ea typeface=""/>
      <a:cs typeface=""/>
      <a:font script="Grek" typeface="Corbel"/>
      <a:font script="Cyrl" typeface="Corbel"/>
      <a:font script="Jpan" typeface="HGｺﾞｼｯｸE"/>
      <a:font script="Hang" typeface="휴먼매직체"/>
      <a:font script="Hans" typeface="华文中宋"/>
      <a:font script="Hant" typeface="微軟正黑體"/>
      <a:font script="Arab" typeface="Majalla UI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ajorFont>
    <a:minorFont>
      <a:latin typeface="Gill Sans MT"/>
      <a:ea typeface=""/>
      <a:cs typeface=""/>
      <a:font script="Grek" typeface="Corbel"/>
      <a:font script="Cyrl" typeface="Corbel"/>
      <a:font script="Jpan" typeface="HGｺﾞｼｯｸE"/>
      <a:font script="Hang" typeface="HY엽서L"/>
      <a:font script="Hans" typeface="华文中宋"/>
      <a:font script="Hant" typeface="微軟正黑體"/>
      <a:font script="Arab" typeface="Majalla UI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inorFont>
  </a:fontScheme>
  <a:fmtScheme name="Solstice">
    <a:fillStyleLst>
      <a:solidFill>
        <a:schemeClr val="phClr"/>
      </a:solidFill>
      <a:gradFill rotWithShape="1">
        <a:gsLst>
          <a:gs pos="0">
            <a:schemeClr val="phClr">
              <a:tint val="35000"/>
              <a:satMod val="253000"/>
            </a:schemeClr>
          </a:gs>
          <a:gs pos="50000">
            <a:schemeClr val="phClr">
              <a:tint val="42000"/>
              <a:satMod val="255000"/>
            </a:schemeClr>
          </a:gs>
          <a:gs pos="97000">
            <a:schemeClr val="phClr">
              <a:tint val="53000"/>
              <a:satMod val="260000"/>
            </a:schemeClr>
          </a:gs>
          <a:gs pos="100000">
            <a:schemeClr val="phClr">
              <a:tint val="56000"/>
              <a:satMod val="275000"/>
            </a:schemeClr>
          </a:gs>
        </a:gsLst>
        <a:path path="circle">
          <a:fillToRect l="50000" t="50000" r="50000" b="50000"/>
        </a:path>
      </a:gradFill>
      <a:gradFill rotWithShape="1">
        <a:gsLst>
          <a:gs pos="0">
            <a:schemeClr val="phClr">
              <a:tint val="92000"/>
              <a:satMod val="170000"/>
            </a:schemeClr>
          </a:gs>
          <a:gs pos="15000">
            <a:schemeClr val="phClr">
              <a:tint val="92000"/>
              <a:shade val="99000"/>
              <a:satMod val="170000"/>
            </a:schemeClr>
          </a:gs>
          <a:gs pos="62000">
            <a:schemeClr val="phClr">
              <a:tint val="96000"/>
              <a:shade val="80000"/>
              <a:satMod val="170000"/>
            </a:schemeClr>
          </a:gs>
          <a:gs pos="97000">
            <a:schemeClr val="phClr">
              <a:tint val="98000"/>
              <a:shade val="63000"/>
              <a:satMod val="170000"/>
            </a:schemeClr>
          </a:gs>
          <a:gs pos="100000">
            <a:schemeClr val="phClr">
              <a:shade val="62000"/>
              <a:satMod val="170000"/>
            </a:schemeClr>
          </a:gs>
        </a:gsLst>
        <a:path path="circle">
          <a:fillToRect l="50000" t="50000" r="50000" b="50000"/>
        </a:path>
      </a:gradFill>
    </a:fillStyleLst>
    <a:lnStyleLst>
      <a:ln w="9525" cap="flat" cmpd="sng" algn="ctr">
        <a:solidFill>
          <a:schemeClr val="phClr"/>
        </a:solidFill>
        <a:prstDash val="solid"/>
      </a:ln>
      <a:ln w="25400" cap="flat" cmpd="sng" algn="ctr">
        <a:solidFill>
          <a:schemeClr val="phClr"/>
        </a:solidFill>
        <a:prstDash val="solid"/>
      </a:ln>
      <a:ln w="254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63500" dist="25400" dir="5400000" rotWithShape="0">
            <a:srgbClr val="000000">
              <a:alpha val="43137"/>
            </a:srgbClr>
          </a:outerShdw>
        </a:effectLst>
      </a:effectStyle>
      <a:effectStyle>
        <a:effectLst>
          <a:outerShdw blurRad="63500" dist="25400" dir="5400000" rotWithShape="0">
            <a:srgbClr val="000000">
              <a:alpha val="43137"/>
            </a:srgbClr>
          </a:outerShdw>
        </a:effectLst>
        <a:scene3d>
          <a:camera prst="orthographicFront" fov="0">
            <a:rot lat="0" lon="0" rev="0"/>
          </a:camera>
          <a:lightRig rig="brightRoom" dir="tl">
            <a:rot lat="0" lon="0" rev="8700000"/>
          </a:lightRig>
        </a:scene3d>
        <a:sp3d contourW="12700">
          <a:bevelT w="0" h="0"/>
          <a:contourClr>
            <a:schemeClr val="phClr">
              <a:shade val="80000"/>
            </a:schemeClr>
          </a:contourClr>
        </a:sp3d>
      </a:effectStyle>
      <a:effectStyle>
        <a:effectLst>
          <a:outerShdw blurRad="63500" dist="25400" dir="5400000" rotWithShape="0">
            <a:srgbClr val="000000">
              <a:alpha val="43137"/>
            </a:srgbClr>
          </a:outerShdw>
        </a:effectLst>
        <a:scene3d>
          <a:camera prst="orthographicFront" fov="0">
            <a:rot lat="0" lon="0" rev="0"/>
          </a:camera>
          <a:lightRig rig="brightRoom" dir="tl">
            <a:rot lat="0" lon="0" rev="5400000"/>
          </a:lightRig>
        </a:scene3d>
        <a:sp3d contourW="12700">
          <a:bevelT w="25400" h="50800" prst="angle"/>
          <a:contourClr>
            <a:schemeClr val="phClr"/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60000"/>
              <a:satMod val="355000"/>
            </a:schemeClr>
          </a:gs>
          <a:gs pos="40000">
            <a:schemeClr val="phClr">
              <a:tint val="85000"/>
              <a:satMod val="320000"/>
            </a:schemeClr>
          </a:gs>
          <a:gs pos="100000">
            <a:schemeClr val="phClr">
              <a:shade val="55000"/>
              <a:satMod val="300000"/>
            </a:schemeClr>
          </a:gs>
        </a:gsLst>
        <a:path path="circle">
          <a:fillToRect l="-24500" t="-20000" r="124500" b="120000"/>
        </a:path>
      </a:gradFill>
      <a:blipFill>
        <a:blip xmlns:r="http://schemas.openxmlformats.org/officeDocument/2006/relationships" r:embed="rId1">
          <a:duotone>
            <a:schemeClr val="phClr">
              <a:shade val="9000"/>
              <a:satMod val="300000"/>
            </a:schemeClr>
            <a:schemeClr val="phClr">
              <a:tint val="90000"/>
              <a:satMod val="225000"/>
            </a:schemeClr>
          </a:duotone>
        </a:blip>
        <a:tile tx="0" ty="0" sx="90000" sy="90000" flip="xy" algn="tl"/>
      </a:blipFill>
    </a:bgFillStyleLst>
  </a:fmtScheme>
</a:themeOverride>
</file>

<file path=ppt/theme/themeOverride6.xml><?xml version="1.0" encoding="utf-8"?>
<a:themeOverride xmlns:a="http://schemas.openxmlformats.org/drawingml/2006/main">
  <a:clrScheme name="Solstice">
    <a:dk1>
      <a:sysClr val="windowText" lastClr="000000"/>
    </a:dk1>
    <a:lt1>
      <a:sysClr val="window" lastClr="FFFFFF"/>
    </a:lt1>
    <a:dk2>
      <a:srgbClr val="4F271C"/>
    </a:dk2>
    <a:lt2>
      <a:srgbClr val="E7DEC9"/>
    </a:lt2>
    <a:accent1>
      <a:srgbClr val="3891A7"/>
    </a:accent1>
    <a:accent2>
      <a:srgbClr val="FEB80A"/>
    </a:accent2>
    <a:accent3>
      <a:srgbClr val="C32D2E"/>
    </a:accent3>
    <a:accent4>
      <a:srgbClr val="84AA33"/>
    </a:accent4>
    <a:accent5>
      <a:srgbClr val="964305"/>
    </a:accent5>
    <a:accent6>
      <a:srgbClr val="475A8D"/>
    </a:accent6>
    <a:hlink>
      <a:srgbClr val="8DC765"/>
    </a:hlink>
    <a:folHlink>
      <a:srgbClr val="AA8A14"/>
    </a:folHlink>
  </a:clrScheme>
  <a:fontScheme name="Solstice">
    <a:majorFont>
      <a:latin typeface="Gill Sans MT"/>
      <a:ea typeface=""/>
      <a:cs typeface=""/>
      <a:font script="Grek" typeface="Corbel"/>
      <a:font script="Cyrl" typeface="Corbel"/>
      <a:font script="Jpan" typeface="HGｺﾞｼｯｸE"/>
      <a:font script="Hang" typeface="휴먼매직체"/>
      <a:font script="Hans" typeface="华文中宋"/>
      <a:font script="Hant" typeface="微軟正黑體"/>
      <a:font script="Arab" typeface="Majalla UI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ajorFont>
    <a:minorFont>
      <a:latin typeface="Gill Sans MT"/>
      <a:ea typeface=""/>
      <a:cs typeface=""/>
      <a:font script="Grek" typeface="Corbel"/>
      <a:font script="Cyrl" typeface="Corbel"/>
      <a:font script="Jpan" typeface="HGｺﾞｼｯｸE"/>
      <a:font script="Hang" typeface="HY엽서L"/>
      <a:font script="Hans" typeface="华文中宋"/>
      <a:font script="Hant" typeface="微軟正黑體"/>
      <a:font script="Arab" typeface="Majalla UI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inorFont>
  </a:fontScheme>
  <a:fmtScheme name="Solstice">
    <a:fillStyleLst>
      <a:solidFill>
        <a:schemeClr val="phClr"/>
      </a:solidFill>
      <a:gradFill rotWithShape="1">
        <a:gsLst>
          <a:gs pos="0">
            <a:schemeClr val="phClr">
              <a:tint val="35000"/>
              <a:satMod val="253000"/>
            </a:schemeClr>
          </a:gs>
          <a:gs pos="50000">
            <a:schemeClr val="phClr">
              <a:tint val="42000"/>
              <a:satMod val="255000"/>
            </a:schemeClr>
          </a:gs>
          <a:gs pos="97000">
            <a:schemeClr val="phClr">
              <a:tint val="53000"/>
              <a:satMod val="260000"/>
            </a:schemeClr>
          </a:gs>
          <a:gs pos="100000">
            <a:schemeClr val="phClr">
              <a:tint val="56000"/>
              <a:satMod val="275000"/>
            </a:schemeClr>
          </a:gs>
        </a:gsLst>
        <a:path path="circle">
          <a:fillToRect l="50000" t="50000" r="50000" b="50000"/>
        </a:path>
      </a:gradFill>
      <a:gradFill rotWithShape="1">
        <a:gsLst>
          <a:gs pos="0">
            <a:schemeClr val="phClr">
              <a:tint val="92000"/>
              <a:satMod val="170000"/>
            </a:schemeClr>
          </a:gs>
          <a:gs pos="15000">
            <a:schemeClr val="phClr">
              <a:tint val="92000"/>
              <a:shade val="99000"/>
              <a:satMod val="170000"/>
            </a:schemeClr>
          </a:gs>
          <a:gs pos="62000">
            <a:schemeClr val="phClr">
              <a:tint val="96000"/>
              <a:shade val="80000"/>
              <a:satMod val="170000"/>
            </a:schemeClr>
          </a:gs>
          <a:gs pos="97000">
            <a:schemeClr val="phClr">
              <a:tint val="98000"/>
              <a:shade val="63000"/>
              <a:satMod val="170000"/>
            </a:schemeClr>
          </a:gs>
          <a:gs pos="100000">
            <a:schemeClr val="phClr">
              <a:shade val="62000"/>
              <a:satMod val="170000"/>
            </a:schemeClr>
          </a:gs>
        </a:gsLst>
        <a:path path="circle">
          <a:fillToRect l="50000" t="50000" r="50000" b="50000"/>
        </a:path>
      </a:gradFill>
    </a:fillStyleLst>
    <a:lnStyleLst>
      <a:ln w="9525" cap="flat" cmpd="sng" algn="ctr">
        <a:solidFill>
          <a:schemeClr val="phClr"/>
        </a:solidFill>
        <a:prstDash val="solid"/>
      </a:ln>
      <a:ln w="25400" cap="flat" cmpd="sng" algn="ctr">
        <a:solidFill>
          <a:schemeClr val="phClr"/>
        </a:solidFill>
        <a:prstDash val="solid"/>
      </a:ln>
      <a:ln w="254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63500" dist="25400" dir="5400000" rotWithShape="0">
            <a:srgbClr val="000000">
              <a:alpha val="43137"/>
            </a:srgbClr>
          </a:outerShdw>
        </a:effectLst>
      </a:effectStyle>
      <a:effectStyle>
        <a:effectLst>
          <a:outerShdw blurRad="63500" dist="25400" dir="5400000" rotWithShape="0">
            <a:srgbClr val="000000">
              <a:alpha val="43137"/>
            </a:srgbClr>
          </a:outerShdw>
        </a:effectLst>
        <a:scene3d>
          <a:camera prst="orthographicFront" fov="0">
            <a:rot lat="0" lon="0" rev="0"/>
          </a:camera>
          <a:lightRig rig="brightRoom" dir="tl">
            <a:rot lat="0" lon="0" rev="8700000"/>
          </a:lightRig>
        </a:scene3d>
        <a:sp3d contourW="12700">
          <a:bevelT w="0" h="0"/>
          <a:contourClr>
            <a:schemeClr val="phClr">
              <a:shade val="80000"/>
            </a:schemeClr>
          </a:contourClr>
        </a:sp3d>
      </a:effectStyle>
      <a:effectStyle>
        <a:effectLst>
          <a:outerShdw blurRad="63500" dist="25400" dir="5400000" rotWithShape="0">
            <a:srgbClr val="000000">
              <a:alpha val="43137"/>
            </a:srgbClr>
          </a:outerShdw>
        </a:effectLst>
        <a:scene3d>
          <a:camera prst="orthographicFront" fov="0">
            <a:rot lat="0" lon="0" rev="0"/>
          </a:camera>
          <a:lightRig rig="brightRoom" dir="tl">
            <a:rot lat="0" lon="0" rev="5400000"/>
          </a:lightRig>
        </a:scene3d>
        <a:sp3d contourW="12700">
          <a:bevelT w="25400" h="50800" prst="angle"/>
          <a:contourClr>
            <a:schemeClr val="phClr"/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60000"/>
              <a:satMod val="355000"/>
            </a:schemeClr>
          </a:gs>
          <a:gs pos="40000">
            <a:schemeClr val="phClr">
              <a:tint val="85000"/>
              <a:satMod val="320000"/>
            </a:schemeClr>
          </a:gs>
          <a:gs pos="100000">
            <a:schemeClr val="phClr">
              <a:shade val="55000"/>
              <a:satMod val="300000"/>
            </a:schemeClr>
          </a:gs>
        </a:gsLst>
        <a:path path="circle">
          <a:fillToRect l="-24500" t="-20000" r="124500" b="120000"/>
        </a:path>
      </a:gradFill>
      <a:blipFill>
        <a:blip xmlns:r="http://schemas.openxmlformats.org/officeDocument/2006/relationships" r:embed="rId1">
          <a:duotone>
            <a:schemeClr val="phClr">
              <a:shade val="9000"/>
              <a:satMod val="300000"/>
            </a:schemeClr>
            <a:schemeClr val="phClr">
              <a:tint val="90000"/>
              <a:satMod val="225000"/>
            </a:schemeClr>
          </a:duotone>
        </a:blip>
        <a:tile tx="0" ty="0" sx="90000" sy="90000" flip="xy" algn="tl"/>
      </a:blipFill>
    </a:bgFillStyleLst>
  </a:fmtScheme>
</a:themeOverride>
</file>

<file path=ppt/theme/themeOverride7.xml><?xml version="1.0" encoding="utf-8"?>
<a:themeOverride xmlns:a="http://schemas.openxmlformats.org/drawingml/2006/main">
  <a:clrScheme name="Solstice">
    <a:dk1>
      <a:sysClr val="windowText" lastClr="000000"/>
    </a:dk1>
    <a:lt1>
      <a:sysClr val="window" lastClr="FFFFFF"/>
    </a:lt1>
    <a:dk2>
      <a:srgbClr val="4F271C"/>
    </a:dk2>
    <a:lt2>
      <a:srgbClr val="E7DEC9"/>
    </a:lt2>
    <a:accent1>
      <a:srgbClr val="3891A7"/>
    </a:accent1>
    <a:accent2>
      <a:srgbClr val="FEB80A"/>
    </a:accent2>
    <a:accent3>
      <a:srgbClr val="C32D2E"/>
    </a:accent3>
    <a:accent4>
      <a:srgbClr val="84AA33"/>
    </a:accent4>
    <a:accent5>
      <a:srgbClr val="964305"/>
    </a:accent5>
    <a:accent6>
      <a:srgbClr val="475A8D"/>
    </a:accent6>
    <a:hlink>
      <a:srgbClr val="8DC765"/>
    </a:hlink>
    <a:folHlink>
      <a:srgbClr val="AA8A14"/>
    </a:folHlink>
  </a:clrScheme>
  <a:fontScheme name="Solstice">
    <a:majorFont>
      <a:latin typeface="Gill Sans MT"/>
      <a:ea typeface=""/>
      <a:cs typeface=""/>
      <a:font script="Grek" typeface="Corbel"/>
      <a:font script="Cyrl" typeface="Corbel"/>
      <a:font script="Jpan" typeface="HGｺﾞｼｯｸE"/>
      <a:font script="Hang" typeface="휴먼매직체"/>
      <a:font script="Hans" typeface="华文中宋"/>
      <a:font script="Hant" typeface="微軟正黑體"/>
      <a:font script="Arab" typeface="Majalla UI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ajorFont>
    <a:minorFont>
      <a:latin typeface="Gill Sans MT"/>
      <a:ea typeface=""/>
      <a:cs typeface=""/>
      <a:font script="Grek" typeface="Corbel"/>
      <a:font script="Cyrl" typeface="Corbel"/>
      <a:font script="Jpan" typeface="HGｺﾞｼｯｸE"/>
      <a:font script="Hang" typeface="HY엽서L"/>
      <a:font script="Hans" typeface="华文中宋"/>
      <a:font script="Hant" typeface="微軟正黑體"/>
      <a:font script="Arab" typeface="Majalla UI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inorFont>
  </a:fontScheme>
  <a:fmtScheme name="Solstice">
    <a:fillStyleLst>
      <a:solidFill>
        <a:schemeClr val="phClr"/>
      </a:solidFill>
      <a:gradFill rotWithShape="1">
        <a:gsLst>
          <a:gs pos="0">
            <a:schemeClr val="phClr">
              <a:tint val="35000"/>
              <a:satMod val="253000"/>
            </a:schemeClr>
          </a:gs>
          <a:gs pos="50000">
            <a:schemeClr val="phClr">
              <a:tint val="42000"/>
              <a:satMod val="255000"/>
            </a:schemeClr>
          </a:gs>
          <a:gs pos="97000">
            <a:schemeClr val="phClr">
              <a:tint val="53000"/>
              <a:satMod val="260000"/>
            </a:schemeClr>
          </a:gs>
          <a:gs pos="100000">
            <a:schemeClr val="phClr">
              <a:tint val="56000"/>
              <a:satMod val="275000"/>
            </a:schemeClr>
          </a:gs>
        </a:gsLst>
        <a:path path="circle">
          <a:fillToRect l="50000" t="50000" r="50000" b="50000"/>
        </a:path>
      </a:gradFill>
      <a:gradFill rotWithShape="1">
        <a:gsLst>
          <a:gs pos="0">
            <a:schemeClr val="phClr">
              <a:tint val="92000"/>
              <a:satMod val="170000"/>
            </a:schemeClr>
          </a:gs>
          <a:gs pos="15000">
            <a:schemeClr val="phClr">
              <a:tint val="92000"/>
              <a:shade val="99000"/>
              <a:satMod val="170000"/>
            </a:schemeClr>
          </a:gs>
          <a:gs pos="62000">
            <a:schemeClr val="phClr">
              <a:tint val="96000"/>
              <a:shade val="80000"/>
              <a:satMod val="170000"/>
            </a:schemeClr>
          </a:gs>
          <a:gs pos="97000">
            <a:schemeClr val="phClr">
              <a:tint val="98000"/>
              <a:shade val="63000"/>
              <a:satMod val="170000"/>
            </a:schemeClr>
          </a:gs>
          <a:gs pos="100000">
            <a:schemeClr val="phClr">
              <a:shade val="62000"/>
              <a:satMod val="170000"/>
            </a:schemeClr>
          </a:gs>
        </a:gsLst>
        <a:path path="circle">
          <a:fillToRect l="50000" t="50000" r="50000" b="50000"/>
        </a:path>
      </a:gradFill>
    </a:fillStyleLst>
    <a:lnStyleLst>
      <a:ln w="9525" cap="flat" cmpd="sng" algn="ctr">
        <a:solidFill>
          <a:schemeClr val="phClr"/>
        </a:solidFill>
        <a:prstDash val="solid"/>
      </a:ln>
      <a:ln w="25400" cap="flat" cmpd="sng" algn="ctr">
        <a:solidFill>
          <a:schemeClr val="phClr"/>
        </a:solidFill>
        <a:prstDash val="solid"/>
      </a:ln>
      <a:ln w="254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63500" dist="25400" dir="5400000" rotWithShape="0">
            <a:srgbClr val="000000">
              <a:alpha val="43137"/>
            </a:srgbClr>
          </a:outerShdw>
        </a:effectLst>
      </a:effectStyle>
      <a:effectStyle>
        <a:effectLst>
          <a:outerShdw blurRad="63500" dist="25400" dir="5400000" rotWithShape="0">
            <a:srgbClr val="000000">
              <a:alpha val="43137"/>
            </a:srgbClr>
          </a:outerShdw>
        </a:effectLst>
        <a:scene3d>
          <a:camera prst="orthographicFront" fov="0">
            <a:rot lat="0" lon="0" rev="0"/>
          </a:camera>
          <a:lightRig rig="brightRoom" dir="tl">
            <a:rot lat="0" lon="0" rev="8700000"/>
          </a:lightRig>
        </a:scene3d>
        <a:sp3d contourW="12700">
          <a:bevelT w="0" h="0"/>
          <a:contourClr>
            <a:schemeClr val="phClr">
              <a:shade val="80000"/>
            </a:schemeClr>
          </a:contourClr>
        </a:sp3d>
      </a:effectStyle>
      <a:effectStyle>
        <a:effectLst>
          <a:outerShdw blurRad="63500" dist="25400" dir="5400000" rotWithShape="0">
            <a:srgbClr val="000000">
              <a:alpha val="43137"/>
            </a:srgbClr>
          </a:outerShdw>
        </a:effectLst>
        <a:scene3d>
          <a:camera prst="orthographicFront" fov="0">
            <a:rot lat="0" lon="0" rev="0"/>
          </a:camera>
          <a:lightRig rig="brightRoom" dir="tl">
            <a:rot lat="0" lon="0" rev="5400000"/>
          </a:lightRig>
        </a:scene3d>
        <a:sp3d contourW="12700">
          <a:bevelT w="25400" h="50800" prst="angle"/>
          <a:contourClr>
            <a:schemeClr val="phClr"/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60000"/>
              <a:satMod val="355000"/>
            </a:schemeClr>
          </a:gs>
          <a:gs pos="40000">
            <a:schemeClr val="phClr">
              <a:tint val="85000"/>
              <a:satMod val="320000"/>
            </a:schemeClr>
          </a:gs>
          <a:gs pos="100000">
            <a:schemeClr val="phClr">
              <a:shade val="55000"/>
              <a:satMod val="300000"/>
            </a:schemeClr>
          </a:gs>
        </a:gsLst>
        <a:path path="circle">
          <a:fillToRect l="-24500" t="-20000" r="124500" b="120000"/>
        </a:path>
      </a:gradFill>
      <a:blipFill>
        <a:blip xmlns:r="http://schemas.openxmlformats.org/officeDocument/2006/relationships" r:embed="rId1">
          <a:duotone>
            <a:schemeClr val="phClr">
              <a:shade val="9000"/>
              <a:satMod val="300000"/>
            </a:schemeClr>
            <a:schemeClr val="phClr">
              <a:tint val="90000"/>
              <a:satMod val="225000"/>
            </a:schemeClr>
          </a:duotone>
        </a:blip>
        <a:tile tx="0" ty="0" sx="90000" sy="90000" flip="xy" algn="tl"/>
      </a:blipFill>
    </a:bgFillStyleLst>
  </a:fmtScheme>
</a:themeOverride>
</file>

<file path=ppt/theme/themeOverride8.xml><?xml version="1.0" encoding="utf-8"?>
<a:themeOverride xmlns:a="http://schemas.openxmlformats.org/drawingml/2006/main">
  <a:clrScheme name="Solstice">
    <a:dk1>
      <a:sysClr val="windowText" lastClr="000000"/>
    </a:dk1>
    <a:lt1>
      <a:sysClr val="window" lastClr="FFFFFF"/>
    </a:lt1>
    <a:dk2>
      <a:srgbClr val="4F271C"/>
    </a:dk2>
    <a:lt2>
      <a:srgbClr val="E7DEC9"/>
    </a:lt2>
    <a:accent1>
      <a:srgbClr val="3891A7"/>
    </a:accent1>
    <a:accent2>
      <a:srgbClr val="FEB80A"/>
    </a:accent2>
    <a:accent3>
      <a:srgbClr val="C32D2E"/>
    </a:accent3>
    <a:accent4>
      <a:srgbClr val="84AA33"/>
    </a:accent4>
    <a:accent5>
      <a:srgbClr val="964305"/>
    </a:accent5>
    <a:accent6>
      <a:srgbClr val="475A8D"/>
    </a:accent6>
    <a:hlink>
      <a:srgbClr val="8DC765"/>
    </a:hlink>
    <a:folHlink>
      <a:srgbClr val="AA8A14"/>
    </a:folHlink>
  </a:clrScheme>
  <a:fontScheme name="Solstice">
    <a:majorFont>
      <a:latin typeface="Gill Sans MT"/>
      <a:ea typeface=""/>
      <a:cs typeface=""/>
      <a:font script="Grek" typeface="Corbel"/>
      <a:font script="Cyrl" typeface="Corbel"/>
      <a:font script="Jpan" typeface="HGｺﾞｼｯｸE"/>
      <a:font script="Hang" typeface="휴먼매직체"/>
      <a:font script="Hans" typeface="华文中宋"/>
      <a:font script="Hant" typeface="微軟正黑體"/>
      <a:font script="Arab" typeface="Majalla UI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ajorFont>
    <a:minorFont>
      <a:latin typeface="Gill Sans MT"/>
      <a:ea typeface=""/>
      <a:cs typeface=""/>
      <a:font script="Grek" typeface="Corbel"/>
      <a:font script="Cyrl" typeface="Corbel"/>
      <a:font script="Jpan" typeface="HGｺﾞｼｯｸE"/>
      <a:font script="Hang" typeface="HY엽서L"/>
      <a:font script="Hans" typeface="华文中宋"/>
      <a:font script="Hant" typeface="微軟正黑體"/>
      <a:font script="Arab" typeface="Majalla UI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inorFont>
  </a:fontScheme>
  <a:fmtScheme name="Solstice">
    <a:fillStyleLst>
      <a:solidFill>
        <a:schemeClr val="phClr"/>
      </a:solidFill>
      <a:gradFill rotWithShape="1">
        <a:gsLst>
          <a:gs pos="0">
            <a:schemeClr val="phClr">
              <a:tint val="35000"/>
              <a:satMod val="253000"/>
            </a:schemeClr>
          </a:gs>
          <a:gs pos="50000">
            <a:schemeClr val="phClr">
              <a:tint val="42000"/>
              <a:satMod val="255000"/>
            </a:schemeClr>
          </a:gs>
          <a:gs pos="97000">
            <a:schemeClr val="phClr">
              <a:tint val="53000"/>
              <a:satMod val="260000"/>
            </a:schemeClr>
          </a:gs>
          <a:gs pos="100000">
            <a:schemeClr val="phClr">
              <a:tint val="56000"/>
              <a:satMod val="275000"/>
            </a:schemeClr>
          </a:gs>
        </a:gsLst>
        <a:path path="circle">
          <a:fillToRect l="50000" t="50000" r="50000" b="50000"/>
        </a:path>
      </a:gradFill>
      <a:gradFill rotWithShape="1">
        <a:gsLst>
          <a:gs pos="0">
            <a:schemeClr val="phClr">
              <a:tint val="92000"/>
              <a:satMod val="170000"/>
            </a:schemeClr>
          </a:gs>
          <a:gs pos="15000">
            <a:schemeClr val="phClr">
              <a:tint val="92000"/>
              <a:shade val="99000"/>
              <a:satMod val="170000"/>
            </a:schemeClr>
          </a:gs>
          <a:gs pos="62000">
            <a:schemeClr val="phClr">
              <a:tint val="96000"/>
              <a:shade val="80000"/>
              <a:satMod val="170000"/>
            </a:schemeClr>
          </a:gs>
          <a:gs pos="97000">
            <a:schemeClr val="phClr">
              <a:tint val="98000"/>
              <a:shade val="63000"/>
              <a:satMod val="170000"/>
            </a:schemeClr>
          </a:gs>
          <a:gs pos="100000">
            <a:schemeClr val="phClr">
              <a:shade val="62000"/>
              <a:satMod val="170000"/>
            </a:schemeClr>
          </a:gs>
        </a:gsLst>
        <a:path path="circle">
          <a:fillToRect l="50000" t="50000" r="50000" b="50000"/>
        </a:path>
      </a:gradFill>
    </a:fillStyleLst>
    <a:lnStyleLst>
      <a:ln w="9525" cap="flat" cmpd="sng" algn="ctr">
        <a:solidFill>
          <a:schemeClr val="phClr"/>
        </a:solidFill>
        <a:prstDash val="solid"/>
      </a:ln>
      <a:ln w="25400" cap="flat" cmpd="sng" algn="ctr">
        <a:solidFill>
          <a:schemeClr val="phClr"/>
        </a:solidFill>
        <a:prstDash val="solid"/>
      </a:ln>
      <a:ln w="254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63500" dist="25400" dir="5400000" rotWithShape="0">
            <a:srgbClr val="000000">
              <a:alpha val="43137"/>
            </a:srgbClr>
          </a:outerShdw>
        </a:effectLst>
      </a:effectStyle>
      <a:effectStyle>
        <a:effectLst>
          <a:outerShdw blurRad="63500" dist="25400" dir="5400000" rotWithShape="0">
            <a:srgbClr val="000000">
              <a:alpha val="43137"/>
            </a:srgbClr>
          </a:outerShdw>
        </a:effectLst>
        <a:scene3d>
          <a:camera prst="orthographicFront" fov="0">
            <a:rot lat="0" lon="0" rev="0"/>
          </a:camera>
          <a:lightRig rig="brightRoom" dir="tl">
            <a:rot lat="0" lon="0" rev="8700000"/>
          </a:lightRig>
        </a:scene3d>
        <a:sp3d contourW="12700">
          <a:bevelT w="0" h="0"/>
          <a:contourClr>
            <a:schemeClr val="phClr">
              <a:shade val="80000"/>
            </a:schemeClr>
          </a:contourClr>
        </a:sp3d>
      </a:effectStyle>
      <a:effectStyle>
        <a:effectLst>
          <a:outerShdw blurRad="63500" dist="25400" dir="5400000" rotWithShape="0">
            <a:srgbClr val="000000">
              <a:alpha val="43137"/>
            </a:srgbClr>
          </a:outerShdw>
        </a:effectLst>
        <a:scene3d>
          <a:camera prst="orthographicFront" fov="0">
            <a:rot lat="0" lon="0" rev="0"/>
          </a:camera>
          <a:lightRig rig="brightRoom" dir="tl">
            <a:rot lat="0" lon="0" rev="5400000"/>
          </a:lightRig>
        </a:scene3d>
        <a:sp3d contourW="12700">
          <a:bevelT w="25400" h="50800" prst="angle"/>
          <a:contourClr>
            <a:schemeClr val="phClr"/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60000"/>
              <a:satMod val="355000"/>
            </a:schemeClr>
          </a:gs>
          <a:gs pos="40000">
            <a:schemeClr val="phClr">
              <a:tint val="85000"/>
              <a:satMod val="320000"/>
            </a:schemeClr>
          </a:gs>
          <a:gs pos="100000">
            <a:schemeClr val="phClr">
              <a:shade val="55000"/>
              <a:satMod val="300000"/>
            </a:schemeClr>
          </a:gs>
        </a:gsLst>
        <a:path path="circle">
          <a:fillToRect l="-24500" t="-20000" r="124500" b="120000"/>
        </a:path>
      </a:gradFill>
      <a:blipFill>
        <a:blip xmlns:r="http://schemas.openxmlformats.org/officeDocument/2006/relationships" r:embed="rId1">
          <a:duotone>
            <a:schemeClr val="phClr">
              <a:shade val="9000"/>
              <a:satMod val="300000"/>
            </a:schemeClr>
            <a:schemeClr val="phClr">
              <a:tint val="90000"/>
              <a:satMod val="225000"/>
            </a:schemeClr>
          </a:duotone>
        </a:blip>
        <a:tile tx="0" ty="0" sx="90000" sy="90000" flip="xy" algn="tl"/>
      </a:blipFill>
    </a:bgFillStyleLst>
  </a:fmtScheme>
</a:themeOverride>
</file>

<file path=ppt/theme/themeOverride9.xml><?xml version="1.0" encoding="utf-8"?>
<a:themeOverride xmlns:a="http://schemas.openxmlformats.org/drawingml/2006/main">
  <a:clrScheme name="Solstice">
    <a:dk1>
      <a:sysClr val="windowText" lastClr="000000"/>
    </a:dk1>
    <a:lt1>
      <a:sysClr val="window" lastClr="FFFFFF"/>
    </a:lt1>
    <a:dk2>
      <a:srgbClr val="4F271C"/>
    </a:dk2>
    <a:lt2>
      <a:srgbClr val="E7DEC9"/>
    </a:lt2>
    <a:accent1>
      <a:srgbClr val="3891A7"/>
    </a:accent1>
    <a:accent2>
      <a:srgbClr val="FEB80A"/>
    </a:accent2>
    <a:accent3>
      <a:srgbClr val="C32D2E"/>
    </a:accent3>
    <a:accent4>
      <a:srgbClr val="84AA33"/>
    </a:accent4>
    <a:accent5>
      <a:srgbClr val="964305"/>
    </a:accent5>
    <a:accent6>
      <a:srgbClr val="475A8D"/>
    </a:accent6>
    <a:hlink>
      <a:srgbClr val="8DC765"/>
    </a:hlink>
    <a:folHlink>
      <a:srgbClr val="AA8A14"/>
    </a:folHlink>
  </a:clrScheme>
  <a:fontScheme name="Solstice">
    <a:majorFont>
      <a:latin typeface="Gill Sans MT"/>
      <a:ea typeface=""/>
      <a:cs typeface=""/>
      <a:font script="Grek" typeface="Corbel"/>
      <a:font script="Cyrl" typeface="Corbel"/>
      <a:font script="Jpan" typeface="HGｺﾞｼｯｸE"/>
      <a:font script="Hang" typeface="휴먼매직체"/>
      <a:font script="Hans" typeface="华文中宋"/>
      <a:font script="Hant" typeface="微軟正黑體"/>
      <a:font script="Arab" typeface="Majalla UI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ajorFont>
    <a:minorFont>
      <a:latin typeface="Gill Sans MT"/>
      <a:ea typeface=""/>
      <a:cs typeface=""/>
      <a:font script="Grek" typeface="Corbel"/>
      <a:font script="Cyrl" typeface="Corbel"/>
      <a:font script="Jpan" typeface="HGｺﾞｼｯｸE"/>
      <a:font script="Hang" typeface="HY엽서L"/>
      <a:font script="Hans" typeface="华文中宋"/>
      <a:font script="Hant" typeface="微軟正黑體"/>
      <a:font script="Arab" typeface="Majalla UI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inorFont>
  </a:fontScheme>
  <a:fmtScheme name="Solstice">
    <a:fillStyleLst>
      <a:solidFill>
        <a:schemeClr val="phClr"/>
      </a:solidFill>
      <a:gradFill rotWithShape="1">
        <a:gsLst>
          <a:gs pos="0">
            <a:schemeClr val="phClr">
              <a:tint val="35000"/>
              <a:satMod val="253000"/>
            </a:schemeClr>
          </a:gs>
          <a:gs pos="50000">
            <a:schemeClr val="phClr">
              <a:tint val="42000"/>
              <a:satMod val="255000"/>
            </a:schemeClr>
          </a:gs>
          <a:gs pos="97000">
            <a:schemeClr val="phClr">
              <a:tint val="53000"/>
              <a:satMod val="260000"/>
            </a:schemeClr>
          </a:gs>
          <a:gs pos="100000">
            <a:schemeClr val="phClr">
              <a:tint val="56000"/>
              <a:satMod val="275000"/>
            </a:schemeClr>
          </a:gs>
        </a:gsLst>
        <a:path path="circle">
          <a:fillToRect l="50000" t="50000" r="50000" b="50000"/>
        </a:path>
      </a:gradFill>
      <a:gradFill rotWithShape="1">
        <a:gsLst>
          <a:gs pos="0">
            <a:schemeClr val="phClr">
              <a:tint val="92000"/>
              <a:satMod val="170000"/>
            </a:schemeClr>
          </a:gs>
          <a:gs pos="15000">
            <a:schemeClr val="phClr">
              <a:tint val="92000"/>
              <a:shade val="99000"/>
              <a:satMod val="170000"/>
            </a:schemeClr>
          </a:gs>
          <a:gs pos="62000">
            <a:schemeClr val="phClr">
              <a:tint val="96000"/>
              <a:shade val="80000"/>
              <a:satMod val="170000"/>
            </a:schemeClr>
          </a:gs>
          <a:gs pos="97000">
            <a:schemeClr val="phClr">
              <a:tint val="98000"/>
              <a:shade val="63000"/>
              <a:satMod val="170000"/>
            </a:schemeClr>
          </a:gs>
          <a:gs pos="100000">
            <a:schemeClr val="phClr">
              <a:shade val="62000"/>
              <a:satMod val="170000"/>
            </a:schemeClr>
          </a:gs>
        </a:gsLst>
        <a:path path="circle">
          <a:fillToRect l="50000" t="50000" r="50000" b="50000"/>
        </a:path>
      </a:gradFill>
    </a:fillStyleLst>
    <a:lnStyleLst>
      <a:ln w="9525" cap="flat" cmpd="sng" algn="ctr">
        <a:solidFill>
          <a:schemeClr val="phClr"/>
        </a:solidFill>
        <a:prstDash val="solid"/>
      </a:ln>
      <a:ln w="25400" cap="flat" cmpd="sng" algn="ctr">
        <a:solidFill>
          <a:schemeClr val="phClr"/>
        </a:solidFill>
        <a:prstDash val="solid"/>
      </a:ln>
      <a:ln w="254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63500" dist="25400" dir="5400000" rotWithShape="0">
            <a:srgbClr val="000000">
              <a:alpha val="43137"/>
            </a:srgbClr>
          </a:outerShdw>
        </a:effectLst>
      </a:effectStyle>
      <a:effectStyle>
        <a:effectLst>
          <a:outerShdw blurRad="63500" dist="25400" dir="5400000" rotWithShape="0">
            <a:srgbClr val="000000">
              <a:alpha val="43137"/>
            </a:srgbClr>
          </a:outerShdw>
        </a:effectLst>
        <a:scene3d>
          <a:camera prst="orthographicFront" fov="0">
            <a:rot lat="0" lon="0" rev="0"/>
          </a:camera>
          <a:lightRig rig="brightRoom" dir="tl">
            <a:rot lat="0" lon="0" rev="8700000"/>
          </a:lightRig>
        </a:scene3d>
        <a:sp3d contourW="12700">
          <a:bevelT w="0" h="0"/>
          <a:contourClr>
            <a:schemeClr val="phClr">
              <a:shade val="80000"/>
            </a:schemeClr>
          </a:contourClr>
        </a:sp3d>
      </a:effectStyle>
      <a:effectStyle>
        <a:effectLst>
          <a:outerShdw blurRad="63500" dist="25400" dir="5400000" rotWithShape="0">
            <a:srgbClr val="000000">
              <a:alpha val="43137"/>
            </a:srgbClr>
          </a:outerShdw>
        </a:effectLst>
        <a:scene3d>
          <a:camera prst="orthographicFront" fov="0">
            <a:rot lat="0" lon="0" rev="0"/>
          </a:camera>
          <a:lightRig rig="brightRoom" dir="tl">
            <a:rot lat="0" lon="0" rev="5400000"/>
          </a:lightRig>
        </a:scene3d>
        <a:sp3d contourW="12700">
          <a:bevelT w="25400" h="50800" prst="angle"/>
          <a:contourClr>
            <a:schemeClr val="phClr"/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60000"/>
              <a:satMod val="355000"/>
            </a:schemeClr>
          </a:gs>
          <a:gs pos="40000">
            <a:schemeClr val="phClr">
              <a:tint val="85000"/>
              <a:satMod val="320000"/>
            </a:schemeClr>
          </a:gs>
          <a:gs pos="100000">
            <a:schemeClr val="phClr">
              <a:shade val="55000"/>
              <a:satMod val="300000"/>
            </a:schemeClr>
          </a:gs>
        </a:gsLst>
        <a:path path="circle">
          <a:fillToRect l="-24500" t="-20000" r="124500" b="120000"/>
        </a:path>
      </a:gradFill>
      <a:blipFill>
        <a:blip xmlns:r="http://schemas.openxmlformats.org/officeDocument/2006/relationships" r:embed="rId1">
          <a:duotone>
            <a:schemeClr val="phClr">
              <a:shade val="9000"/>
              <a:satMod val="300000"/>
            </a:schemeClr>
            <a:schemeClr val="phClr">
              <a:tint val="90000"/>
              <a:satMod val="225000"/>
            </a:schemeClr>
          </a:duotone>
        </a:blip>
        <a:tile tx="0" ty="0" sx="90000" sy="90000" flip="xy" algn="tl"/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66800</TotalTime>
  <Words>15058</Words>
  <Application>Microsoft Macintosh PowerPoint</Application>
  <PresentationFormat>On-screen Show (4:3)</PresentationFormat>
  <Paragraphs>4454</Paragraphs>
  <Slides>320</Slides>
  <Notes>198</Notes>
  <HiddenSlides>0</HiddenSlides>
  <MMClips>0</MMClips>
  <ScaleCrop>false</ScaleCrop>
  <HeadingPairs>
    <vt:vector size="8" baseType="variant">
      <vt:variant>
        <vt:lpstr>Fonts Used</vt:lpstr>
      </vt:variant>
      <vt:variant>
        <vt:i4>24</vt:i4>
      </vt:variant>
      <vt:variant>
        <vt:lpstr>Theme</vt:lpstr>
      </vt:variant>
      <vt:variant>
        <vt:i4>65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320</vt:i4>
      </vt:variant>
    </vt:vector>
  </HeadingPairs>
  <TitlesOfParts>
    <vt:vector size="413" baseType="lpstr">
      <vt:lpstr>굴림</vt:lpstr>
      <vt:lpstr>ＭＳ Ｐゴシック</vt:lpstr>
      <vt:lpstr>ヒラギノ角ゴ ProN W3</vt:lpstr>
      <vt:lpstr>Angsana New</vt:lpstr>
      <vt:lpstr>Arial</vt:lpstr>
      <vt:lpstr>Calibri</vt:lpstr>
      <vt:lpstr>cmsy10</vt:lpstr>
      <vt:lpstr>Comic Sans MS</vt:lpstr>
      <vt:lpstr>Corbel</vt:lpstr>
      <vt:lpstr>Franklin Gothic Book</vt:lpstr>
      <vt:lpstr>FrutigerNextLT Regular</vt:lpstr>
      <vt:lpstr>Garamond</vt:lpstr>
      <vt:lpstr>Gill Sans</vt:lpstr>
      <vt:lpstr>Gill Sans MT</vt:lpstr>
      <vt:lpstr>Lucida Fax</vt:lpstr>
      <vt:lpstr>Lucida Sans Unicode</vt:lpstr>
      <vt:lpstr>Perpetua</vt:lpstr>
      <vt:lpstr>StarSymbol</vt:lpstr>
      <vt:lpstr>Tahoma</vt:lpstr>
      <vt:lpstr>Times New Roman</vt:lpstr>
      <vt:lpstr>Verdana</vt:lpstr>
      <vt:lpstr>Wingdings</vt:lpstr>
      <vt:lpstr>Wingdings 2</vt:lpstr>
      <vt:lpstr>Wingdings 3</vt:lpstr>
      <vt:lpstr>Edge</vt:lpstr>
      <vt:lpstr>1_Edge</vt:lpstr>
      <vt:lpstr>3_Edge</vt:lpstr>
      <vt:lpstr>6_Edge</vt:lpstr>
      <vt:lpstr>8_Edge</vt:lpstr>
      <vt:lpstr>2_Office Theme</vt:lpstr>
      <vt:lpstr>9_Edge</vt:lpstr>
      <vt:lpstr>13_Edge</vt:lpstr>
      <vt:lpstr>23_Edge</vt:lpstr>
      <vt:lpstr>29_Edge</vt:lpstr>
      <vt:lpstr>35_Edge</vt:lpstr>
      <vt:lpstr>41_Edge</vt:lpstr>
      <vt:lpstr>45_Edge</vt:lpstr>
      <vt:lpstr>SAFARI_Template</vt:lpstr>
      <vt:lpstr>48_Edge</vt:lpstr>
      <vt:lpstr>49_Edge</vt:lpstr>
      <vt:lpstr>50_Edge</vt:lpstr>
      <vt:lpstr>51_Edge</vt:lpstr>
      <vt:lpstr>52_Edge</vt:lpstr>
      <vt:lpstr>54_Edge</vt:lpstr>
      <vt:lpstr>55_Edge</vt:lpstr>
      <vt:lpstr>56_Edge</vt:lpstr>
      <vt:lpstr>1_Metropolitan_bullet</vt:lpstr>
      <vt:lpstr>16_Edge</vt:lpstr>
      <vt:lpstr>2_Metropolitan_bullet</vt:lpstr>
      <vt:lpstr>66_Edge</vt:lpstr>
      <vt:lpstr>38_Edge</vt:lpstr>
      <vt:lpstr>44_Edge</vt:lpstr>
      <vt:lpstr>59_Edge</vt:lpstr>
      <vt:lpstr>42_Edge</vt:lpstr>
      <vt:lpstr>43_Edge</vt:lpstr>
      <vt:lpstr>61_Edge</vt:lpstr>
      <vt:lpstr>68_Edge</vt:lpstr>
      <vt:lpstr>69_Edge</vt:lpstr>
      <vt:lpstr>1_Default Design</vt:lpstr>
      <vt:lpstr>71_Edge</vt:lpstr>
      <vt:lpstr>72_Edge</vt:lpstr>
      <vt:lpstr>73_Edge</vt:lpstr>
      <vt:lpstr>74_Edge</vt:lpstr>
      <vt:lpstr>77_Edge</vt:lpstr>
      <vt:lpstr>78_Edge</vt:lpstr>
      <vt:lpstr>99_Edge</vt:lpstr>
      <vt:lpstr>2_ebrahimi_general</vt:lpstr>
      <vt:lpstr>3_ebrahimi_general</vt:lpstr>
      <vt:lpstr>흐름</vt:lpstr>
      <vt:lpstr>79_Edge</vt:lpstr>
      <vt:lpstr>143_Edge</vt:lpstr>
      <vt:lpstr>82_Edge</vt:lpstr>
      <vt:lpstr>62_Edge</vt:lpstr>
      <vt:lpstr>67_Edge</vt:lpstr>
      <vt:lpstr>70_Edge</vt:lpstr>
      <vt:lpstr>75_Edge</vt:lpstr>
      <vt:lpstr>81_Edge</vt:lpstr>
      <vt:lpstr>83_Edge</vt:lpstr>
      <vt:lpstr>86_Edge</vt:lpstr>
      <vt:lpstr>Office Theme</vt:lpstr>
      <vt:lpstr>80_Edge</vt:lpstr>
      <vt:lpstr>Solstice</vt:lpstr>
      <vt:lpstr>Equity</vt:lpstr>
      <vt:lpstr>3_Office Theme</vt:lpstr>
      <vt:lpstr>84_Edge</vt:lpstr>
      <vt:lpstr>1_Equity</vt:lpstr>
      <vt:lpstr>Module</vt:lpstr>
      <vt:lpstr>46_Edge</vt:lpstr>
      <vt:lpstr>utcs</vt:lpstr>
      <vt:lpstr>VISIO</vt:lpstr>
      <vt:lpstr>Equation</vt:lpstr>
      <vt:lpstr>Visio</vt:lpstr>
      <vt:lpstr>Chart</vt:lpstr>
      <vt:lpstr>Memory Systems  Fundamentals, Recent Research, Challenges, Opportunities  Lecture 7: Interconnects</vt:lpstr>
      <vt:lpstr>Interconnection Networks</vt:lpstr>
      <vt:lpstr>Readings</vt:lpstr>
      <vt:lpstr>Interconnection Network Basics</vt:lpstr>
      <vt:lpstr>Where Is Interconnect Used?</vt:lpstr>
      <vt:lpstr>Why Is It Important?</vt:lpstr>
      <vt:lpstr>Interconnection Network Basics</vt:lpstr>
      <vt:lpstr>Terminology </vt:lpstr>
      <vt:lpstr>More Terminology</vt:lpstr>
      <vt:lpstr>Some More Terminology</vt:lpstr>
      <vt:lpstr>Interconnection Network Topology</vt:lpstr>
      <vt:lpstr>Properties of a Topology/Network</vt:lpstr>
      <vt:lpstr>Properties of a Topology/Network</vt:lpstr>
      <vt:lpstr>Topology</vt:lpstr>
      <vt:lpstr>Metrics to Evaluate Interconnect Topology</vt:lpstr>
      <vt:lpstr>Bus</vt:lpstr>
      <vt:lpstr>Point-to-Point </vt:lpstr>
      <vt:lpstr>Crossbar</vt:lpstr>
      <vt:lpstr>Another Crossbar Design</vt:lpstr>
      <vt:lpstr>Sun UltraSPARC T2 Core-to-Cache Crossbar</vt:lpstr>
      <vt:lpstr>Bufferless and Buffered Crossbars</vt:lpstr>
      <vt:lpstr>Can We Get Lower Cost than A Crossbar?</vt:lpstr>
      <vt:lpstr>Multistage Logarithmic Networks</vt:lpstr>
      <vt:lpstr>Multistage Networks (Circuit Switched)</vt:lpstr>
      <vt:lpstr>Multistage Networks (Packet Switched)</vt:lpstr>
      <vt:lpstr>Aside: Circuit vs. Packet Switching</vt:lpstr>
      <vt:lpstr>Switching vs. Topology</vt:lpstr>
      <vt:lpstr>Another Example: Delta Network</vt:lpstr>
      <vt:lpstr>Another Example: Omega Network</vt:lpstr>
      <vt:lpstr>Combining Operations in the Network</vt:lpstr>
      <vt:lpstr>Butterfly</vt:lpstr>
      <vt:lpstr>Review: Topologies</vt:lpstr>
      <vt:lpstr>Ring</vt:lpstr>
      <vt:lpstr>Unidirectional Ring</vt:lpstr>
      <vt:lpstr>Bidirectional Rings</vt:lpstr>
      <vt:lpstr>Hierarchical Rings</vt:lpstr>
      <vt:lpstr>More on Hierarchical Rings</vt:lpstr>
      <vt:lpstr>Mesh</vt:lpstr>
      <vt:lpstr>Torus</vt:lpstr>
      <vt:lpstr>Torus, continued</vt:lpstr>
      <vt:lpstr>Trees</vt:lpstr>
      <vt:lpstr>CM-5 Fat Tree</vt:lpstr>
      <vt:lpstr>Hypercube</vt:lpstr>
      <vt:lpstr>Caltech Cosmic Cube</vt:lpstr>
      <vt:lpstr>Routing</vt:lpstr>
      <vt:lpstr>Routing Mechanism</vt:lpstr>
      <vt:lpstr>Routing Algorithm</vt:lpstr>
      <vt:lpstr>Deterministic Routing</vt:lpstr>
      <vt:lpstr>Deadlock</vt:lpstr>
      <vt:lpstr>Handling Deadlock</vt:lpstr>
      <vt:lpstr>Turn Model to Avoid Deadlock</vt:lpstr>
      <vt:lpstr>Oblivious Routing: Valiant’s Algorithm</vt:lpstr>
      <vt:lpstr>Adaptive Routing</vt:lpstr>
      <vt:lpstr>More on Adaptive Routing</vt:lpstr>
      <vt:lpstr>Buffering and Flow Control</vt:lpstr>
      <vt:lpstr>Recall: Circuit vs. Packet Switching</vt:lpstr>
      <vt:lpstr>Packet Switched Networks: Packet Format</vt:lpstr>
      <vt:lpstr>Handling Contention</vt:lpstr>
      <vt:lpstr>Flow Control Methods</vt:lpstr>
      <vt:lpstr>Circuit Switching Revisited</vt:lpstr>
      <vt:lpstr>Bufferless Deflection Routing</vt:lpstr>
      <vt:lpstr>Bufferless Deflection Routing</vt:lpstr>
      <vt:lpstr>Issues In Bufferless Deflection Routing</vt:lpstr>
      <vt:lpstr>Store and Forward Flow Control</vt:lpstr>
      <vt:lpstr>Cut through Flow Control</vt:lpstr>
      <vt:lpstr>Cut through Flow Control</vt:lpstr>
      <vt:lpstr>Wormhole Flow Control</vt:lpstr>
      <vt:lpstr>Wormhole Flow Control</vt:lpstr>
      <vt:lpstr>Head of Line Blocking</vt:lpstr>
      <vt:lpstr>Head of Line Blocking</vt:lpstr>
      <vt:lpstr>Virtual Channel Flow Control</vt:lpstr>
      <vt:lpstr>Virtual Channel Flow Control</vt:lpstr>
      <vt:lpstr>Virtual Channel Flow Control</vt:lpstr>
      <vt:lpstr>A Modern Virtual Channel Based Router</vt:lpstr>
      <vt:lpstr>Other Uses of Virtual Channels</vt:lpstr>
      <vt:lpstr>Review: Flow Control</vt:lpstr>
      <vt:lpstr>Review: Flow Control</vt:lpstr>
      <vt:lpstr>Communicating Buffer Availability</vt:lpstr>
      <vt:lpstr>Credit-based Flow Control</vt:lpstr>
      <vt:lpstr>On/Off (XON/XOFF) Flow Control</vt:lpstr>
      <vt:lpstr>Interconnection Network Performance</vt:lpstr>
      <vt:lpstr>Interconnection Network Performance</vt:lpstr>
      <vt:lpstr>Ideal Latency</vt:lpstr>
      <vt:lpstr>Actual Latency</vt:lpstr>
      <vt:lpstr>Latency and Throughput Curve</vt:lpstr>
      <vt:lpstr>Network Performance Metrics</vt:lpstr>
      <vt:lpstr>Buffering and Routing in On-Chip Networks</vt:lpstr>
      <vt:lpstr>On-Chip Networks</vt:lpstr>
      <vt:lpstr>On-chip Networks</vt:lpstr>
      <vt:lpstr>On-Chip vs. Off-Chip Interconnects</vt:lpstr>
      <vt:lpstr>On-Chip vs. Off-Chip Interconnects (II)</vt:lpstr>
      <vt:lpstr>On-Chip vs. Off-Chip Tradeoffs</vt:lpstr>
      <vt:lpstr>Buffers in NoC Routers</vt:lpstr>
      <vt:lpstr>Buffers in NoC Routers</vt:lpstr>
      <vt:lpstr>Going Bufferless…? </vt:lpstr>
      <vt:lpstr>BLESS: Bufferless Routing</vt:lpstr>
      <vt:lpstr>BLESS: Bufferless Routing</vt:lpstr>
      <vt:lpstr>FLIT-BLESS: Flit-Level Routing</vt:lpstr>
      <vt:lpstr>BLESS:  Advantages &amp; Disadvantages </vt:lpstr>
      <vt:lpstr>Evaluation – Synthetic Traces</vt:lpstr>
      <vt:lpstr>Evaluation – Homogenous Case Study</vt:lpstr>
      <vt:lpstr>Evaluation – Homogenous Case Study</vt:lpstr>
      <vt:lpstr>BLESS Conclusions</vt:lpstr>
      <vt:lpstr>Bufferless Routing in NoCs</vt:lpstr>
      <vt:lpstr>Issues In Bufferless Deflection Routing</vt:lpstr>
      <vt:lpstr>Low-Complexity Bufferless Routing</vt:lpstr>
      <vt:lpstr>CHIPPER: A Low-complexity Bufferless Deflection Router</vt:lpstr>
      <vt:lpstr>Motivation</vt:lpstr>
      <vt:lpstr>Problems that Bufferless Routers Must Solve</vt:lpstr>
      <vt:lpstr>A Bufferless Router: A High-Level View</vt:lpstr>
      <vt:lpstr>Complexity in Bufferless Deflection Routers</vt:lpstr>
      <vt:lpstr>Problem 1: Livelock Freedom</vt:lpstr>
      <vt:lpstr>Livelock Freedom in Previous Work</vt:lpstr>
      <vt:lpstr>Age-Based Priorities are Expensive: Sorting</vt:lpstr>
      <vt:lpstr>Age-Based Priorities Are Expensive: Allocation</vt:lpstr>
      <vt:lpstr>Age-Based Priorities Are Expensive</vt:lpstr>
      <vt:lpstr>Solution: Golden Packet for Livelock Freedom</vt:lpstr>
      <vt:lpstr>What Does Golden Flit Routing Require?</vt:lpstr>
      <vt:lpstr>Golden Flit Routing With Two Inputs</vt:lpstr>
      <vt:lpstr>Golden Flit Routing with Four Inputs</vt:lpstr>
      <vt:lpstr>Permutation Network Operation</vt:lpstr>
      <vt:lpstr>Problem 2: Packet Reassembly</vt:lpstr>
      <vt:lpstr>Reassembly Buffers are Large</vt:lpstr>
      <vt:lpstr>Small Reassembly Buffers Cause Deadlock</vt:lpstr>
      <vt:lpstr>Reserve Space to Avoid Deadlock?</vt:lpstr>
      <vt:lpstr>Escaping Deadlock with Retransmissions</vt:lpstr>
      <vt:lpstr>Solution: Retransmitting Only Once</vt:lpstr>
      <vt:lpstr>Using MSHRs as Reassembly Buffers</vt:lpstr>
      <vt:lpstr>CHIPPER: Cheap Interconnect Partially-Permuting Router</vt:lpstr>
      <vt:lpstr>CHIPPER: Cheap Interconnect Partially-Permuting Router</vt:lpstr>
      <vt:lpstr>EVALUATION</vt:lpstr>
      <vt:lpstr>Methodology</vt:lpstr>
      <vt:lpstr>Methodology</vt:lpstr>
      <vt:lpstr>Results: Performance Degradation</vt:lpstr>
      <vt:lpstr>Results: Power Reduction</vt:lpstr>
      <vt:lpstr>Results: Area and Critical Path Reduction</vt:lpstr>
      <vt:lpstr>Conclusions</vt:lpstr>
      <vt:lpstr>More on CHIPPER</vt:lpstr>
      <vt:lpstr>Minimally-Buffered Deflection Routing</vt:lpstr>
      <vt:lpstr>Minimally-Buffered Deflection Routing</vt:lpstr>
      <vt:lpstr>“Bufferless” Hierarchical Rings</vt:lpstr>
      <vt:lpstr>“Bufferless” Hierarchical Rings (II)</vt:lpstr>
      <vt:lpstr>Summary of Six Years of Research</vt:lpstr>
      <vt:lpstr>More Readings</vt:lpstr>
      <vt:lpstr>On-Chip vs. Off-Chip Tradeoffs</vt:lpstr>
      <vt:lpstr>HAT: Heterogeneous Adaptive Throttling for On-Chip Networks</vt:lpstr>
      <vt:lpstr>Executive Summary</vt:lpstr>
      <vt:lpstr>Throttling Based Fairness in NoCs</vt:lpstr>
      <vt:lpstr>MinBD: Minimally-Buffered Deflection Routing for Energy-Efficient Interconnect</vt:lpstr>
      <vt:lpstr>Bufferless Deflection Routing</vt:lpstr>
      <vt:lpstr>Outline: This Talk</vt:lpstr>
      <vt:lpstr>Outline: This Talk</vt:lpstr>
      <vt:lpstr>Issues in Bufferless Deflection Routing</vt:lpstr>
      <vt:lpstr>Key Performance Issues</vt:lpstr>
      <vt:lpstr>Outline: This Talk</vt:lpstr>
      <vt:lpstr>Outline: This Talk</vt:lpstr>
      <vt:lpstr>Addressing Link Contention</vt:lpstr>
      <vt:lpstr>How to Buffer Deflected Flits</vt:lpstr>
      <vt:lpstr>How to Buffer Deflected Flits</vt:lpstr>
      <vt:lpstr>Why Could A Side Buffer Work Well?</vt:lpstr>
      <vt:lpstr>Outline: This Talk</vt:lpstr>
      <vt:lpstr>Addressing the Ejection Bottleneck</vt:lpstr>
      <vt:lpstr>Addressing the Ejection Bottleneck</vt:lpstr>
      <vt:lpstr>Addressing the Ejection Bottleneck</vt:lpstr>
      <vt:lpstr>Outline: This Talk</vt:lpstr>
      <vt:lpstr>Improving Deflection Arbitration</vt:lpstr>
      <vt:lpstr>Fast Deflection Routing Implementation</vt:lpstr>
      <vt:lpstr>Fast Deflection Routing with Four Inputs</vt:lpstr>
      <vt:lpstr>Unnecessary Deflections in Fast Arbiters</vt:lpstr>
      <vt:lpstr>Improving Deflection Arbitration</vt:lpstr>
      <vt:lpstr>Adding A Silver Flit</vt:lpstr>
      <vt:lpstr>Minimally-Buffered Deflection Router</vt:lpstr>
      <vt:lpstr>Outline: This Talk</vt:lpstr>
      <vt:lpstr>Outline: This Talk</vt:lpstr>
      <vt:lpstr>Methodology: Simulated System</vt:lpstr>
      <vt:lpstr>Methodology: Routers and Network</vt:lpstr>
      <vt:lpstr>Methodology: Power, Die Area, Crit. Path</vt:lpstr>
      <vt:lpstr>Reduced Deflections &amp; Improved Perf.</vt:lpstr>
      <vt:lpstr>Overall Performance Results</vt:lpstr>
      <vt:lpstr>Overall Power Results</vt:lpstr>
      <vt:lpstr>Performance-Power Spectrum</vt:lpstr>
      <vt:lpstr>Die Area and Critical Path</vt:lpstr>
      <vt:lpstr>Conclusions</vt:lpstr>
      <vt:lpstr>Minimally-Buffered Deflection Routing</vt:lpstr>
      <vt:lpstr>Packet Scheduling</vt:lpstr>
      <vt:lpstr>Packet Scheduling</vt:lpstr>
      <vt:lpstr>Application-Aware Packet Scheduling</vt:lpstr>
      <vt:lpstr>The Problem: Packet Scheduling</vt:lpstr>
      <vt:lpstr>The Problem: Packet Scheduling</vt:lpstr>
      <vt:lpstr>The Problem: Packet Scheduling</vt:lpstr>
      <vt:lpstr>The Problem: Packet Scheduling</vt:lpstr>
      <vt:lpstr>PowerPoint Presentation</vt:lpstr>
      <vt:lpstr>The Problem: Packet Scheduling</vt:lpstr>
      <vt:lpstr>STC Scheduling Example</vt:lpstr>
      <vt:lpstr>STC Scheduling Example</vt:lpstr>
      <vt:lpstr>STC Scheduling Example</vt:lpstr>
      <vt:lpstr>STC Scheduling Example</vt:lpstr>
      <vt:lpstr>STC Scheduling Example</vt:lpstr>
      <vt:lpstr>Application-Aware Prioritization in NoCs</vt:lpstr>
      <vt:lpstr>Slack-Based Packet Scheduling</vt:lpstr>
      <vt:lpstr>Low-Cost QoS in On-Chip Networks (I)</vt:lpstr>
      <vt:lpstr>Low-Cost QoS in On-Chip Networks (II)</vt:lpstr>
      <vt:lpstr>Kilo-NoC: Topology-Aware QoS</vt:lpstr>
      <vt:lpstr>Motivation</vt:lpstr>
      <vt:lpstr>Kilo-NOC requirements</vt:lpstr>
      <vt:lpstr>Topology-Aware QoS</vt:lpstr>
      <vt:lpstr>Baseline QOS-enabled CMP</vt:lpstr>
      <vt:lpstr>Conventional NOC QOS</vt:lpstr>
      <vt:lpstr>Conventional NOC QOS</vt:lpstr>
      <vt:lpstr>Kilo-NOC  QOS</vt:lpstr>
      <vt:lpstr>Topology-Aware  QOS</vt:lpstr>
      <vt:lpstr>Topology-Aware  QOS</vt:lpstr>
      <vt:lpstr>Topology-Aware  QOS</vt:lpstr>
      <vt:lpstr>Topology-Aware  QOS</vt:lpstr>
      <vt:lpstr>Kilo-NOC  view</vt:lpstr>
      <vt:lpstr>Evaluation Methodology</vt:lpstr>
      <vt:lpstr>Area comparison</vt:lpstr>
      <vt:lpstr>Energy comparison</vt:lpstr>
      <vt:lpstr>Summary</vt:lpstr>
      <vt:lpstr>Low-Cost QoS in On-Chip Networks (II)</vt:lpstr>
      <vt:lpstr>Express-Cube Topologies</vt:lpstr>
      <vt:lpstr>2-D Mesh</vt:lpstr>
      <vt:lpstr>2-D Mesh</vt:lpstr>
      <vt:lpstr>Concentration (Balfour &amp; Dally, ICS ‘06)</vt:lpstr>
      <vt:lpstr>Concentration</vt:lpstr>
      <vt:lpstr>Replication</vt:lpstr>
      <vt:lpstr>Flattened Butterfly (Kim et al., Micro ‘07)</vt:lpstr>
      <vt:lpstr>Flattened Butterfly (Kim et al., Micro ‘07)</vt:lpstr>
      <vt:lpstr>Flattened Butterfly (Kim et al., Micro ‘07)</vt:lpstr>
      <vt:lpstr>Flattened Butterfly (Kim et al., Micro ‘07)</vt:lpstr>
      <vt:lpstr>Flattened Butterfly (Kim et al., Micro ‘07)</vt:lpstr>
      <vt:lpstr>Flattened Butterfly (Kim et al., Micro ‘07)</vt:lpstr>
      <vt:lpstr>Multidrop Express Channels (MECS)</vt:lpstr>
      <vt:lpstr>Multidrop Express Channels (MECS)</vt:lpstr>
      <vt:lpstr>Multidrop Express Channels (MECS)</vt:lpstr>
      <vt:lpstr>Multidrop Express Channels (MECS)</vt:lpstr>
      <vt:lpstr>Multidrop Express Channels (MECS)</vt:lpstr>
      <vt:lpstr>Multidrop Express Channels (MECS)</vt:lpstr>
      <vt:lpstr>Multidrop Express Channels (MECS)</vt:lpstr>
      <vt:lpstr>Partitioning: a GEC Example</vt:lpstr>
      <vt:lpstr>Analytical Comparison</vt:lpstr>
      <vt:lpstr>Experimental Methodology</vt:lpstr>
      <vt:lpstr>PowerPoint Presentation</vt:lpstr>
      <vt:lpstr>PowerPoint Presentation</vt:lpstr>
      <vt:lpstr>PowerPoint Presentation</vt:lpstr>
      <vt:lpstr>PowerPoint Presentation</vt:lpstr>
      <vt:lpstr>Summary</vt:lpstr>
      <vt:lpstr>Scalability: Express Cube Topologies</vt:lpstr>
      <vt:lpstr>Interconnect Readings </vt:lpstr>
      <vt:lpstr>Application-Aware Prioritization in NoCs</vt:lpstr>
      <vt:lpstr>Slack-Based Packet Scheduling</vt:lpstr>
      <vt:lpstr>Low-Cost QoS in On-Chip Networks (I)</vt:lpstr>
      <vt:lpstr>Low-Cost QoS in On-Chip Networks (II)</vt:lpstr>
      <vt:lpstr>Throttling Based Fairness in NoCs</vt:lpstr>
      <vt:lpstr>Scalability: Express Cube Topologies</vt:lpstr>
      <vt:lpstr>Scalability: Slim NoC</vt:lpstr>
      <vt:lpstr>Bufferless Routing in NoCs</vt:lpstr>
      <vt:lpstr>CHIPPER: Low-Complexity Bufferless </vt:lpstr>
      <vt:lpstr>Minimally-Buffered Deflection Routing</vt:lpstr>
      <vt:lpstr>“Bufferless” Hierarchical Rings</vt:lpstr>
      <vt:lpstr>“Bufferless” Hierarchical Rings (II)</vt:lpstr>
      <vt:lpstr>Summary of Six Years of Research</vt:lpstr>
      <vt:lpstr>On-Chip vs. Off-Chip Tradeoffs</vt:lpstr>
      <vt:lpstr>Slowdown Estimation in NoCs</vt:lpstr>
      <vt:lpstr>Handling Multicast and Hotspot Issues</vt:lpstr>
      <vt:lpstr>Memory Systems  Fundamentals, Recent Research, Challenges, Opportunities  Lecture 7: Interconnects</vt:lpstr>
      <vt:lpstr>More Readings</vt:lpstr>
      <vt:lpstr>HAT: Heterogeneous Adaptive Throttling for On-Chip Networks</vt:lpstr>
      <vt:lpstr>Executive Summary</vt:lpstr>
      <vt:lpstr>Outline</vt:lpstr>
      <vt:lpstr>On-Chip Networks</vt:lpstr>
      <vt:lpstr>Network Congestion Reduces Performance</vt:lpstr>
      <vt:lpstr>Goal</vt:lpstr>
      <vt:lpstr>Key Observation #1</vt:lpstr>
      <vt:lpstr>Key Observation #2</vt:lpstr>
      <vt:lpstr>Outline</vt:lpstr>
      <vt:lpstr>Heterogeneous Adaptive Throttling (HAT)</vt:lpstr>
      <vt:lpstr>Heterogeneous Adaptive Throttling (HAT)</vt:lpstr>
      <vt:lpstr>Application-Aware Throttling</vt:lpstr>
      <vt:lpstr>Heterogeneous Adaptive Throttling (HAT)</vt:lpstr>
      <vt:lpstr>Dynamic Throttling Rate Adjustment</vt:lpstr>
      <vt:lpstr>Dynamic Throttling Rate Adjustment</vt:lpstr>
      <vt:lpstr>Epoch-Based Operation</vt:lpstr>
      <vt:lpstr>Outline</vt:lpstr>
      <vt:lpstr>Prior Source Throttling Works</vt:lpstr>
      <vt:lpstr>Outline</vt:lpstr>
      <vt:lpstr>Methodology</vt:lpstr>
      <vt:lpstr>Performance: Bufferless NoC (BLESS)</vt:lpstr>
      <vt:lpstr>Performance: Buffered NoC</vt:lpstr>
      <vt:lpstr>Application Fairness</vt:lpstr>
      <vt:lpstr>Network Energy Efficiency</vt:lpstr>
      <vt:lpstr>Other Results in Paper</vt:lpstr>
      <vt:lpstr>Conclusion</vt:lpstr>
      <vt:lpstr>Throttling Based Fairness in NoCs</vt:lpstr>
      <vt:lpstr>Slack-Driven Packet Scheduling</vt:lpstr>
      <vt:lpstr>Packet Scheduling in NoC</vt:lpstr>
      <vt:lpstr>MLP Principle</vt:lpstr>
      <vt:lpstr>Outline</vt:lpstr>
      <vt:lpstr>What is Aérgia?</vt:lpstr>
      <vt:lpstr>Outline</vt:lpstr>
      <vt:lpstr>Slack of Packets</vt:lpstr>
      <vt:lpstr>Concept of Slack </vt:lpstr>
      <vt:lpstr>Prioritizing using Slack </vt:lpstr>
      <vt:lpstr>Slack in Applications</vt:lpstr>
      <vt:lpstr>Slack in Applications</vt:lpstr>
      <vt:lpstr>Diversity in Slack</vt:lpstr>
      <vt:lpstr>Diversity in Slack</vt:lpstr>
      <vt:lpstr>Outline</vt:lpstr>
      <vt:lpstr>Estimating Slack Priority</vt:lpstr>
      <vt:lpstr>Estimating Slack Priority</vt:lpstr>
      <vt:lpstr>Estimating Slack Priority</vt:lpstr>
      <vt:lpstr>Starvation Avoidance</vt:lpstr>
      <vt:lpstr>Putting it all together</vt:lpstr>
      <vt:lpstr>Outline</vt:lpstr>
      <vt:lpstr>Evaluation Methodology</vt:lpstr>
      <vt:lpstr>Qualitative Comparison</vt:lpstr>
      <vt:lpstr>System Performance</vt:lpstr>
      <vt:lpstr>Network Unfairness</vt:lpstr>
      <vt:lpstr>Conclusions &amp; Future Directions</vt:lpstr>
      <vt:lpstr>Slack-Based Packet Scheduling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ATLAS: A Scalable and High-Performance Scheduling Algorithm for Multiple Memory Controllers</dc:title>
  <dc:creator>yoongu</dc:creator>
  <cp:lastModifiedBy>Onur Mutlu</cp:lastModifiedBy>
  <cp:revision>1946</cp:revision>
  <cp:lastPrinted>2010-05-26T16:43:32Z</cp:lastPrinted>
  <dcterms:created xsi:type="dcterms:W3CDTF">2010-10-08T20:41:54Z</dcterms:created>
  <dcterms:modified xsi:type="dcterms:W3CDTF">2018-10-12T15:16:10Z</dcterms:modified>
</cp:coreProperties>
</file>